
<file path=[Content_Types].xml><?xml version="1.0" encoding="utf-8"?>
<Types xmlns="http://schemas.openxmlformats.org/package/2006/content-types">
  <Default Extension="bin" ContentType="application/vnd.openxmlformats-officedocument.presentationml.printerSetting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50.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5.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28.xml" ContentType="application/vnd.openxmlformats-officedocument.presentationml.slide+xml"/>
  <Override PartName="/ppt/slides/slide43.xml" ContentType="application/vnd.openxmlformats-officedocument.presentationml.slide+xml"/>
  <Override PartName="/ppt/slides/slide41.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42.xml" ContentType="application/vnd.openxmlformats-officedocument.presentationml.slide+xml"/>
  <Override PartName="/ppt/slides/slide34.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0.xml" ContentType="application/vnd.openxmlformats-officedocument.presentationml.notesSlide+xml"/>
  <Override PartName="/ppt/notesSlides/notesSlide24.xml" ContentType="application/vnd.openxmlformats-officedocument.presentationml.notesSlide+xml"/>
  <Override PartName="/ppt/notesSlides/notesSlide49.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31.xml" ContentType="application/vnd.openxmlformats-officedocument.presentationml.notesSlide+xml"/>
  <Override PartName="/ppt/notesSlides/notesSlide33.xml" ContentType="application/vnd.openxmlformats-officedocument.presentationml.notesSlide+xml"/>
  <Override PartName="/ppt/notesSlides/notesSlide43.xml" ContentType="application/vnd.openxmlformats-officedocument.presentationml.notesSlide+xml"/>
  <Override PartName="/ppt/notesSlides/notesSlide32.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57"/>
  </p:notesMasterIdLst>
  <p:handoutMasterIdLst>
    <p:handoutMasterId r:id="rId58"/>
  </p:handoutMasterIdLst>
  <p:sldIdLst>
    <p:sldId id="825" r:id="rId2"/>
    <p:sldId id="485" r:id="rId3"/>
    <p:sldId id="486" r:id="rId4"/>
    <p:sldId id="705" r:id="rId5"/>
    <p:sldId id="713" r:id="rId6"/>
    <p:sldId id="714" r:id="rId7"/>
    <p:sldId id="716" r:id="rId8"/>
    <p:sldId id="717" r:id="rId9"/>
    <p:sldId id="731" r:id="rId10"/>
    <p:sldId id="734" r:id="rId11"/>
    <p:sldId id="733" r:id="rId12"/>
    <p:sldId id="732" r:id="rId13"/>
    <p:sldId id="719" r:id="rId14"/>
    <p:sldId id="720" r:id="rId15"/>
    <p:sldId id="735" r:id="rId16"/>
    <p:sldId id="739" r:id="rId17"/>
    <p:sldId id="740" r:id="rId18"/>
    <p:sldId id="736" r:id="rId19"/>
    <p:sldId id="746" r:id="rId20"/>
    <p:sldId id="745" r:id="rId21"/>
    <p:sldId id="771" r:id="rId22"/>
    <p:sldId id="741" r:id="rId23"/>
    <p:sldId id="742" r:id="rId24"/>
    <p:sldId id="743" r:id="rId25"/>
    <p:sldId id="744" r:id="rId26"/>
    <p:sldId id="748" r:id="rId27"/>
    <p:sldId id="749" r:id="rId28"/>
    <p:sldId id="750" r:id="rId29"/>
    <p:sldId id="772" r:id="rId30"/>
    <p:sldId id="751" r:id="rId31"/>
    <p:sldId id="752" r:id="rId32"/>
    <p:sldId id="753" r:id="rId33"/>
    <p:sldId id="754" r:id="rId34"/>
    <p:sldId id="755" r:id="rId35"/>
    <p:sldId id="756" r:id="rId36"/>
    <p:sldId id="816" r:id="rId37"/>
    <p:sldId id="757" r:id="rId38"/>
    <p:sldId id="758" r:id="rId39"/>
    <p:sldId id="774" r:id="rId40"/>
    <p:sldId id="725" r:id="rId41"/>
    <p:sldId id="759" r:id="rId42"/>
    <p:sldId id="760" r:id="rId43"/>
    <p:sldId id="761" r:id="rId44"/>
    <p:sldId id="762" r:id="rId45"/>
    <p:sldId id="763" r:id="rId46"/>
    <p:sldId id="764" r:id="rId47"/>
    <p:sldId id="767" r:id="rId48"/>
    <p:sldId id="766" r:id="rId49"/>
    <p:sldId id="821" r:id="rId50"/>
    <p:sldId id="822" r:id="rId51"/>
    <p:sldId id="814" r:id="rId52"/>
    <p:sldId id="815" r:id="rId53"/>
    <p:sldId id="819" r:id="rId54"/>
    <p:sldId id="820" r:id="rId55"/>
    <p:sldId id="823" r:id="rId56"/>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479B8F"/>
    <a:srgbClr val="FFFFCC"/>
    <a:srgbClr val="FFE2C5"/>
    <a:srgbClr val="5F5F5F"/>
    <a:srgbClr val="808080"/>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0" autoAdjust="0"/>
    <p:restoredTop sz="88115" autoAdjust="0"/>
  </p:normalViewPr>
  <p:slideViewPr>
    <p:cSldViewPr>
      <p:cViewPr varScale="1">
        <p:scale>
          <a:sx n="96" d="100"/>
          <a:sy n="96" d="100"/>
        </p:scale>
        <p:origin x="-256" y="-88"/>
      </p:cViewPr>
      <p:guideLst>
        <p:guide orient="horz" pos="1800"/>
        <p:guide pos="2880"/>
      </p:guideLst>
    </p:cSldViewPr>
  </p:slideViewPr>
  <p:outlineViewPr>
    <p:cViewPr>
      <p:scale>
        <a:sx n="33" d="100"/>
        <a:sy n="33" d="100"/>
      </p:scale>
      <p:origin x="0" y="3472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652" y="-102"/>
      </p:cViewPr>
      <p:guideLst>
        <p:guide orient="horz" pos="2928"/>
        <p:guide pos="216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63" Type="http://schemas.openxmlformats.org/officeDocument/2006/relationships/tableStyles" Target="tableStyles.xml"/><Relationship Id="rId50" Type="http://schemas.openxmlformats.org/officeDocument/2006/relationships/slide" Target="slides/slide49.xml"/><Relationship Id="rId55" Type="http://schemas.openxmlformats.org/officeDocument/2006/relationships/slide" Target="slides/slide54.xml"/><Relationship Id="rId42" Type="http://schemas.openxmlformats.org/officeDocument/2006/relationships/slide" Target="slides/slide41.xml"/><Relationship Id="rId47" Type="http://schemas.openxmlformats.org/officeDocument/2006/relationships/slide" Target="slides/slide46.xml"/><Relationship Id="rId34" Type="http://schemas.openxmlformats.org/officeDocument/2006/relationships/slide" Target="slides/slide33.xml"/><Relationship Id="rId21" Type="http://schemas.openxmlformats.org/officeDocument/2006/relationships/slide" Target="slides/slide20.xml"/><Relationship Id="rId7" Type="http://schemas.openxmlformats.org/officeDocument/2006/relationships/slide" Target="slides/slide6.xml"/><Relationship Id="rId16" Type="http://schemas.openxmlformats.org/officeDocument/2006/relationships/slide" Target="slides/slide15.xml"/><Relationship Id="rId2" Type="http://schemas.openxmlformats.org/officeDocument/2006/relationships/slide" Target="slides/slide1.xml"/><Relationship Id="rId29" Type="http://schemas.openxmlformats.org/officeDocument/2006/relationships/slide" Target="slides/slide28.xml"/><Relationship Id="rId53" Type="http://schemas.openxmlformats.org/officeDocument/2006/relationships/slide" Target="slides/slide52.xml"/><Relationship Id="rId58" Type="http://schemas.openxmlformats.org/officeDocument/2006/relationships/handoutMaster" Target="handoutMasters/handoutMaster1.xml"/><Relationship Id="rId40" Type="http://schemas.openxmlformats.org/officeDocument/2006/relationships/slide" Target="slides/slide39.xml"/><Relationship Id="rId45" Type="http://schemas.openxmlformats.org/officeDocument/2006/relationships/slide" Target="slides/slide44.xml"/><Relationship Id="rId32" Type="http://schemas.openxmlformats.org/officeDocument/2006/relationships/slide" Target="slides/slide31.xml"/><Relationship Id="rId37" Type="http://schemas.openxmlformats.org/officeDocument/2006/relationships/slide" Target="slides/slide36.xml"/><Relationship Id="rId24" Type="http://schemas.openxmlformats.org/officeDocument/2006/relationships/slide" Target="slides/slide23.xml"/><Relationship Id="rId11" Type="http://schemas.openxmlformats.org/officeDocument/2006/relationships/slide" Target="slides/slide10.xml"/><Relationship Id="rId66"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56" Type="http://schemas.openxmlformats.org/officeDocument/2006/relationships/slide" Target="slides/slide55.xml"/><Relationship Id="rId43" Type="http://schemas.openxmlformats.org/officeDocument/2006/relationships/slide" Target="slides/slide42.xml"/><Relationship Id="rId48" Type="http://schemas.openxmlformats.org/officeDocument/2006/relationships/slide" Target="slides/slide47.xml"/><Relationship Id="rId30" Type="http://schemas.openxmlformats.org/officeDocument/2006/relationships/slide" Target="slides/slide29.xml"/><Relationship Id="rId35" Type="http://schemas.openxmlformats.org/officeDocument/2006/relationships/slide" Target="slides/slide34.xml"/><Relationship Id="rId22" Type="http://schemas.openxmlformats.org/officeDocument/2006/relationships/slide" Target="slides/slide21.xml"/><Relationship Id="rId27" Type="http://schemas.openxmlformats.org/officeDocument/2006/relationships/slide" Target="slides/slide26.xml"/><Relationship Id="rId64" Type="http://schemas.openxmlformats.org/officeDocument/2006/relationships/customXml" Target="../customXml/item1.xml"/><Relationship Id="rId51" Type="http://schemas.openxmlformats.org/officeDocument/2006/relationships/slide" Target="slides/slide50.xml"/><Relationship Id="rId8" Type="http://schemas.openxmlformats.org/officeDocument/2006/relationships/slide" Target="slides/slide7.xml"/><Relationship Id="rId3" Type="http://schemas.openxmlformats.org/officeDocument/2006/relationships/slide" Target="slides/slide2.xml"/><Relationship Id="rId17" Type="http://schemas.openxmlformats.org/officeDocument/2006/relationships/slide" Target="slides/slide16.xml"/><Relationship Id="rId59" Type="http://schemas.openxmlformats.org/officeDocument/2006/relationships/printerSettings" Target="printerSettings/printerSettings1.bin"/><Relationship Id="rId46" Type="http://schemas.openxmlformats.org/officeDocument/2006/relationships/slide" Target="slides/slide45.xml"/><Relationship Id="rId33" Type="http://schemas.openxmlformats.org/officeDocument/2006/relationships/slide" Target="slides/slide32.xml"/><Relationship Id="rId38" Type="http://schemas.openxmlformats.org/officeDocument/2006/relationships/slide" Target="slides/slide37.xml"/><Relationship Id="rId25" Type="http://schemas.openxmlformats.org/officeDocument/2006/relationships/slide" Target="slides/slide24.xml"/><Relationship Id="rId12" Type="http://schemas.openxmlformats.org/officeDocument/2006/relationships/slide" Target="slides/slide11.xml"/><Relationship Id="rId54" Type="http://schemas.openxmlformats.org/officeDocument/2006/relationships/slide" Target="slides/slide53.xml"/><Relationship Id="rId41" Type="http://schemas.openxmlformats.org/officeDocument/2006/relationships/slide" Target="slides/slide40.xml"/><Relationship Id="rId20" Type="http://schemas.openxmlformats.org/officeDocument/2006/relationships/slide" Target="slides/slide19.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57" Type="http://schemas.openxmlformats.org/officeDocument/2006/relationships/notesMaster" Target="notesMasters/notesMaster1.xml"/><Relationship Id="rId49" Type="http://schemas.openxmlformats.org/officeDocument/2006/relationships/slide" Target="slides/slide48.xml"/><Relationship Id="rId36" Type="http://schemas.openxmlformats.org/officeDocument/2006/relationships/slide" Target="slides/slide35.xml"/><Relationship Id="rId23" Type="http://schemas.openxmlformats.org/officeDocument/2006/relationships/slide" Target="slides/slide22.xml"/><Relationship Id="rId28" Type="http://schemas.openxmlformats.org/officeDocument/2006/relationships/slide" Target="slides/slide27.xml"/><Relationship Id="rId52" Type="http://schemas.openxmlformats.org/officeDocument/2006/relationships/slide" Target="slides/slide51.xml"/><Relationship Id="rId44" Type="http://schemas.openxmlformats.org/officeDocument/2006/relationships/slide" Target="slides/slide43.xml"/><Relationship Id="rId31" Type="http://schemas.openxmlformats.org/officeDocument/2006/relationships/slide" Target="slides/slide30.xml"/><Relationship Id="rId60" Type="http://schemas.openxmlformats.org/officeDocument/2006/relationships/presProps" Target="presProps.xml"/><Relationship Id="rId10" Type="http://schemas.openxmlformats.org/officeDocument/2006/relationships/slide" Target="slides/slide9.xml"/><Relationship Id="rId65"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2311312-5453-4838-B29E-4EA3A882F044}" type="datetime1">
              <a:rPr lang="en-US"/>
              <a:pPr>
                <a:defRPr/>
              </a:pPr>
              <a:t>10/3/14</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72E45660-14A8-4B58-9D54-FCF5FD535C8A}" type="slidenum">
              <a:rPr lang="en-US"/>
              <a:pPr>
                <a:defRPr/>
              </a:pPr>
              <a:t>‹#›</a:t>
            </a:fld>
            <a:endParaRPr lang="en-US"/>
          </a:p>
        </p:txBody>
      </p:sp>
    </p:spTree>
    <p:extLst>
      <p:ext uri="{BB962C8B-B14F-4D97-AF65-F5344CB8AC3E}">
        <p14:creationId xmlns:p14="http://schemas.microsoft.com/office/powerpoint/2010/main" val="22592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dirty="0"/>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ECD9CA4-4D38-43C9-9B39-98127E024D67}" type="datetime1">
              <a:rPr lang="en-US"/>
              <a:pPr>
                <a:defRPr/>
              </a:pPr>
              <a:t>10/3/14</a:t>
            </a:fld>
            <a:endParaRPr lang="en-US"/>
          </a:p>
        </p:txBody>
      </p:sp>
      <p:sp>
        <p:nvSpPr>
          <p:cNvPr id="31748"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F7D2AE92-4CF7-4F2F-AFA6-368DD66A7D63}" type="slidenum">
              <a:rPr lang="en-US"/>
              <a:pPr>
                <a:defRPr/>
              </a:pPr>
              <a:t>‹#›</a:t>
            </a:fld>
            <a:endParaRPr lang="en-US"/>
          </a:p>
        </p:txBody>
      </p:sp>
    </p:spTree>
    <p:extLst>
      <p:ext uri="{BB962C8B-B14F-4D97-AF65-F5344CB8AC3E}">
        <p14:creationId xmlns:p14="http://schemas.microsoft.com/office/powerpoint/2010/main" val="296750207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 Id="rId3" Type="http://schemas.openxmlformats.org/officeDocument/2006/relationships/hyperlink" Target="https://developer.mozilla.org/en-US/docs/HTML/Supported_media_formats"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 Id="rId3" Type="http://schemas.openxmlformats.org/officeDocument/2006/relationships/hyperlink" Target="https://developer.mozilla.org/en-US/docs/HTML/Supported_media_formats"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13</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14</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22</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server still has to verify the input is valid (since hostile users can easily bypass the form validation), but it allows the user to avoid the wait incurred by having the server be the sole checker of the user's input.</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23</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24</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32</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33</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34</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Mobile</a:t>
            </a:r>
            <a:r>
              <a:rPr lang="en-US" baseline="0" dirty="0" smtClean="0"/>
              <a:t> browsers change UI in order to be more usable : sliders, custom keyboards (phone, </a:t>
            </a:r>
            <a:r>
              <a:rPr lang="en-US" baseline="0" dirty="0" err="1" smtClean="0"/>
              <a:t>url</a:t>
            </a:r>
            <a:r>
              <a:rPr lang="en-US" baseline="0" dirty="0" smtClean="0"/>
              <a:t>, </a:t>
            </a:r>
            <a:r>
              <a:rPr lang="en-US" baseline="0" dirty="0" err="1" smtClean="0"/>
              <a:t>datepicker</a:t>
            </a:r>
            <a:r>
              <a:rPr lang="en-US" baseline="0" dirty="0" smtClean="0"/>
              <a:t>), </a:t>
            </a:r>
            <a:r>
              <a:rPr lang="en-US" baseline="0" dirty="0" err="1" smtClean="0"/>
              <a:t>etc</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42</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43</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44</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http://html5doctor.com/html5-audio-the-state-of-play/</a:t>
            </a:r>
          </a:p>
          <a:p>
            <a:r>
              <a:rPr lang="en-US" dirty="0" smtClean="0">
                <a:hlinkClick r:id="rId3"/>
              </a:rPr>
              <a:t>https://developer.mozilla.org/en-US/docs/HTML/Supported_media_formats</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http://www.longtailvideo.com/html5/formats/</a:t>
            </a:r>
          </a:p>
          <a:p>
            <a:r>
              <a:rPr lang="en-US" dirty="0" smtClean="0">
                <a:hlinkClick r:id="rId3"/>
              </a:rPr>
              <a:t>https://developer.mozilla.org/en-US/docs/HTML/Supported_media_formats</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52</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Tip:</a:t>
            </a:r>
            <a:r>
              <a:rPr lang="en-US" baseline="0" dirty="0" smtClean="0"/>
              <a:t> use </a:t>
            </a:r>
            <a:r>
              <a:rPr lang="en-US" i="1" baseline="0" dirty="0" smtClean="0"/>
              <a:t>“filetype:mp4”</a:t>
            </a:r>
            <a:r>
              <a:rPr lang="en-US" baseline="0" dirty="0" smtClean="0"/>
              <a:t> expression on Google to find video</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53</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54</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10/3/14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12</a:t>
            </a:fld>
            <a:endParaRPr lang="en-US"/>
          </a:p>
        </p:txBody>
      </p:sp>
    </p:spTree>
    <p:extLst>
      <p:ext uri="{BB962C8B-B14F-4D97-AF65-F5344CB8AC3E}">
        <p14:creationId xmlns:p14="http://schemas.microsoft.com/office/powerpoint/2010/main" val="3847584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658045C-28A7-48F6-9A39-0A68DC976A2B}" type="datetimeFigureOut">
              <a:rPr lang="fr-FR"/>
              <a:pPr>
                <a:defRPr/>
              </a:pPr>
              <a:t>10/3/14</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1FFD8CC-CFD6-4A8D-BE35-DE16CEECCC64}" type="slidenum">
              <a:rPr lang="fr-FR"/>
              <a:pPr>
                <a:defRPr/>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FF91C60-3044-400C-A03F-634E1DB9EF37}" type="datetimeFigureOut">
              <a:rPr lang="fr-FR"/>
              <a:pPr>
                <a:defRPr/>
              </a:pPr>
              <a:t>10/3/14</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91D214D-10A5-4144-AFB0-EAE684767683}" type="slidenum">
              <a:rPr lang="fr-FR"/>
              <a:pPr>
                <a:defRPr/>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838CE58-55A4-4F27-B112-23D282F2AE52}" type="datetimeFigureOut">
              <a:rPr lang="fr-FR"/>
              <a:pPr>
                <a:defRPr/>
              </a:pPr>
              <a:t>10/3/14</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7992CC1-6A43-457B-A3C0-4C91109FC2F1}" type="slidenum">
              <a:rPr lang="fr-FR"/>
              <a:pPr>
                <a:defRPr/>
              </a:pPr>
              <a:t>‹#›</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10/3/14</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251023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26A8FD-4383-432C-89D1-4BA533796EDD}" type="datetimeFigureOut">
              <a:rPr lang="fr-FR"/>
              <a:pPr>
                <a:defRPr/>
              </a:pPr>
              <a:t>10/3/14</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D79EFE8-A335-4C9D-8EA4-806E0B95C1F1}" type="slidenum">
              <a:rPr lang="fr-FR"/>
              <a:pPr>
                <a:defRPr/>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DB5007-CCCC-4269-8A8C-E90EFD1D1F2C}" type="datetimeFigureOut">
              <a:rPr lang="fr-FR"/>
              <a:pPr>
                <a:defRPr/>
              </a:pPr>
              <a:t>10/3/14</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7F2939D-07EB-4683-9024-903831CF447A}" type="slidenum">
              <a:rPr lang="fr-FR"/>
              <a:pPr>
                <a:defRPr/>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EE36BC4-2A08-42D4-AC41-9DAC2E0B7D74}" type="datetimeFigureOut">
              <a:rPr lang="fr-FR"/>
              <a:pPr>
                <a:defRPr/>
              </a:pPr>
              <a:t>10/3/14</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B46FE078-AF85-4CA7-BFF7-B2EB062AC052}" type="slidenum">
              <a:rPr lang="fr-FR"/>
              <a:pPr>
                <a:defRPr/>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1984081A-A807-4890-8799-B7AE6C296295}" type="datetimeFigureOut">
              <a:rPr lang="fr-FR"/>
              <a:pPr>
                <a:defRPr/>
              </a:pPr>
              <a:t>10/3/14</a:t>
            </a:fld>
            <a:endParaRPr lang="fr-FR"/>
          </a:p>
        </p:txBody>
      </p:sp>
      <p:sp>
        <p:nvSpPr>
          <p:cNvPr id="8" name="Espace réservé du pied de page 7"/>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9" name="Espace réservé du numéro de diapositive 8"/>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A116D2F4-A341-4E59-B839-45DF3B526D2E}" type="slidenum">
              <a:rPr lang="fr-FR"/>
              <a:pPr>
                <a:defRPr/>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433DD74-9DDF-4627-B2A8-BEF3B7014055}" type="datetimeFigureOut">
              <a:rPr lang="fr-FR"/>
              <a:pPr>
                <a:defRPr/>
              </a:pPr>
              <a:t>10/3/14</a:t>
            </a:fld>
            <a:endParaRPr lang="fr-FR"/>
          </a:p>
        </p:txBody>
      </p:sp>
      <p:sp>
        <p:nvSpPr>
          <p:cNvPr id="4" name="Espace réservé du pied de page 3"/>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5" name="Espace réservé du numéro de diapositive 4"/>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46107D9-2CF4-4069-A4F9-F6BFE0B44D6C}" type="slidenum">
              <a:rPr lang="fr-FR"/>
              <a:pPr>
                <a:defRPr/>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B7234C6-9D10-4093-9543-312882F4F177}" type="datetimeFigureOut">
              <a:rPr lang="fr-FR"/>
              <a:pPr>
                <a:defRPr/>
              </a:pPr>
              <a:t>10/3/14</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ABC6178-461C-4BD0-9B54-309BB8312672}" type="slidenum">
              <a:rPr lang="fr-FR"/>
              <a:pPr>
                <a:defRPr/>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F3D4983-7BA2-411E-B7C6-D727698C63A3}" type="datetimeFigureOut">
              <a:rPr lang="fr-FR"/>
              <a:pPr>
                <a:defRPr/>
              </a:pPr>
              <a:t>10/3/14</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1A612C5-ADBE-407C-A149-5B7DBBCB9509}" type="slidenum">
              <a:rPr lang="fr-FR"/>
              <a:pPr>
                <a:defRPr/>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81B4CFD4-017E-4D30-A3AD-20FFA767F724}" type="datetimeFigureOut">
              <a:rPr lang="fr-FR"/>
              <a:pPr>
                <a:defRPr/>
              </a:pPr>
              <a:t>10/3/14</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13AB0C8-3393-415B-AA1D-514982E3CED1}" type="slidenum">
              <a:rPr lang="fr-FR"/>
              <a:pPr>
                <a:defRP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4" cstate="print"/>
          <a:srcRect/>
          <a:stretch>
            <a:fillRect/>
          </a:stretch>
        </p:blipFill>
        <p:spPr bwMode="auto">
          <a:xfrm>
            <a:off x="5148263" y="0"/>
            <a:ext cx="4002087" cy="1990725"/>
          </a:xfrm>
          <a:prstGeom prst="rect">
            <a:avLst/>
          </a:prstGeom>
          <a:noFill/>
          <a:ln w="9525">
            <a:noFill/>
            <a:miter lim="800000"/>
            <a:headEnd/>
            <a:tailEnd/>
          </a:ln>
        </p:spPr>
      </p:pic>
      <p:sp>
        <p:nvSpPr>
          <p:cNvPr id="1027" name="Espace réservé du titre 1"/>
          <p:cNvSpPr>
            <a:spLocks noGrp="1"/>
          </p:cNvSpPr>
          <p:nvPr>
            <p:ph type="title"/>
          </p:nvPr>
        </p:nvSpPr>
        <p:spPr bwMode="auto">
          <a:xfrm>
            <a:off x="1116013" y="0"/>
            <a:ext cx="7956550" cy="8080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dist="23000" dir="5400000" rotWithShape="0">
              <a:srgbClr val="808080">
                <a:alpha val="34999"/>
              </a:srgbClr>
            </a:outerShdw>
          </a:effectLst>
        </p:spPr>
        <p:txBody>
          <a:bodyPr anchor="ctr"/>
          <a:lstStyle/>
          <a:p>
            <a:pPr>
              <a:defRPr/>
            </a:pPr>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5" cstate="print"/>
          <a:srcRect/>
          <a:stretch>
            <a:fillRect/>
          </a:stretch>
        </p:blipFill>
        <p:spPr bwMode="auto">
          <a:xfrm>
            <a:off x="7740650" y="5305425"/>
            <a:ext cx="1362075" cy="433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 id="2147484473" r:id="rId12"/>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microsoft.com/office/2007/relationships/hdphoto" Target="../media/hdphoto1.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0.pn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5.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fr-FR" sz="3200" dirty="0" smtClean="0">
                <a:latin typeface="Myriad Pro"/>
                <a:ea typeface="MS PGothic" charset="0"/>
                <a:cs typeface="Myriad Pro"/>
              </a:rPr>
              <a:t>HTML5</a:t>
            </a:r>
            <a:endParaRPr lang="fr-FR" sz="3200" dirty="0">
              <a:latin typeface="Myriad Pro"/>
              <a:ea typeface="MS PGothic" charset="0"/>
              <a:cs typeface="Myriad Pro"/>
            </a:endParaRPr>
          </a:p>
          <a:p>
            <a:pPr>
              <a:defRPr/>
            </a:pPr>
            <a:endParaRPr lang="fr-FR" dirty="0">
              <a:solidFill>
                <a:schemeClr val="tx1">
                  <a:lumMod val="95000"/>
                  <a:lumOff val="5000"/>
                </a:schemeClr>
              </a:solidFill>
              <a:latin typeface="Verdana" charset="0"/>
              <a:ea typeface="ＭＳ Ｐゴシック" charset="0"/>
              <a:cs typeface="ＭＳ Ｐゴシック" charset="0"/>
            </a:endParaRPr>
          </a:p>
          <a:p>
            <a:pPr>
              <a:defRPr/>
            </a:pPr>
            <a:r>
              <a:rPr lang="fr-FR" dirty="0" smtClean="0">
                <a:solidFill>
                  <a:schemeClr val="tx1">
                    <a:lumMod val="95000"/>
                    <a:lumOff val="5000"/>
                  </a:schemeClr>
                </a:solidFill>
                <a:latin typeface="Verdana" charset="0"/>
                <a:ea typeface="ＭＳ Ｐゴシック" charset="0"/>
                <a:cs typeface="ＭＳ Ｐゴシック" charset="0"/>
              </a:rPr>
              <a:t>New </a:t>
            </a:r>
            <a:r>
              <a:rPr lang="fr-FR" dirty="0" err="1" smtClean="0">
                <a:solidFill>
                  <a:schemeClr val="tx1">
                    <a:lumMod val="95000"/>
                    <a:lumOff val="5000"/>
                  </a:schemeClr>
                </a:solidFill>
                <a:latin typeface="Verdana" charset="0"/>
                <a:ea typeface="ＭＳ Ｐゴシック" charset="0"/>
                <a:cs typeface="ＭＳ Ｐゴシック" charset="0"/>
              </a:rPr>
              <a:t>markups</a:t>
            </a:r>
            <a:r>
              <a:rPr lang="fr-FR" dirty="0" smtClean="0">
                <a:solidFill>
                  <a:schemeClr val="tx1">
                    <a:lumMod val="95000"/>
                    <a:lumOff val="5000"/>
                  </a:schemeClr>
                </a:solidFill>
                <a:latin typeface="Verdana" charset="0"/>
                <a:ea typeface="ＭＳ Ｐゴシック" charset="0"/>
                <a:cs typeface="ＭＳ Ｐゴシック" charset="0"/>
              </a:rPr>
              <a:t> and </a:t>
            </a:r>
            <a:r>
              <a:rPr lang="fr-FR" dirty="0" err="1" smtClean="0">
                <a:solidFill>
                  <a:schemeClr val="tx1">
                    <a:lumMod val="95000"/>
                    <a:lumOff val="5000"/>
                  </a:schemeClr>
                </a:solidFill>
                <a:latin typeface="Verdana" charset="0"/>
                <a:ea typeface="ＭＳ Ｐゴシック" charset="0"/>
                <a:cs typeface="ＭＳ Ｐゴシック" charset="0"/>
              </a:rPr>
              <a:t>attributes</a:t>
            </a:r>
            <a:endParaRPr lang="fr-FR"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6" name="Picture 5"/>
          <p:cNvPicPr>
            <a:picLocks noChangeAspect="1"/>
          </p:cNvPicPr>
          <p:nvPr/>
        </p:nvPicPr>
        <p:blipFill>
          <a:blip r:embed="rId4"/>
          <a:stretch>
            <a:fillRect/>
          </a:stretch>
        </p:blipFill>
        <p:spPr>
          <a:xfrm>
            <a:off x="6876256" y="2929508"/>
            <a:ext cx="1884040" cy="1884040"/>
          </a:xfrm>
          <a:prstGeom prst="rect">
            <a:avLst/>
          </a:prstGeom>
        </p:spPr>
      </p:pic>
      <p:grpSp>
        <p:nvGrpSpPr>
          <p:cNvPr id="7" name="Group 6"/>
          <p:cNvGrpSpPr/>
          <p:nvPr/>
        </p:nvGrpSpPr>
        <p:grpSpPr>
          <a:xfrm>
            <a:off x="5519293" y="510678"/>
            <a:ext cx="3419475" cy="1674812"/>
            <a:chOff x="5519293" y="510678"/>
            <a:chExt cx="3419475" cy="1674812"/>
          </a:xfrm>
        </p:grpSpPr>
        <p:sp>
          <p:nvSpPr>
            <p:cNvPr id="9" name="AutoShape 12"/>
            <p:cNvSpPr>
              <a:spLocks noChangeArrowheads="1"/>
            </p:cNvSpPr>
            <p:nvPr/>
          </p:nvSpPr>
          <p:spPr bwMode="auto">
            <a:xfrm rot="1014825">
              <a:off x="5660735" y="591829"/>
              <a:ext cx="3117850" cy="1455616"/>
            </a:xfrm>
            <a:prstGeom prst="roundRect">
              <a:avLst>
                <a:gd name="adj" fmla="val 16667"/>
              </a:avLst>
            </a:prstGeom>
            <a:noFill/>
            <a:ln w="152400">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GB" sz="3600" b="1" dirty="0" smtClean="0">
                  <a:solidFill>
                    <a:srgbClr val="990033"/>
                  </a:solidFill>
                </a:rPr>
                <a:t>EXTRA</a:t>
              </a:r>
              <a:br>
                <a:rPr lang="en-GB" sz="3600" b="1" dirty="0" smtClean="0">
                  <a:solidFill>
                    <a:srgbClr val="990033"/>
                  </a:solidFill>
                </a:rPr>
              </a:br>
              <a:r>
                <a:rPr lang="en-GB" sz="3600" b="1" dirty="0" smtClean="0">
                  <a:solidFill>
                    <a:srgbClr val="990033"/>
                  </a:solidFill>
                </a:rPr>
                <a:t>RESOURCE</a:t>
              </a:r>
              <a:endParaRPr lang="en-GB" sz="3600" b="1" dirty="0">
                <a:solidFill>
                  <a:srgbClr val="990033"/>
                </a:solidFill>
              </a:endParaRPr>
            </a:p>
          </p:txBody>
        </p:sp>
        <p:pic>
          <p:nvPicPr>
            <p:cNvPr id="10" name="Picture 13" descr="stamp-effects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15555">
              <a:off x="5519293" y="510678"/>
              <a:ext cx="3419475"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extLst>
      <p:ext uri="{BB962C8B-B14F-4D97-AF65-F5344CB8AC3E}">
        <p14:creationId xmlns:p14="http://schemas.microsoft.com/office/powerpoint/2010/main" val="318492151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075085"/>
            <a:ext cx="8435975" cy="4230687"/>
          </a:xfrm>
        </p:spPr>
        <p:txBody>
          <a:bodyPr/>
          <a:lstStyle/>
          <a:p>
            <a:r>
              <a:rPr lang="en-US" dirty="0"/>
              <a:t>The </a:t>
            </a:r>
            <a:r>
              <a:rPr lang="en-US" b="1" dirty="0"/>
              <a:t>section</a:t>
            </a:r>
            <a:r>
              <a:rPr lang="en-US" dirty="0"/>
              <a:t> element is not a generic container </a:t>
            </a:r>
            <a:r>
              <a:rPr lang="en-US" dirty="0" smtClean="0"/>
              <a:t>element</a:t>
            </a:r>
          </a:p>
          <a:p>
            <a:pPr lvl="1"/>
            <a:r>
              <a:rPr lang="en-US" dirty="0" smtClean="0"/>
              <a:t>Use </a:t>
            </a:r>
            <a:r>
              <a:rPr lang="en-US" i="1" dirty="0" smtClean="0"/>
              <a:t>div</a:t>
            </a:r>
            <a:r>
              <a:rPr lang="en-US" dirty="0" smtClean="0"/>
              <a:t> when </a:t>
            </a:r>
            <a:r>
              <a:rPr lang="en-US" dirty="0"/>
              <a:t>an element is needed only for styling purposes or as a convenience for </a:t>
            </a:r>
            <a:r>
              <a:rPr lang="en-US" dirty="0" smtClean="0"/>
              <a:t>scripting</a:t>
            </a:r>
          </a:p>
          <a:p>
            <a:pPr lvl="1"/>
            <a:endParaRPr lang="en-US" dirty="0" smtClean="0"/>
          </a:p>
          <a:p>
            <a:pPr lvl="1"/>
            <a:r>
              <a:rPr lang="en-US" dirty="0" smtClean="0"/>
              <a:t>Use </a:t>
            </a:r>
            <a:r>
              <a:rPr lang="en-US" b="1" dirty="0" smtClean="0"/>
              <a:t>article</a:t>
            </a:r>
            <a:r>
              <a:rPr lang="en-US" dirty="0" smtClean="0"/>
              <a:t> when </a:t>
            </a:r>
            <a:r>
              <a:rPr lang="en-US" dirty="0"/>
              <a:t>it would make sense to syndicate the contents of the </a:t>
            </a:r>
            <a:r>
              <a:rPr lang="en-US" dirty="0" smtClean="0"/>
              <a:t>element</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Section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2310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85292"/>
            <a:ext cx="8435975" cy="4230687"/>
          </a:xfrm>
        </p:spPr>
        <p:txBody>
          <a:bodyPr/>
          <a:lstStyle/>
          <a:p>
            <a:r>
              <a:rPr lang="en-US" dirty="0"/>
              <a:t>The article element represents a self-contained </a:t>
            </a:r>
            <a:r>
              <a:rPr lang="en-US" dirty="0" smtClean="0"/>
              <a:t>composition independently </a:t>
            </a:r>
            <a:r>
              <a:rPr lang="en-US" dirty="0"/>
              <a:t>distributable or </a:t>
            </a:r>
            <a:r>
              <a:rPr lang="en-US" dirty="0" smtClean="0"/>
              <a:t>reusable</a:t>
            </a:r>
          </a:p>
          <a:p>
            <a:pPr lvl="1"/>
            <a:endParaRPr lang="en-US" dirty="0" smtClean="0"/>
          </a:p>
          <a:p>
            <a:pPr lvl="1"/>
            <a:r>
              <a:rPr lang="en-US" dirty="0" smtClean="0"/>
              <a:t>News</a:t>
            </a:r>
            <a:endParaRPr lang="en-US" dirty="0"/>
          </a:p>
          <a:p>
            <a:pPr lvl="1"/>
            <a:r>
              <a:rPr lang="en-US" dirty="0"/>
              <a:t>Blog posts</a:t>
            </a:r>
          </a:p>
          <a:p>
            <a:pPr lvl="1"/>
            <a:r>
              <a:rPr lang="en-US" dirty="0"/>
              <a:t>…</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Article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
        <p:nvSpPr>
          <p:cNvPr id="7" name="Rectangle à coins arrondis 4"/>
          <p:cNvSpPr/>
          <p:nvPr/>
        </p:nvSpPr>
        <p:spPr>
          <a:xfrm>
            <a:off x="3563888" y="2641476"/>
            <a:ext cx="5328592" cy="244827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err="1">
                <a:solidFill>
                  <a:srgbClr val="3366FF"/>
                </a:solidFill>
                <a:latin typeface="Courier New"/>
                <a:cs typeface="Courier New"/>
              </a:rPr>
              <a:t>article</a:t>
            </a:r>
            <a:r>
              <a:rPr lang="nl-NL" b="1" dirty="0">
                <a:solidFill>
                  <a:srgbClr val="3366FF"/>
                </a:solidFill>
                <a:latin typeface="Courier New"/>
                <a:cs typeface="Courier New"/>
              </a:rPr>
              <a:t> </a:t>
            </a:r>
            <a:r>
              <a:rPr lang="nl-NL" b="1" dirty="0" err="1">
                <a:solidFill>
                  <a:srgbClr val="FF0000"/>
                </a:solidFill>
                <a:latin typeface="Courier New"/>
                <a:cs typeface="Courier New"/>
              </a:rPr>
              <a:t>id</a:t>
            </a:r>
            <a:r>
              <a:rPr lang="nl-NL" b="1" dirty="0" smtClean="0">
                <a:latin typeface="Courier New"/>
                <a:cs typeface="Courier New"/>
              </a:rPr>
              <a:t>="</a:t>
            </a:r>
            <a:r>
              <a:rPr lang="nl-NL" b="1" dirty="0" smtClean="0">
                <a:solidFill>
                  <a:srgbClr val="00CC00"/>
                </a:solidFill>
                <a:latin typeface="Courier New"/>
                <a:cs typeface="Courier New"/>
              </a:rPr>
              <a:t>comment</a:t>
            </a:r>
            <a:r>
              <a:rPr lang="nl-NL" b="1" dirty="0">
                <a:solidFill>
                  <a:srgbClr val="00CC00"/>
                </a:solidFill>
                <a:latin typeface="Courier New"/>
                <a:cs typeface="Courier New"/>
              </a:rPr>
              <a:t>-</a:t>
            </a:r>
            <a:r>
              <a:rPr lang="nl-NL" b="1" dirty="0" smtClean="0">
                <a:solidFill>
                  <a:srgbClr val="00CC00"/>
                </a:solidFill>
                <a:latin typeface="Courier New"/>
                <a:cs typeface="Courier New"/>
              </a:rPr>
              <a:t>6</a:t>
            </a:r>
            <a:r>
              <a:rPr lang="nl-NL" b="1" dirty="0" smtClean="0">
                <a:latin typeface="Courier New"/>
                <a:cs typeface="Courier New"/>
              </a:rPr>
              <a:t>"&gt;</a:t>
            </a:r>
            <a:endParaRPr lang="nl-NL" b="1" dirty="0">
              <a:latin typeface="Courier New"/>
              <a:cs typeface="Courier New"/>
            </a:endParaRP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header</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h4</a:t>
            </a:r>
            <a:r>
              <a:rPr lang="nl-NL" b="1" dirty="0">
                <a:latin typeface="Courier New"/>
                <a:cs typeface="Courier New"/>
              </a:rPr>
              <a:t>&gt;John Doe&lt;/</a:t>
            </a:r>
            <a:r>
              <a:rPr lang="nl-NL" b="1" dirty="0">
                <a:solidFill>
                  <a:srgbClr val="3366FF"/>
                </a:solidFill>
                <a:latin typeface="Courier New"/>
                <a:cs typeface="Courier New"/>
              </a:rPr>
              <a:t>h4</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header</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p</a:t>
            </a:r>
            <a:r>
              <a:rPr lang="nl-NL" b="1" dirty="0">
                <a:latin typeface="Courier New"/>
                <a:cs typeface="Courier New"/>
              </a:rPr>
              <a:t>&gt;</a:t>
            </a:r>
            <a:r>
              <a:rPr lang="nl-NL" b="1" dirty="0" err="1">
                <a:latin typeface="Courier New"/>
                <a:cs typeface="Courier New"/>
              </a:rPr>
              <a:t>Very</a:t>
            </a:r>
            <a:r>
              <a:rPr lang="nl-NL" b="1" dirty="0">
                <a:latin typeface="Courier New"/>
                <a:cs typeface="Courier New"/>
              </a:rPr>
              <a:t> </a:t>
            </a:r>
            <a:r>
              <a:rPr lang="nl-NL" b="1" dirty="0" err="1">
                <a:latin typeface="Courier New"/>
                <a:cs typeface="Courier New"/>
              </a:rPr>
              <a:t>good</a:t>
            </a:r>
            <a:r>
              <a:rPr lang="nl-NL" b="1" dirty="0">
                <a:latin typeface="Courier New"/>
                <a:cs typeface="Courier New"/>
              </a:rPr>
              <a:t> course ;-)&lt;/</a:t>
            </a:r>
            <a:r>
              <a:rPr lang="nl-NL" b="1" dirty="0">
                <a:solidFill>
                  <a:srgbClr val="3366FF"/>
                </a:solidFill>
                <a:latin typeface="Courier New"/>
                <a:cs typeface="Courier New"/>
              </a:rPr>
              <a:t>p</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smtClean="0">
                <a:latin typeface="Courier New"/>
                <a:cs typeface="Courier New"/>
              </a:rPr>
              <a:t>/</a:t>
            </a:r>
            <a:r>
              <a:rPr lang="nl-NL" b="1" dirty="0" err="1" smtClean="0">
                <a:solidFill>
                  <a:srgbClr val="3366FF"/>
                </a:solidFill>
                <a:latin typeface="Courier New"/>
                <a:cs typeface="Courier New"/>
              </a:rPr>
              <a:t>article</a:t>
            </a:r>
            <a:r>
              <a:rPr lang="nl-NL" b="1" dirty="0" smtClean="0">
                <a:latin typeface="Courier New"/>
                <a:cs typeface="Courier New"/>
              </a:rPr>
              <a:t>&gt;</a:t>
            </a:r>
            <a:endParaRPr lang="nl-NL" b="1" dirty="0">
              <a:latin typeface="Courier New"/>
              <a:cs typeface="Courier New"/>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67706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b="1" dirty="0" err="1" smtClean="0"/>
              <a:t>nav</a:t>
            </a:r>
            <a:r>
              <a:rPr lang="en-US" b="1" dirty="0" smtClean="0"/>
              <a:t> </a:t>
            </a:r>
            <a:r>
              <a:rPr lang="en-US" dirty="0" smtClean="0"/>
              <a:t>element represents a section of navigation links</a:t>
            </a:r>
          </a:p>
          <a:p>
            <a:endParaRPr lang="en-US" b="1" dirty="0"/>
          </a:p>
          <a:p>
            <a:endParaRPr lang="en-US" b="1" dirty="0" smtClean="0"/>
          </a:p>
          <a:p>
            <a:endParaRPr lang="en-US" b="1" dirty="0"/>
          </a:p>
          <a:p>
            <a:pPr marL="0" indent="0">
              <a:buNone/>
            </a:pPr>
            <a:endParaRPr lang="en-US" b="1"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Nav</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
        <p:nvSpPr>
          <p:cNvPr id="7" name="Rectangle à coins arrondis 4"/>
          <p:cNvSpPr/>
          <p:nvPr/>
        </p:nvSpPr>
        <p:spPr>
          <a:xfrm>
            <a:off x="827584" y="2497460"/>
            <a:ext cx="7488832" cy="237626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err="1">
                <a:solidFill>
                  <a:srgbClr val="3366FF"/>
                </a:solidFill>
                <a:latin typeface="Courier New"/>
                <a:cs typeface="Courier New"/>
              </a:rPr>
              <a:t>nav</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a:solidFill>
                  <a:srgbClr val="3366FF"/>
                </a:solidFill>
                <a:latin typeface="Courier New"/>
                <a:cs typeface="Courier New"/>
              </a:rPr>
              <a:t>h1</a:t>
            </a:r>
            <a:r>
              <a:rPr lang="nl-NL" b="1" dirty="0" smtClean="0">
                <a:latin typeface="Courier New"/>
                <a:cs typeface="Courier New"/>
              </a:rPr>
              <a:t>&gt;</a:t>
            </a:r>
            <a:r>
              <a:rPr lang="nl-NL" b="1" dirty="0" err="1" smtClean="0">
                <a:latin typeface="Courier New"/>
                <a:cs typeface="Courier New"/>
              </a:rPr>
              <a:t>Navigation</a:t>
            </a:r>
            <a:r>
              <a:rPr lang="nl-NL" b="1" dirty="0" smtClean="0">
                <a:latin typeface="Courier New"/>
                <a:cs typeface="Courier New"/>
              </a:rPr>
              <a:t>&lt;/</a:t>
            </a:r>
            <a:r>
              <a:rPr lang="nl-NL" b="1" dirty="0">
                <a:solidFill>
                  <a:srgbClr val="3366FF"/>
                </a:solidFill>
                <a:latin typeface="Courier New"/>
                <a:cs typeface="Courier New"/>
              </a:rPr>
              <a:t>h1</a:t>
            </a:r>
            <a:r>
              <a:rPr lang="nl-NL" b="1" dirty="0" smtClean="0">
                <a:latin typeface="Courier New"/>
                <a:cs typeface="Courier New"/>
              </a:rPr>
              <a:t>&gt;</a:t>
            </a:r>
            <a:endParaRPr lang="nl-NL" b="1" dirty="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err="1">
                <a:solidFill>
                  <a:srgbClr val="3366FF"/>
                </a:solidFill>
                <a:latin typeface="Courier New"/>
                <a:cs typeface="Courier New"/>
              </a:rPr>
              <a:t>ul</a:t>
            </a:r>
            <a:r>
              <a:rPr lang="nl-NL" b="1" dirty="0" smtClean="0">
                <a:latin typeface="Courier New"/>
                <a:cs typeface="Courier New"/>
              </a:rPr>
              <a:t>&gt;	</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li</a:t>
            </a:r>
            <a:r>
              <a:rPr lang="nl-NL" b="1" dirty="0" smtClean="0">
                <a:latin typeface="Courier New"/>
                <a:cs typeface="Courier New"/>
              </a:rPr>
              <a:t>&gt;&lt;</a:t>
            </a:r>
            <a:r>
              <a:rPr lang="nl-NL" b="1" dirty="0">
                <a:solidFill>
                  <a:srgbClr val="3366FF"/>
                </a:solidFill>
                <a:latin typeface="Courier New"/>
                <a:cs typeface="Courier New"/>
              </a:rPr>
              <a:t>a</a:t>
            </a:r>
            <a:r>
              <a:rPr lang="nl-NL" b="1" dirty="0" smtClean="0">
                <a:latin typeface="Courier New"/>
                <a:cs typeface="Courier New"/>
              </a:rPr>
              <a:t> </a:t>
            </a:r>
            <a:r>
              <a:rPr lang="nl-NL" b="1" dirty="0" err="1" smtClean="0">
                <a:solidFill>
                  <a:srgbClr val="FF0000"/>
                </a:solidFill>
                <a:latin typeface="Courier New"/>
                <a:cs typeface="Courier New"/>
              </a:rPr>
              <a:t>href</a:t>
            </a:r>
            <a:r>
              <a:rPr lang="nl-NL" b="1" dirty="0" smtClean="0">
                <a:latin typeface="Courier New"/>
                <a:cs typeface="Courier New"/>
              </a:rPr>
              <a:t>="</a:t>
            </a:r>
            <a:r>
              <a:rPr lang="nl-NL" b="1" dirty="0" smtClean="0">
                <a:solidFill>
                  <a:srgbClr val="00CC00"/>
                </a:solidFill>
                <a:latin typeface="Courier New"/>
                <a:cs typeface="Courier New"/>
              </a:rPr>
              <a:t>/</a:t>
            </a:r>
            <a:r>
              <a:rPr lang="nl-NL" b="1" dirty="0" smtClean="0">
                <a:latin typeface="Courier New"/>
                <a:cs typeface="Courier New"/>
              </a:rPr>
              <a:t>"&gt;Home&lt;/</a:t>
            </a:r>
            <a:r>
              <a:rPr lang="nl-NL" b="1" dirty="0" smtClean="0">
                <a:solidFill>
                  <a:srgbClr val="3366FF"/>
                </a:solidFill>
                <a:latin typeface="Courier New"/>
                <a:cs typeface="Courier New"/>
              </a:rPr>
              <a:t>a</a:t>
            </a:r>
            <a:r>
              <a:rPr lang="nl-NL" b="1" dirty="0" smtClean="0">
                <a:latin typeface="Courier New"/>
                <a:cs typeface="Courier New"/>
              </a:rPr>
              <a:t>&gt;&lt;/</a:t>
            </a:r>
            <a:r>
              <a:rPr lang="nl-NL" b="1" dirty="0">
                <a:solidFill>
                  <a:srgbClr val="3366FF"/>
                </a:solidFill>
                <a:latin typeface="Courier New"/>
                <a:cs typeface="Courier New"/>
              </a:rPr>
              <a:t>li</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li</a:t>
            </a:r>
            <a:r>
              <a:rPr lang="nl-NL" b="1" dirty="0" smtClean="0">
                <a:latin typeface="Courier New"/>
                <a:cs typeface="Courier New"/>
              </a:rPr>
              <a:t>&gt;&lt;</a:t>
            </a:r>
            <a:r>
              <a:rPr lang="nl-NL" b="1" dirty="0">
                <a:solidFill>
                  <a:srgbClr val="3366FF"/>
                </a:solidFill>
                <a:latin typeface="Courier New"/>
                <a:cs typeface="Courier New"/>
              </a:rPr>
              <a:t>a</a:t>
            </a:r>
            <a:r>
              <a:rPr lang="nl-NL" b="1" dirty="0" smtClean="0">
                <a:latin typeface="Courier New"/>
                <a:cs typeface="Courier New"/>
              </a:rPr>
              <a:t> </a:t>
            </a:r>
            <a:r>
              <a:rPr lang="nl-NL" b="1" dirty="0" err="1" smtClean="0">
                <a:solidFill>
                  <a:srgbClr val="FF0000"/>
                </a:solidFill>
                <a:latin typeface="Courier New"/>
                <a:cs typeface="Courier New"/>
              </a:rPr>
              <a:t>href</a:t>
            </a:r>
            <a:r>
              <a:rPr lang="nl-NL" b="1" dirty="0" smtClean="0">
                <a:latin typeface="Courier New"/>
                <a:cs typeface="Courier New"/>
              </a:rPr>
              <a:t>="</a:t>
            </a:r>
            <a:r>
              <a:rPr lang="nl-NL" b="1" dirty="0" smtClean="0">
                <a:solidFill>
                  <a:srgbClr val="00CC00"/>
                </a:solidFill>
                <a:latin typeface="Courier New"/>
                <a:cs typeface="Courier New"/>
              </a:rPr>
              <a:t>/</a:t>
            </a:r>
            <a:r>
              <a:rPr lang="nl-NL" b="1" dirty="0" err="1" smtClean="0">
                <a:solidFill>
                  <a:srgbClr val="00CC00"/>
                </a:solidFill>
                <a:latin typeface="Courier New"/>
                <a:cs typeface="Courier New"/>
              </a:rPr>
              <a:t>about.html</a:t>
            </a:r>
            <a:r>
              <a:rPr lang="nl-NL" b="1" dirty="0" smtClean="0">
                <a:latin typeface="Courier New"/>
                <a:cs typeface="Courier New"/>
              </a:rPr>
              <a:t>"&gt;</a:t>
            </a:r>
            <a:r>
              <a:rPr lang="nl-NL" b="1" dirty="0" err="1" smtClean="0">
                <a:latin typeface="Courier New"/>
                <a:cs typeface="Courier New"/>
              </a:rPr>
              <a:t>About</a:t>
            </a:r>
            <a:r>
              <a:rPr lang="nl-NL" b="1" dirty="0" smtClean="0">
                <a:latin typeface="Courier New"/>
                <a:cs typeface="Courier New"/>
              </a:rPr>
              <a:t>&lt;/</a:t>
            </a:r>
            <a:r>
              <a:rPr lang="nl-NL" b="1" dirty="0" smtClean="0">
                <a:solidFill>
                  <a:srgbClr val="3366FF"/>
                </a:solidFill>
                <a:latin typeface="Courier New"/>
                <a:cs typeface="Courier New"/>
              </a:rPr>
              <a:t>a</a:t>
            </a:r>
            <a:r>
              <a:rPr lang="nl-NL" b="1" dirty="0" smtClean="0">
                <a:latin typeface="Courier New"/>
                <a:cs typeface="Courier New"/>
              </a:rPr>
              <a:t>&gt;&lt;/</a:t>
            </a:r>
            <a:r>
              <a:rPr lang="nl-NL" b="1" dirty="0">
                <a:solidFill>
                  <a:srgbClr val="3366FF"/>
                </a:solidFill>
                <a:latin typeface="Courier New"/>
                <a:cs typeface="Courier New"/>
              </a:rPr>
              <a:t>li</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err="1">
                <a:solidFill>
                  <a:srgbClr val="3366FF"/>
                </a:solidFill>
                <a:latin typeface="Courier New"/>
                <a:cs typeface="Courier New"/>
              </a:rPr>
              <a:t>ul</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err="1">
                <a:solidFill>
                  <a:srgbClr val="3366FF"/>
                </a:solidFill>
                <a:latin typeface="Courier New"/>
                <a:cs typeface="Courier New"/>
              </a:rPr>
              <a:t>nav</a:t>
            </a:r>
            <a:r>
              <a:rPr lang="nl-NL" b="1" dirty="0" smtClean="0">
                <a:latin typeface="Courier New"/>
                <a:cs typeface="Courier New"/>
              </a:rPr>
              <a:t>&gt;</a:t>
            </a:r>
            <a:endParaRPr lang="nl-NL" b="1" dirty="0">
              <a:latin typeface="Courier New"/>
              <a:cs typeface="Courier New"/>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5859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smtClean="0"/>
              <a:t>The </a:t>
            </a:r>
            <a:r>
              <a:rPr lang="en-US" b="1" dirty="0"/>
              <a:t>header</a:t>
            </a:r>
            <a:r>
              <a:rPr lang="en-US" dirty="0"/>
              <a:t> element represents the header of a </a:t>
            </a:r>
            <a:r>
              <a:rPr lang="en-US" dirty="0" smtClean="0"/>
              <a:t>section</a:t>
            </a:r>
          </a:p>
          <a:p>
            <a:pPr marL="0" indent="0">
              <a:buNone/>
            </a:pPr>
            <a:endParaRPr lang="en-US" dirty="0" smtClean="0"/>
          </a:p>
          <a:p>
            <a:pPr marL="0" indent="0">
              <a:buNone/>
            </a:pP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Header</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
        <p:nvSpPr>
          <p:cNvPr id="7" name="Rectangle à coins arrondis 4"/>
          <p:cNvSpPr/>
          <p:nvPr/>
        </p:nvSpPr>
        <p:spPr>
          <a:xfrm>
            <a:off x="1115616" y="3145532"/>
            <a:ext cx="7128792"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header</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h1</a:t>
            </a:r>
            <a:r>
              <a:rPr lang="nl-NL" b="1" dirty="0">
                <a:latin typeface="Courier New"/>
                <a:cs typeface="Courier New"/>
              </a:rPr>
              <a:t>&gt;</a:t>
            </a:r>
            <a:r>
              <a:rPr lang="nl-NL" b="1" dirty="0" err="1">
                <a:latin typeface="Courier New"/>
                <a:cs typeface="Courier New"/>
              </a:rPr>
              <a:t>Introduction</a:t>
            </a:r>
            <a:r>
              <a:rPr lang="nl-NL" b="1" dirty="0">
                <a:latin typeface="Courier New"/>
                <a:cs typeface="Courier New"/>
              </a:rPr>
              <a:t> </a:t>
            </a:r>
            <a:r>
              <a:rPr lang="nl-NL" b="1" dirty="0" err="1">
                <a:latin typeface="Courier New"/>
                <a:cs typeface="Courier New"/>
              </a:rPr>
              <a:t>to</a:t>
            </a:r>
            <a:r>
              <a:rPr lang="nl-NL" b="1" dirty="0">
                <a:latin typeface="Courier New"/>
                <a:cs typeface="Courier New"/>
              </a:rPr>
              <a:t> HTML5&lt;/</a:t>
            </a:r>
            <a:r>
              <a:rPr lang="nl-NL" b="1" dirty="0">
                <a:solidFill>
                  <a:srgbClr val="3366FF"/>
                </a:solidFill>
                <a:latin typeface="Courier New"/>
                <a:cs typeface="Courier New"/>
              </a:rPr>
              <a:t>h1</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p</a:t>
            </a:r>
            <a:r>
              <a:rPr lang="nl-NL" b="1" dirty="0">
                <a:latin typeface="Courier New"/>
                <a:cs typeface="Courier New"/>
              </a:rPr>
              <a:t> </a:t>
            </a:r>
            <a:r>
              <a:rPr lang="nl-NL" b="1" dirty="0">
                <a:solidFill>
                  <a:srgbClr val="FF0000"/>
                </a:solidFill>
                <a:latin typeface="Courier New"/>
                <a:cs typeface="Courier New"/>
              </a:rPr>
              <a:t>class</a:t>
            </a:r>
            <a:r>
              <a:rPr lang="nl-NL" b="1" dirty="0" smtClean="0">
                <a:latin typeface="Courier New"/>
                <a:cs typeface="Courier New"/>
              </a:rPr>
              <a:t>="</a:t>
            </a:r>
            <a:r>
              <a:rPr lang="nl-NL" b="1" dirty="0" err="1" smtClean="0">
                <a:solidFill>
                  <a:srgbClr val="00CC00"/>
                </a:solidFill>
                <a:latin typeface="Courier New"/>
                <a:cs typeface="Courier New"/>
              </a:rPr>
              <a:t>author</a:t>
            </a:r>
            <a:r>
              <a:rPr lang="nl-NL" b="1" dirty="0">
                <a:solidFill>
                  <a:srgbClr val="00CC00"/>
                </a:solidFill>
                <a:latin typeface="Courier New"/>
                <a:cs typeface="Courier New"/>
              </a:rPr>
              <a:t>-</a:t>
            </a:r>
            <a:r>
              <a:rPr lang="nl-NL" b="1" dirty="0" smtClean="0">
                <a:solidFill>
                  <a:srgbClr val="00CC00"/>
                </a:solidFill>
                <a:latin typeface="Courier New"/>
                <a:cs typeface="Courier New"/>
              </a:rPr>
              <a:t>line</a:t>
            </a:r>
            <a:r>
              <a:rPr lang="nl-NL" b="1" dirty="0" smtClean="0">
                <a:latin typeface="Courier New"/>
                <a:cs typeface="Courier New"/>
              </a:rPr>
              <a:t>"&gt;</a:t>
            </a:r>
            <a:r>
              <a:rPr lang="nl-NL" b="1" dirty="0" err="1">
                <a:latin typeface="Courier New"/>
                <a:cs typeface="Courier New"/>
              </a:rPr>
              <a:t>By</a:t>
            </a:r>
            <a:r>
              <a:rPr lang="nl-NL" b="1" dirty="0">
                <a:latin typeface="Courier New"/>
                <a:cs typeface="Courier New"/>
              </a:rPr>
              <a:t> </a:t>
            </a:r>
            <a:r>
              <a:rPr lang="nl-NL" b="1" dirty="0" smtClean="0">
                <a:latin typeface="Courier New"/>
                <a:cs typeface="Courier New"/>
              </a:rPr>
              <a:t>John Doe&lt;</a:t>
            </a:r>
            <a:r>
              <a:rPr lang="nl-NL" b="1" dirty="0">
                <a:latin typeface="Courier New"/>
                <a:cs typeface="Courier New"/>
              </a:rPr>
              <a:t>/</a:t>
            </a:r>
            <a:r>
              <a:rPr lang="nl-NL" b="1" dirty="0">
                <a:solidFill>
                  <a:srgbClr val="3366FF"/>
                </a:solidFill>
                <a:latin typeface="Courier New"/>
                <a:cs typeface="Courier New"/>
              </a:rPr>
              <a:t>p</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header</a:t>
            </a:r>
            <a:r>
              <a:rPr lang="nl-NL" b="1" dirty="0">
                <a:latin typeface="Courier New"/>
                <a:cs typeface="Courier New"/>
              </a:rPr>
              <a:t>&gt;</a:t>
            </a: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6024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a:t>The </a:t>
            </a:r>
            <a:r>
              <a:rPr lang="en-US" b="1" dirty="0"/>
              <a:t>footer</a:t>
            </a:r>
            <a:r>
              <a:rPr lang="en-US" dirty="0"/>
              <a:t> element represents a footer for its nearest ancestor sectioning </a:t>
            </a:r>
            <a:r>
              <a:rPr lang="en-US" dirty="0" smtClean="0"/>
              <a:t>content</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Footer</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
        <p:nvSpPr>
          <p:cNvPr id="7" name="Rectangle à coins arrondis 4"/>
          <p:cNvSpPr/>
          <p:nvPr/>
        </p:nvSpPr>
        <p:spPr>
          <a:xfrm>
            <a:off x="1115616" y="3145532"/>
            <a:ext cx="7128792"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err="1">
                <a:solidFill>
                  <a:srgbClr val="3366FF"/>
                </a:solidFill>
                <a:latin typeface="Courier New"/>
                <a:cs typeface="Courier New"/>
              </a:rPr>
              <a:t>footer</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p</a:t>
            </a:r>
            <a:r>
              <a:rPr lang="nl-NL" b="1" dirty="0" smtClean="0">
                <a:latin typeface="Courier New"/>
                <a:cs typeface="Courier New"/>
              </a:rPr>
              <a:t>&gt;© </a:t>
            </a:r>
            <a:r>
              <a:rPr lang="nl-NL" b="1" dirty="0">
                <a:latin typeface="Courier New"/>
                <a:cs typeface="Courier New"/>
              </a:rPr>
              <a:t>2012 SUPINFO International </a:t>
            </a:r>
            <a:r>
              <a:rPr lang="nl-NL" b="1" dirty="0" smtClean="0">
                <a:latin typeface="Courier New"/>
                <a:cs typeface="Courier New"/>
              </a:rPr>
              <a:t>University&lt;/</a:t>
            </a:r>
            <a:r>
              <a:rPr lang="nl-NL" b="1" dirty="0">
                <a:solidFill>
                  <a:srgbClr val="3366FF"/>
                </a:solidFill>
                <a:latin typeface="Courier New"/>
                <a:cs typeface="Courier New"/>
              </a:rPr>
              <a:t>p</a:t>
            </a:r>
            <a:r>
              <a:rPr lang="nl-NL" b="1" dirty="0" smtClean="0">
                <a:latin typeface="Courier New"/>
                <a:cs typeface="Courier New"/>
              </a:rPr>
              <a:t>&gt;</a:t>
            </a:r>
            <a:endParaRPr lang="nl-NL" b="1" dirty="0">
              <a:latin typeface="Courier New"/>
              <a:cs typeface="Courier New"/>
            </a:endParaRPr>
          </a:p>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err="1">
                <a:solidFill>
                  <a:srgbClr val="3366FF"/>
                </a:solidFill>
                <a:latin typeface="Courier New"/>
                <a:cs typeface="Courier New"/>
              </a:rPr>
              <a:t>footer</a:t>
            </a:r>
            <a:r>
              <a:rPr lang="nl-NL" b="1" dirty="0">
                <a:latin typeface="Courier New"/>
                <a:cs typeface="Courier New"/>
              </a:rPr>
              <a:t>&gt;</a:t>
            </a: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1034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b="1" dirty="0"/>
              <a:t>address</a:t>
            </a:r>
            <a:r>
              <a:rPr lang="en-US" dirty="0"/>
              <a:t> element represents the contact information for its nearest article or body element ancestor</a:t>
            </a: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Address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
        <p:nvSpPr>
          <p:cNvPr id="7" name="Rectangle à coins arrondis 4"/>
          <p:cNvSpPr/>
          <p:nvPr/>
        </p:nvSpPr>
        <p:spPr>
          <a:xfrm>
            <a:off x="323528" y="2785492"/>
            <a:ext cx="8568952" cy="244827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err="1">
                <a:solidFill>
                  <a:srgbClr val="3366FF"/>
                </a:solidFill>
                <a:latin typeface="Courier New"/>
                <a:cs typeface="Courier New"/>
              </a:rPr>
              <a:t>footer</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err="1">
                <a:solidFill>
                  <a:srgbClr val="3366FF"/>
                </a:solidFill>
                <a:latin typeface="Courier New"/>
                <a:cs typeface="Courier New"/>
              </a:rPr>
              <a:t>address</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	For </a:t>
            </a:r>
            <a:r>
              <a:rPr lang="nl-NL" b="1" dirty="0">
                <a:latin typeface="Courier New"/>
                <a:cs typeface="Courier New"/>
              </a:rPr>
              <a:t>more details, </a:t>
            </a:r>
            <a:r>
              <a:rPr lang="nl-NL" b="1" dirty="0" smtClean="0">
                <a:latin typeface="Courier New"/>
                <a:cs typeface="Courier New"/>
              </a:rPr>
              <a:t>contact </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	&lt;</a:t>
            </a:r>
            <a:r>
              <a:rPr lang="nl-NL" b="1" dirty="0">
                <a:solidFill>
                  <a:srgbClr val="3366FF"/>
                </a:solidFill>
                <a:latin typeface="Courier New"/>
                <a:cs typeface="Courier New"/>
              </a:rPr>
              <a:t>a</a:t>
            </a:r>
            <a:r>
              <a:rPr lang="nl-NL" b="1" dirty="0">
                <a:latin typeface="Courier New"/>
                <a:cs typeface="Courier New"/>
              </a:rPr>
              <a:t> </a:t>
            </a:r>
            <a:r>
              <a:rPr lang="nl-NL" b="1" dirty="0" err="1">
                <a:solidFill>
                  <a:srgbClr val="FF0000"/>
                </a:solidFill>
                <a:latin typeface="Courier New"/>
                <a:cs typeface="Courier New"/>
              </a:rPr>
              <a:t>href</a:t>
            </a:r>
            <a:r>
              <a:rPr lang="nl-NL" b="1" dirty="0">
                <a:latin typeface="Courier New"/>
                <a:cs typeface="Courier New"/>
              </a:rPr>
              <a:t>="</a:t>
            </a:r>
            <a:r>
              <a:rPr lang="nl-NL" b="1" dirty="0" err="1">
                <a:solidFill>
                  <a:srgbClr val="00CC00"/>
                </a:solidFill>
                <a:latin typeface="Courier New"/>
                <a:cs typeface="Courier New"/>
              </a:rPr>
              <a:t>mailto:js@example.com</a:t>
            </a:r>
            <a:r>
              <a:rPr lang="nl-NL" b="1" dirty="0">
                <a:latin typeface="Courier New"/>
                <a:cs typeface="Courier New"/>
              </a:rPr>
              <a:t>"&gt;John Smith&lt;/</a:t>
            </a:r>
            <a:r>
              <a:rPr lang="nl-NL" b="1" dirty="0">
                <a:solidFill>
                  <a:srgbClr val="3366FF"/>
                </a:solidFill>
                <a:latin typeface="Courier New"/>
                <a:cs typeface="Courier New"/>
              </a:rPr>
              <a:t>a</a:t>
            </a:r>
            <a:r>
              <a:rPr lang="nl-NL" b="1" dirty="0">
                <a:latin typeface="Courier New"/>
                <a:cs typeface="Courier New"/>
              </a:rPr>
              <a:t>&gt;</a:t>
            </a:r>
            <a:r>
              <a:rPr lang="nl-NL" b="1" dirty="0" smtClean="0">
                <a:latin typeface="Courier New"/>
                <a:cs typeface="Courier New"/>
              </a:rPr>
              <a: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a:latin typeface="Courier New"/>
                <a:cs typeface="Courier New"/>
              </a:rPr>
              <a:t>/</a:t>
            </a:r>
            <a:r>
              <a:rPr lang="nl-NL" b="1" dirty="0" err="1">
                <a:solidFill>
                  <a:srgbClr val="3366FF"/>
                </a:solidFill>
                <a:latin typeface="Courier New"/>
                <a:cs typeface="Courier New"/>
              </a:rPr>
              <a:t>address</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a:solidFill>
                  <a:srgbClr val="3366FF"/>
                </a:solidFill>
                <a:latin typeface="Courier New"/>
                <a:cs typeface="Courier New"/>
              </a:rPr>
              <a:t>p</a:t>
            </a:r>
            <a:r>
              <a:rPr lang="nl-NL" b="1" dirty="0" smtClean="0">
                <a:latin typeface="Courier New"/>
                <a:cs typeface="Courier New"/>
              </a:rPr>
              <a:t>&gt;&lt;</a:t>
            </a:r>
            <a:r>
              <a:rPr lang="nl-NL" b="1" dirty="0">
                <a:solidFill>
                  <a:srgbClr val="3366FF"/>
                </a:solidFill>
                <a:latin typeface="Courier New"/>
                <a:cs typeface="Courier New"/>
              </a:rPr>
              <a:t>small</a:t>
            </a:r>
            <a:r>
              <a:rPr lang="nl-NL" b="1" dirty="0">
                <a:latin typeface="Courier New"/>
                <a:cs typeface="Courier New"/>
              </a:rPr>
              <a:t>&gt;© </a:t>
            </a:r>
            <a:r>
              <a:rPr lang="nl-NL" b="1" dirty="0" smtClean="0">
                <a:latin typeface="Courier New"/>
                <a:cs typeface="Courier New"/>
              </a:rPr>
              <a:t>Copyright 2042 Plop Corp</a:t>
            </a:r>
            <a:r>
              <a:rPr lang="nl-NL" b="1" dirty="0">
                <a:latin typeface="Courier New"/>
                <a:cs typeface="Courier New"/>
              </a:rPr>
              <a:t>.&lt;/</a:t>
            </a:r>
            <a:r>
              <a:rPr lang="nl-NL" b="1" dirty="0">
                <a:solidFill>
                  <a:srgbClr val="3366FF"/>
                </a:solidFill>
                <a:latin typeface="Courier New"/>
                <a:cs typeface="Courier New"/>
              </a:rPr>
              <a:t>small</a:t>
            </a:r>
            <a:r>
              <a:rPr lang="nl-NL" b="1" dirty="0">
                <a:latin typeface="Courier New"/>
                <a:cs typeface="Courier New"/>
              </a:rPr>
              <a:t>&gt;&lt;/</a:t>
            </a:r>
            <a:r>
              <a:rPr lang="nl-NL" b="1" dirty="0">
                <a:solidFill>
                  <a:srgbClr val="3366FF"/>
                </a:solidFill>
                <a:latin typeface="Courier New"/>
                <a:cs typeface="Courier New"/>
              </a:rPr>
              <a:t>p</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a:latin typeface="Courier New"/>
                <a:cs typeface="Courier New"/>
              </a:rPr>
              <a:t>/</a:t>
            </a:r>
            <a:r>
              <a:rPr lang="nl-NL" b="1" dirty="0" err="1">
                <a:solidFill>
                  <a:srgbClr val="3366FF"/>
                </a:solidFill>
                <a:latin typeface="Courier New"/>
                <a:cs typeface="Courier New"/>
              </a:rPr>
              <a:t>footer</a:t>
            </a:r>
            <a:r>
              <a:rPr lang="nl-NL" b="1" dirty="0">
                <a:latin typeface="Courier New"/>
                <a:cs typeface="Courier New"/>
              </a:rPr>
              <a:t>&gt;</a:t>
            </a: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37678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b="1" dirty="0" err="1"/>
              <a:t>hgroup</a:t>
            </a:r>
            <a:r>
              <a:rPr lang="en-US" dirty="0"/>
              <a:t> element represents the heading of a </a:t>
            </a:r>
            <a:r>
              <a:rPr lang="en-US" dirty="0" smtClean="0"/>
              <a:t>section</a:t>
            </a:r>
          </a:p>
          <a:p>
            <a:endParaRPr lang="en-US" dirty="0" smtClean="0"/>
          </a:p>
          <a:p>
            <a:r>
              <a:rPr lang="en-US" dirty="0" smtClean="0"/>
              <a:t>Used </a:t>
            </a:r>
            <a:r>
              <a:rPr lang="en-US" dirty="0"/>
              <a:t>to group a set of </a:t>
            </a:r>
            <a:r>
              <a:rPr lang="en-US" b="1" dirty="0"/>
              <a:t>h1</a:t>
            </a:r>
            <a:r>
              <a:rPr lang="en-US" dirty="0"/>
              <a:t>–</a:t>
            </a:r>
            <a:r>
              <a:rPr lang="en-US" b="1" dirty="0"/>
              <a:t>h6</a:t>
            </a:r>
            <a:r>
              <a:rPr lang="en-US" dirty="0"/>
              <a:t> elements when the heading has multiple </a:t>
            </a:r>
            <a:r>
              <a:rPr lang="en-US" dirty="0" smtClean="0"/>
              <a:t>levels</a:t>
            </a:r>
            <a:endParaRPr lang="en-US" dirty="0"/>
          </a:p>
          <a:p>
            <a:pPr lvl="1"/>
            <a:r>
              <a:rPr lang="en-US" dirty="0"/>
              <a:t>S</a:t>
            </a:r>
            <a:r>
              <a:rPr lang="en-US" dirty="0" smtClean="0"/>
              <a:t>uch </a:t>
            </a:r>
            <a:r>
              <a:rPr lang="en-US" dirty="0"/>
              <a:t>as subheadings, alternative titles, or </a:t>
            </a:r>
            <a:r>
              <a:rPr lang="en-US" dirty="0" smtClean="0"/>
              <a:t>taglines</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Hgroup</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42006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smtClean="0"/>
              <a:t>Example:</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Hgroup</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
        <p:nvSpPr>
          <p:cNvPr id="6" name="Rectangle à coins arrondis 4"/>
          <p:cNvSpPr/>
          <p:nvPr/>
        </p:nvSpPr>
        <p:spPr>
          <a:xfrm>
            <a:off x="323528" y="2569468"/>
            <a:ext cx="8568952"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err="1">
                <a:solidFill>
                  <a:srgbClr val="3366FF"/>
                </a:solidFill>
                <a:latin typeface="Courier New"/>
                <a:cs typeface="Courier New"/>
              </a:rPr>
              <a:t>hgroup</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h1</a:t>
            </a:r>
            <a:r>
              <a:rPr lang="nl-NL" b="1" dirty="0" smtClean="0">
                <a:latin typeface="Courier New"/>
                <a:cs typeface="Courier New"/>
              </a:rPr>
              <a:t>&gt;HTML5&lt;</a:t>
            </a:r>
            <a:r>
              <a:rPr lang="nl-NL" b="1" dirty="0">
                <a:latin typeface="Courier New"/>
                <a:cs typeface="Courier New"/>
              </a:rPr>
              <a:t>/</a:t>
            </a:r>
            <a:r>
              <a:rPr lang="nl-NL" b="1" dirty="0">
                <a:solidFill>
                  <a:srgbClr val="3366FF"/>
                </a:solidFill>
                <a:latin typeface="Courier New"/>
                <a:cs typeface="Courier New"/>
              </a:rPr>
              <a:t>h1</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h2</a:t>
            </a:r>
            <a:r>
              <a:rPr lang="nl-NL" b="1" dirty="0" smtClean="0">
                <a:latin typeface="Courier New"/>
                <a:cs typeface="Courier New"/>
              </a:rPr>
              <a:t>&gt;Or: How </a:t>
            </a:r>
            <a:r>
              <a:rPr lang="nl-NL" b="1" dirty="0" err="1" smtClean="0">
                <a:latin typeface="Courier New"/>
                <a:cs typeface="Courier New"/>
              </a:rPr>
              <a:t>to</a:t>
            </a:r>
            <a:r>
              <a:rPr lang="nl-NL" b="1" dirty="0" smtClean="0">
                <a:latin typeface="Courier New"/>
                <a:cs typeface="Courier New"/>
              </a:rPr>
              <a:t> design modern Web </a:t>
            </a:r>
            <a:r>
              <a:rPr lang="nl-NL" b="1" dirty="0">
                <a:latin typeface="Courier New"/>
                <a:cs typeface="Courier New"/>
              </a:rPr>
              <a:t>A</a:t>
            </a:r>
            <a:r>
              <a:rPr lang="nl-NL" b="1" dirty="0" smtClean="0">
                <a:latin typeface="Courier New"/>
                <a:cs typeface="Courier New"/>
              </a:rPr>
              <a:t>pplications&lt;</a:t>
            </a:r>
            <a:r>
              <a:rPr lang="nl-NL" b="1" dirty="0">
                <a:latin typeface="Courier New"/>
                <a:cs typeface="Courier New"/>
              </a:rPr>
              <a:t>/</a:t>
            </a:r>
            <a:r>
              <a:rPr lang="nl-NL" b="1" dirty="0">
                <a:solidFill>
                  <a:srgbClr val="3366FF"/>
                </a:solidFill>
                <a:latin typeface="Courier New"/>
                <a:cs typeface="Courier New"/>
              </a:rPr>
              <a:t>h2</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a:latin typeface="Courier New"/>
                <a:cs typeface="Courier New"/>
              </a:rPr>
              <a:t>/</a:t>
            </a:r>
            <a:r>
              <a:rPr lang="nl-NL" b="1" dirty="0" err="1">
                <a:solidFill>
                  <a:srgbClr val="3366FF"/>
                </a:solidFill>
                <a:latin typeface="Courier New"/>
                <a:cs typeface="Courier New"/>
              </a:rPr>
              <a:t>hgroup</a:t>
            </a:r>
            <a:r>
              <a:rPr lang="nl-NL" b="1" dirty="0">
                <a:latin typeface="Courier New"/>
                <a:cs typeface="Courier New"/>
              </a:rPr>
              <a:t>&gt;</a:t>
            </a:r>
          </a:p>
        </p:txBody>
      </p:sp>
      <p:pic>
        <p:nvPicPr>
          <p:cNvPr id="7"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78201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smtClean="0"/>
              <a:t>The </a:t>
            </a:r>
            <a:r>
              <a:rPr lang="en-US" b="1" dirty="0"/>
              <a:t>h1</a:t>
            </a:r>
            <a:r>
              <a:rPr lang="en-US" dirty="0"/>
              <a:t>–</a:t>
            </a:r>
            <a:r>
              <a:rPr lang="en-US" b="1" dirty="0"/>
              <a:t>h6</a:t>
            </a:r>
            <a:r>
              <a:rPr lang="en-US" dirty="0"/>
              <a:t> elements and the </a:t>
            </a:r>
            <a:r>
              <a:rPr lang="en-US" b="1" dirty="0" err="1"/>
              <a:t>hgroup</a:t>
            </a:r>
            <a:r>
              <a:rPr lang="en-US" dirty="0"/>
              <a:t> element are </a:t>
            </a:r>
            <a:r>
              <a:rPr lang="en-US" dirty="0" smtClean="0"/>
              <a:t>headings</a:t>
            </a:r>
          </a:p>
          <a:p>
            <a:endParaRPr lang="en-US" dirty="0" smtClean="0"/>
          </a:p>
          <a:p>
            <a:r>
              <a:rPr lang="en-US" dirty="0" smtClean="0"/>
              <a:t>The first in a section </a:t>
            </a:r>
            <a:r>
              <a:rPr lang="en-US" dirty="0"/>
              <a:t>represents the heading for that </a:t>
            </a:r>
            <a:r>
              <a:rPr lang="en-US" dirty="0" smtClean="0"/>
              <a:t>section</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a:latin typeface="+mj-lt"/>
                <a:cs typeface="ＭＳ Ｐゴシック" charset="0"/>
              </a:rPr>
              <a:t>Headings and sections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51408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Subsequent headings</a:t>
            </a:r>
          </a:p>
          <a:p>
            <a:pPr lvl="1"/>
            <a:endParaRPr lang="en-US" dirty="0" smtClean="0"/>
          </a:p>
          <a:p>
            <a:pPr lvl="1"/>
            <a:r>
              <a:rPr lang="en-US" dirty="0" smtClean="0"/>
              <a:t>of </a:t>
            </a:r>
            <a:r>
              <a:rPr lang="en-US" dirty="0"/>
              <a:t>equal or higher </a:t>
            </a:r>
            <a:r>
              <a:rPr lang="en-US" dirty="0" smtClean="0"/>
              <a:t>rank: </a:t>
            </a:r>
          </a:p>
          <a:p>
            <a:pPr lvl="2"/>
            <a:r>
              <a:rPr lang="en-US" dirty="0" smtClean="0"/>
              <a:t>start </a:t>
            </a:r>
            <a:r>
              <a:rPr lang="en-US" dirty="0"/>
              <a:t>new (implied) </a:t>
            </a:r>
            <a:r>
              <a:rPr lang="en-US" dirty="0" smtClean="0"/>
              <a:t>sections</a:t>
            </a:r>
          </a:p>
          <a:p>
            <a:pPr lvl="1"/>
            <a:endParaRPr lang="en-US" dirty="0" smtClean="0"/>
          </a:p>
          <a:p>
            <a:pPr lvl="1"/>
            <a:r>
              <a:rPr lang="en-US" dirty="0" smtClean="0"/>
              <a:t>of </a:t>
            </a:r>
            <a:r>
              <a:rPr lang="en-US" dirty="0"/>
              <a:t>lower </a:t>
            </a:r>
            <a:r>
              <a:rPr lang="en-US" dirty="0" smtClean="0"/>
              <a:t>rank: </a:t>
            </a:r>
          </a:p>
          <a:p>
            <a:pPr lvl="2"/>
            <a:r>
              <a:rPr lang="en-US" dirty="0" smtClean="0"/>
              <a:t>start </a:t>
            </a:r>
            <a:r>
              <a:rPr lang="en-US" dirty="0"/>
              <a:t>implied subsections that are part of the </a:t>
            </a:r>
            <a:r>
              <a:rPr lang="en-US" dirty="0" smtClean="0"/>
              <a:t>latter</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a:latin typeface="+mj-lt"/>
                <a:cs typeface="ＭＳ Ｐゴシック" charset="0"/>
              </a:rPr>
              <a:t>Headings and sections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49586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en-US" dirty="0" smtClean="0"/>
              <a:t>By completing this course, you will be able to:</a:t>
            </a:r>
          </a:p>
          <a:p>
            <a:pPr lvl="1"/>
            <a:r>
              <a:rPr lang="en-US" dirty="0" smtClean="0"/>
              <a:t>Use new semantic markups</a:t>
            </a:r>
          </a:p>
          <a:p>
            <a:pPr lvl="1"/>
            <a:r>
              <a:rPr lang="en-US" dirty="0" smtClean="0"/>
              <a:t>Validate form fields without JavaScript</a:t>
            </a:r>
          </a:p>
          <a:p>
            <a:pPr lvl="1"/>
            <a:r>
              <a:rPr lang="en-US" dirty="0" smtClean="0"/>
              <a:t>Use new form input types</a:t>
            </a:r>
          </a:p>
          <a:p>
            <a:pPr lvl="1"/>
            <a:r>
              <a:rPr lang="en-US" dirty="0" smtClean="0"/>
              <a:t>Play media resources without plugins</a:t>
            </a:r>
          </a:p>
          <a:p>
            <a:pPr lvl="1"/>
            <a:r>
              <a:rPr lang="en-US" dirty="0" smtClean="0"/>
              <a:t>Make accessible widgets thanks to ARIA</a:t>
            </a:r>
          </a:p>
          <a:p>
            <a:pPr lvl="1"/>
            <a:r>
              <a:rPr lang="en-US" dirty="0"/>
              <a:t>S</a:t>
            </a:r>
            <a:r>
              <a:rPr lang="en-US" dirty="0" smtClean="0"/>
              <a:t>tructure your data markup with </a:t>
            </a:r>
            <a:r>
              <a:rPr lang="en-US" dirty="0" err="1" smtClean="0"/>
              <a:t>Microdatas</a:t>
            </a:r>
            <a:endParaRPr lang="en-US" dirty="0" smtClean="0"/>
          </a:p>
        </p:txBody>
      </p:sp>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smtClean="0">
                <a:ln>
                  <a:noFill/>
                </a:ln>
                <a:solidFill>
                  <a:schemeClr val="tx1"/>
                </a:solidFill>
                <a:effectLst/>
                <a:uLnTx/>
                <a:uFillTx/>
                <a:latin typeface="+mj-lt"/>
                <a:ea typeface="ＭＳ Ｐゴシック" pitchFamily="34" charset="-128"/>
                <a:cs typeface="ＭＳ Ｐゴシック" charset="0"/>
              </a:rPr>
              <a:t>Course objectives</a:t>
            </a:r>
          </a:p>
        </p:txBody>
      </p:sp>
      <p:sp>
        <p:nvSpPr>
          <p:cNvPr id="9"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HTML5 - New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6"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107504" y="985292"/>
            <a:ext cx="8928992" cy="4248471"/>
            <a:chOff x="107504" y="985292"/>
            <a:chExt cx="8928992" cy="4248471"/>
          </a:xfrm>
        </p:grpSpPr>
        <p:sp>
          <p:nvSpPr>
            <p:cNvPr id="10" name="Rectangle à coins arrondis 4"/>
            <p:cNvSpPr/>
            <p:nvPr/>
          </p:nvSpPr>
          <p:spPr>
            <a:xfrm>
              <a:off x="107504" y="985292"/>
              <a:ext cx="8928992" cy="424792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body</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smtClean="0">
                  <a:solidFill>
                    <a:srgbClr val="3366FF"/>
                  </a:solidFill>
                  <a:latin typeface="Courier New"/>
                  <a:cs typeface="Courier New"/>
                </a:rPr>
                <a:t>h1</a:t>
              </a:r>
              <a:r>
                <a:rPr lang="nl-NL" b="1" dirty="0" smtClean="0">
                  <a:latin typeface="Courier New"/>
                  <a:cs typeface="Courier New"/>
                </a:rPr>
                <a:t>&gt;HTML5&lt;/</a:t>
              </a:r>
              <a:r>
                <a:rPr lang="nl-NL" b="1" dirty="0">
                  <a:solidFill>
                    <a:srgbClr val="3366FF"/>
                  </a:solidFill>
                  <a:latin typeface="Courier New"/>
                  <a:cs typeface="Courier New"/>
                </a:rPr>
                <a:t>h1</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h2</a:t>
              </a:r>
              <a:r>
                <a:rPr lang="nl-NL" b="1" dirty="0" smtClean="0">
                  <a:latin typeface="Courier New"/>
                  <a:cs typeface="Courier New"/>
                </a:rPr>
                <a:t>&gt;Offline </a:t>
              </a:r>
              <a:r>
                <a:rPr lang="nl-NL" b="1" dirty="0" err="1" smtClean="0">
                  <a:latin typeface="Courier New"/>
                  <a:cs typeface="Courier New"/>
                </a:rPr>
                <a:t>Webapps</a:t>
              </a:r>
              <a:r>
                <a:rPr lang="nl-NL" b="1" dirty="0" smtClean="0">
                  <a:latin typeface="Courier New"/>
                  <a:cs typeface="Courier New"/>
                </a:rPr>
                <a:t>&lt;/</a:t>
              </a:r>
              <a:r>
                <a:rPr lang="nl-NL" b="1" dirty="0">
                  <a:solidFill>
                    <a:srgbClr val="3366FF"/>
                  </a:solidFill>
                  <a:latin typeface="Courier New"/>
                  <a:cs typeface="Courier New"/>
                </a:rPr>
                <a:t>h2</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h3</a:t>
              </a:r>
              <a:r>
                <a:rPr lang="nl-NL" b="1" dirty="0" smtClean="0">
                  <a:latin typeface="Courier New"/>
                  <a:cs typeface="Courier New"/>
                </a:rPr>
                <a:t>&gt;</a:t>
              </a:r>
              <a:r>
                <a:rPr lang="nl-NL" b="1" dirty="0" err="1" smtClean="0">
                  <a:latin typeface="Courier New"/>
                  <a:cs typeface="Courier New"/>
                </a:rPr>
                <a:t>LocalStorage</a:t>
              </a:r>
              <a:r>
                <a:rPr lang="nl-NL" b="1" dirty="0" smtClean="0">
                  <a:latin typeface="Courier New"/>
                  <a:cs typeface="Courier New"/>
                </a:rPr>
                <a:t>&lt;/</a:t>
              </a:r>
              <a:r>
                <a:rPr lang="nl-NL" b="1" dirty="0">
                  <a:solidFill>
                    <a:srgbClr val="3366FF"/>
                  </a:solidFill>
                  <a:latin typeface="Courier New"/>
                  <a:cs typeface="Courier New"/>
                </a:rPr>
                <a:t>h3</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a:t>
              </a:r>
              <a:r>
                <a:rPr lang="nl-NL" b="1" dirty="0">
                  <a:latin typeface="Courier New"/>
                  <a:cs typeface="Courier New"/>
                </a:rPr>
                <a:t>&lt;</a:t>
              </a:r>
              <a:r>
                <a:rPr lang="nl-NL" b="1" dirty="0">
                  <a:solidFill>
                    <a:srgbClr val="3366FF"/>
                  </a:solidFill>
                  <a:latin typeface="Courier New"/>
                  <a:cs typeface="Courier New"/>
                </a:rPr>
                <a:t>h2</a:t>
              </a:r>
              <a:r>
                <a:rPr lang="nl-NL" b="1" dirty="0">
                  <a:latin typeface="Courier New"/>
                  <a:cs typeface="Courier New"/>
                </a:rPr>
                <a:t>&gt;New </a:t>
              </a:r>
              <a:r>
                <a:rPr lang="nl-NL" b="1" dirty="0" err="1">
                  <a:latin typeface="Courier New"/>
                  <a:cs typeface="Courier New"/>
                </a:rPr>
                <a:t>Markups</a:t>
              </a:r>
              <a:r>
                <a:rPr lang="nl-NL" b="1" dirty="0">
                  <a:latin typeface="Courier New"/>
                  <a:cs typeface="Courier New"/>
                </a:rPr>
                <a:t>&lt;/</a:t>
              </a:r>
              <a:r>
                <a:rPr lang="nl-NL" b="1" dirty="0">
                  <a:solidFill>
                    <a:srgbClr val="3366FF"/>
                  </a:solidFill>
                  <a:latin typeface="Courier New"/>
                  <a:cs typeface="Courier New"/>
                </a:rPr>
                <a:t>h2</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body</a:t>
              </a:r>
              <a:r>
                <a:rPr lang="nl-NL" b="1" dirty="0" smtClean="0">
                  <a:latin typeface="Courier New"/>
                  <a:cs typeface="Courier New"/>
                </a:rPr>
                <a:t>&gt;</a:t>
              </a:r>
              <a:endParaRPr lang="nl-NL" b="1" dirty="0">
                <a:latin typeface="Courier New"/>
                <a:cs typeface="Courier New"/>
              </a:endParaRPr>
            </a:p>
          </p:txBody>
        </p:sp>
        <p:cxnSp>
          <p:nvCxnSpPr>
            <p:cNvPr id="11" name="Connecteur droit 10"/>
            <p:cNvCxnSpPr>
              <a:stCxn id="10" idx="0"/>
            </p:cNvCxnSpPr>
            <p:nvPr/>
          </p:nvCxnSpPr>
          <p:spPr>
            <a:xfrm>
              <a:off x="4572000" y="985292"/>
              <a:ext cx="0" cy="4248471"/>
            </a:xfrm>
            <a:prstGeom prst="line">
              <a:avLst/>
            </a:prstGeom>
          </p:spPr>
          <p:style>
            <a:lnRef idx="2">
              <a:schemeClr val="dk1"/>
            </a:lnRef>
            <a:fillRef idx="0">
              <a:schemeClr val="dk1"/>
            </a:fillRef>
            <a:effectRef idx="1">
              <a:schemeClr val="dk1"/>
            </a:effectRef>
            <a:fontRef idx="minor">
              <a:schemeClr val="tx1"/>
            </a:fontRef>
          </p:style>
        </p:cxnSp>
      </p:gr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
        <p:nvSpPr>
          <p:cNvPr id="9"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mj-lt"/>
                <a:cs typeface="ＭＳ Ｐゴシック" charset="0"/>
              </a:rPr>
              <a:t>Semantically equivalent</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13" name="ZoneTexte 12"/>
          <p:cNvSpPr txBox="1"/>
          <p:nvPr/>
        </p:nvSpPr>
        <p:spPr>
          <a:xfrm>
            <a:off x="4572000" y="1129308"/>
            <a:ext cx="4464496" cy="4302716"/>
          </a:xfrm>
          <a:prstGeom prst="rect">
            <a:avLst/>
          </a:prstGeom>
          <a:noFill/>
        </p:spPr>
        <p:txBody>
          <a:bodyPr wrap="square" rtlCol="0">
            <a:spAutoFit/>
          </a:bodyP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body</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h1</a:t>
            </a:r>
            <a:r>
              <a:rPr lang="nl-NL" b="1" dirty="0">
                <a:latin typeface="Courier New"/>
                <a:cs typeface="Courier New"/>
              </a:rPr>
              <a:t>&gt;HTML5&lt;/</a:t>
            </a:r>
            <a:r>
              <a:rPr lang="nl-NL" b="1" dirty="0">
                <a:solidFill>
                  <a:srgbClr val="3366FF"/>
                </a:solidFill>
                <a:latin typeface="Courier New"/>
                <a:cs typeface="Courier New"/>
              </a:rPr>
              <a:t>h1</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section</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h1</a:t>
            </a:r>
            <a:r>
              <a:rPr lang="nl-NL" b="1" dirty="0">
                <a:latin typeface="Courier New"/>
                <a:cs typeface="Courier New"/>
              </a:rPr>
              <a:t>&gt;Offline </a:t>
            </a:r>
            <a:r>
              <a:rPr lang="nl-NL" b="1" dirty="0" err="1">
                <a:latin typeface="Courier New"/>
                <a:cs typeface="Courier New"/>
              </a:rPr>
              <a:t>Webapps</a:t>
            </a:r>
            <a:r>
              <a:rPr lang="nl-NL" b="1" dirty="0">
                <a:latin typeface="Courier New"/>
                <a:cs typeface="Courier New"/>
              </a:rPr>
              <a:t>&lt;/</a:t>
            </a:r>
            <a:r>
              <a:rPr lang="nl-NL" b="1" dirty="0">
                <a:solidFill>
                  <a:srgbClr val="3366FF"/>
                </a:solidFill>
                <a:latin typeface="Courier New"/>
                <a:cs typeface="Courier New"/>
              </a:rPr>
              <a:t>h1</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section</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h1</a:t>
            </a:r>
            <a:r>
              <a:rPr lang="nl-NL" b="1" dirty="0">
                <a:latin typeface="Courier New"/>
                <a:cs typeface="Courier New"/>
              </a:rPr>
              <a:t>&gt;</a:t>
            </a:r>
            <a:r>
              <a:rPr lang="nl-NL" b="1" dirty="0" err="1">
                <a:latin typeface="Courier New"/>
                <a:cs typeface="Courier New"/>
              </a:rPr>
              <a:t>LocalStorage</a:t>
            </a:r>
            <a:r>
              <a:rPr lang="nl-NL" b="1" dirty="0">
                <a:latin typeface="Courier New"/>
                <a:cs typeface="Courier New"/>
              </a:rPr>
              <a:t>&lt;/</a:t>
            </a:r>
            <a:r>
              <a:rPr lang="nl-NL" b="1" dirty="0">
                <a:solidFill>
                  <a:srgbClr val="3366FF"/>
                </a:solidFill>
                <a:latin typeface="Courier New"/>
                <a:cs typeface="Courier New"/>
              </a:rPr>
              <a:t>h1</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section</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section</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section</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h1</a:t>
            </a:r>
            <a:r>
              <a:rPr lang="nl-NL" b="1" dirty="0">
                <a:latin typeface="Courier New"/>
                <a:cs typeface="Courier New"/>
              </a:rPr>
              <a:t>&gt;New </a:t>
            </a:r>
            <a:r>
              <a:rPr lang="nl-NL" b="1" dirty="0" err="1">
                <a:latin typeface="Courier New"/>
                <a:cs typeface="Courier New"/>
              </a:rPr>
              <a:t>Markups</a:t>
            </a:r>
            <a:r>
              <a:rPr lang="nl-NL" b="1" dirty="0">
                <a:latin typeface="Courier New"/>
                <a:cs typeface="Courier New"/>
              </a:rPr>
              <a:t>&lt;/</a:t>
            </a:r>
            <a:r>
              <a:rPr lang="nl-NL" b="1" dirty="0">
                <a:solidFill>
                  <a:srgbClr val="3366FF"/>
                </a:solidFill>
                <a:latin typeface="Courier New"/>
                <a:cs typeface="Courier New"/>
              </a:rPr>
              <a:t>h1</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section</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body</a:t>
            </a:r>
            <a:r>
              <a:rPr lang="nl-NL" b="1" dirty="0">
                <a:latin typeface="Courier New"/>
                <a:cs typeface="Courier New"/>
              </a:rPr>
              <a:t>&gt;</a:t>
            </a:r>
          </a:p>
          <a:p>
            <a:endParaRPr lang="fr-FR" dirty="0"/>
          </a:p>
        </p:txBody>
      </p:sp>
      <p:pic>
        <p:nvPicPr>
          <p:cNvPr id="1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1543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WEB forms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a:t>HTML5 - New markups</a:t>
            </a:r>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backgroundRemoval t="0" b="100000" l="0" r="100000">
                        <a14:foregroundMark x1="58250" y1="89000" x2="72750" y2="86333"/>
                        <a14:foregroundMark x1="51500" y1="50667" x2="39500" y2="70667"/>
                        <a14:foregroundMark x1="30000" y1="59333" x2="34750" y2="60000"/>
                        <a14:foregroundMark x1="29250" y1="59333" x2="29250" y2="59333"/>
                        <a14:foregroundMark x1="55500" y1="39667" x2="59000" y2="40000"/>
                        <a14:foregroundMark x1="82250" y1="12000" x2="89000" y2="23333"/>
                        <a14:foregroundMark x1="18750" y1="39000" x2="46250" y2="44000"/>
                        <a14:foregroundMark x1="38000" y1="28667" x2="38000" y2="28667"/>
                        <a14:foregroundMark x1="33250" y1="26667" x2="8750" y2="23667"/>
                        <a14:foregroundMark x1="16500" y1="4333" x2="4750" y2="17667"/>
                        <a14:foregroundMark x1="16500" y1="2000" x2="16500" y2="2000"/>
                        <a14:foregroundMark x1="17250" y1="40000" x2="17250" y2="40000"/>
                        <a14:foregroundMark x1="26250" y1="15333" x2="26250" y2="15333"/>
                        <a14:foregroundMark x1="51000" y1="47000" x2="54500" y2="41000"/>
                        <a14:backgroundMark x1="5750" y1="36000" x2="29250" y2="94000"/>
                        <a14:backgroundMark x1="10250" y1="93667" x2="87250" y2="58000"/>
                        <a14:backgroundMark x1="97500" y1="36667" x2="66000" y2="48667"/>
                        <a14:backgroundMark x1="60750" y1="51000" x2="99750" y2="84333"/>
                        <a14:backgroundMark x1="77500" y1="96667" x2="95750" y2="73333"/>
                        <a14:backgroundMark x1="73750" y1="68333" x2="98000" y2="97000"/>
                        <a14:backgroundMark x1="91500" y1="92000" x2="66250" y2="99667"/>
                        <a14:backgroundMark x1="3250" y1="82667" x2="59750" y2="68000"/>
                        <a14:backgroundMark x1="2000" y1="30667" x2="10500" y2="34667"/>
                        <a14:backgroundMark x1="15000" y1="43000" x2="52250" y2="97667"/>
                        <a14:backgroundMark x1="54000" y1="96000" x2="54000" y2="96000"/>
                        <a14:backgroundMark x1="4250" y1="93000" x2="50250" y2="97000"/>
                        <a14:backgroundMark x1="65500" y1="96667" x2="62500" y2="99000"/>
                        <a14:backgroundMark x1="27000" y1="55333" x2="49500" y2="45667"/>
                        <a14:backgroundMark x1="2750" y1="42000" x2="29250" y2="31667"/>
                        <a14:backgroundMark x1="31750" y1="30667" x2="48000" y2="14333"/>
                        <a14:backgroundMark x1="49250" y1="43000" x2="63750" y2="333"/>
                        <a14:backgroundMark x1="71500" y1="6333" x2="54500" y2="35667"/>
                        <a14:backgroundMark x1="77500" y1="2000" x2="25000" y2="5333"/>
                        <a14:backgroundMark x1="1750" y1="16667" x2="8750" y2="39000"/>
                        <a14:backgroundMark x1="24250" y1="14000" x2="2500" y2="21333"/>
                        <a14:backgroundMark x1="21000" y1="3000" x2="53000" y2="32667"/>
                        <a14:backgroundMark x1="43000" y1="30333" x2="48750" y2="38000"/>
                        <a14:backgroundMark x1="3250" y1="5333" x2="9000" y2="4000"/>
                        <a14:backgroundMark x1="1250" y1="3000" x2="14000" y2="2000"/>
                        <a14:backgroundMark x1="54500" y1="50000" x2="64500" y2="43667"/>
                      </a14:backgroundRemoval>
                    </a14:imgEffect>
                  </a14:imgLayer>
                </a14:imgProps>
              </a:ext>
            </a:extLst>
          </a:blip>
          <a:srcRect l="1" r="15747"/>
          <a:stretch/>
        </p:blipFill>
        <p:spPr>
          <a:xfrm>
            <a:off x="5868144" y="2425452"/>
            <a:ext cx="3271573" cy="2913112"/>
          </a:xfrm>
          <a:prstGeom prst="rect">
            <a:avLst/>
          </a:prstGeom>
        </p:spPr>
      </p:pic>
    </p:spTree>
    <p:extLst>
      <p:ext uri="{BB962C8B-B14F-4D97-AF65-F5344CB8AC3E}">
        <p14:creationId xmlns:p14="http://schemas.microsoft.com/office/powerpoint/2010/main" val="157671729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HTML5 introduce an </a:t>
            </a:r>
            <a:r>
              <a:rPr lang="en-US" dirty="0"/>
              <a:t>update to the forms features found in </a:t>
            </a:r>
            <a:r>
              <a:rPr lang="en-US" dirty="0" smtClean="0"/>
              <a:t>HTML4</a:t>
            </a:r>
            <a:endParaRPr lang="en-US" dirty="0"/>
          </a:p>
          <a:p>
            <a:r>
              <a:rPr lang="en-US" dirty="0" smtClean="0"/>
              <a:t>Add support for common needs like</a:t>
            </a:r>
          </a:p>
          <a:p>
            <a:pPr lvl="1"/>
            <a:r>
              <a:rPr lang="en-US" dirty="0" smtClean="0"/>
              <a:t>Basic data typing</a:t>
            </a:r>
          </a:p>
          <a:p>
            <a:pPr lvl="1"/>
            <a:r>
              <a:rPr lang="en-US" dirty="0" smtClean="0"/>
              <a:t>Simpler validation on the client side</a:t>
            </a:r>
          </a:p>
          <a:p>
            <a:pPr lvl="1"/>
            <a:r>
              <a:rPr lang="en-US" dirty="0" smtClean="0"/>
              <a:t>XML submission</a:t>
            </a:r>
          </a:p>
          <a:p>
            <a:pPr lvl="1"/>
            <a:r>
              <a:rPr lang="en-US" dirty="0" smtClean="0"/>
              <a:t>…</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Presentation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6"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7"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86345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a:t>Forms can be annotated </a:t>
            </a:r>
            <a:r>
              <a:rPr lang="en-US" dirty="0" smtClean="0"/>
              <a:t>to check </a:t>
            </a:r>
            <a:r>
              <a:rPr lang="en-US" dirty="0"/>
              <a:t>the user's input before the form is </a:t>
            </a:r>
            <a:r>
              <a:rPr lang="en-US" dirty="0" smtClean="0"/>
              <a:t>submitted</a:t>
            </a:r>
          </a:p>
          <a:p>
            <a:endParaRPr lang="en-US" dirty="0" smtClean="0"/>
          </a:p>
          <a:p>
            <a:r>
              <a:rPr lang="en-US" dirty="0" smtClean="0"/>
              <a:t>Allows </a:t>
            </a:r>
            <a:r>
              <a:rPr lang="en-US" dirty="0"/>
              <a:t>the user to avoid the wait </a:t>
            </a:r>
            <a:r>
              <a:rPr lang="en-US" dirty="0" smtClean="0"/>
              <a:t>of a validation by the server</a:t>
            </a:r>
          </a:p>
          <a:p>
            <a:endParaRPr lang="en-US" dirty="0"/>
          </a:p>
          <a:p>
            <a:r>
              <a:rPr lang="en-US" dirty="0" smtClean="0"/>
              <a:t>Before HTML5, we used JavaScript to do that</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Client-side validation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52266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HTML5 introduce the </a:t>
            </a:r>
            <a:r>
              <a:rPr lang="en-US" i="1" dirty="0" smtClean="0"/>
              <a:t>required</a:t>
            </a:r>
            <a:r>
              <a:rPr lang="en-US" dirty="0" smtClean="0"/>
              <a:t> annotation</a:t>
            </a:r>
          </a:p>
          <a:p>
            <a:pPr lvl="1"/>
            <a:r>
              <a:rPr lang="en-US" dirty="0" smtClean="0"/>
              <a:t>With it, an input can’t be submitted until a value is given</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Client-side validation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6" name="Rectangle à coins arrondis 4"/>
          <p:cNvSpPr/>
          <p:nvPr/>
        </p:nvSpPr>
        <p:spPr>
          <a:xfrm>
            <a:off x="323528" y="2785492"/>
            <a:ext cx="8568952"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a:solidFill>
                  <a:srgbClr val="3366FF"/>
                </a:solidFill>
                <a:latin typeface="Courier New"/>
                <a:cs typeface="Courier New"/>
              </a:rPr>
              <a:t>label</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	</a:t>
            </a:r>
            <a:r>
              <a:rPr lang="nl-NL" b="1" dirty="0" err="1" smtClean="0">
                <a:latin typeface="Courier New"/>
                <a:cs typeface="Courier New"/>
              </a:rPr>
              <a:t>Datetime</a:t>
            </a:r>
            <a:r>
              <a:rPr lang="nl-NL" b="1" dirty="0" smtClean="0">
                <a:latin typeface="Courier New"/>
                <a:cs typeface="Courier New"/>
              </a:rPr>
              <a:t>: </a:t>
            </a:r>
            <a:r>
              <a:rPr lang="nl-NL" b="1" dirty="0">
                <a:latin typeface="Courier New"/>
                <a:cs typeface="Courier New"/>
              </a:rPr>
              <a:t>&lt;</a:t>
            </a:r>
            <a:r>
              <a:rPr lang="nl-NL" b="1" dirty="0">
                <a:solidFill>
                  <a:srgbClr val="3366FF"/>
                </a:solidFill>
                <a:latin typeface="Courier New"/>
                <a:cs typeface="Courier New"/>
              </a:rPr>
              <a:t>input</a:t>
            </a:r>
            <a:r>
              <a:rPr lang="nl-NL" b="1" dirty="0">
                <a:latin typeface="Courier New"/>
                <a:cs typeface="Courier New"/>
              </a:rPr>
              <a:t> </a:t>
            </a:r>
            <a:r>
              <a:rPr lang="nl-NL" b="1" dirty="0" smtClean="0">
                <a:solidFill>
                  <a:srgbClr val="FF0000"/>
                </a:solidFill>
                <a:latin typeface="Courier New"/>
                <a:cs typeface="Courier New"/>
              </a:rPr>
              <a:t>type</a:t>
            </a:r>
            <a:r>
              <a:rPr lang="nl-NL" b="1" dirty="0" smtClean="0">
                <a:latin typeface="Courier New"/>
                <a:cs typeface="Courier New"/>
              </a:rPr>
              <a:t>="</a:t>
            </a:r>
            <a:r>
              <a:rPr lang="nl-NL" b="1" dirty="0" err="1" smtClean="0">
                <a:solidFill>
                  <a:srgbClr val="00CC00"/>
                </a:solidFill>
                <a:latin typeface="Courier New"/>
                <a:cs typeface="Courier New"/>
              </a:rPr>
              <a:t>datetime</a:t>
            </a:r>
            <a:r>
              <a:rPr lang="nl-NL" b="1" dirty="0" smtClean="0">
                <a:latin typeface="Courier New"/>
                <a:cs typeface="Courier New"/>
              </a:rPr>
              <a:t>" </a:t>
            </a:r>
            <a:r>
              <a:rPr lang="nl-NL" b="1" dirty="0" err="1" smtClean="0">
                <a:solidFill>
                  <a:srgbClr val="FF0000"/>
                </a:solidFill>
                <a:latin typeface="Courier New"/>
                <a:cs typeface="Courier New"/>
              </a:rPr>
              <a:t>required</a:t>
            </a:r>
            <a:r>
              <a:rPr lang="nl-NL" b="1" dirty="0" smtClean="0">
                <a:solidFill>
                  <a:srgbClr val="FF0000"/>
                </a:solidFill>
                <a:latin typeface="Courier New"/>
                <a:cs typeface="Courier New"/>
              </a:rPr>
              <a:t> </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latin typeface="Courier New"/>
                <a:cs typeface="Courier New"/>
              </a:rPr>
              <a:t>/</a:t>
            </a:r>
            <a:r>
              <a:rPr lang="nl-NL" b="1" dirty="0">
                <a:solidFill>
                  <a:srgbClr val="3366FF"/>
                </a:solidFill>
                <a:latin typeface="Courier New"/>
                <a:cs typeface="Courier New"/>
              </a:rPr>
              <a:t>label</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a:latin typeface="Courier New"/>
                <a:cs typeface="Courier New"/>
              </a:rPr>
              <a:t>/</a:t>
            </a:r>
            <a:r>
              <a:rPr lang="nl-NL" b="1" dirty="0">
                <a:solidFill>
                  <a:srgbClr val="3366FF"/>
                </a:solidFill>
                <a:latin typeface="Courier New"/>
                <a:cs typeface="Courier New"/>
              </a:rPr>
              <a:t>p</a:t>
            </a:r>
            <a:r>
              <a:rPr lang="nl-NL" b="1" dirty="0">
                <a:latin typeface="Courier New"/>
                <a:cs typeface="Courier New"/>
              </a:rPr>
              <a:t>&gt;</a:t>
            </a:r>
          </a:p>
        </p:txBody>
      </p:sp>
      <p:pic>
        <p:nvPicPr>
          <p:cNvPr id="2" name="Picture 1" descr="Screen Shot 2012-08-10 at 11.10.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6709" y="4153644"/>
            <a:ext cx="2845731" cy="1117596"/>
          </a:xfrm>
          <a:prstGeom prst="rect">
            <a:avLst/>
          </a:prstGeom>
          <a:ln>
            <a:solidFill>
              <a:srgbClr val="000000"/>
            </a:solidFill>
          </a:ln>
        </p:spPr>
      </p:pic>
      <p:sp>
        <p:nvSpPr>
          <p:cNvPr id="9"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10"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09557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a:t>It is also possible to limit the length of the input, using the </a:t>
            </a:r>
            <a:r>
              <a:rPr lang="en-US" i="1" dirty="0" err="1"/>
              <a:t>maxlength</a:t>
            </a:r>
            <a:r>
              <a:rPr lang="en-US" dirty="0"/>
              <a:t> </a:t>
            </a:r>
            <a:r>
              <a:rPr lang="en-US" dirty="0" smtClean="0"/>
              <a:t>attribute</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Client-side validation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6" name="Rectangle à coins arrondis 4"/>
          <p:cNvSpPr/>
          <p:nvPr/>
        </p:nvSpPr>
        <p:spPr>
          <a:xfrm>
            <a:off x="323528" y="2929508"/>
            <a:ext cx="8568952"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a:solidFill>
                  <a:srgbClr val="3366FF"/>
                </a:solidFill>
                <a:latin typeface="Courier New"/>
                <a:cs typeface="Courier New"/>
              </a:rPr>
              <a:t>label</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	</a:t>
            </a:r>
            <a:r>
              <a:rPr lang="nl-NL" b="1" dirty="0" err="1" smtClean="0">
                <a:latin typeface="Courier New"/>
                <a:cs typeface="Courier New"/>
              </a:rPr>
              <a:t>Comments</a:t>
            </a:r>
            <a:r>
              <a:rPr lang="nl-NL" b="1" dirty="0" smtClean="0">
                <a:latin typeface="Courier New"/>
                <a:cs typeface="Courier New"/>
              </a:rPr>
              <a:t>: &lt;</a:t>
            </a:r>
            <a:r>
              <a:rPr lang="nl-NL" b="1" dirty="0" err="1" smtClean="0">
                <a:solidFill>
                  <a:srgbClr val="3366FF"/>
                </a:solidFill>
                <a:latin typeface="Courier New"/>
                <a:cs typeface="Courier New"/>
              </a:rPr>
              <a:t>textarea</a:t>
            </a:r>
            <a:r>
              <a:rPr lang="nl-NL" b="1" dirty="0" smtClean="0">
                <a:solidFill>
                  <a:srgbClr val="3366FF"/>
                </a:solidFill>
                <a:latin typeface="Courier New"/>
                <a:cs typeface="Courier New"/>
              </a:rPr>
              <a:t> </a:t>
            </a:r>
            <a:r>
              <a:rPr lang="nl-NL" b="1" dirty="0" smtClean="0">
                <a:solidFill>
                  <a:srgbClr val="FF0000"/>
                </a:solidFill>
                <a:latin typeface="Courier New"/>
                <a:cs typeface="Courier New"/>
              </a:rPr>
              <a:t>name</a:t>
            </a:r>
            <a:r>
              <a:rPr lang="nl-NL" b="1" dirty="0" smtClean="0">
                <a:latin typeface="Courier New"/>
                <a:cs typeface="Courier New"/>
              </a:rPr>
              <a:t>="</a:t>
            </a:r>
            <a:r>
              <a:rPr lang="nl-NL" b="1" dirty="0" err="1" smtClean="0">
                <a:solidFill>
                  <a:srgbClr val="00CC00"/>
                </a:solidFill>
                <a:latin typeface="Courier New"/>
                <a:cs typeface="Courier New"/>
              </a:rPr>
              <a:t>comments</a:t>
            </a:r>
            <a:r>
              <a:rPr lang="nl-NL" b="1" dirty="0" smtClean="0">
                <a:latin typeface="Courier New"/>
                <a:cs typeface="Courier New"/>
              </a:rPr>
              <a:t>" </a:t>
            </a:r>
            <a:r>
              <a:rPr lang="nl-NL" b="1" dirty="0" err="1" smtClean="0">
                <a:solidFill>
                  <a:srgbClr val="FF0000"/>
                </a:solidFill>
                <a:latin typeface="Courier New"/>
                <a:cs typeface="Courier New"/>
              </a:rPr>
              <a:t>maxlength</a:t>
            </a:r>
            <a:r>
              <a:rPr lang="nl-NL" b="1" dirty="0" smtClean="0">
                <a:solidFill>
                  <a:schemeClr val="tx1"/>
                </a:solidFill>
                <a:latin typeface="Courier New"/>
                <a:cs typeface="Courier New"/>
              </a:rPr>
              <a:t>="</a:t>
            </a:r>
            <a:r>
              <a:rPr lang="nl-NL" b="1" dirty="0">
                <a:solidFill>
                  <a:srgbClr val="00CC00"/>
                </a:solidFill>
                <a:latin typeface="Courier New"/>
                <a:cs typeface="Courier New"/>
              </a:rPr>
              <a:t>160</a:t>
            </a:r>
            <a:r>
              <a:rPr lang="nl-NL" b="1" dirty="0" smtClean="0">
                <a:solidFill>
                  <a:schemeClr val="tx1"/>
                </a:solidFill>
                <a:latin typeface="Courier New"/>
                <a:cs typeface="Courier New"/>
              </a:rPr>
              <a:t>"</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latin typeface="Courier New"/>
                <a:cs typeface="Courier New"/>
              </a:rPr>
              <a:t>/</a:t>
            </a:r>
            <a:r>
              <a:rPr lang="nl-NL" b="1" dirty="0">
                <a:solidFill>
                  <a:srgbClr val="3366FF"/>
                </a:solidFill>
                <a:latin typeface="Courier New"/>
                <a:cs typeface="Courier New"/>
              </a:rPr>
              <a:t>label</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a:latin typeface="Courier New"/>
                <a:cs typeface="Courier New"/>
              </a:rPr>
              <a:t>/</a:t>
            </a:r>
            <a:r>
              <a:rPr lang="nl-NL" b="1" dirty="0">
                <a:solidFill>
                  <a:srgbClr val="3366FF"/>
                </a:solidFill>
                <a:latin typeface="Courier New"/>
                <a:cs typeface="Courier New"/>
              </a:rPr>
              <a:t>p</a:t>
            </a:r>
            <a:r>
              <a:rPr lang="nl-NL" b="1" dirty="0">
                <a:latin typeface="Courier New"/>
                <a:cs typeface="Courier New"/>
              </a:rPr>
              <a:t>&gt;</a:t>
            </a:r>
          </a:p>
        </p:txBody>
      </p:sp>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04340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i="1" dirty="0"/>
              <a:t>pattern</a:t>
            </a:r>
            <a:r>
              <a:rPr lang="en-US" dirty="0"/>
              <a:t> attribute allows you to specifies a </a:t>
            </a:r>
            <a:r>
              <a:rPr lang="en-US" dirty="0" err="1"/>
              <a:t>RegEx</a:t>
            </a:r>
            <a:r>
              <a:rPr lang="en-US" dirty="0"/>
              <a:t> that the control’s value has to </a:t>
            </a:r>
            <a:r>
              <a:rPr lang="en-US" dirty="0" smtClean="0"/>
              <a:t>match</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Client-side validation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6" name="Rectangle à coins arrondis 4"/>
          <p:cNvSpPr/>
          <p:nvPr/>
        </p:nvSpPr>
        <p:spPr>
          <a:xfrm>
            <a:off x="323528" y="3073524"/>
            <a:ext cx="8568952" cy="15841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a:solidFill>
                  <a:srgbClr val="3366FF"/>
                </a:solidFill>
                <a:latin typeface="Courier New"/>
                <a:cs typeface="Courier New"/>
              </a:rPr>
              <a:t>label</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Course Code: &lt;</a:t>
            </a:r>
            <a:r>
              <a:rPr lang="nl-NL" b="1" dirty="0" smtClean="0">
                <a:solidFill>
                  <a:srgbClr val="3366FF"/>
                </a:solidFill>
                <a:latin typeface="Courier New"/>
                <a:cs typeface="Courier New"/>
              </a:rPr>
              <a:t>input </a:t>
            </a:r>
            <a:r>
              <a:rPr lang="nl-NL" b="1" dirty="0" smtClean="0">
                <a:solidFill>
                  <a:srgbClr val="FF0000"/>
                </a:solidFill>
                <a:latin typeface="Courier New"/>
                <a:cs typeface="Courier New"/>
              </a:rPr>
              <a:t>type</a:t>
            </a:r>
            <a:r>
              <a:rPr lang="nl-NL" b="1" dirty="0" smtClean="0">
                <a:latin typeface="Courier New"/>
                <a:cs typeface="Courier New"/>
              </a:rPr>
              <a:t>="</a:t>
            </a:r>
            <a:r>
              <a:rPr lang="nl-NL" b="1" dirty="0" err="1" smtClean="0">
                <a:solidFill>
                  <a:srgbClr val="00CC00"/>
                </a:solidFill>
                <a:latin typeface="Courier New"/>
                <a:cs typeface="Courier New"/>
              </a:rPr>
              <a:t>text</a:t>
            </a:r>
            <a:r>
              <a:rPr lang="nl-NL" b="1" dirty="0" smtClean="0">
                <a:latin typeface="Courier New"/>
                <a:cs typeface="Courier New"/>
              </a:rPr>
              <a:t>" </a:t>
            </a:r>
            <a:r>
              <a:rPr lang="nl-NL" b="1" dirty="0" err="1" smtClean="0">
                <a:solidFill>
                  <a:srgbClr val="FF0000"/>
                </a:solidFill>
                <a:latin typeface="Courier New"/>
                <a:cs typeface="Courier New"/>
              </a:rPr>
              <a:t>pattern</a:t>
            </a:r>
            <a:r>
              <a:rPr lang="nl-NL" b="1" dirty="0" smtClean="0">
                <a:solidFill>
                  <a:schemeClr val="tx1"/>
                </a:solidFill>
                <a:latin typeface="Courier New"/>
                <a:cs typeface="Courier New"/>
              </a:rPr>
              <a:t>="</a:t>
            </a:r>
            <a:r>
              <a:rPr lang="nl-NL" b="1" dirty="0" smtClean="0">
                <a:solidFill>
                  <a:srgbClr val="00CC00"/>
                </a:solidFill>
                <a:latin typeface="Courier New"/>
                <a:cs typeface="Courier New"/>
              </a:rPr>
              <a:t>[1-5][A-Z]{3}</a:t>
            </a:r>
            <a:r>
              <a:rPr lang="nl-NL" b="1" dirty="0" smtClean="0">
                <a:solidFill>
                  <a:schemeClr val="tx1"/>
                </a:solidFill>
                <a:latin typeface="Courier New"/>
                <a:cs typeface="Courier New"/>
              </a:rPr>
              <a:t>"</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a:solidFill>
                  <a:srgbClr val="3366FF"/>
                </a:solidFill>
                <a:latin typeface="Courier New"/>
                <a:cs typeface="Courier New"/>
              </a:rPr>
              <a:t>label</a:t>
            </a:r>
            <a:r>
              <a:rPr lang="nl-NL" b="1" dirty="0" smtClean="0">
                <a:latin typeface="Courier New"/>
                <a:cs typeface="Courier New"/>
              </a:rPr>
              <a:t>&gt;</a:t>
            </a:r>
          </a:p>
        </p:txBody>
      </p:sp>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48229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i="1" dirty="0" smtClean="0"/>
              <a:t>min </a:t>
            </a:r>
            <a:r>
              <a:rPr lang="en-US" dirty="0" smtClean="0"/>
              <a:t>and</a:t>
            </a:r>
            <a:r>
              <a:rPr lang="en-US" i="1" dirty="0" smtClean="0"/>
              <a:t> max </a:t>
            </a:r>
            <a:r>
              <a:rPr lang="en-US" dirty="0" smtClean="0"/>
              <a:t>attributes indicate the allowed range of values for the element</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Client-side validation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6" name="Rectangle à coins arrondis 4"/>
          <p:cNvSpPr/>
          <p:nvPr/>
        </p:nvSpPr>
        <p:spPr>
          <a:xfrm>
            <a:off x="323528" y="2497460"/>
            <a:ext cx="8568952" cy="25202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err="1" smtClean="0">
                <a:latin typeface="Courier New"/>
                <a:cs typeface="Courier New"/>
              </a:rPr>
              <a:t>Birthday</a:t>
            </a:r>
            <a:r>
              <a:rPr lang="nl-NL" b="1" dirty="0" smtClean="0">
                <a:latin typeface="Courier New"/>
                <a:cs typeface="Courier New"/>
              </a:rPr>
              <a:t>: </a:t>
            </a:r>
            <a:r>
              <a:rPr lang="nl-NL" b="1" dirty="0">
                <a:latin typeface="Courier New"/>
                <a:cs typeface="Courier New"/>
              </a:rPr>
              <a:t>&lt;</a:t>
            </a:r>
            <a:r>
              <a:rPr lang="nl-NL" b="1" dirty="0">
                <a:solidFill>
                  <a:srgbClr val="3366FF"/>
                </a:solidFill>
                <a:latin typeface="Courier New"/>
                <a:cs typeface="Courier New"/>
              </a:rPr>
              <a:t>input </a:t>
            </a:r>
            <a:r>
              <a:rPr lang="nl-NL" b="1" dirty="0">
                <a:solidFill>
                  <a:srgbClr val="FF0000"/>
                </a:solidFill>
                <a:latin typeface="Courier New"/>
                <a:cs typeface="Courier New"/>
              </a:rPr>
              <a:t>type</a:t>
            </a:r>
            <a:r>
              <a:rPr lang="nl-NL" b="1" dirty="0" smtClean="0">
                <a:latin typeface="Courier New"/>
                <a:cs typeface="Courier New"/>
              </a:rPr>
              <a:t>="</a:t>
            </a:r>
            <a:r>
              <a:rPr lang="nl-NL" b="1" dirty="0" smtClean="0">
                <a:solidFill>
                  <a:srgbClr val="00CC00"/>
                </a:solidFill>
                <a:latin typeface="Courier New"/>
                <a:cs typeface="Courier New"/>
              </a:rPr>
              <a:t>date</a:t>
            </a:r>
            <a:r>
              <a:rPr lang="nl-NL" b="1" dirty="0" smtClean="0">
                <a:latin typeface="Courier New"/>
                <a:cs typeface="Courier New"/>
              </a:rPr>
              <a:t>" </a:t>
            </a:r>
            <a:r>
              <a:rPr lang="nl-NL" b="1" dirty="0">
                <a:solidFill>
                  <a:srgbClr val="FF0000"/>
                </a:solidFill>
                <a:latin typeface="Courier New"/>
                <a:cs typeface="Courier New"/>
              </a:rPr>
              <a:t>min</a:t>
            </a:r>
            <a:r>
              <a:rPr lang="nl-NL" b="1" dirty="0" smtClean="0">
                <a:solidFill>
                  <a:schemeClr val="tx1"/>
                </a:solidFill>
                <a:latin typeface="Courier New"/>
                <a:cs typeface="Courier New"/>
              </a:rPr>
              <a:t>="</a:t>
            </a:r>
            <a:r>
              <a:rPr lang="nl-NL" b="1" dirty="0">
                <a:solidFill>
                  <a:srgbClr val="00CC00"/>
                </a:solidFill>
                <a:latin typeface="Courier New"/>
                <a:cs typeface="Courier New"/>
              </a:rPr>
              <a:t>1900-12-31</a:t>
            </a:r>
            <a:r>
              <a:rPr lang="nl-NL" b="1" dirty="0" smtClean="0">
                <a:solidFill>
                  <a:schemeClr val="tx1"/>
                </a:solidFill>
                <a:latin typeface="Courier New"/>
                <a:cs typeface="Courier New"/>
              </a:rPr>
              <a:t>" </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endParaRPr lang="nl-NL" b="1" dirty="0" smtClean="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label</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a:t>
            </a:r>
            <a:r>
              <a:rPr lang="nl-NL" b="1" dirty="0" err="1" smtClean="0">
                <a:latin typeface="Courier New"/>
                <a:cs typeface="Courier New"/>
              </a:rPr>
              <a:t>Quantity</a:t>
            </a:r>
            <a:r>
              <a:rPr lang="nl-NL" b="1" dirty="0" smtClean="0">
                <a:latin typeface="Courier New"/>
                <a:cs typeface="Courier New"/>
              </a:rPr>
              <a:t>: &lt;</a:t>
            </a:r>
            <a:r>
              <a:rPr lang="nl-NL" b="1" dirty="0" smtClean="0">
                <a:solidFill>
                  <a:srgbClr val="3366FF"/>
                </a:solidFill>
                <a:latin typeface="Courier New"/>
                <a:cs typeface="Courier New"/>
              </a:rPr>
              <a:t>input </a:t>
            </a:r>
            <a:r>
              <a:rPr lang="nl-NL" b="1" dirty="0" smtClean="0">
                <a:solidFill>
                  <a:srgbClr val="FF0000"/>
                </a:solidFill>
                <a:latin typeface="Courier New"/>
                <a:cs typeface="Courier New"/>
              </a:rPr>
              <a:t>type</a:t>
            </a:r>
            <a:r>
              <a:rPr lang="nl-NL" b="1" dirty="0" smtClean="0">
                <a:latin typeface="Courier New"/>
                <a:cs typeface="Courier New"/>
              </a:rPr>
              <a:t>="</a:t>
            </a:r>
            <a:r>
              <a:rPr lang="nl-NL" b="1" dirty="0" err="1" smtClean="0">
                <a:solidFill>
                  <a:srgbClr val="00CC00"/>
                </a:solidFill>
                <a:latin typeface="Courier New"/>
                <a:cs typeface="Courier New"/>
              </a:rPr>
              <a:t>number</a:t>
            </a:r>
            <a:r>
              <a:rPr lang="nl-NL" b="1" dirty="0" smtClean="0">
                <a:latin typeface="Courier New"/>
                <a:cs typeface="Courier New"/>
              </a:rPr>
              <a:t>" </a:t>
            </a:r>
            <a:r>
              <a:rPr lang="nl-NL" b="1" dirty="0" smtClean="0">
                <a:solidFill>
                  <a:srgbClr val="FF0000"/>
                </a:solidFill>
                <a:latin typeface="Courier New"/>
                <a:cs typeface="Courier New"/>
              </a:rPr>
              <a:t>min</a:t>
            </a:r>
            <a:r>
              <a:rPr lang="nl-NL" b="1" dirty="0" smtClean="0">
                <a:solidFill>
                  <a:schemeClr val="tx1"/>
                </a:solidFill>
                <a:latin typeface="Courier New"/>
                <a:cs typeface="Courier New"/>
              </a:rPr>
              <a:t>="</a:t>
            </a:r>
            <a:r>
              <a:rPr lang="nl-NL" b="1" dirty="0" smtClean="0">
                <a:solidFill>
                  <a:srgbClr val="00CC00"/>
                </a:solidFill>
                <a:latin typeface="Courier New"/>
                <a:cs typeface="Courier New"/>
              </a:rPr>
              <a:t>1</a:t>
            </a:r>
            <a:r>
              <a:rPr lang="nl-NL" b="1" dirty="0" smtClean="0">
                <a:solidFill>
                  <a:schemeClr val="tx1"/>
                </a:solidFill>
                <a:latin typeface="Courier New"/>
                <a:cs typeface="Courier New"/>
              </a:rPr>
              <a:t>" </a:t>
            </a:r>
            <a:r>
              <a:rPr lang="nl-NL" b="1" dirty="0">
                <a:solidFill>
                  <a:srgbClr val="FF0000"/>
                </a:solidFill>
                <a:latin typeface="Courier New"/>
                <a:cs typeface="Courier New"/>
              </a:rPr>
              <a:t>max</a:t>
            </a:r>
            <a:r>
              <a:rPr lang="nl-NL" b="1" dirty="0" smtClean="0">
                <a:solidFill>
                  <a:schemeClr val="tx1"/>
                </a:solidFill>
                <a:latin typeface="Courier New"/>
                <a:cs typeface="Courier New"/>
              </a:rPr>
              <a:t>="</a:t>
            </a:r>
            <a:r>
              <a:rPr lang="nl-NL" b="1" dirty="0">
                <a:solidFill>
                  <a:srgbClr val="00CC00"/>
                </a:solidFill>
                <a:latin typeface="Courier New"/>
                <a:cs typeface="Courier New"/>
              </a:rPr>
              <a:t>20</a:t>
            </a:r>
            <a:r>
              <a:rPr lang="nl-NL" b="1" dirty="0" smtClean="0">
                <a:solidFill>
                  <a:schemeClr val="tx1"/>
                </a:solidFill>
                <a:latin typeface="Courier New"/>
                <a:cs typeface="Courier New"/>
              </a:rPr>
              <a:t>" </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label</a:t>
            </a:r>
            <a:r>
              <a:rPr lang="nl-NL" b="1" dirty="0" smtClean="0">
                <a:latin typeface="Courier New"/>
                <a:cs typeface="Courier New"/>
              </a:rPr>
              <a:t>&gt;</a:t>
            </a:r>
          </a:p>
        </p:txBody>
      </p:sp>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79877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New input types are available :</a:t>
            </a:r>
          </a:p>
          <a:p>
            <a:endParaRPr lang="en-US" dirty="0"/>
          </a:p>
          <a:p>
            <a:endParaRPr lang="en-US" dirty="0" smtClean="0"/>
          </a:p>
          <a:p>
            <a:endParaRPr lang="en-US" dirty="0"/>
          </a:p>
          <a:p>
            <a:endParaRPr lang="en-US" dirty="0" smtClean="0"/>
          </a:p>
          <a:p>
            <a:pPr marL="0" indent="0">
              <a:buNone/>
            </a:pP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New input types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6" name="Espace réservé du contenu 2"/>
          <p:cNvSpPr txBox="1">
            <a:spLocks/>
          </p:cNvSpPr>
          <p:nvPr/>
        </p:nvSpPr>
        <p:spPr bwMode="auto">
          <a:xfrm>
            <a:off x="467544" y="2137420"/>
            <a:ext cx="8435975" cy="2592287"/>
          </a:xfrm>
          <a:prstGeom prst="rect">
            <a:avLst/>
          </a:prstGeom>
          <a:noFill/>
          <a:ln w="9525">
            <a:noFill/>
            <a:miter lim="800000"/>
            <a:headEnd/>
            <a:tailEnd/>
          </a:ln>
        </p:spPr>
        <p:txBody>
          <a:bodyPr vert="horz" wrap="square" lIns="91440" tIns="45720" rIns="91440" bIns="45720" numCol="3"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smtClean="0"/>
              <a:t>search</a:t>
            </a:r>
          </a:p>
          <a:p>
            <a:pPr lvl="1"/>
            <a:r>
              <a:rPr lang="en-US" dirty="0" err="1" smtClean="0"/>
              <a:t>tel</a:t>
            </a:r>
            <a:endParaRPr lang="en-US" dirty="0" smtClean="0"/>
          </a:p>
          <a:p>
            <a:pPr lvl="1"/>
            <a:r>
              <a:rPr lang="en-US" dirty="0" err="1" smtClean="0"/>
              <a:t>url</a:t>
            </a:r>
            <a:endParaRPr lang="en-US" dirty="0" smtClean="0"/>
          </a:p>
          <a:p>
            <a:pPr lvl="1"/>
            <a:r>
              <a:rPr lang="en-US" dirty="0"/>
              <a:t>e</a:t>
            </a:r>
            <a:r>
              <a:rPr lang="en-US" dirty="0" smtClean="0"/>
              <a:t>mail</a:t>
            </a:r>
          </a:p>
          <a:p>
            <a:pPr lvl="1"/>
            <a:r>
              <a:rPr lang="en-US" dirty="0" err="1"/>
              <a:t>d</a:t>
            </a:r>
            <a:r>
              <a:rPr lang="en-US" dirty="0" err="1" smtClean="0"/>
              <a:t>atetime</a:t>
            </a:r>
            <a:endParaRPr lang="en-US" dirty="0" smtClean="0"/>
          </a:p>
          <a:p>
            <a:pPr lvl="1"/>
            <a:r>
              <a:rPr lang="en-US" dirty="0"/>
              <a:t>d</a:t>
            </a:r>
            <a:r>
              <a:rPr lang="en-US" dirty="0" smtClean="0"/>
              <a:t>ate</a:t>
            </a:r>
          </a:p>
          <a:p>
            <a:pPr lvl="1"/>
            <a:r>
              <a:rPr lang="en-US" dirty="0"/>
              <a:t>m</a:t>
            </a:r>
            <a:r>
              <a:rPr lang="en-US" dirty="0" smtClean="0"/>
              <a:t>onth</a:t>
            </a:r>
          </a:p>
          <a:p>
            <a:pPr lvl="1"/>
            <a:r>
              <a:rPr lang="en-US" dirty="0"/>
              <a:t>w</a:t>
            </a:r>
            <a:r>
              <a:rPr lang="en-US" dirty="0" smtClean="0"/>
              <a:t>eek</a:t>
            </a:r>
          </a:p>
          <a:p>
            <a:pPr lvl="1"/>
            <a:r>
              <a:rPr lang="en-US" dirty="0"/>
              <a:t>t</a:t>
            </a:r>
            <a:r>
              <a:rPr lang="en-US" dirty="0" smtClean="0"/>
              <a:t>ime</a:t>
            </a:r>
          </a:p>
          <a:p>
            <a:pPr lvl="1"/>
            <a:r>
              <a:rPr lang="en-US" dirty="0"/>
              <a:t>n</a:t>
            </a:r>
            <a:r>
              <a:rPr lang="en-US" dirty="0" smtClean="0"/>
              <a:t>umber</a:t>
            </a:r>
          </a:p>
          <a:p>
            <a:pPr lvl="1"/>
            <a:r>
              <a:rPr lang="en-US" dirty="0"/>
              <a:t>r</a:t>
            </a:r>
            <a:r>
              <a:rPr lang="en-US" dirty="0" smtClean="0"/>
              <a:t>ange</a:t>
            </a:r>
          </a:p>
          <a:p>
            <a:pPr lvl="1"/>
            <a:r>
              <a:rPr lang="en-US" dirty="0" smtClean="0"/>
              <a:t>color</a:t>
            </a:r>
          </a:p>
          <a:p>
            <a:pPr lvl="1"/>
            <a:r>
              <a:rPr lang="en-US" dirty="0" smtClean="0"/>
              <a:t>image</a:t>
            </a:r>
          </a:p>
        </p:txBody>
      </p:sp>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10"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60724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Each one of these new types, bring one or more of the following advantages:</a:t>
            </a:r>
          </a:p>
          <a:p>
            <a:pPr lvl="1"/>
            <a:endParaRPr lang="en-US" dirty="0" smtClean="0"/>
          </a:p>
          <a:p>
            <a:pPr lvl="1"/>
            <a:r>
              <a:rPr lang="en-US" dirty="0" smtClean="0"/>
              <a:t>A better semantic (</a:t>
            </a:r>
            <a:r>
              <a:rPr lang="en-US" i="1" dirty="0" err="1" smtClean="0"/>
              <a:t>tel</a:t>
            </a:r>
            <a:r>
              <a:rPr lang="en-US" dirty="0" smtClean="0"/>
              <a:t>, </a:t>
            </a:r>
            <a:r>
              <a:rPr lang="en-US" i="1" dirty="0" smtClean="0"/>
              <a:t>search</a:t>
            </a:r>
            <a:r>
              <a:rPr lang="en-US" dirty="0" smtClean="0"/>
              <a:t>, …)</a:t>
            </a:r>
          </a:p>
          <a:p>
            <a:pPr lvl="1"/>
            <a:r>
              <a:rPr lang="en-US" dirty="0" smtClean="0"/>
              <a:t>User input validation (</a:t>
            </a:r>
            <a:r>
              <a:rPr lang="en-US" i="1" dirty="0" smtClean="0"/>
              <a:t>email</a:t>
            </a:r>
            <a:r>
              <a:rPr lang="en-US" dirty="0" smtClean="0"/>
              <a:t>, </a:t>
            </a:r>
            <a:r>
              <a:rPr lang="en-US" i="1" dirty="0" err="1" smtClean="0"/>
              <a:t>url</a:t>
            </a:r>
            <a:r>
              <a:rPr lang="en-US" dirty="0" smtClean="0"/>
              <a:t>, </a:t>
            </a:r>
            <a:r>
              <a:rPr lang="en-US" i="1" dirty="0" smtClean="0"/>
              <a:t>number</a:t>
            </a:r>
            <a:r>
              <a:rPr lang="en-US" dirty="0" smtClean="0"/>
              <a:t>, …)</a:t>
            </a:r>
          </a:p>
          <a:p>
            <a:pPr lvl="1"/>
            <a:r>
              <a:rPr lang="en-US" dirty="0" smtClean="0"/>
              <a:t>New controls provided by the browser (</a:t>
            </a:r>
            <a:r>
              <a:rPr lang="en-US" i="1" dirty="0" smtClean="0"/>
              <a:t>range</a:t>
            </a:r>
            <a:r>
              <a:rPr lang="en-US" dirty="0" smtClean="0"/>
              <a:t>, …)</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New input types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7645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63888" y="769268"/>
            <a:ext cx="5580112" cy="4446711"/>
          </a:xfrm>
        </p:spPr>
        <p:txBody>
          <a:bodyPr/>
          <a:lstStyle/>
          <a:p>
            <a:pPr>
              <a:lnSpc>
                <a:spcPct val="200000"/>
              </a:lnSpc>
              <a:buNone/>
            </a:pPr>
            <a:r>
              <a:rPr lang="en-US" dirty="0" smtClean="0"/>
              <a:t>Course’s plan:</a:t>
            </a:r>
          </a:p>
          <a:p>
            <a:pPr lvl="1"/>
            <a:endParaRPr lang="en-US" dirty="0" smtClean="0"/>
          </a:p>
          <a:p>
            <a:pPr lvl="1"/>
            <a:r>
              <a:rPr lang="en-US" dirty="0" smtClean="0"/>
              <a:t>Semantic Markups</a:t>
            </a:r>
          </a:p>
          <a:p>
            <a:pPr lvl="1"/>
            <a:r>
              <a:rPr lang="en-US" dirty="0" smtClean="0"/>
              <a:t>Web Form</a:t>
            </a:r>
          </a:p>
          <a:p>
            <a:pPr lvl="1"/>
            <a:r>
              <a:rPr lang="en-US" dirty="0" smtClean="0"/>
              <a:t>Media Markups</a:t>
            </a:r>
          </a:p>
          <a:p>
            <a:pPr lvl="1"/>
            <a:r>
              <a:rPr lang="en-US" dirty="0" smtClean="0"/>
              <a:t>ARIA</a:t>
            </a:r>
          </a:p>
          <a:p>
            <a:pPr lvl="1"/>
            <a:r>
              <a:rPr lang="en-US" dirty="0" err="1" smtClean="0"/>
              <a:t>Microdata</a:t>
            </a:r>
            <a:endParaRPr lang="en-US" dirty="0" smtClean="0"/>
          </a:p>
        </p:txBody>
      </p:sp>
      <p:pic>
        <p:nvPicPr>
          <p:cNvPr id="4"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smtClean="0">
                <a:ln>
                  <a:noFill/>
                </a:ln>
                <a:solidFill>
                  <a:schemeClr val="tx1"/>
                </a:solidFill>
                <a:effectLst/>
                <a:uLnTx/>
                <a:uFillTx/>
                <a:latin typeface="+mj-lt"/>
                <a:ea typeface="ＭＳ Ｐゴシック" pitchFamily="34" charset="-128"/>
                <a:cs typeface="ＭＳ Ｐゴシック" charset="0"/>
              </a:rPr>
              <a:t>Course topics</a:t>
            </a:r>
          </a:p>
        </p:txBody>
      </p:sp>
      <p:sp>
        <p:nvSpPr>
          <p:cNvPr id="8"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a:solidFill>
                  <a:prstClr val="black"/>
                </a:solidFill>
                <a:latin typeface="Calibri"/>
                <a:cs typeface="ＭＳ Ｐゴシック" charset="0"/>
              </a:rPr>
              <a:t>HTML5 - New </a:t>
            </a:r>
            <a:r>
              <a:rPr lang="en-US" dirty="0" smtClean="0">
                <a:solidFill>
                  <a:prstClr val="black"/>
                </a:solidFill>
                <a:latin typeface="Calibri"/>
                <a:cs typeface="ＭＳ Ｐゴシック" charset="0"/>
              </a:rPr>
              <a:t>markups</a:t>
            </a:r>
            <a:endParaRPr lang="en-US" dirty="0">
              <a:solidFill>
                <a:prstClr val="black"/>
              </a:solidFill>
              <a:latin typeface="Calibri"/>
              <a:cs typeface="ＭＳ Ｐゴシック" charset="0"/>
            </a:endParaRPr>
          </a:p>
        </p:txBody>
      </p:sp>
      <p:pic>
        <p:nvPicPr>
          <p:cNvPr id="10"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i="1" dirty="0" smtClean="0"/>
              <a:t>search </a:t>
            </a:r>
            <a:r>
              <a:rPr lang="en-US" dirty="0"/>
              <a:t>type</a:t>
            </a:r>
            <a:r>
              <a:rPr lang="en-US" i="1" dirty="0" smtClean="0"/>
              <a:t> </a:t>
            </a:r>
            <a:r>
              <a:rPr lang="en-US" dirty="0" smtClean="0"/>
              <a:t>is very similar to the </a:t>
            </a:r>
            <a:r>
              <a:rPr lang="en-US" i="1" dirty="0" smtClean="0"/>
              <a:t>text </a:t>
            </a:r>
            <a:r>
              <a:rPr lang="en-US" dirty="0" smtClean="0"/>
              <a:t>one</a:t>
            </a:r>
          </a:p>
          <a:p>
            <a:pPr lvl="1"/>
            <a:r>
              <a:rPr lang="en-US" dirty="0" smtClean="0"/>
              <a:t>The difference is primarily stylistic</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Calibri"/>
                <a:cs typeface="Calibri"/>
              </a:rPr>
              <a:t>Search field</a:t>
            </a:r>
            <a:endParaRPr lang="en-US" sz="3600" b="1" dirty="0">
              <a:latin typeface="Calibri"/>
              <a:cs typeface="Calibri"/>
            </a:endParaRPr>
          </a:p>
        </p:txBody>
      </p:sp>
      <p:sp>
        <p:nvSpPr>
          <p:cNvPr id="9" name="Rectangle à coins arrondis 4"/>
          <p:cNvSpPr/>
          <p:nvPr/>
        </p:nvSpPr>
        <p:spPr>
          <a:xfrm>
            <a:off x="323528" y="2929508"/>
            <a:ext cx="8568952"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Search &lt;</a:t>
            </a:r>
            <a:r>
              <a:rPr lang="nl-NL" b="1" dirty="0">
                <a:solidFill>
                  <a:srgbClr val="3366FF"/>
                </a:solidFill>
                <a:latin typeface="Courier New"/>
                <a:cs typeface="Courier New"/>
              </a:rPr>
              <a:t>input</a:t>
            </a:r>
            <a:r>
              <a:rPr lang="nl-NL" b="1" dirty="0">
                <a:latin typeface="Courier New"/>
                <a:cs typeface="Courier New"/>
              </a:rPr>
              <a:t> </a:t>
            </a:r>
            <a:r>
              <a:rPr lang="nl-NL" b="1" dirty="0">
                <a:solidFill>
                  <a:srgbClr val="FF0000"/>
                </a:solidFill>
                <a:latin typeface="Courier New"/>
                <a:cs typeface="Courier New"/>
              </a:rPr>
              <a:t>type</a:t>
            </a:r>
            <a:r>
              <a:rPr lang="nl-NL" b="1" dirty="0" smtClean="0">
                <a:latin typeface="Courier New"/>
                <a:cs typeface="Courier New"/>
              </a:rPr>
              <a:t>="</a:t>
            </a:r>
            <a:r>
              <a:rPr lang="nl-NL" b="1" dirty="0" smtClean="0">
                <a:solidFill>
                  <a:srgbClr val="00CC00"/>
                </a:solidFill>
                <a:latin typeface="Courier New"/>
                <a:cs typeface="Courier New"/>
              </a:rPr>
              <a:t>search</a:t>
            </a:r>
            <a:r>
              <a:rPr lang="nl-NL" b="1" dirty="0" smtClean="0">
                <a:latin typeface="Courier New"/>
                <a:cs typeface="Courier New"/>
              </a:rPr>
              <a:t>" /&gt;</a:t>
            </a:r>
            <a:endParaRPr lang="nl-NL" b="1" dirty="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latin typeface="Courier New"/>
                <a:cs typeface="Courier New"/>
              </a:rPr>
              <a: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a:latin typeface="Courier New"/>
                <a:cs typeface="Courier New"/>
              </a:rPr>
              <a:t>&gt;</a:t>
            </a:r>
          </a:p>
        </p:txBody>
      </p:sp>
      <p:pic>
        <p:nvPicPr>
          <p:cNvPr id="7" name="Picture 6" descr="Screen Shot 2012-08-10 at 11.09.1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656" y="4297660"/>
            <a:ext cx="2463800" cy="863600"/>
          </a:xfrm>
          <a:prstGeom prst="rect">
            <a:avLst/>
          </a:prstGeom>
          <a:ln>
            <a:solidFill>
              <a:srgbClr val="000000"/>
            </a:solidFill>
          </a:ln>
        </p:spPr>
      </p:pic>
      <p:sp>
        <p:nvSpPr>
          <p:cNvPr id="10"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11"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388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i="1" dirty="0" err="1" smtClean="0"/>
              <a:t>tel</a:t>
            </a:r>
            <a:r>
              <a:rPr lang="en-US" i="1" dirty="0" smtClean="0"/>
              <a:t> </a:t>
            </a:r>
            <a:r>
              <a:rPr lang="en-US" dirty="0" smtClean="0"/>
              <a:t>type</a:t>
            </a:r>
            <a:r>
              <a:rPr lang="en-US" i="1" dirty="0" smtClean="0"/>
              <a:t> </a:t>
            </a:r>
            <a:r>
              <a:rPr lang="en-US" dirty="0" smtClean="0"/>
              <a:t>represents a control for editing a telephone number</a:t>
            </a:r>
          </a:p>
          <a:p>
            <a:pPr lvl="1"/>
            <a:r>
              <a:rPr lang="en-US" dirty="0" smtClean="0"/>
              <a:t>The type doesn’t enforce a particular syntax to support all the format variety around the world</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Calibri"/>
                <a:cs typeface="Calibri"/>
              </a:rPr>
              <a:t>Telephone field</a:t>
            </a:r>
            <a:endParaRPr lang="en-US" sz="3600" b="1" dirty="0">
              <a:latin typeface="Calibri"/>
              <a:cs typeface="Calibri"/>
            </a:endParaRPr>
          </a:p>
        </p:txBody>
      </p:sp>
      <p:sp>
        <p:nvSpPr>
          <p:cNvPr id="9" name="Rectangle à coins arrondis 4"/>
          <p:cNvSpPr/>
          <p:nvPr/>
        </p:nvSpPr>
        <p:spPr>
          <a:xfrm>
            <a:off x="323528" y="3217540"/>
            <a:ext cx="8568952"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Telephone </a:t>
            </a:r>
            <a:r>
              <a:rPr lang="nl-NL" b="1" dirty="0">
                <a:latin typeface="Courier New"/>
                <a:cs typeface="Courier New"/>
              </a:rPr>
              <a:t>&lt;</a:t>
            </a:r>
            <a:r>
              <a:rPr lang="nl-NL" b="1" dirty="0">
                <a:solidFill>
                  <a:srgbClr val="3366FF"/>
                </a:solidFill>
                <a:latin typeface="Courier New"/>
                <a:cs typeface="Courier New"/>
              </a:rPr>
              <a:t>input</a:t>
            </a:r>
            <a:r>
              <a:rPr lang="nl-NL" b="1" dirty="0">
                <a:latin typeface="Courier New"/>
                <a:cs typeface="Courier New"/>
              </a:rPr>
              <a:t> </a:t>
            </a:r>
            <a:r>
              <a:rPr lang="nl-NL" b="1" dirty="0">
                <a:solidFill>
                  <a:srgbClr val="FF0000"/>
                </a:solidFill>
                <a:latin typeface="Courier New"/>
                <a:cs typeface="Courier New"/>
              </a:rPr>
              <a:t>type</a:t>
            </a:r>
            <a:r>
              <a:rPr lang="nl-NL" b="1" dirty="0" smtClean="0">
                <a:latin typeface="Courier New"/>
                <a:cs typeface="Courier New"/>
              </a:rPr>
              <a:t>="</a:t>
            </a:r>
            <a:r>
              <a:rPr lang="nl-NL" b="1" dirty="0" smtClean="0">
                <a:solidFill>
                  <a:srgbClr val="00CC00"/>
                </a:solidFill>
                <a:latin typeface="Courier New"/>
                <a:cs typeface="Courier New"/>
              </a:rPr>
              <a:t>tel</a:t>
            </a:r>
            <a:r>
              <a:rPr lang="nl-NL" b="1" dirty="0" smtClean="0">
                <a:latin typeface="Courier New"/>
                <a:cs typeface="Courier New"/>
              </a:rPr>
              <a:t>" /&gt;</a:t>
            </a:r>
            <a:endParaRPr lang="nl-NL" b="1" dirty="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latin typeface="Courier New"/>
                <a:cs typeface="Courier New"/>
              </a:rPr>
              <a: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a:latin typeface="Courier New"/>
                <a:cs typeface="Courier New"/>
              </a:rPr>
              <a:t>&gt;</a:t>
            </a:r>
          </a:p>
        </p:txBody>
      </p:sp>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10"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24402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i="1" dirty="0" smtClean="0"/>
              <a:t>email </a:t>
            </a:r>
            <a:r>
              <a:rPr lang="en-US" dirty="0" smtClean="0"/>
              <a:t>type</a:t>
            </a:r>
            <a:r>
              <a:rPr lang="en-US" i="1" dirty="0" smtClean="0"/>
              <a:t> </a:t>
            </a:r>
            <a:r>
              <a:rPr lang="en-US" dirty="0" smtClean="0"/>
              <a:t>represents a control for editing an email address</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Calibri"/>
                <a:cs typeface="Calibri"/>
              </a:rPr>
              <a:t>Email field</a:t>
            </a:r>
            <a:endParaRPr lang="en-US" sz="3600" b="1" dirty="0">
              <a:latin typeface="Calibri"/>
              <a:cs typeface="Calibri"/>
            </a:endParaRPr>
          </a:p>
        </p:txBody>
      </p:sp>
      <p:sp>
        <p:nvSpPr>
          <p:cNvPr id="9" name="Rectangle à coins arrondis 4"/>
          <p:cNvSpPr/>
          <p:nvPr/>
        </p:nvSpPr>
        <p:spPr>
          <a:xfrm>
            <a:off x="323528" y="2641476"/>
            <a:ext cx="8568952"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E-mail &lt;</a:t>
            </a:r>
            <a:r>
              <a:rPr lang="nl-NL" b="1" dirty="0">
                <a:solidFill>
                  <a:srgbClr val="3366FF"/>
                </a:solidFill>
                <a:latin typeface="Courier New"/>
                <a:cs typeface="Courier New"/>
              </a:rPr>
              <a:t>input</a:t>
            </a:r>
            <a:r>
              <a:rPr lang="nl-NL" b="1" dirty="0">
                <a:latin typeface="Courier New"/>
                <a:cs typeface="Courier New"/>
              </a:rPr>
              <a:t> </a:t>
            </a:r>
            <a:r>
              <a:rPr lang="nl-NL" b="1" dirty="0">
                <a:solidFill>
                  <a:srgbClr val="FF0000"/>
                </a:solidFill>
                <a:latin typeface="Courier New"/>
                <a:cs typeface="Courier New"/>
              </a:rPr>
              <a:t>type</a:t>
            </a:r>
            <a:r>
              <a:rPr lang="nl-NL" b="1" dirty="0" smtClean="0">
                <a:latin typeface="Courier New"/>
                <a:cs typeface="Courier New"/>
              </a:rPr>
              <a:t>="</a:t>
            </a:r>
            <a:r>
              <a:rPr lang="nl-NL" b="1" dirty="0" smtClean="0">
                <a:solidFill>
                  <a:srgbClr val="00CC00"/>
                </a:solidFill>
                <a:latin typeface="Courier New"/>
                <a:cs typeface="Courier New"/>
              </a:rPr>
              <a:t>email</a:t>
            </a:r>
            <a:r>
              <a:rPr lang="nl-NL" b="1" dirty="0" smtClean="0">
                <a:latin typeface="Courier New"/>
                <a:cs typeface="Courier New"/>
              </a:rPr>
              <a:t>" /&gt;</a:t>
            </a:r>
            <a:endParaRPr lang="nl-NL" b="1" dirty="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latin typeface="Courier New"/>
                <a:cs typeface="Courier New"/>
              </a:rPr>
              <a: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a:latin typeface="Courier New"/>
                <a:cs typeface="Courier New"/>
              </a:rPr>
              <a:t>&gt;</a:t>
            </a:r>
          </a:p>
        </p:txBody>
      </p:sp>
      <p:pic>
        <p:nvPicPr>
          <p:cNvPr id="6" name="Picture 5" descr="Screen Shot 2012-08-10 at 1.08.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2956" y="4153644"/>
            <a:ext cx="3873500" cy="1079500"/>
          </a:xfrm>
          <a:prstGeom prst="rect">
            <a:avLst/>
          </a:prstGeom>
          <a:ln>
            <a:solidFill>
              <a:srgbClr val="000000"/>
            </a:solidFill>
          </a:ln>
        </p:spPr>
      </p:pic>
      <p:sp>
        <p:nvSpPr>
          <p:cNvPr id="10"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11"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72986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i="1" dirty="0" err="1" smtClean="0"/>
              <a:t>url</a:t>
            </a:r>
            <a:r>
              <a:rPr lang="en-US" i="1" dirty="0" smtClean="0"/>
              <a:t> </a:t>
            </a:r>
            <a:r>
              <a:rPr lang="en-US" dirty="0" smtClean="0"/>
              <a:t>type</a:t>
            </a:r>
            <a:r>
              <a:rPr lang="en-US" i="1" dirty="0" smtClean="0"/>
              <a:t> </a:t>
            </a:r>
            <a:r>
              <a:rPr lang="en-US" dirty="0" smtClean="0"/>
              <a:t>represents a control for editing a single absolute URL</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Calibri"/>
                <a:cs typeface="Calibri"/>
              </a:rPr>
              <a:t>URL field</a:t>
            </a:r>
            <a:endParaRPr lang="en-US" sz="3600" b="1" dirty="0">
              <a:latin typeface="Calibri"/>
              <a:cs typeface="Calibri"/>
            </a:endParaRPr>
          </a:p>
        </p:txBody>
      </p:sp>
      <p:sp>
        <p:nvSpPr>
          <p:cNvPr id="9" name="Rectangle à coins arrondis 4"/>
          <p:cNvSpPr/>
          <p:nvPr/>
        </p:nvSpPr>
        <p:spPr>
          <a:xfrm>
            <a:off x="323528" y="2785492"/>
            <a:ext cx="8568952"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URL &lt;</a:t>
            </a:r>
            <a:r>
              <a:rPr lang="nl-NL" b="1" dirty="0">
                <a:solidFill>
                  <a:srgbClr val="3366FF"/>
                </a:solidFill>
                <a:latin typeface="Courier New"/>
                <a:cs typeface="Courier New"/>
              </a:rPr>
              <a:t>input</a:t>
            </a:r>
            <a:r>
              <a:rPr lang="nl-NL" b="1" dirty="0">
                <a:latin typeface="Courier New"/>
                <a:cs typeface="Courier New"/>
              </a:rPr>
              <a:t> </a:t>
            </a:r>
            <a:r>
              <a:rPr lang="nl-NL" b="1" dirty="0">
                <a:solidFill>
                  <a:srgbClr val="FF0000"/>
                </a:solidFill>
                <a:latin typeface="Courier New"/>
                <a:cs typeface="Courier New"/>
              </a:rPr>
              <a:t>type</a:t>
            </a:r>
            <a:r>
              <a:rPr lang="nl-NL" b="1" dirty="0" smtClean="0">
                <a:latin typeface="Courier New"/>
                <a:cs typeface="Courier New"/>
              </a:rPr>
              <a:t>="</a:t>
            </a:r>
            <a:r>
              <a:rPr lang="nl-NL" b="1" dirty="0" err="1" smtClean="0">
                <a:solidFill>
                  <a:srgbClr val="00CC00"/>
                </a:solidFill>
                <a:latin typeface="Courier New"/>
                <a:cs typeface="Courier New"/>
              </a:rPr>
              <a:t>url</a:t>
            </a:r>
            <a:r>
              <a:rPr lang="nl-NL" b="1" dirty="0" smtClean="0">
                <a:latin typeface="Courier New"/>
                <a:cs typeface="Courier New"/>
              </a:rPr>
              <a:t>" /&gt;</a:t>
            </a:r>
            <a:endParaRPr lang="nl-NL" b="1" dirty="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latin typeface="Courier New"/>
                <a:cs typeface="Courier New"/>
              </a:rPr>
              <a: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a:latin typeface="Courier New"/>
                <a:cs typeface="Courier New"/>
              </a:rPr>
              <a:t>&gt;</a:t>
            </a:r>
          </a:p>
        </p:txBody>
      </p:sp>
      <p:pic>
        <p:nvPicPr>
          <p:cNvPr id="2" name="Picture 1" descr="Screen Shot 2012-08-10 at 11.12.1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1780" y="4163813"/>
            <a:ext cx="2772668" cy="1069951"/>
          </a:xfrm>
          <a:prstGeom prst="rect">
            <a:avLst/>
          </a:prstGeom>
          <a:ln>
            <a:solidFill>
              <a:srgbClr val="000000"/>
            </a:solidFill>
          </a:ln>
        </p:spPr>
      </p:pic>
      <p:sp>
        <p:nvSpPr>
          <p:cNvPr id="10"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11"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59865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i="1" dirty="0" smtClean="0"/>
              <a:t>date </a:t>
            </a:r>
            <a:r>
              <a:rPr lang="en-US" dirty="0" smtClean="0"/>
              <a:t>type</a:t>
            </a:r>
            <a:r>
              <a:rPr lang="en-US" i="1" dirty="0" smtClean="0"/>
              <a:t> </a:t>
            </a:r>
            <a:r>
              <a:rPr lang="en-US" dirty="0" smtClean="0"/>
              <a:t>represents a control </a:t>
            </a:r>
            <a:r>
              <a:rPr lang="en-US" dirty="0"/>
              <a:t>for setting the element's value to </a:t>
            </a:r>
            <a:r>
              <a:rPr lang="en-US" dirty="0" smtClean="0"/>
              <a:t>a </a:t>
            </a:r>
            <a:r>
              <a:rPr lang="en-US" dirty="0"/>
              <a:t>specific </a:t>
            </a:r>
            <a:r>
              <a:rPr lang="en-US" dirty="0" smtClean="0"/>
              <a:t>date</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Calibri"/>
                <a:cs typeface="Calibri"/>
              </a:rPr>
              <a:t>Date field</a:t>
            </a:r>
            <a:endParaRPr lang="en-US" sz="3600" b="1" dirty="0">
              <a:latin typeface="Calibri"/>
              <a:cs typeface="Calibri"/>
            </a:endParaRPr>
          </a:p>
        </p:txBody>
      </p:sp>
      <p:sp>
        <p:nvSpPr>
          <p:cNvPr id="9" name="Rectangle à coins arrondis 4"/>
          <p:cNvSpPr/>
          <p:nvPr/>
        </p:nvSpPr>
        <p:spPr>
          <a:xfrm>
            <a:off x="323528" y="2713484"/>
            <a:ext cx="8568952"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Date &lt;</a:t>
            </a:r>
            <a:r>
              <a:rPr lang="nl-NL" b="1" dirty="0">
                <a:solidFill>
                  <a:srgbClr val="3366FF"/>
                </a:solidFill>
                <a:latin typeface="Courier New"/>
                <a:cs typeface="Courier New"/>
              </a:rPr>
              <a:t>input</a:t>
            </a:r>
            <a:r>
              <a:rPr lang="nl-NL" b="1" dirty="0">
                <a:latin typeface="Courier New"/>
                <a:cs typeface="Courier New"/>
              </a:rPr>
              <a:t> </a:t>
            </a:r>
            <a:r>
              <a:rPr lang="nl-NL" b="1" dirty="0">
                <a:solidFill>
                  <a:srgbClr val="FF0000"/>
                </a:solidFill>
                <a:latin typeface="Courier New"/>
                <a:cs typeface="Courier New"/>
              </a:rPr>
              <a:t>type</a:t>
            </a:r>
            <a:r>
              <a:rPr lang="nl-NL" b="1" dirty="0" smtClean="0">
                <a:latin typeface="Courier New"/>
                <a:cs typeface="Courier New"/>
              </a:rPr>
              <a:t>="</a:t>
            </a:r>
            <a:r>
              <a:rPr lang="nl-NL" b="1" dirty="0" smtClean="0">
                <a:solidFill>
                  <a:srgbClr val="00CC00"/>
                </a:solidFill>
                <a:latin typeface="Courier New"/>
                <a:cs typeface="Courier New"/>
              </a:rPr>
              <a:t>date</a:t>
            </a:r>
            <a:r>
              <a:rPr lang="nl-NL" b="1" dirty="0" smtClean="0">
                <a:latin typeface="Courier New"/>
                <a:cs typeface="Courier New"/>
              </a:rPr>
              <a:t>" /&gt;</a:t>
            </a:r>
            <a:endParaRPr lang="nl-NL" b="1" dirty="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latin typeface="Courier New"/>
                <a:cs typeface="Courier New"/>
              </a:rPr>
              <a: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a:latin typeface="Courier New"/>
                <a:cs typeface="Courier New"/>
              </a:rPr>
              <a:t>&gt;</a:t>
            </a:r>
          </a:p>
        </p:txBody>
      </p:sp>
      <p:pic>
        <p:nvPicPr>
          <p:cNvPr id="2" name="Picture 1" descr="Screen Shot 2012-08-10 at 12.08.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4297660"/>
            <a:ext cx="2551180" cy="581848"/>
          </a:xfrm>
          <a:prstGeom prst="rect">
            <a:avLst/>
          </a:prstGeom>
          <a:ln>
            <a:solidFill>
              <a:srgbClr val="000000"/>
            </a:solidFill>
          </a:ln>
        </p:spPr>
      </p:pic>
      <p:sp>
        <p:nvSpPr>
          <p:cNvPr id="10"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11"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82315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Web Forms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HTML5 markups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pic>
        <p:nvPicPr>
          <p:cNvPr id="7" name="Picture 6" descr="Screen Shot 2012-08-10 at 1.00.2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5315585"/>
          </a:xfrm>
          <a:prstGeom prst="rect">
            <a:avLst/>
          </a:prstGeom>
          <a:ln>
            <a:solidFill>
              <a:srgbClr val="000000"/>
            </a:solidFill>
          </a:ln>
        </p:spPr>
      </p:pic>
      <p:pic>
        <p:nvPicPr>
          <p:cNvPr id="9" name="Picture 8"/>
          <p:cNvPicPr>
            <a:picLocks noChangeAspect="1"/>
          </p:cNvPicPr>
          <p:nvPr/>
        </p:nvPicPr>
        <p:blipFill>
          <a:blip r:embed="rId5"/>
          <a:stretch>
            <a:fillRect/>
          </a:stretch>
        </p:blipFill>
        <p:spPr>
          <a:xfrm>
            <a:off x="1475656" y="4729708"/>
            <a:ext cx="504056" cy="504056"/>
          </a:xfrm>
          <a:prstGeom prst="rect">
            <a:avLst/>
          </a:prstGeom>
        </p:spPr>
      </p:pic>
      <p:pic>
        <p:nvPicPr>
          <p:cNvPr id="10" name="Picture 9"/>
          <p:cNvPicPr>
            <a:picLocks noChangeAspect="1"/>
          </p:cNvPicPr>
          <p:nvPr/>
        </p:nvPicPr>
        <p:blipFill>
          <a:blip r:embed="rId6"/>
          <a:stretch>
            <a:fillRect/>
          </a:stretch>
        </p:blipFill>
        <p:spPr>
          <a:xfrm>
            <a:off x="3491880" y="4729708"/>
            <a:ext cx="476497" cy="525483"/>
          </a:xfrm>
          <a:prstGeom prst="rect">
            <a:avLst/>
          </a:prstGeom>
        </p:spPr>
      </p:pic>
      <p:pic>
        <p:nvPicPr>
          <p:cNvPr id="11" name="Picture 10"/>
          <p:cNvPicPr>
            <a:picLocks noChangeAspect="1"/>
          </p:cNvPicPr>
          <p:nvPr/>
        </p:nvPicPr>
        <p:blipFill>
          <a:blip r:embed="rId7"/>
          <a:stretch>
            <a:fillRect/>
          </a:stretch>
        </p:blipFill>
        <p:spPr>
          <a:xfrm>
            <a:off x="5724128" y="4801716"/>
            <a:ext cx="431304" cy="431304"/>
          </a:xfrm>
          <a:prstGeom prst="rect">
            <a:avLst/>
          </a:prstGeom>
        </p:spPr>
      </p:pic>
      <p:pic>
        <p:nvPicPr>
          <p:cNvPr id="12" name="Picture 11"/>
          <p:cNvPicPr>
            <a:picLocks noChangeAspect="1"/>
          </p:cNvPicPr>
          <p:nvPr/>
        </p:nvPicPr>
        <p:blipFill>
          <a:blip r:embed="rId8"/>
          <a:stretch>
            <a:fillRect/>
          </a:stretch>
        </p:blipFill>
        <p:spPr>
          <a:xfrm>
            <a:off x="8604448" y="4585692"/>
            <a:ext cx="414288" cy="414288"/>
          </a:xfrm>
          <a:prstGeom prst="rect">
            <a:avLst/>
          </a:prstGeom>
        </p:spPr>
      </p:pic>
    </p:spTree>
    <p:extLst>
      <p:ext uri="{BB962C8B-B14F-4D97-AF65-F5344CB8AC3E}">
        <p14:creationId xmlns:p14="http://schemas.microsoft.com/office/powerpoint/2010/main" val="222950714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PhoneHTML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2" y="0"/>
            <a:ext cx="3973684" cy="5305772"/>
          </a:xfrm>
          <a:prstGeom prst="rect">
            <a:avLst/>
          </a:prstGeom>
        </p:spPr>
      </p:pic>
      <p:pic>
        <p:nvPicPr>
          <p:cNvPr id="15" name="Picture 14" descr="Capture d’écran 2012-10-08 à 2.41.19 PM.png"/>
          <p:cNvPicPr>
            <a:picLocks noChangeAspect="1"/>
          </p:cNvPicPr>
          <p:nvPr/>
        </p:nvPicPr>
        <p:blipFill rotWithShape="1">
          <a:blip r:embed="rId4">
            <a:extLst>
              <a:ext uri="{28A0092B-C50C-407E-A947-70E740481C1C}">
                <a14:useLocalDpi xmlns:a14="http://schemas.microsoft.com/office/drawing/2010/main" val="0"/>
              </a:ext>
            </a:extLst>
          </a:blip>
          <a:srcRect l="811" t="428" r="993" b="2225"/>
          <a:stretch/>
        </p:blipFill>
        <p:spPr>
          <a:xfrm>
            <a:off x="4355976" y="0"/>
            <a:ext cx="3552231" cy="5187261"/>
          </a:xfrm>
          <a:prstGeom prst="rect">
            <a:avLst/>
          </a:prstGeom>
        </p:spPr>
      </p:pic>
      <p:sp>
        <p:nvSpPr>
          <p:cNvPr id="17" name="Rectangle 16"/>
          <p:cNvSpPr/>
          <p:nvPr/>
        </p:nvSpPr>
        <p:spPr>
          <a:xfrm>
            <a:off x="6660232" y="49188"/>
            <a:ext cx="2483768" cy="264147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pic>
        <p:nvPicPr>
          <p:cNvPr id="16" name="Picture 15"/>
          <p:cNvPicPr>
            <a:picLocks noChangeAspect="1"/>
          </p:cNvPicPr>
          <p:nvPr/>
        </p:nvPicPr>
        <p:blipFill>
          <a:blip r:embed="rId5"/>
          <a:stretch>
            <a:fillRect/>
          </a:stretch>
        </p:blipFill>
        <p:spPr>
          <a:xfrm>
            <a:off x="7740352" y="4585692"/>
            <a:ext cx="648072" cy="648072"/>
          </a:xfrm>
          <a:prstGeom prst="rect">
            <a:avLst/>
          </a:prstGeom>
        </p:spPr>
      </p:pic>
      <p:pic>
        <p:nvPicPr>
          <p:cNvPr id="19" name="Picture 18"/>
          <p:cNvPicPr>
            <a:picLocks noChangeAspect="1"/>
          </p:cNvPicPr>
          <p:nvPr/>
        </p:nvPicPr>
        <p:blipFill>
          <a:blip r:embed="rId6"/>
          <a:stretch>
            <a:fillRect/>
          </a:stretch>
        </p:blipFill>
        <p:spPr>
          <a:xfrm>
            <a:off x="3059832" y="4653859"/>
            <a:ext cx="576064" cy="579905"/>
          </a:xfrm>
          <a:prstGeom prst="rect">
            <a:avLst/>
          </a:prstGeom>
        </p:spPr>
      </p:pic>
    </p:spTree>
    <p:extLst>
      <p:ext uri="{BB962C8B-B14F-4D97-AF65-F5344CB8AC3E}">
        <p14:creationId xmlns:p14="http://schemas.microsoft.com/office/powerpoint/2010/main" val="203475981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new </a:t>
            </a:r>
            <a:r>
              <a:rPr lang="en-US" i="1" dirty="0" smtClean="0"/>
              <a:t>list</a:t>
            </a:r>
            <a:r>
              <a:rPr lang="en-US" dirty="0" smtClean="0"/>
              <a:t> attribute allows you to defined suggestions to the user</a:t>
            </a:r>
            <a:endParaRPr lang="en-US" dirty="0"/>
          </a:p>
          <a:p>
            <a:pPr lvl="1"/>
            <a:r>
              <a:rPr lang="en-US" dirty="0" smtClean="0"/>
              <a:t>The attribute must refer to a </a:t>
            </a:r>
            <a:r>
              <a:rPr lang="en-US" i="1" dirty="0" err="1" smtClean="0"/>
              <a:t>datalist</a:t>
            </a:r>
            <a:r>
              <a:rPr lang="en-US" i="1" dirty="0" smtClean="0"/>
              <a:t> </a:t>
            </a:r>
            <a:r>
              <a:rPr lang="en-US" dirty="0" smtClean="0"/>
              <a:t>id containing the suggestions</a:t>
            </a:r>
          </a:p>
          <a:p>
            <a:endParaRPr lang="en-US" i="1" dirty="0"/>
          </a:p>
          <a:p>
            <a:r>
              <a:rPr lang="en-US" dirty="0" smtClean="0"/>
              <a:t>You can use </a:t>
            </a:r>
            <a:r>
              <a:rPr lang="en-US" i="1" dirty="0" smtClean="0"/>
              <a:t>Ajax </a:t>
            </a:r>
            <a:r>
              <a:rPr lang="en-US" dirty="0" smtClean="0"/>
              <a:t>to update the </a:t>
            </a:r>
            <a:r>
              <a:rPr lang="en-US" i="1" dirty="0" err="1" smtClean="0"/>
              <a:t>datalist</a:t>
            </a:r>
            <a:r>
              <a:rPr lang="en-US" dirty="0" smtClean="0"/>
              <a:t> content in function of the user input if you need to</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Calibri"/>
                <a:cs typeface="Calibri"/>
              </a:rPr>
              <a:t>Auto-completion</a:t>
            </a:r>
            <a:endParaRPr lang="en-US" sz="3600" b="1" dirty="0">
              <a:latin typeface="Calibri"/>
              <a:cs typeface="Calibri"/>
            </a:endParaRPr>
          </a:p>
        </p:txBody>
      </p:sp>
      <p:sp>
        <p:nvSpPr>
          <p:cNvPr id="6"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7"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45839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Calibri"/>
                <a:cs typeface="Calibri"/>
              </a:rPr>
              <a:t>Auto-completion</a:t>
            </a:r>
            <a:endParaRPr lang="en-US" sz="3600" b="1" dirty="0">
              <a:latin typeface="Calibri"/>
              <a:cs typeface="Calibri"/>
            </a:endParaRPr>
          </a:p>
        </p:txBody>
      </p:sp>
      <p:sp>
        <p:nvSpPr>
          <p:cNvPr id="6" name="Rectangle à coins arrondis 4"/>
          <p:cNvSpPr/>
          <p:nvPr/>
        </p:nvSpPr>
        <p:spPr>
          <a:xfrm>
            <a:off x="179512" y="1129308"/>
            <a:ext cx="8820472" cy="345638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URL </a:t>
            </a:r>
            <a:r>
              <a:rPr lang="nl-NL" b="1" dirty="0" err="1">
                <a:latin typeface="Courier New"/>
                <a:cs typeface="Courier New"/>
              </a:rPr>
              <a:t>with</a:t>
            </a:r>
            <a:r>
              <a:rPr lang="nl-NL" b="1" dirty="0">
                <a:latin typeface="Courier New"/>
                <a:cs typeface="Courier New"/>
              </a:rPr>
              <a:t> </a:t>
            </a:r>
            <a:r>
              <a:rPr lang="nl-NL" b="1" dirty="0" err="1">
                <a:latin typeface="Courier New"/>
                <a:cs typeface="Courier New"/>
              </a:rPr>
              <a:t>suggestion</a:t>
            </a:r>
            <a:r>
              <a:rPr lang="nl-NL" b="1" dirty="0">
                <a:latin typeface="Courier New"/>
                <a:cs typeface="Courier New"/>
              </a:rPr>
              <a:t> list: </a:t>
            </a:r>
            <a:endParaRPr lang="nl-NL" b="1" dirty="0" smtClean="0">
              <a:latin typeface="Courier New"/>
              <a:cs typeface="Courier New"/>
            </a:endParaRP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a:solidFill>
                  <a:srgbClr val="3366FF"/>
                </a:solidFill>
                <a:latin typeface="Courier New"/>
                <a:cs typeface="Courier New"/>
              </a:rPr>
              <a:t>input</a:t>
            </a:r>
            <a:r>
              <a:rPr lang="nl-NL" b="1" dirty="0">
                <a:latin typeface="Courier New"/>
                <a:cs typeface="Courier New"/>
              </a:rPr>
              <a:t> </a:t>
            </a:r>
            <a:r>
              <a:rPr lang="nl-NL" b="1" dirty="0">
                <a:solidFill>
                  <a:srgbClr val="FF0000"/>
                </a:solidFill>
                <a:latin typeface="Courier New"/>
                <a:cs typeface="Courier New"/>
              </a:rPr>
              <a:t>type</a:t>
            </a:r>
            <a:r>
              <a:rPr lang="nl-NL" b="1" dirty="0">
                <a:latin typeface="Courier New"/>
                <a:cs typeface="Courier New"/>
              </a:rPr>
              <a:t>="</a:t>
            </a:r>
            <a:r>
              <a:rPr lang="nl-NL" b="1" dirty="0" err="1">
                <a:solidFill>
                  <a:srgbClr val="00CC00"/>
                </a:solidFill>
                <a:latin typeface="Courier New"/>
                <a:cs typeface="Courier New"/>
              </a:rPr>
              <a:t>url</a:t>
            </a:r>
            <a:r>
              <a:rPr lang="nl-NL" b="1" dirty="0">
                <a:latin typeface="Courier New"/>
                <a:cs typeface="Courier New"/>
              </a:rPr>
              <a:t>" </a:t>
            </a:r>
            <a:r>
              <a:rPr lang="nl-NL" b="1" dirty="0">
                <a:solidFill>
                  <a:srgbClr val="FF0000"/>
                </a:solidFill>
                <a:latin typeface="Courier New"/>
                <a:cs typeface="Courier New"/>
              </a:rPr>
              <a:t>list</a:t>
            </a:r>
            <a:r>
              <a:rPr lang="nl-NL" b="1" dirty="0">
                <a:latin typeface="Courier New"/>
                <a:cs typeface="Courier New"/>
              </a:rPr>
              <a:t>="</a:t>
            </a:r>
            <a:r>
              <a:rPr lang="nl-NL" b="1" dirty="0" err="1">
                <a:solidFill>
                  <a:srgbClr val="00CC00"/>
                </a:solidFill>
                <a:latin typeface="Courier New"/>
                <a:cs typeface="Courier New"/>
              </a:rPr>
              <a:t>hpurls</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a:latin typeface="Courier New"/>
                <a:cs typeface="Courier New"/>
              </a:rPr>
              <a: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err="1">
                <a:solidFill>
                  <a:srgbClr val="3366FF"/>
                </a:solidFill>
                <a:latin typeface="Courier New"/>
                <a:cs typeface="Courier New"/>
              </a:rPr>
              <a:t>datalist</a:t>
            </a:r>
            <a:r>
              <a:rPr lang="nl-NL" b="1" dirty="0">
                <a:latin typeface="Courier New"/>
                <a:cs typeface="Courier New"/>
              </a:rPr>
              <a:t> </a:t>
            </a:r>
            <a:r>
              <a:rPr lang="nl-NL" b="1" dirty="0" err="1">
                <a:solidFill>
                  <a:srgbClr val="FF0000"/>
                </a:solidFill>
                <a:latin typeface="Courier New"/>
                <a:cs typeface="Courier New"/>
              </a:rPr>
              <a:t>id</a:t>
            </a:r>
            <a:r>
              <a:rPr lang="nl-NL" b="1" dirty="0">
                <a:latin typeface="Courier New"/>
                <a:cs typeface="Courier New"/>
              </a:rPr>
              <a:t>="</a:t>
            </a:r>
            <a:r>
              <a:rPr lang="nl-NL" b="1" dirty="0" err="1">
                <a:solidFill>
                  <a:srgbClr val="00CC00"/>
                </a:solidFill>
                <a:latin typeface="Courier New"/>
                <a:cs typeface="Courier New"/>
              </a:rPr>
              <a:t>hpurls</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option</a:t>
            </a:r>
            <a:r>
              <a:rPr lang="nl-NL" b="1" dirty="0">
                <a:latin typeface="Courier New"/>
                <a:cs typeface="Courier New"/>
              </a:rPr>
              <a:t> </a:t>
            </a:r>
            <a:r>
              <a:rPr lang="nl-NL" b="1" dirty="0" err="1">
                <a:solidFill>
                  <a:srgbClr val="FF0000"/>
                </a:solidFill>
                <a:latin typeface="Courier New"/>
                <a:cs typeface="Courier New"/>
              </a:rPr>
              <a:t>value</a:t>
            </a:r>
            <a:r>
              <a:rPr lang="nl-NL" b="1" dirty="0">
                <a:latin typeface="Courier New"/>
                <a:cs typeface="Courier New"/>
              </a:rPr>
              <a:t>="</a:t>
            </a:r>
            <a:r>
              <a:rPr lang="nl-NL" b="1" dirty="0">
                <a:solidFill>
                  <a:srgbClr val="00CC00"/>
                </a:solidFill>
                <a:latin typeface="Courier New"/>
                <a:cs typeface="Courier New"/>
              </a:rPr>
              <a:t>http://www.google.com/</a:t>
            </a:r>
            <a:r>
              <a:rPr lang="nl-NL" b="1" dirty="0">
                <a:latin typeface="Courier New"/>
                <a:cs typeface="Courier New"/>
              </a:rPr>
              <a:t>" </a:t>
            </a:r>
            <a:r>
              <a:rPr lang="nl-NL" b="1" dirty="0">
                <a:solidFill>
                  <a:srgbClr val="FF0000"/>
                </a:solidFill>
                <a:latin typeface="Courier New"/>
                <a:cs typeface="Courier New"/>
              </a:rPr>
              <a:t>label</a:t>
            </a:r>
            <a:r>
              <a:rPr lang="nl-NL" b="1" dirty="0">
                <a:latin typeface="Courier New"/>
                <a:cs typeface="Courier New"/>
              </a:rPr>
              <a:t>="</a:t>
            </a:r>
            <a:r>
              <a:rPr lang="nl-NL" b="1" dirty="0">
                <a:solidFill>
                  <a:srgbClr val="00CC00"/>
                </a:solidFill>
                <a:latin typeface="Courier New"/>
                <a:cs typeface="Courier New"/>
              </a:rPr>
              <a:t>Google</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a:solidFill>
                  <a:srgbClr val="3366FF"/>
                </a:solidFill>
                <a:latin typeface="Courier New"/>
                <a:cs typeface="Courier New"/>
              </a:rPr>
              <a:t>option</a:t>
            </a:r>
            <a:r>
              <a:rPr lang="nl-NL" b="1" dirty="0">
                <a:latin typeface="Courier New"/>
                <a:cs typeface="Courier New"/>
              </a:rPr>
              <a:t> </a:t>
            </a:r>
            <a:r>
              <a:rPr lang="nl-NL" b="1" dirty="0" err="1">
                <a:solidFill>
                  <a:srgbClr val="FF0000"/>
                </a:solidFill>
                <a:latin typeface="Courier New"/>
                <a:cs typeface="Courier New"/>
              </a:rPr>
              <a:t>value</a:t>
            </a:r>
            <a:r>
              <a:rPr lang="nl-NL" b="1" dirty="0">
                <a:latin typeface="Courier New"/>
                <a:cs typeface="Courier New"/>
              </a:rPr>
              <a:t>="</a:t>
            </a:r>
            <a:r>
              <a:rPr lang="nl-NL" b="1" dirty="0">
                <a:solidFill>
                  <a:srgbClr val="00CC00"/>
                </a:solidFill>
                <a:latin typeface="Courier New"/>
                <a:cs typeface="Courier New"/>
              </a:rPr>
              <a:t>http://www.yahoo.com/</a:t>
            </a:r>
            <a:r>
              <a:rPr lang="nl-NL" b="1" dirty="0">
                <a:latin typeface="Courier New"/>
                <a:cs typeface="Courier New"/>
              </a:rPr>
              <a:t>" </a:t>
            </a:r>
            <a:r>
              <a:rPr lang="nl-NL" b="1" dirty="0">
                <a:solidFill>
                  <a:srgbClr val="FF0000"/>
                </a:solidFill>
                <a:latin typeface="Courier New"/>
                <a:cs typeface="Courier New"/>
              </a:rPr>
              <a:t>label</a:t>
            </a:r>
            <a:r>
              <a:rPr lang="nl-NL" b="1" dirty="0">
                <a:latin typeface="Courier New"/>
                <a:cs typeface="Courier New"/>
              </a:rPr>
              <a:t>="</a:t>
            </a:r>
            <a:r>
              <a:rPr lang="nl-NL" b="1" dirty="0">
                <a:solidFill>
                  <a:srgbClr val="00CC00"/>
                </a:solidFill>
                <a:latin typeface="Courier New"/>
                <a:cs typeface="Courier New"/>
              </a:rPr>
              <a:t>Yahoo</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a:solidFill>
                  <a:srgbClr val="3366FF"/>
                </a:solidFill>
                <a:latin typeface="Courier New"/>
                <a:cs typeface="Courier New"/>
              </a:rPr>
              <a:t>option</a:t>
            </a:r>
            <a:r>
              <a:rPr lang="nl-NL" b="1" dirty="0">
                <a:latin typeface="Courier New"/>
                <a:cs typeface="Courier New"/>
              </a:rPr>
              <a:t> </a:t>
            </a:r>
            <a:r>
              <a:rPr lang="nl-NL" b="1" dirty="0" err="1">
                <a:solidFill>
                  <a:srgbClr val="FF0000"/>
                </a:solidFill>
                <a:latin typeface="Courier New"/>
                <a:cs typeface="Courier New"/>
              </a:rPr>
              <a:t>value</a:t>
            </a:r>
            <a:r>
              <a:rPr lang="nl-NL" b="1" dirty="0">
                <a:latin typeface="Courier New"/>
                <a:cs typeface="Courier New"/>
              </a:rPr>
              <a:t>="</a:t>
            </a:r>
            <a:r>
              <a:rPr lang="nl-NL" b="1" dirty="0">
                <a:solidFill>
                  <a:srgbClr val="00CC00"/>
                </a:solidFill>
                <a:latin typeface="Courier New"/>
                <a:cs typeface="Courier New"/>
              </a:rPr>
              <a:t>http://</a:t>
            </a:r>
            <a:r>
              <a:rPr lang="nl-NL" b="1" dirty="0" err="1">
                <a:solidFill>
                  <a:srgbClr val="00CC00"/>
                </a:solidFill>
                <a:latin typeface="Courier New"/>
                <a:cs typeface="Courier New"/>
              </a:rPr>
              <a:t>www.supinfo.com</a:t>
            </a:r>
            <a:r>
              <a:rPr lang="nl-NL" b="1" dirty="0">
                <a:solidFill>
                  <a:srgbClr val="00CC00"/>
                </a:solidFill>
                <a:latin typeface="Courier New"/>
                <a:cs typeface="Courier New"/>
              </a:rPr>
              <a:t>/</a:t>
            </a:r>
            <a:r>
              <a:rPr lang="nl-NL" b="1" dirty="0">
                <a:latin typeface="Courier New"/>
                <a:cs typeface="Courier New"/>
              </a:rPr>
              <a:t>" </a:t>
            </a:r>
            <a:r>
              <a:rPr lang="nl-NL" b="1" dirty="0">
                <a:solidFill>
                  <a:srgbClr val="FF0000"/>
                </a:solidFill>
                <a:latin typeface="Courier New"/>
                <a:cs typeface="Courier New"/>
              </a:rPr>
              <a:t>label</a:t>
            </a:r>
            <a:r>
              <a:rPr lang="nl-NL" b="1" dirty="0">
                <a:latin typeface="Courier New"/>
                <a:cs typeface="Courier New"/>
              </a:rPr>
              <a:t>="</a:t>
            </a:r>
            <a:r>
              <a:rPr lang="nl-NL" b="1" dirty="0">
                <a:solidFill>
                  <a:srgbClr val="00CC00"/>
                </a:solidFill>
                <a:latin typeface="Courier New"/>
                <a:cs typeface="Courier New"/>
              </a:rPr>
              <a:t>SUPINFO</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a:latin typeface="Courier New"/>
                <a:cs typeface="Courier New"/>
              </a:rPr>
              <a:t>/</a:t>
            </a:r>
            <a:r>
              <a:rPr lang="nl-NL" b="1" dirty="0" err="1">
                <a:solidFill>
                  <a:srgbClr val="3366FF"/>
                </a:solidFill>
                <a:latin typeface="Courier New"/>
                <a:cs typeface="Courier New"/>
              </a:rPr>
              <a:t>datalist</a:t>
            </a:r>
            <a:r>
              <a:rPr lang="nl-NL" b="1" dirty="0">
                <a:latin typeface="Courier New"/>
                <a:cs typeface="Courier New"/>
              </a:rPr>
              <a:t>&gt;</a:t>
            </a:r>
          </a:p>
        </p:txBody>
      </p:sp>
      <p:pic>
        <p:nvPicPr>
          <p:cNvPr id="2" name="Picture 1" descr="Screen Shot 2012-08-10 at 1.17.1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107213"/>
            <a:ext cx="4147758" cy="1126551"/>
          </a:xfrm>
          <a:prstGeom prst="rect">
            <a:avLst/>
          </a:prstGeom>
          <a:ln>
            <a:solidFill>
              <a:srgbClr val="000000"/>
            </a:solidFill>
          </a:ln>
        </p:spPr>
      </p:pic>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5415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Media markups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a:t>HTML5 - New markups</a:t>
            </a:r>
          </a:p>
        </p:txBody>
      </p:sp>
      <p:pic>
        <p:nvPicPr>
          <p:cNvPr id="4" name="Picture 3"/>
          <p:cNvPicPr>
            <a:picLocks noChangeAspect="1"/>
          </p:cNvPicPr>
          <p:nvPr/>
        </p:nvPicPr>
        <p:blipFill>
          <a:blip r:embed="rId2"/>
          <a:stretch>
            <a:fillRect/>
          </a:stretch>
        </p:blipFill>
        <p:spPr>
          <a:xfrm>
            <a:off x="5652120" y="2137420"/>
            <a:ext cx="2963168" cy="2963168"/>
          </a:xfrm>
          <a:prstGeom prst="rect">
            <a:avLst/>
          </a:prstGeom>
        </p:spPr>
      </p:pic>
    </p:spTree>
    <p:extLst>
      <p:ext uri="{BB962C8B-B14F-4D97-AF65-F5344CB8AC3E}">
        <p14:creationId xmlns:p14="http://schemas.microsoft.com/office/powerpoint/2010/main" val="497010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a:t>Semantic </a:t>
            </a:r>
            <a:r>
              <a:rPr lang="en-US" dirty="0" smtClean="0"/>
              <a:t>markups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a:t>HTML5 - New markups</a:t>
            </a:r>
          </a:p>
        </p:txBody>
      </p:sp>
      <p:pic>
        <p:nvPicPr>
          <p:cNvPr id="4" name="Picture 3"/>
          <p:cNvPicPr>
            <a:picLocks noChangeAspect="1"/>
          </p:cNvPicPr>
          <p:nvPr/>
        </p:nvPicPr>
        <p:blipFill>
          <a:blip r:embed="rId2"/>
          <a:stretch>
            <a:fillRect/>
          </a:stretch>
        </p:blipFill>
        <p:spPr>
          <a:xfrm>
            <a:off x="6372200" y="2105372"/>
            <a:ext cx="2540000" cy="3200400"/>
          </a:xfrm>
          <a:prstGeom prst="rect">
            <a:avLst/>
          </a:prstGeom>
        </p:spPr>
      </p:pic>
    </p:spTree>
    <p:extLst>
      <p:ext uri="{BB962C8B-B14F-4D97-AF65-F5344CB8AC3E}">
        <p14:creationId xmlns:p14="http://schemas.microsoft.com/office/powerpoint/2010/main" val="303780234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a:t>There are more and more Audio and Video on the web</a:t>
            </a:r>
          </a:p>
          <a:p>
            <a:endParaRPr lang="en-US" dirty="0" smtClean="0"/>
          </a:p>
          <a:p>
            <a:r>
              <a:rPr lang="en-US" dirty="0" smtClean="0"/>
              <a:t>Until </a:t>
            </a:r>
            <a:r>
              <a:rPr lang="en-US" dirty="0"/>
              <a:t>now, you had to use non standardize technologies like Java Applets or Flash</a:t>
            </a:r>
          </a:p>
          <a:p>
            <a:pPr lvl="1"/>
            <a:r>
              <a:rPr lang="en-US" dirty="0"/>
              <a:t>Need specific plug-in</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Audio &amp; Video</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30205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i="1" dirty="0" smtClean="0"/>
              <a:t>audio </a:t>
            </a:r>
            <a:r>
              <a:rPr lang="en-US" dirty="0" smtClean="0"/>
              <a:t>new element represents a sound or audio stream</a:t>
            </a:r>
          </a:p>
          <a:p>
            <a:pPr marL="0" indent="0">
              <a:buNone/>
            </a:pPr>
            <a:endParaRPr lang="en-US" dirty="0" smtClean="0"/>
          </a:p>
          <a:p>
            <a:r>
              <a:rPr lang="en-US" dirty="0" smtClean="0"/>
              <a:t>Content </a:t>
            </a:r>
            <a:r>
              <a:rPr lang="en-US" dirty="0"/>
              <a:t>may be provided inside the audio </a:t>
            </a:r>
            <a:r>
              <a:rPr lang="en-US" dirty="0" smtClean="0"/>
              <a:t>element</a:t>
            </a:r>
          </a:p>
          <a:p>
            <a:pPr lvl="1"/>
            <a:r>
              <a:rPr lang="en-US" dirty="0"/>
              <a:t>User agents should </a:t>
            </a:r>
            <a:r>
              <a:rPr lang="en-US" dirty="0" smtClean="0"/>
              <a:t>show </a:t>
            </a:r>
            <a:r>
              <a:rPr lang="en-US" dirty="0"/>
              <a:t>this content to the </a:t>
            </a:r>
            <a:r>
              <a:rPr lang="en-US" dirty="0" smtClean="0"/>
              <a:t>user only if they don’t </a:t>
            </a:r>
            <a:r>
              <a:rPr lang="en-US" dirty="0"/>
              <a:t>support </a:t>
            </a:r>
            <a:r>
              <a:rPr lang="en-US" dirty="0" smtClean="0"/>
              <a:t>the </a:t>
            </a:r>
            <a:r>
              <a:rPr lang="en-US" i="1" dirty="0" smtClean="0"/>
              <a:t>audio </a:t>
            </a:r>
            <a:r>
              <a:rPr lang="en-US" dirty="0" smtClean="0"/>
              <a:t>element</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Audio</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6"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7"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58045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smtClean="0"/>
              <a:t>Example :</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Audio</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6" name="Rectangle à coins arrondis 4"/>
          <p:cNvSpPr/>
          <p:nvPr/>
        </p:nvSpPr>
        <p:spPr>
          <a:xfrm>
            <a:off x="323528" y="2430140"/>
            <a:ext cx="8460432" cy="1872208"/>
          </a:xfrm>
          <a:prstGeom prst="roundRect">
            <a:avLst/>
          </a:prstGeom>
        </p:spPr>
        <p:style>
          <a:lnRef idx="2">
            <a:schemeClr val="dk1"/>
          </a:lnRef>
          <a:fillRef idx="1">
            <a:schemeClr val="lt1"/>
          </a:fillRef>
          <a:effectRef idx="0">
            <a:schemeClr val="dk1"/>
          </a:effectRef>
          <a:fontRef idx="minor">
            <a:schemeClr val="dk1"/>
          </a:fontRef>
        </p:style>
        <p:txBody>
          <a:bodyPr lIns="0" rIns="0" anchor="ctr"/>
          <a:lstStyle/>
          <a:p>
            <a:pPr marL="403225" indent="-342900">
              <a:lnSpc>
                <a:spcPct val="8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audio </a:t>
            </a:r>
            <a:r>
              <a:rPr lang="nl-NL" b="1" dirty="0" err="1" smtClean="0">
                <a:solidFill>
                  <a:srgbClr val="FF0000"/>
                </a:solidFill>
                <a:latin typeface="Courier New"/>
                <a:cs typeface="Courier New"/>
              </a:rPr>
              <a:t>src</a:t>
            </a:r>
            <a:r>
              <a:rPr lang="nl-NL" b="1" dirty="0" smtClean="0">
                <a:latin typeface="Courier New"/>
                <a:cs typeface="Courier New"/>
              </a:rPr>
              <a:t>="</a:t>
            </a:r>
            <a:r>
              <a:rPr lang="nl-NL" b="1" dirty="0" smtClean="0">
                <a:solidFill>
                  <a:srgbClr val="00CC00"/>
                </a:solidFill>
                <a:latin typeface="Courier New"/>
                <a:cs typeface="Courier New"/>
              </a:rPr>
              <a:t>http</a:t>
            </a:r>
            <a:r>
              <a:rPr lang="nl-NL" b="1" dirty="0">
                <a:solidFill>
                  <a:srgbClr val="00CC00"/>
                </a:solidFill>
                <a:latin typeface="Courier New"/>
                <a:cs typeface="Courier New"/>
              </a:rPr>
              <a:t>://</a:t>
            </a:r>
            <a:r>
              <a:rPr lang="nl-NL" b="1" dirty="0" err="1">
                <a:solidFill>
                  <a:srgbClr val="00CC00"/>
                </a:solidFill>
                <a:latin typeface="Courier New"/>
                <a:cs typeface="Courier New"/>
              </a:rPr>
              <a:t>images.wikia.com</a:t>
            </a:r>
            <a:r>
              <a:rPr lang="nl-NL" b="1" dirty="0">
                <a:solidFill>
                  <a:srgbClr val="00CC00"/>
                </a:solidFill>
                <a:latin typeface="Courier New"/>
                <a:cs typeface="Courier New"/>
              </a:rPr>
              <a:t>/</a:t>
            </a:r>
            <a:r>
              <a:rPr lang="nl-NL" b="1" dirty="0" err="1">
                <a:solidFill>
                  <a:srgbClr val="00CC00"/>
                </a:solidFill>
                <a:latin typeface="Courier New"/>
                <a:cs typeface="Courier New"/>
              </a:rPr>
              <a:t>starwars</a:t>
            </a:r>
            <a:r>
              <a:rPr lang="nl-NL" b="1" dirty="0">
                <a:solidFill>
                  <a:srgbClr val="00CC00"/>
                </a:solidFill>
                <a:latin typeface="Courier New"/>
                <a:cs typeface="Courier New"/>
              </a:rPr>
              <a:t>/images/3/</a:t>
            </a:r>
            <a:r>
              <a:rPr lang="nl-NL" b="1" dirty="0" smtClean="0">
                <a:solidFill>
                  <a:srgbClr val="00CC00"/>
                </a:solidFill>
                <a:latin typeface="Courier New"/>
                <a:cs typeface="Courier New"/>
              </a:rPr>
              <a:t>38/</a:t>
            </a:r>
            <a:r>
              <a:rPr lang="nl-NL" b="1" dirty="0" err="1" smtClean="0">
                <a:solidFill>
                  <a:srgbClr val="00CC00"/>
                </a:solidFill>
                <a:latin typeface="Courier New"/>
                <a:cs typeface="Courier New"/>
              </a:rPr>
              <a:t>UlicFalls.ogg</a:t>
            </a:r>
            <a:r>
              <a:rPr lang="nl-NL" b="1" dirty="0" smtClean="0">
                <a:solidFill>
                  <a:srgbClr val="000000"/>
                </a:solidFill>
                <a:latin typeface="Courier New"/>
                <a:cs typeface="Courier New"/>
              </a:rPr>
              <a:t>"</a:t>
            </a:r>
            <a:r>
              <a:rPr lang="nl-NL" b="1" dirty="0" smtClean="0">
                <a:solidFill>
                  <a:srgbClr val="00CC00"/>
                </a:solidFill>
                <a:latin typeface="Courier New"/>
                <a:cs typeface="Courier New"/>
              </a:rPr>
              <a:t> </a:t>
            </a:r>
            <a:r>
              <a:rPr lang="nl-NL" b="1" dirty="0" err="1" smtClean="0">
                <a:solidFill>
                  <a:srgbClr val="FF0000"/>
                </a:solidFill>
                <a:latin typeface="Courier New"/>
                <a:cs typeface="Courier New"/>
              </a:rPr>
              <a:t>controls</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err="1">
                <a:latin typeface="Courier New"/>
                <a:cs typeface="Courier New"/>
              </a:rPr>
              <a:t>Your</a:t>
            </a:r>
            <a:r>
              <a:rPr lang="nl-NL" b="1" dirty="0">
                <a:latin typeface="Courier New"/>
                <a:cs typeface="Courier New"/>
              </a:rPr>
              <a:t> browser </a:t>
            </a:r>
            <a:r>
              <a:rPr lang="nl-NL" b="1" dirty="0" err="1">
                <a:latin typeface="Courier New"/>
                <a:cs typeface="Courier New"/>
              </a:rPr>
              <a:t>doesn't</a:t>
            </a:r>
            <a:r>
              <a:rPr lang="nl-NL" b="1" dirty="0">
                <a:latin typeface="Courier New"/>
                <a:cs typeface="Courier New"/>
              </a:rPr>
              <a:t> support </a:t>
            </a:r>
            <a:r>
              <a:rPr lang="nl-NL" b="1" dirty="0" smtClean="0">
                <a:latin typeface="Courier New"/>
                <a:cs typeface="Courier New"/>
              </a:rPr>
              <a:t>the HTML5 </a:t>
            </a:r>
            <a:r>
              <a:rPr lang="nl-NL" b="1" dirty="0">
                <a:latin typeface="Courier New"/>
                <a:cs typeface="Courier New"/>
              </a:rPr>
              <a:t>audio element.</a:t>
            </a:r>
            <a:endParaRPr lang="nl-NL" b="1" dirty="0" smtClean="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audio</a:t>
            </a:r>
            <a:r>
              <a:rPr lang="nl-NL" b="1" dirty="0" smtClean="0">
                <a:latin typeface="Courier New"/>
                <a:cs typeface="Courier New"/>
              </a:rPr>
              <a:t>&gt;</a:t>
            </a:r>
            <a:endParaRPr lang="nl-NL" b="1" dirty="0">
              <a:latin typeface="Courier New"/>
              <a:cs typeface="Courier New"/>
            </a:endParaRPr>
          </a:p>
        </p:txBody>
      </p:sp>
      <p:pic>
        <p:nvPicPr>
          <p:cNvPr id="2" name="Picture 1" descr="Screen Shot 2012-08-10 at 1.57.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324" y="3870300"/>
            <a:ext cx="3975100" cy="787400"/>
          </a:xfrm>
          <a:prstGeom prst="rect">
            <a:avLst/>
          </a:prstGeom>
          <a:ln>
            <a:solidFill>
              <a:srgbClr val="000000"/>
            </a:solidFill>
          </a:ln>
        </p:spPr>
      </p:pic>
      <p:sp>
        <p:nvSpPr>
          <p:cNvPr id="9"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10"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14990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new </a:t>
            </a:r>
            <a:r>
              <a:rPr lang="en-US" i="1" dirty="0"/>
              <a:t>video </a:t>
            </a:r>
            <a:r>
              <a:rPr lang="en-US" dirty="0"/>
              <a:t>element is used for playing </a:t>
            </a:r>
            <a:r>
              <a:rPr lang="en-US" dirty="0" smtClean="0"/>
              <a:t>videos </a:t>
            </a:r>
            <a:r>
              <a:rPr lang="en-US" dirty="0"/>
              <a:t>and audio files with </a:t>
            </a:r>
            <a:r>
              <a:rPr lang="en-US" dirty="0" smtClean="0"/>
              <a:t>captions</a:t>
            </a:r>
            <a:endParaRPr lang="en-US" dirty="0"/>
          </a:p>
          <a:p>
            <a:endParaRPr lang="en-US" dirty="0" smtClean="0"/>
          </a:p>
          <a:p>
            <a:r>
              <a:rPr lang="en-US" dirty="0" smtClean="0"/>
              <a:t>Again, content </a:t>
            </a:r>
            <a:r>
              <a:rPr lang="en-US" dirty="0"/>
              <a:t>may be provided inside the </a:t>
            </a:r>
            <a:r>
              <a:rPr lang="en-US" i="1" dirty="0" smtClean="0"/>
              <a:t>video</a:t>
            </a:r>
            <a:r>
              <a:rPr lang="en-US" dirty="0" smtClean="0"/>
              <a:t> element</a:t>
            </a:r>
          </a:p>
          <a:p>
            <a:pPr lvl="1"/>
            <a:r>
              <a:rPr lang="en-US" dirty="0"/>
              <a:t>User agents should </a:t>
            </a:r>
            <a:r>
              <a:rPr lang="en-US" dirty="0" smtClean="0"/>
              <a:t>show </a:t>
            </a:r>
            <a:r>
              <a:rPr lang="en-US" dirty="0"/>
              <a:t>this content to the </a:t>
            </a:r>
            <a:r>
              <a:rPr lang="en-US" dirty="0" smtClean="0"/>
              <a:t>user only if they don’t </a:t>
            </a:r>
            <a:r>
              <a:rPr lang="en-US" dirty="0"/>
              <a:t>support </a:t>
            </a:r>
            <a:r>
              <a:rPr lang="en-US" dirty="0" smtClean="0"/>
              <a:t>the </a:t>
            </a:r>
            <a:r>
              <a:rPr lang="en-US" i="1" dirty="0" smtClean="0"/>
              <a:t>video </a:t>
            </a:r>
            <a:r>
              <a:rPr lang="en-US" dirty="0" smtClean="0"/>
              <a:t>element</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Video</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6"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7"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91106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Example :</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Video</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6" name="Rectangle à coins arrondis 4"/>
          <p:cNvSpPr/>
          <p:nvPr/>
        </p:nvSpPr>
        <p:spPr>
          <a:xfrm>
            <a:off x="323528" y="1921396"/>
            <a:ext cx="8460432" cy="1872208"/>
          </a:xfrm>
          <a:prstGeom prst="roundRect">
            <a:avLst/>
          </a:prstGeom>
        </p:spPr>
        <p:style>
          <a:lnRef idx="2">
            <a:schemeClr val="dk1"/>
          </a:lnRef>
          <a:fillRef idx="1">
            <a:schemeClr val="lt1"/>
          </a:fillRef>
          <a:effectRef idx="0">
            <a:schemeClr val="dk1"/>
          </a:effectRef>
          <a:fontRef idx="minor">
            <a:schemeClr val="dk1"/>
          </a:fontRef>
        </p:style>
        <p:txBody>
          <a:bodyPr lIns="0" rIns="0" anchor="ctr"/>
          <a:lstStyle/>
          <a:p>
            <a:pPr marL="403225" indent="-342900">
              <a:lnSpc>
                <a:spcPct val="8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video </a:t>
            </a:r>
            <a:r>
              <a:rPr lang="nl-NL" b="1" dirty="0" err="1" smtClean="0">
                <a:solidFill>
                  <a:srgbClr val="FF0000"/>
                </a:solidFill>
                <a:latin typeface="Courier New"/>
                <a:cs typeface="Courier New"/>
              </a:rPr>
              <a:t>src</a:t>
            </a:r>
            <a:r>
              <a:rPr lang="nl-NL" b="1" dirty="0" smtClean="0">
                <a:latin typeface="Courier New"/>
                <a:cs typeface="Courier New"/>
              </a:rPr>
              <a:t>="</a:t>
            </a:r>
            <a:r>
              <a:rPr lang="nl-NL" b="1" dirty="0" smtClean="0">
                <a:solidFill>
                  <a:srgbClr val="00CC00"/>
                </a:solidFill>
                <a:latin typeface="Courier New"/>
                <a:cs typeface="Courier New"/>
              </a:rPr>
              <a:t>myVideo.mp4</a:t>
            </a:r>
            <a:r>
              <a:rPr lang="nl-NL" b="1" dirty="0" smtClean="0">
                <a:solidFill>
                  <a:srgbClr val="000000"/>
                </a:solidFill>
                <a:latin typeface="Courier New"/>
                <a:cs typeface="Courier New"/>
              </a:rPr>
              <a:t>"</a:t>
            </a:r>
            <a:r>
              <a:rPr lang="nl-NL" b="1" dirty="0" smtClean="0">
                <a:solidFill>
                  <a:srgbClr val="00CC00"/>
                </a:solidFill>
                <a:latin typeface="Courier New"/>
                <a:cs typeface="Courier New"/>
              </a:rPr>
              <a:t> </a:t>
            </a:r>
            <a:r>
              <a:rPr lang="nl-NL" b="1" dirty="0">
                <a:solidFill>
                  <a:srgbClr val="FF0000"/>
                </a:solidFill>
                <a:latin typeface="Courier New"/>
                <a:cs typeface="Courier New"/>
              </a:rPr>
              <a:t>poster</a:t>
            </a:r>
            <a:r>
              <a:rPr lang="nl-NL" b="1" dirty="0">
                <a:latin typeface="Courier New"/>
                <a:cs typeface="Courier New"/>
              </a:rPr>
              <a:t>="</a:t>
            </a:r>
            <a:r>
              <a:rPr lang="nl-NL" b="1" dirty="0" err="1">
                <a:solidFill>
                  <a:srgbClr val="00CC00"/>
                </a:solidFill>
                <a:latin typeface="Courier New"/>
                <a:cs typeface="Courier New"/>
              </a:rPr>
              <a:t>movie.jpg</a:t>
            </a:r>
            <a:r>
              <a:rPr lang="nl-NL" b="1" dirty="0">
                <a:latin typeface="Courier New"/>
                <a:cs typeface="Courier New"/>
              </a:rPr>
              <a:t>" </a:t>
            </a:r>
            <a:r>
              <a:rPr lang="nl-NL" b="1" dirty="0" err="1">
                <a:solidFill>
                  <a:srgbClr val="FF0000"/>
                </a:solidFill>
                <a:latin typeface="Courier New"/>
                <a:cs typeface="Courier New"/>
              </a:rPr>
              <a:t>controls</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err="1">
                <a:latin typeface="Courier New"/>
                <a:cs typeface="Courier New"/>
              </a:rPr>
              <a:t>Your</a:t>
            </a:r>
            <a:r>
              <a:rPr lang="nl-NL" b="1" dirty="0">
                <a:latin typeface="Courier New"/>
                <a:cs typeface="Courier New"/>
              </a:rPr>
              <a:t> browser </a:t>
            </a:r>
            <a:r>
              <a:rPr lang="nl-NL" b="1" dirty="0" err="1">
                <a:latin typeface="Courier New"/>
                <a:cs typeface="Courier New"/>
              </a:rPr>
              <a:t>doesn't</a:t>
            </a:r>
            <a:r>
              <a:rPr lang="nl-NL" b="1" dirty="0">
                <a:latin typeface="Courier New"/>
                <a:cs typeface="Courier New"/>
              </a:rPr>
              <a:t> support </a:t>
            </a:r>
            <a:r>
              <a:rPr lang="nl-NL" b="1" dirty="0" smtClean="0">
                <a:latin typeface="Courier New"/>
                <a:cs typeface="Courier New"/>
              </a:rPr>
              <a:t>the HTML5 video element</a:t>
            </a:r>
            <a:r>
              <a:rPr lang="nl-NL" b="1" dirty="0">
                <a:latin typeface="Courier New"/>
                <a:cs typeface="Courier New"/>
              </a:rPr>
              <a:t>.</a:t>
            </a:r>
            <a:endParaRPr lang="nl-NL" b="1" dirty="0" smtClean="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video</a:t>
            </a:r>
            <a:r>
              <a:rPr lang="nl-NL" b="1" dirty="0" smtClean="0">
                <a:latin typeface="Courier New"/>
                <a:cs typeface="Courier New"/>
              </a:rPr>
              <a:t>&gt;</a:t>
            </a:r>
            <a:endParaRPr lang="nl-NL" b="1" dirty="0">
              <a:latin typeface="Courier New"/>
              <a:cs typeface="Courier New"/>
            </a:endParaRPr>
          </a:p>
        </p:txBody>
      </p:sp>
      <p:pic>
        <p:nvPicPr>
          <p:cNvPr id="7" name="Picture 6" descr="Screen Shot 2012-08-10 at 2.06.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3145532"/>
            <a:ext cx="3491880" cy="2008308"/>
          </a:xfrm>
          <a:prstGeom prst="rect">
            <a:avLst/>
          </a:prstGeom>
          <a:ln>
            <a:solidFill>
              <a:srgbClr val="000000"/>
            </a:solidFill>
          </a:ln>
        </p:spPr>
      </p:pic>
      <p:sp>
        <p:nvSpPr>
          <p:cNvPr id="9"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10"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70121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i="1" dirty="0" smtClean="0"/>
              <a:t>audio</a:t>
            </a:r>
            <a:r>
              <a:rPr lang="en-US" dirty="0" smtClean="0"/>
              <a:t> and </a:t>
            </a:r>
            <a:r>
              <a:rPr lang="en-US" i="1" dirty="0" smtClean="0"/>
              <a:t>video</a:t>
            </a:r>
            <a:r>
              <a:rPr lang="en-US" dirty="0" smtClean="0"/>
              <a:t> have some common attributes</a:t>
            </a:r>
          </a:p>
          <a:p>
            <a:pPr lvl="1"/>
            <a:endParaRPr lang="en-US" i="1" dirty="0" smtClean="0"/>
          </a:p>
          <a:p>
            <a:pPr lvl="1"/>
            <a:r>
              <a:rPr lang="en-US" i="1" dirty="0" smtClean="0"/>
              <a:t>preload</a:t>
            </a:r>
            <a:r>
              <a:rPr lang="en-US" dirty="0" smtClean="0"/>
              <a:t>: to pre-download the media resource</a:t>
            </a:r>
          </a:p>
          <a:p>
            <a:pPr marL="457200" lvl="1" indent="0">
              <a:buNone/>
            </a:pPr>
            <a:endParaRPr lang="en-US" dirty="0" smtClean="0"/>
          </a:p>
          <a:p>
            <a:pPr lvl="1"/>
            <a:r>
              <a:rPr lang="en-US" i="1" dirty="0" err="1" smtClean="0"/>
              <a:t>autoplay</a:t>
            </a:r>
            <a:r>
              <a:rPr lang="en-US" dirty="0" smtClean="0"/>
              <a:t>: to automatically begin playback of the media resource</a:t>
            </a:r>
          </a:p>
          <a:p>
            <a:pPr lvl="1"/>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Common attributes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6"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7"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18965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i="1" dirty="0" smtClean="0"/>
              <a:t>audio</a:t>
            </a:r>
            <a:r>
              <a:rPr lang="en-US" dirty="0" smtClean="0"/>
              <a:t> and </a:t>
            </a:r>
            <a:r>
              <a:rPr lang="en-US" i="1" dirty="0" smtClean="0"/>
              <a:t>video</a:t>
            </a:r>
            <a:r>
              <a:rPr lang="en-US" dirty="0" smtClean="0"/>
              <a:t> have some common attributes</a:t>
            </a:r>
          </a:p>
          <a:p>
            <a:pPr lvl="1"/>
            <a:endParaRPr lang="en-US" dirty="0"/>
          </a:p>
          <a:p>
            <a:pPr lvl="1"/>
            <a:r>
              <a:rPr lang="en-US" i="1" dirty="0" smtClean="0"/>
              <a:t>controls</a:t>
            </a:r>
            <a:r>
              <a:rPr lang="en-US" dirty="0" smtClean="0"/>
              <a:t>:</a:t>
            </a:r>
            <a:r>
              <a:rPr lang="en-US" i="1" dirty="0" smtClean="0"/>
              <a:t> </a:t>
            </a:r>
            <a:r>
              <a:rPr lang="en-US" dirty="0" smtClean="0"/>
              <a:t>to ask to the user agent to provide its own set of controls</a:t>
            </a:r>
          </a:p>
          <a:p>
            <a:pPr lvl="1"/>
            <a:endParaRPr lang="en-US" i="1" dirty="0"/>
          </a:p>
          <a:p>
            <a:pPr lvl="1"/>
            <a:r>
              <a:rPr lang="en-US" i="1" dirty="0" smtClean="0"/>
              <a:t>loop</a:t>
            </a:r>
            <a:r>
              <a:rPr lang="en-US" dirty="0"/>
              <a:t>: to seek back to the start of the media resource upon reaching the end</a:t>
            </a:r>
            <a:endParaRPr lang="en-US" i="1"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Common attributes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6"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7"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20141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smtClean="0"/>
              <a:t>The </a:t>
            </a:r>
            <a:r>
              <a:rPr lang="en-US" i="1" dirty="0" smtClean="0"/>
              <a:t>source</a:t>
            </a:r>
            <a:r>
              <a:rPr lang="en-US" dirty="0" smtClean="0"/>
              <a:t> element allows to specify multiple alternative of sources to a media element</a:t>
            </a:r>
            <a:endParaRPr lang="en-US" dirty="0"/>
          </a:p>
          <a:p>
            <a:endParaRPr lang="en-US" dirty="0" smtClean="0"/>
          </a:p>
          <a:p>
            <a:r>
              <a:rPr lang="en-US" dirty="0" smtClean="0"/>
              <a:t>Allows the browser to choose the better source based on its media type or codec support</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Alternative sources</a:t>
            </a:r>
            <a:endParaRPr kumimoji="0" lang="en-US" sz="3600" b="1" u="none" strike="noStrike" kern="1200" cap="none" spc="0" normalizeH="0" baseline="0" dirty="0" smtClean="0">
              <a:ln>
                <a:noFill/>
              </a:ln>
              <a:solidFill>
                <a:schemeClr val="tx1"/>
              </a:solidFill>
              <a:effectLst/>
              <a:uLnTx/>
              <a:uFillTx/>
              <a:latin typeface="+mj-lt"/>
              <a:cs typeface="ＭＳ Ｐゴシック" charset="0"/>
            </a:endParaRPr>
          </a:p>
        </p:txBody>
      </p:sp>
      <p:sp>
        <p:nvSpPr>
          <p:cNvPr id="6"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7"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08140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Example:</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Alternative sources</a:t>
            </a:r>
            <a:endParaRPr kumimoji="0" lang="en-US" sz="3600" b="1" u="none" strike="noStrike" kern="1200" cap="none" spc="0" normalizeH="0" baseline="0" dirty="0" smtClean="0">
              <a:ln>
                <a:noFill/>
              </a:ln>
              <a:solidFill>
                <a:schemeClr val="tx1"/>
              </a:solidFill>
              <a:effectLst/>
              <a:uLnTx/>
              <a:uFillTx/>
              <a:latin typeface="+mj-lt"/>
              <a:cs typeface="ＭＳ Ｐゴシック" charset="0"/>
            </a:endParaRPr>
          </a:p>
        </p:txBody>
      </p:sp>
      <p:sp>
        <p:nvSpPr>
          <p:cNvPr id="6" name="Rectangle à coins arrondis 4"/>
          <p:cNvSpPr/>
          <p:nvPr/>
        </p:nvSpPr>
        <p:spPr>
          <a:xfrm>
            <a:off x="323528" y="2209428"/>
            <a:ext cx="8460432" cy="2592288"/>
          </a:xfrm>
          <a:prstGeom prst="roundRect">
            <a:avLst/>
          </a:prstGeom>
        </p:spPr>
        <p:style>
          <a:lnRef idx="2">
            <a:schemeClr val="dk1"/>
          </a:lnRef>
          <a:fillRef idx="1">
            <a:schemeClr val="lt1"/>
          </a:fillRef>
          <a:effectRef idx="0">
            <a:schemeClr val="dk1"/>
          </a:effectRef>
          <a:fontRef idx="minor">
            <a:schemeClr val="dk1"/>
          </a:fontRef>
        </p:style>
        <p:txBody>
          <a:bodyPr lIns="0" rIns="0" anchor="ctr"/>
          <a:lstStyle/>
          <a:p>
            <a:pPr marL="403225" indent="-342900">
              <a:lnSpc>
                <a:spcPct val="8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audio </a:t>
            </a:r>
            <a:r>
              <a:rPr lang="nl-NL" b="1" dirty="0" err="1" smtClean="0">
                <a:solidFill>
                  <a:srgbClr val="FF0000"/>
                </a:solidFill>
                <a:latin typeface="Courier New"/>
                <a:cs typeface="Courier New"/>
              </a:rPr>
              <a:t>controls</a:t>
            </a:r>
            <a:r>
              <a:rPr lang="nl-NL" b="1" dirty="0" smtClean="0">
                <a:solidFill>
                  <a:srgbClr val="FF0000"/>
                </a:solidFill>
                <a:latin typeface="Courier New"/>
                <a:cs typeface="Courier New"/>
              </a:rPr>
              <a:t> </a:t>
            </a:r>
            <a:r>
              <a:rPr lang="nl-NL" b="1" dirty="0" err="1" smtClean="0">
                <a:solidFill>
                  <a:srgbClr val="FF0000"/>
                </a:solidFill>
                <a:latin typeface="Courier New"/>
                <a:cs typeface="Courier New"/>
              </a:rPr>
              <a:t>autoplay</a:t>
            </a:r>
            <a:r>
              <a:rPr lang="nl-NL" b="1" dirty="0" smtClean="0">
                <a:solidFill>
                  <a:srgbClr val="FF0000"/>
                </a:solidFill>
                <a:latin typeface="Courier New"/>
                <a:cs typeface="Courier New"/>
              </a:rPr>
              <a:t> loop</a:t>
            </a:r>
            <a:r>
              <a:rPr lang="nl-NL" b="1" dirty="0" smtClean="0">
                <a:latin typeface="Courier New"/>
                <a:cs typeface="Courier New"/>
              </a:rPr>
              <a:t>&gt;</a:t>
            </a:r>
          </a:p>
          <a:p>
            <a:pPr marL="403225" indent="-342900">
              <a:lnSpc>
                <a:spcPct val="8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a:solidFill>
                  <a:srgbClr val="3366FF"/>
                </a:solidFill>
                <a:latin typeface="Courier New"/>
                <a:cs typeface="Courier New"/>
              </a:rPr>
              <a:t>source</a:t>
            </a:r>
            <a:r>
              <a:rPr lang="nl-NL" b="1" dirty="0" smtClean="0">
                <a:latin typeface="Courier New"/>
                <a:cs typeface="Courier New"/>
              </a:rPr>
              <a:t> </a:t>
            </a:r>
            <a:r>
              <a:rPr lang="nl-NL" b="1" dirty="0" err="1">
                <a:solidFill>
                  <a:srgbClr val="FF0000"/>
                </a:solidFill>
                <a:latin typeface="Courier New"/>
                <a:cs typeface="Courier New"/>
              </a:rPr>
              <a:t>src</a:t>
            </a:r>
            <a:r>
              <a:rPr lang="nl-NL" b="1" dirty="0" smtClean="0">
                <a:latin typeface="Courier New"/>
                <a:cs typeface="Courier New"/>
              </a:rPr>
              <a:t>="</a:t>
            </a:r>
            <a:r>
              <a:rPr lang="nl-NL" b="1" dirty="0" err="1">
                <a:solidFill>
                  <a:srgbClr val="00CC00"/>
                </a:solidFill>
                <a:latin typeface="Courier New"/>
                <a:cs typeface="Courier New"/>
              </a:rPr>
              <a:t>song.ogg</a:t>
            </a:r>
            <a:r>
              <a:rPr lang="nl-NL" b="1" dirty="0" smtClean="0">
                <a:latin typeface="Courier New"/>
                <a:cs typeface="Courier New"/>
              </a:rPr>
              <a:t>" </a:t>
            </a:r>
            <a:r>
              <a:rPr lang="nl-NL" b="1" dirty="0">
                <a:solidFill>
                  <a:srgbClr val="FF0000"/>
                </a:solidFill>
                <a:latin typeface="Courier New"/>
                <a:cs typeface="Courier New"/>
              </a:rPr>
              <a:t>type</a:t>
            </a:r>
            <a:r>
              <a:rPr lang="nl-NL" b="1" dirty="0" smtClean="0">
                <a:latin typeface="Courier New"/>
                <a:cs typeface="Courier New"/>
              </a:rPr>
              <a:t>="</a:t>
            </a:r>
            <a:r>
              <a:rPr lang="nl-NL" b="1" dirty="0">
                <a:solidFill>
                  <a:srgbClr val="00CC00"/>
                </a:solidFill>
                <a:latin typeface="Courier New"/>
                <a:cs typeface="Courier New"/>
              </a:rPr>
              <a:t>audio/</a:t>
            </a:r>
            <a:r>
              <a:rPr lang="nl-NL" b="1" dirty="0" err="1">
                <a:solidFill>
                  <a:srgbClr val="00CC00"/>
                </a:solidFill>
                <a:latin typeface="Courier New"/>
                <a:cs typeface="Courier New"/>
              </a:rPr>
              <a:t>ogg</a:t>
            </a:r>
            <a:r>
              <a:rPr lang="nl-NL" b="1" dirty="0" smtClean="0">
                <a:latin typeface="Courier New"/>
                <a:cs typeface="Courier New"/>
              </a:rPr>
              <a:t>" /&gt;</a:t>
            </a:r>
          </a:p>
          <a:p>
            <a:pPr marL="403225" indent="-342900">
              <a:lnSpc>
                <a:spcPct val="8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source</a:t>
            </a:r>
            <a:r>
              <a:rPr lang="nl-NL" b="1" dirty="0">
                <a:latin typeface="Courier New"/>
                <a:cs typeface="Courier New"/>
              </a:rPr>
              <a:t> </a:t>
            </a:r>
            <a:r>
              <a:rPr lang="nl-NL" b="1" dirty="0" err="1">
                <a:solidFill>
                  <a:srgbClr val="FF0000"/>
                </a:solidFill>
                <a:latin typeface="Courier New"/>
                <a:cs typeface="Courier New"/>
              </a:rPr>
              <a:t>src</a:t>
            </a:r>
            <a:r>
              <a:rPr lang="nl-NL" b="1" dirty="0">
                <a:latin typeface="Courier New"/>
                <a:cs typeface="Courier New"/>
              </a:rPr>
              <a:t>="</a:t>
            </a:r>
            <a:r>
              <a:rPr lang="nl-NL" b="1" dirty="0">
                <a:solidFill>
                  <a:srgbClr val="00CC00"/>
                </a:solidFill>
                <a:latin typeface="Courier New"/>
                <a:cs typeface="Courier New"/>
              </a:rPr>
              <a:t>song.mp3</a:t>
            </a:r>
            <a:r>
              <a:rPr lang="nl-NL" b="1" dirty="0" smtClean="0">
                <a:latin typeface="Courier New"/>
                <a:cs typeface="Courier New"/>
              </a:rPr>
              <a:t>" </a:t>
            </a:r>
            <a:r>
              <a:rPr lang="nl-NL" b="1" dirty="0">
                <a:solidFill>
                  <a:srgbClr val="FF0000"/>
                </a:solidFill>
                <a:latin typeface="Courier New"/>
                <a:cs typeface="Courier New"/>
              </a:rPr>
              <a:t>type</a:t>
            </a:r>
            <a:r>
              <a:rPr lang="nl-NL" b="1" dirty="0">
                <a:latin typeface="Courier New"/>
                <a:cs typeface="Courier New"/>
              </a:rPr>
              <a:t>="</a:t>
            </a:r>
            <a:r>
              <a:rPr lang="nl-NL" b="1" dirty="0">
                <a:solidFill>
                  <a:srgbClr val="00CC00"/>
                </a:solidFill>
                <a:latin typeface="Courier New"/>
                <a:cs typeface="Courier New"/>
              </a:rPr>
              <a:t>audio/</a:t>
            </a:r>
            <a:r>
              <a:rPr lang="nl-NL" b="1" dirty="0" err="1">
                <a:solidFill>
                  <a:srgbClr val="00CC00"/>
                </a:solidFill>
                <a:latin typeface="Courier New"/>
                <a:cs typeface="Courier New"/>
              </a:rPr>
              <a:t>mpeg</a:t>
            </a:r>
            <a:r>
              <a:rPr lang="nl-NL" b="1" dirty="0" smtClean="0">
                <a:latin typeface="Courier New"/>
                <a:cs typeface="Courier New"/>
              </a:rPr>
              <a:t>" </a:t>
            </a:r>
            <a:r>
              <a:rPr lang="nl-NL" b="1" dirty="0">
                <a:latin typeface="Courier New"/>
                <a:cs typeface="Courier New"/>
              </a:rPr>
              <a:t>/</a:t>
            </a:r>
            <a:r>
              <a:rPr lang="nl-NL" b="1" dirty="0" smtClean="0">
                <a:latin typeface="Courier New"/>
                <a:cs typeface="Courier New"/>
              </a:rPr>
              <a:t>&gt;</a:t>
            </a:r>
          </a:p>
          <a:p>
            <a:pPr marL="403225" indent="-342900">
              <a:lnSpc>
                <a:spcPct val="80000"/>
              </a:lnSpc>
              <a:spcBef>
                <a:spcPct val="20000"/>
              </a:spcBef>
              <a:spcAft>
                <a:spcPct val="30000"/>
              </a:spcAft>
              <a:buClr>
                <a:srgbClr val="7030A0"/>
              </a:buClr>
            </a:pPr>
            <a:endParaRPr lang="nl-NL" b="1" dirty="0" smtClean="0">
              <a:latin typeface="Courier New"/>
              <a:cs typeface="Courier New"/>
            </a:endParaRP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err="1">
                <a:latin typeface="Courier New"/>
                <a:cs typeface="Courier New"/>
              </a:rPr>
              <a:t>Your</a:t>
            </a:r>
            <a:r>
              <a:rPr lang="nl-NL" b="1" dirty="0">
                <a:latin typeface="Courier New"/>
                <a:cs typeface="Courier New"/>
              </a:rPr>
              <a:t> browser </a:t>
            </a:r>
            <a:r>
              <a:rPr lang="nl-NL" b="1" dirty="0" err="1">
                <a:latin typeface="Courier New"/>
                <a:cs typeface="Courier New"/>
              </a:rPr>
              <a:t>doesn't</a:t>
            </a:r>
            <a:r>
              <a:rPr lang="nl-NL" b="1" dirty="0">
                <a:latin typeface="Courier New"/>
                <a:cs typeface="Courier New"/>
              </a:rPr>
              <a:t> </a:t>
            </a:r>
            <a:r>
              <a:rPr lang="nl-NL" b="1" dirty="0" smtClean="0">
                <a:latin typeface="Courier New"/>
                <a:cs typeface="Courier New"/>
              </a:rPr>
              <a:t>support the </a:t>
            </a:r>
            <a:r>
              <a:rPr lang="nl-NL" b="1" dirty="0">
                <a:latin typeface="Courier New"/>
                <a:cs typeface="Courier New"/>
              </a:rPr>
              <a:t>HTML5 </a:t>
            </a:r>
            <a:r>
              <a:rPr lang="nl-NL" b="1" dirty="0" smtClean="0">
                <a:latin typeface="Courier New"/>
                <a:cs typeface="Courier New"/>
              </a:rPr>
              <a:t>audio element.</a:t>
            </a:r>
          </a:p>
          <a:p>
            <a:pPr marL="403225" indent="-342900">
              <a:lnSpc>
                <a:spcPct val="70000"/>
              </a:lnSpc>
              <a:spcBef>
                <a:spcPct val="20000"/>
              </a:spcBef>
              <a:spcAft>
                <a:spcPct val="30000"/>
              </a:spcAft>
              <a:buClr>
                <a:srgbClr val="7030A0"/>
              </a:buClr>
            </a:pPr>
            <a:endParaRPr lang="nl-NL" b="1" dirty="0" smtClean="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video</a:t>
            </a:r>
            <a:r>
              <a:rPr lang="nl-NL" b="1" dirty="0" smtClean="0">
                <a:latin typeface="Courier New"/>
                <a:cs typeface="Courier New"/>
              </a:rPr>
              <a:t>&gt;</a:t>
            </a:r>
            <a:endParaRPr lang="nl-NL" b="1" dirty="0">
              <a:latin typeface="Courier New"/>
              <a:cs typeface="Courier New"/>
            </a:endParaRPr>
          </a:p>
        </p:txBody>
      </p:sp>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49551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Support for audio codecs</a:t>
            </a:r>
            <a:endParaRPr kumimoji="0" lang="en-US" sz="3600" b="1" u="none" strike="noStrike" kern="1200" cap="none" spc="0" normalizeH="0" baseline="0" dirty="0" smtClean="0">
              <a:ln>
                <a:noFill/>
              </a:ln>
              <a:solidFill>
                <a:schemeClr val="tx1"/>
              </a:solidFill>
              <a:effectLst/>
              <a:uLnTx/>
              <a:uFillTx/>
              <a:latin typeface="+mj-lt"/>
              <a:cs typeface="ＭＳ Ｐゴシック"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71535293"/>
              </p:ext>
            </p:extLst>
          </p:nvPr>
        </p:nvGraphicFramePr>
        <p:xfrm>
          <a:off x="1115615" y="1338932"/>
          <a:ext cx="6984777" cy="3606800"/>
        </p:xfrm>
        <a:graphic>
          <a:graphicData uri="http://schemas.openxmlformats.org/drawingml/2006/table">
            <a:tbl>
              <a:tblPr firstRow="1" bandRow="1">
                <a:tableStyleId>{5C22544A-7EE6-4342-B048-85BDC9FD1C3A}</a:tableStyleId>
              </a:tblPr>
              <a:tblGrid>
                <a:gridCol w="2328259"/>
                <a:gridCol w="1632182"/>
                <a:gridCol w="3024336"/>
              </a:tblGrid>
              <a:tr h="370840">
                <a:tc>
                  <a:txBody>
                    <a:bodyPr/>
                    <a:lstStyle/>
                    <a:p>
                      <a:pPr algn="ctr"/>
                      <a:r>
                        <a:rPr lang="en-US" b="1" dirty="0" smtClean="0"/>
                        <a:t>Browser</a:t>
                      </a:r>
                      <a:endParaRPr lang="en-US" b="1" dirty="0"/>
                    </a:p>
                  </a:txBody>
                  <a:tcPr/>
                </a:tc>
                <a:tc>
                  <a:txBody>
                    <a:bodyPr/>
                    <a:lstStyle/>
                    <a:p>
                      <a:pPr algn="ctr"/>
                      <a:r>
                        <a:rPr lang="en-US" b="1" dirty="0" smtClean="0"/>
                        <a:t>Version</a:t>
                      </a:r>
                      <a:endParaRPr lang="en-US" b="1" dirty="0"/>
                    </a:p>
                  </a:txBody>
                  <a:tcPr/>
                </a:tc>
                <a:tc>
                  <a:txBody>
                    <a:bodyPr/>
                    <a:lstStyle/>
                    <a:p>
                      <a:pPr algn="ctr"/>
                      <a:r>
                        <a:rPr lang="en-US" b="1" dirty="0" smtClean="0"/>
                        <a:t>Codec Support</a:t>
                      </a:r>
                      <a:endParaRPr lang="en-US" b="1" dirty="0"/>
                    </a:p>
                  </a:txBody>
                  <a:tcPr/>
                </a:tc>
              </a:tr>
              <a:tr h="370840">
                <a:tc>
                  <a:txBody>
                    <a:bodyPr/>
                    <a:lstStyle/>
                    <a:p>
                      <a:pPr algn="ctr"/>
                      <a:r>
                        <a:rPr lang="en-US" dirty="0" smtClean="0"/>
                        <a:t>Internet</a:t>
                      </a:r>
                      <a:r>
                        <a:rPr lang="en-US" baseline="0" dirty="0" smtClean="0"/>
                        <a:t> Explorer</a:t>
                      </a:r>
                      <a:endParaRPr lang="en-US" dirty="0"/>
                    </a:p>
                  </a:txBody>
                  <a:tcPr anchor="ctr"/>
                </a:tc>
                <a:tc>
                  <a:txBody>
                    <a:bodyPr/>
                    <a:lstStyle/>
                    <a:p>
                      <a:pPr algn="ctr"/>
                      <a:r>
                        <a:rPr lang="en-US" dirty="0" smtClean="0"/>
                        <a:t>9.0+</a:t>
                      </a:r>
                      <a:endParaRPr lang="en-US" dirty="0"/>
                    </a:p>
                  </a:txBody>
                  <a:tcPr anchor="ctr"/>
                </a:tc>
                <a:tc>
                  <a:txBody>
                    <a:bodyPr/>
                    <a:lstStyle/>
                    <a:p>
                      <a:r>
                        <a:rPr lang="en-US" dirty="0" smtClean="0"/>
                        <a:t>MP3, AAC</a:t>
                      </a:r>
                      <a:endParaRPr lang="en-US" dirty="0"/>
                    </a:p>
                  </a:txBody>
                  <a:tcPr/>
                </a:tc>
              </a:tr>
              <a:tr h="370840">
                <a:tc>
                  <a:txBody>
                    <a:bodyPr/>
                    <a:lstStyle/>
                    <a:p>
                      <a:pPr algn="ctr"/>
                      <a:r>
                        <a:rPr lang="en-US" dirty="0" smtClean="0"/>
                        <a:t>Firefox</a:t>
                      </a:r>
                      <a:endParaRPr lang="en-US" dirty="0"/>
                    </a:p>
                  </a:txBody>
                  <a:tcPr anchor="ctr"/>
                </a:tc>
                <a:tc>
                  <a:txBody>
                    <a:bodyPr/>
                    <a:lstStyle/>
                    <a:p>
                      <a:pPr algn="ctr"/>
                      <a:r>
                        <a:rPr lang="en-US" dirty="0" smtClean="0"/>
                        <a:t>4.0+</a:t>
                      </a:r>
                      <a:endParaRPr lang="en-US" dirty="0"/>
                    </a:p>
                  </a:txBody>
                  <a:tcPr anchor="ctr"/>
                </a:tc>
                <a:tc>
                  <a:txBody>
                    <a:bodyPr/>
                    <a:lstStyle/>
                    <a:p>
                      <a:r>
                        <a:rPr lang="en-US" dirty="0" err="1" smtClean="0"/>
                        <a:t>Ogg</a:t>
                      </a:r>
                      <a:r>
                        <a:rPr lang="en-US" dirty="0" smtClean="0"/>
                        <a:t> </a:t>
                      </a:r>
                      <a:r>
                        <a:rPr lang="en-US" dirty="0" err="1" smtClean="0"/>
                        <a:t>Vorbis</a:t>
                      </a:r>
                      <a:r>
                        <a:rPr lang="en-US" dirty="0" smtClean="0"/>
                        <a:t>, WAV</a:t>
                      </a:r>
                      <a:endParaRPr lang="en-US" dirty="0"/>
                    </a:p>
                  </a:txBody>
                  <a:tcPr/>
                </a:tc>
              </a:tr>
              <a:tr h="370840">
                <a:tc>
                  <a:txBody>
                    <a:bodyPr/>
                    <a:lstStyle/>
                    <a:p>
                      <a:pPr algn="ctr"/>
                      <a:r>
                        <a:rPr lang="en-US" dirty="0" smtClean="0"/>
                        <a:t>Google Chrome</a:t>
                      </a:r>
                      <a:endParaRPr lang="en-US" dirty="0"/>
                    </a:p>
                  </a:txBody>
                  <a:tcPr anchor="ctr"/>
                </a:tc>
                <a:tc>
                  <a:txBody>
                    <a:bodyPr/>
                    <a:lstStyle/>
                    <a:p>
                      <a:pPr algn="ctr"/>
                      <a:r>
                        <a:rPr lang="en-US" dirty="0" smtClean="0"/>
                        <a:t>27.0+</a:t>
                      </a:r>
                      <a:endParaRPr lang="en-US" dirty="0"/>
                    </a:p>
                  </a:txBody>
                  <a:tcPr anchor="ctr"/>
                </a:tc>
                <a:tc>
                  <a:txBody>
                    <a:bodyPr/>
                    <a:lstStyle/>
                    <a:p>
                      <a:r>
                        <a:rPr lang="en-US" dirty="0" err="1" smtClean="0"/>
                        <a:t>Ogg</a:t>
                      </a:r>
                      <a:r>
                        <a:rPr lang="en-US" dirty="0" smtClean="0"/>
                        <a:t> </a:t>
                      </a:r>
                      <a:r>
                        <a:rPr lang="en-US" dirty="0" err="1" smtClean="0"/>
                        <a:t>Vorbis</a:t>
                      </a:r>
                      <a:r>
                        <a:rPr lang="en-US" dirty="0" smtClean="0"/>
                        <a:t>, WAV, MP3, AAC, </a:t>
                      </a:r>
                      <a:r>
                        <a:rPr lang="en-US" dirty="0" err="1" smtClean="0"/>
                        <a:t>Ogg</a:t>
                      </a:r>
                      <a:r>
                        <a:rPr lang="en-US" dirty="0" smtClean="0"/>
                        <a:t> Opus</a:t>
                      </a:r>
                    </a:p>
                  </a:txBody>
                  <a:tcPr/>
                </a:tc>
              </a:tr>
              <a:tr h="370840">
                <a:tc>
                  <a:txBody>
                    <a:bodyPr/>
                    <a:lstStyle/>
                    <a:p>
                      <a:pPr algn="ctr"/>
                      <a:r>
                        <a:rPr lang="en-US" dirty="0" smtClean="0"/>
                        <a:t>Apple Safari</a:t>
                      </a:r>
                      <a:endParaRPr lang="en-US" dirty="0"/>
                    </a:p>
                  </a:txBody>
                  <a:tcPr anchor="ctr"/>
                </a:tc>
                <a:tc>
                  <a:txBody>
                    <a:bodyPr/>
                    <a:lstStyle/>
                    <a:p>
                      <a:pPr algn="ctr"/>
                      <a:r>
                        <a:rPr lang="en-US" dirty="0" smtClean="0"/>
                        <a:t>3.1+</a:t>
                      </a:r>
                      <a:endParaRPr lang="en-US" dirty="0"/>
                    </a:p>
                  </a:txBody>
                  <a:tcPr anchor="ctr"/>
                </a:tc>
                <a:tc>
                  <a:txBody>
                    <a:bodyPr/>
                    <a:lstStyle/>
                    <a:p>
                      <a:r>
                        <a:rPr lang="en-US" dirty="0" smtClean="0"/>
                        <a:t>WAV, MP3, AAC</a:t>
                      </a:r>
                      <a:endParaRPr lang="en-US" dirty="0"/>
                    </a:p>
                  </a:txBody>
                  <a:tcPr/>
                </a:tc>
              </a:tr>
              <a:tr h="370840">
                <a:tc>
                  <a:txBody>
                    <a:bodyPr/>
                    <a:lstStyle/>
                    <a:p>
                      <a:pPr algn="ctr"/>
                      <a:r>
                        <a:rPr lang="en-US" dirty="0" smtClean="0"/>
                        <a:t>Opera</a:t>
                      </a:r>
                      <a:endParaRPr lang="en-US" dirty="0"/>
                    </a:p>
                  </a:txBody>
                  <a:tcPr anchor="ctr"/>
                </a:tc>
                <a:tc>
                  <a:txBody>
                    <a:bodyPr/>
                    <a:lstStyle/>
                    <a:p>
                      <a:pPr algn="ctr"/>
                      <a:r>
                        <a:rPr lang="en-US" dirty="0" smtClean="0"/>
                        <a:t>10.0+</a:t>
                      </a:r>
                      <a:endParaRPr lang="en-US" dirty="0"/>
                    </a:p>
                  </a:txBody>
                  <a:tcPr anchor="ctr"/>
                </a:tc>
                <a:tc>
                  <a:txBody>
                    <a:bodyPr/>
                    <a:lstStyle/>
                    <a:p>
                      <a:r>
                        <a:rPr lang="en-US" dirty="0" err="1" smtClean="0"/>
                        <a:t>Ogg</a:t>
                      </a:r>
                      <a:r>
                        <a:rPr lang="en-US" dirty="0" smtClean="0"/>
                        <a:t> </a:t>
                      </a:r>
                      <a:r>
                        <a:rPr lang="en-US" dirty="0" err="1" smtClean="0"/>
                        <a:t>Vorbis</a:t>
                      </a:r>
                      <a:endParaRPr lang="en-US" dirty="0"/>
                    </a:p>
                  </a:txBody>
                  <a:tcPr/>
                </a:tc>
              </a:tr>
              <a:tr h="370840">
                <a:tc>
                  <a:txBody>
                    <a:bodyPr/>
                    <a:lstStyle/>
                    <a:p>
                      <a:pPr algn="ctr"/>
                      <a:r>
                        <a:rPr lang="en-US" dirty="0" smtClean="0"/>
                        <a:t>Android</a:t>
                      </a:r>
                      <a:endParaRPr lang="en-US" dirty="0"/>
                    </a:p>
                  </a:txBody>
                  <a:tcPr anchor="ctr"/>
                </a:tc>
                <a:tc>
                  <a:txBody>
                    <a:bodyPr/>
                    <a:lstStyle/>
                    <a:p>
                      <a:pPr algn="ctr"/>
                      <a:r>
                        <a:rPr lang="en-US" dirty="0" smtClean="0"/>
                        <a:t>2.3+</a:t>
                      </a:r>
                      <a:endParaRPr lang="en-US" dirty="0"/>
                    </a:p>
                  </a:txBody>
                  <a:tcPr anchor="ctr"/>
                </a:tc>
                <a:tc>
                  <a:txBody>
                    <a:bodyPr/>
                    <a:lstStyle/>
                    <a:p>
                      <a:r>
                        <a:rPr lang="en-US" dirty="0" smtClean="0"/>
                        <a:t>MP3,</a:t>
                      </a:r>
                      <a:r>
                        <a:rPr lang="en-US" baseline="0" dirty="0" smtClean="0"/>
                        <a:t> AAC (device dependent)</a:t>
                      </a:r>
                      <a:endParaRPr lang="en-US" dirty="0"/>
                    </a:p>
                  </a:txBody>
                  <a:tcPr/>
                </a:tc>
              </a:tr>
              <a:tr h="370840">
                <a:tc>
                  <a:txBody>
                    <a:bodyPr/>
                    <a:lstStyle/>
                    <a:p>
                      <a:pPr algn="ctr"/>
                      <a:r>
                        <a:rPr lang="en-US" dirty="0" err="1" smtClean="0"/>
                        <a:t>iOS</a:t>
                      </a:r>
                      <a:endParaRPr lang="en-US" dirty="0"/>
                    </a:p>
                  </a:txBody>
                  <a:tcPr anchor="ctr"/>
                </a:tc>
                <a:tc>
                  <a:txBody>
                    <a:bodyPr/>
                    <a:lstStyle/>
                    <a:p>
                      <a:pPr algn="ctr"/>
                      <a:r>
                        <a:rPr lang="en-US" dirty="0" smtClean="0"/>
                        <a:t>3.2+</a:t>
                      </a:r>
                      <a:endParaRPr lang="en-US" dirty="0"/>
                    </a:p>
                  </a:txBody>
                  <a:tcPr anchor="ctr"/>
                </a:tc>
                <a:tc>
                  <a:txBody>
                    <a:bodyPr/>
                    <a:lstStyle/>
                    <a:p>
                      <a:r>
                        <a:rPr lang="en-US" dirty="0" smtClean="0"/>
                        <a:t>WAV, MP3, AAC</a:t>
                      </a:r>
                      <a:endParaRPr lang="en-US" dirty="0"/>
                    </a:p>
                  </a:txBody>
                  <a:tcPr/>
                </a:tc>
              </a:tr>
              <a:tr h="370840">
                <a:tc>
                  <a:txBody>
                    <a:bodyPr/>
                    <a:lstStyle/>
                    <a:p>
                      <a:pPr algn="ctr"/>
                      <a:r>
                        <a:rPr lang="en-US" dirty="0" smtClean="0"/>
                        <a:t>Blackberry</a:t>
                      </a:r>
                      <a:endParaRPr lang="en-US" dirty="0"/>
                    </a:p>
                  </a:txBody>
                  <a:tcPr anchor="ctr"/>
                </a:tc>
                <a:tc>
                  <a:txBody>
                    <a:bodyPr/>
                    <a:lstStyle/>
                    <a:p>
                      <a:pPr algn="ctr"/>
                      <a:r>
                        <a:rPr lang="en-US" dirty="0" smtClean="0"/>
                        <a:t>6.0+</a:t>
                      </a:r>
                      <a:endParaRPr lang="en-US" dirty="0"/>
                    </a:p>
                  </a:txBody>
                  <a:tcPr anchor="ctr"/>
                </a:tc>
                <a:tc>
                  <a:txBody>
                    <a:bodyPr/>
                    <a:lstStyle/>
                    <a:p>
                      <a:r>
                        <a:rPr lang="en-US" dirty="0" smtClean="0"/>
                        <a:t>MP3, AAC</a:t>
                      </a:r>
                      <a:endParaRPr lang="en-US" dirty="0"/>
                    </a:p>
                  </a:txBody>
                  <a:tcPr/>
                </a:tc>
              </a:tr>
            </a:tbl>
          </a:graphicData>
        </a:graphic>
      </p:graphicFrame>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503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a:t>Semantic elements describe their meaning or purpose clearly to the </a:t>
            </a:r>
            <a:r>
              <a:rPr lang="en-US" dirty="0" smtClean="0"/>
              <a:t>browsers</a:t>
            </a:r>
          </a:p>
          <a:p>
            <a:endParaRPr lang="en-US" dirty="0"/>
          </a:p>
          <a:p>
            <a:r>
              <a:rPr lang="en-US" dirty="0" smtClean="0"/>
              <a:t>With HTML5, no more overuse of the </a:t>
            </a:r>
            <a:r>
              <a:rPr lang="en-US" i="1" dirty="0" smtClean="0"/>
              <a:t>div</a:t>
            </a:r>
            <a:r>
              <a:rPr lang="en-US" dirty="0" smtClean="0"/>
              <a:t> tag to define </a:t>
            </a:r>
            <a:r>
              <a:rPr lang="en-US" dirty="0"/>
              <a:t>a division or a </a:t>
            </a:r>
            <a:r>
              <a:rPr lang="en-US" dirty="0" smtClean="0"/>
              <a:t>section</a:t>
            </a:r>
          </a:p>
          <a:p>
            <a:pPr lvl="1"/>
            <a:r>
              <a:rPr lang="en-US" dirty="0" smtClean="0"/>
              <a:t>Doesn’t tell </a:t>
            </a:r>
            <a:r>
              <a:rPr lang="en-US" dirty="0"/>
              <a:t>us anything about its content </a:t>
            </a:r>
            <a:endParaRPr lang="en-US" dirty="0" smtClean="0"/>
          </a:p>
          <a:p>
            <a:pPr lvl="1"/>
            <a:r>
              <a:rPr lang="en-US" dirty="0"/>
              <a:t>D</a:t>
            </a:r>
            <a:r>
              <a:rPr lang="en-US" dirty="0" smtClean="0"/>
              <a:t>oesn’t convey </a:t>
            </a:r>
            <a:r>
              <a:rPr lang="en-US" dirty="0"/>
              <a:t>any clear </a:t>
            </a:r>
            <a:r>
              <a:rPr lang="en-US" dirty="0" smtClean="0"/>
              <a:t>meaning</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Presentation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8669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Support for video codecs</a:t>
            </a:r>
            <a:endParaRPr kumimoji="0" lang="en-US" sz="3600" b="1" u="none" strike="noStrike" kern="1200" cap="none" spc="0" normalizeH="0" baseline="0" dirty="0" smtClean="0">
              <a:ln>
                <a:noFill/>
              </a:ln>
              <a:solidFill>
                <a:schemeClr val="tx1"/>
              </a:solidFill>
              <a:effectLst/>
              <a:uLnTx/>
              <a:uFillTx/>
              <a:latin typeface="+mj-lt"/>
              <a:cs typeface="ＭＳ Ｐゴシック"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00447670"/>
              </p:ext>
            </p:extLst>
          </p:nvPr>
        </p:nvGraphicFramePr>
        <p:xfrm>
          <a:off x="1115615" y="1690980"/>
          <a:ext cx="6984777" cy="2966720"/>
        </p:xfrm>
        <a:graphic>
          <a:graphicData uri="http://schemas.openxmlformats.org/drawingml/2006/table">
            <a:tbl>
              <a:tblPr firstRow="1" bandRow="1">
                <a:tableStyleId>{5C22544A-7EE6-4342-B048-85BDC9FD1C3A}</a:tableStyleId>
              </a:tblPr>
              <a:tblGrid>
                <a:gridCol w="2328259"/>
                <a:gridCol w="1632182"/>
                <a:gridCol w="3024336"/>
              </a:tblGrid>
              <a:tr h="370840">
                <a:tc>
                  <a:txBody>
                    <a:bodyPr/>
                    <a:lstStyle/>
                    <a:p>
                      <a:pPr algn="ctr"/>
                      <a:r>
                        <a:rPr lang="en-US" b="1" dirty="0" smtClean="0"/>
                        <a:t>Browser</a:t>
                      </a:r>
                      <a:endParaRPr lang="en-US" b="1" dirty="0"/>
                    </a:p>
                  </a:txBody>
                  <a:tcPr/>
                </a:tc>
                <a:tc>
                  <a:txBody>
                    <a:bodyPr/>
                    <a:lstStyle/>
                    <a:p>
                      <a:pPr algn="ctr"/>
                      <a:r>
                        <a:rPr lang="en-US" b="1" dirty="0" smtClean="0"/>
                        <a:t>Version</a:t>
                      </a:r>
                      <a:endParaRPr lang="en-US" b="1" dirty="0"/>
                    </a:p>
                  </a:txBody>
                  <a:tcPr/>
                </a:tc>
                <a:tc>
                  <a:txBody>
                    <a:bodyPr/>
                    <a:lstStyle/>
                    <a:p>
                      <a:pPr algn="ctr"/>
                      <a:r>
                        <a:rPr lang="en-US" b="1" dirty="0" smtClean="0"/>
                        <a:t>Codec Support</a:t>
                      </a:r>
                      <a:endParaRPr lang="en-US" b="1" dirty="0"/>
                    </a:p>
                  </a:txBody>
                  <a:tcPr/>
                </a:tc>
              </a:tr>
              <a:tr h="370840">
                <a:tc>
                  <a:txBody>
                    <a:bodyPr/>
                    <a:lstStyle/>
                    <a:p>
                      <a:pPr algn="ctr"/>
                      <a:r>
                        <a:rPr lang="en-US" dirty="0" smtClean="0"/>
                        <a:t>Internet</a:t>
                      </a:r>
                      <a:r>
                        <a:rPr lang="en-US" baseline="0" dirty="0" smtClean="0"/>
                        <a:t> Explorer</a:t>
                      </a:r>
                      <a:endParaRPr lang="en-US" dirty="0"/>
                    </a:p>
                  </a:txBody>
                  <a:tcPr anchor="ctr"/>
                </a:tc>
                <a:tc>
                  <a:txBody>
                    <a:bodyPr/>
                    <a:lstStyle/>
                    <a:p>
                      <a:pPr algn="ctr"/>
                      <a:r>
                        <a:rPr lang="en-US" dirty="0" smtClean="0"/>
                        <a:t>9.0+</a:t>
                      </a:r>
                      <a:endParaRPr lang="en-US" dirty="0"/>
                    </a:p>
                  </a:txBody>
                  <a:tcPr anchor="ctr"/>
                </a:tc>
                <a:tc>
                  <a:txBody>
                    <a:bodyPr/>
                    <a:lstStyle/>
                    <a:p>
                      <a:r>
                        <a:rPr lang="en-US" dirty="0" smtClean="0"/>
                        <a:t>MP4</a:t>
                      </a:r>
                      <a:endParaRPr lang="en-US" dirty="0"/>
                    </a:p>
                  </a:txBody>
                  <a:tcPr/>
                </a:tc>
              </a:tr>
              <a:tr h="370840">
                <a:tc>
                  <a:txBody>
                    <a:bodyPr/>
                    <a:lstStyle/>
                    <a:p>
                      <a:pPr algn="ctr"/>
                      <a:r>
                        <a:rPr lang="en-US" dirty="0" smtClean="0"/>
                        <a:t>Firefox</a:t>
                      </a:r>
                      <a:endParaRPr lang="en-US" dirty="0"/>
                    </a:p>
                  </a:txBody>
                  <a:tcPr anchor="ctr"/>
                </a:tc>
                <a:tc>
                  <a:txBody>
                    <a:bodyPr/>
                    <a:lstStyle/>
                    <a:p>
                      <a:pPr algn="ctr"/>
                      <a:r>
                        <a:rPr lang="en-US" dirty="0" smtClean="0"/>
                        <a:t>4.0+</a:t>
                      </a:r>
                      <a:endParaRPr lang="en-US" dirty="0"/>
                    </a:p>
                  </a:txBody>
                  <a:tcPr anchor="ctr"/>
                </a:tc>
                <a:tc>
                  <a:txBody>
                    <a:bodyPr/>
                    <a:lstStyle/>
                    <a:p>
                      <a:r>
                        <a:rPr lang="en-US" dirty="0" err="1" smtClean="0"/>
                        <a:t>WebM</a:t>
                      </a:r>
                      <a:r>
                        <a:rPr lang="en-US" dirty="0" smtClean="0"/>
                        <a:t>, </a:t>
                      </a:r>
                      <a:r>
                        <a:rPr lang="en-US" dirty="0" err="1" smtClean="0"/>
                        <a:t>Ogg</a:t>
                      </a:r>
                      <a:r>
                        <a:rPr lang="en-US" dirty="0" smtClean="0"/>
                        <a:t> </a:t>
                      </a:r>
                      <a:r>
                        <a:rPr lang="en-US" dirty="0" err="1" smtClean="0"/>
                        <a:t>Vorbis</a:t>
                      </a:r>
                      <a:endParaRPr lang="en-US" dirty="0"/>
                    </a:p>
                  </a:txBody>
                  <a:tcPr/>
                </a:tc>
              </a:tr>
              <a:tr h="370840">
                <a:tc>
                  <a:txBody>
                    <a:bodyPr/>
                    <a:lstStyle/>
                    <a:p>
                      <a:pPr algn="ctr"/>
                      <a:r>
                        <a:rPr lang="en-US" dirty="0" smtClean="0"/>
                        <a:t>Google Chrome</a:t>
                      </a:r>
                      <a:endParaRPr lang="en-US" dirty="0"/>
                    </a:p>
                  </a:txBody>
                  <a:tcPr anchor="ctr"/>
                </a:tc>
                <a:tc>
                  <a:txBody>
                    <a:bodyPr/>
                    <a:lstStyle/>
                    <a:p>
                      <a:pPr algn="ctr"/>
                      <a:r>
                        <a:rPr lang="en-US" dirty="0" smtClean="0"/>
                        <a:t>6.0+</a:t>
                      </a:r>
                      <a:endParaRPr lang="en-US" dirty="0"/>
                    </a:p>
                  </a:txBody>
                  <a:tcPr anchor="ctr"/>
                </a:tc>
                <a:tc>
                  <a:txBody>
                    <a:bodyPr/>
                    <a:lstStyle/>
                    <a:p>
                      <a:r>
                        <a:rPr lang="en-US" dirty="0" smtClean="0"/>
                        <a:t>MP4, </a:t>
                      </a:r>
                      <a:r>
                        <a:rPr lang="en-US" dirty="0" err="1" smtClean="0"/>
                        <a:t>WebM</a:t>
                      </a:r>
                      <a:r>
                        <a:rPr lang="en-US" dirty="0" smtClean="0"/>
                        <a:t>, </a:t>
                      </a:r>
                      <a:r>
                        <a:rPr lang="en-US" dirty="0" err="1" smtClean="0"/>
                        <a:t>Ogg</a:t>
                      </a:r>
                      <a:endParaRPr lang="en-US" dirty="0"/>
                    </a:p>
                  </a:txBody>
                  <a:tcPr/>
                </a:tc>
              </a:tr>
              <a:tr h="370840">
                <a:tc>
                  <a:txBody>
                    <a:bodyPr/>
                    <a:lstStyle/>
                    <a:p>
                      <a:pPr algn="ctr"/>
                      <a:r>
                        <a:rPr lang="en-US" dirty="0" smtClean="0"/>
                        <a:t>Apple Safari</a:t>
                      </a:r>
                      <a:endParaRPr lang="en-US" dirty="0"/>
                    </a:p>
                  </a:txBody>
                  <a:tcPr anchor="ctr"/>
                </a:tc>
                <a:tc>
                  <a:txBody>
                    <a:bodyPr/>
                    <a:lstStyle/>
                    <a:p>
                      <a:pPr algn="ctr"/>
                      <a:r>
                        <a:rPr lang="en-US" dirty="0" smtClean="0"/>
                        <a:t>5.0+</a:t>
                      </a:r>
                      <a:endParaRPr lang="en-US" dirty="0"/>
                    </a:p>
                  </a:txBody>
                  <a:tcPr anchor="ctr"/>
                </a:tc>
                <a:tc>
                  <a:txBody>
                    <a:bodyPr/>
                    <a:lstStyle/>
                    <a:p>
                      <a:r>
                        <a:rPr lang="en-US" dirty="0" smtClean="0"/>
                        <a:t>MP4</a:t>
                      </a:r>
                      <a:endParaRPr lang="en-US" dirty="0"/>
                    </a:p>
                  </a:txBody>
                  <a:tcPr/>
                </a:tc>
              </a:tr>
              <a:tr h="370840">
                <a:tc>
                  <a:txBody>
                    <a:bodyPr/>
                    <a:lstStyle/>
                    <a:p>
                      <a:pPr algn="ctr"/>
                      <a:r>
                        <a:rPr lang="en-US" dirty="0" smtClean="0"/>
                        <a:t>Opera</a:t>
                      </a:r>
                      <a:endParaRPr lang="en-US" dirty="0"/>
                    </a:p>
                  </a:txBody>
                  <a:tcPr anchor="ctr"/>
                </a:tc>
                <a:tc>
                  <a:txBody>
                    <a:bodyPr/>
                    <a:lstStyle/>
                    <a:p>
                      <a:pPr algn="ctr"/>
                      <a:r>
                        <a:rPr lang="en-US" dirty="0" smtClean="0"/>
                        <a:t>10.6+</a:t>
                      </a:r>
                      <a:endParaRPr lang="en-US" dirty="0"/>
                    </a:p>
                  </a:txBody>
                  <a:tcPr anchor="ctr"/>
                </a:tc>
                <a:tc>
                  <a:txBody>
                    <a:bodyPr/>
                    <a:lstStyle/>
                    <a:p>
                      <a:r>
                        <a:rPr lang="en-US" dirty="0" err="1" smtClean="0"/>
                        <a:t>WebM</a:t>
                      </a:r>
                      <a:r>
                        <a:rPr lang="en-US" dirty="0" smtClean="0"/>
                        <a:t>, </a:t>
                      </a:r>
                      <a:r>
                        <a:rPr lang="en-US" dirty="0" err="1" smtClean="0"/>
                        <a:t>Ogg</a:t>
                      </a:r>
                      <a:endParaRPr lang="en-US" dirty="0"/>
                    </a:p>
                  </a:txBody>
                  <a:tcPr/>
                </a:tc>
              </a:tr>
              <a:tr h="370840">
                <a:tc>
                  <a:txBody>
                    <a:bodyPr/>
                    <a:lstStyle/>
                    <a:p>
                      <a:pPr algn="ctr"/>
                      <a:r>
                        <a:rPr lang="en-US" dirty="0" smtClean="0"/>
                        <a:t>Android</a:t>
                      </a:r>
                      <a:endParaRPr lang="en-US" dirty="0"/>
                    </a:p>
                  </a:txBody>
                  <a:tcPr anchor="ctr"/>
                </a:tc>
                <a:tc>
                  <a:txBody>
                    <a:bodyPr/>
                    <a:lstStyle/>
                    <a:p>
                      <a:pPr algn="ctr"/>
                      <a:r>
                        <a:rPr lang="en-US" dirty="0" smtClean="0"/>
                        <a:t>2.3+</a:t>
                      </a:r>
                      <a:endParaRPr lang="en-US" dirty="0"/>
                    </a:p>
                  </a:txBody>
                  <a:tcPr anchor="ctr"/>
                </a:tc>
                <a:tc>
                  <a:txBody>
                    <a:bodyPr/>
                    <a:lstStyle/>
                    <a:p>
                      <a:r>
                        <a:rPr lang="en-US" dirty="0" smtClean="0"/>
                        <a:t>MP4, </a:t>
                      </a:r>
                      <a:r>
                        <a:rPr lang="en-US" dirty="0" err="1" smtClean="0"/>
                        <a:t>WebM</a:t>
                      </a:r>
                      <a:r>
                        <a:rPr lang="en-US" dirty="0" smtClean="0"/>
                        <a:t> (since 4.0)</a:t>
                      </a:r>
                      <a:endParaRPr lang="en-US" dirty="0"/>
                    </a:p>
                  </a:txBody>
                  <a:tcPr/>
                </a:tc>
              </a:tr>
              <a:tr h="370840">
                <a:tc>
                  <a:txBody>
                    <a:bodyPr/>
                    <a:lstStyle/>
                    <a:p>
                      <a:pPr algn="ctr"/>
                      <a:r>
                        <a:rPr lang="en-US" dirty="0" err="1" smtClean="0"/>
                        <a:t>iOS</a:t>
                      </a:r>
                      <a:endParaRPr lang="en-US" dirty="0"/>
                    </a:p>
                  </a:txBody>
                  <a:tcPr anchor="ctr"/>
                </a:tc>
                <a:tc>
                  <a:txBody>
                    <a:bodyPr/>
                    <a:lstStyle/>
                    <a:p>
                      <a:pPr algn="ctr"/>
                      <a:r>
                        <a:rPr lang="en-US" dirty="0" smtClean="0"/>
                        <a:t>3.0+</a:t>
                      </a:r>
                      <a:endParaRPr lang="en-US" dirty="0"/>
                    </a:p>
                  </a:txBody>
                  <a:tcPr anchor="ctr"/>
                </a:tc>
                <a:tc>
                  <a:txBody>
                    <a:bodyPr/>
                    <a:lstStyle/>
                    <a:p>
                      <a:r>
                        <a:rPr lang="en-US" dirty="0" smtClean="0"/>
                        <a:t>MP4</a:t>
                      </a:r>
                      <a:endParaRPr lang="en-US" dirty="0"/>
                    </a:p>
                  </a:txBody>
                  <a:tcPr/>
                </a:tc>
              </a:tr>
            </a:tbl>
          </a:graphicData>
        </a:graphic>
      </p:graphicFrame>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78901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Input tags now have the capture attribute</a:t>
            </a:r>
          </a:p>
          <a:p>
            <a:pPr lvl="1"/>
            <a:r>
              <a:rPr lang="en-US" dirty="0" smtClean="0"/>
              <a:t>Works with attribute type set to “file”</a:t>
            </a:r>
            <a:endParaRPr lang="en-US" dirty="0"/>
          </a:p>
          <a:p>
            <a:pPr lvl="1"/>
            <a:r>
              <a:rPr lang="en-US" dirty="0" smtClean="0"/>
              <a:t>Allows to take picture with a camera</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Capture attribute</a:t>
            </a:r>
            <a:endParaRPr kumimoji="0" lang="en-US" sz="3600" b="1" u="none" strike="noStrike" kern="1200" cap="none" spc="0" normalizeH="0" baseline="0" dirty="0" smtClean="0">
              <a:ln>
                <a:noFill/>
              </a:ln>
              <a:solidFill>
                <a:schemeClr val="tx1"/>
              </a:solidFill>
              <a:effectLst/>
              <a:uLnTx/>
              <a:uFillTx/>
              <a:latin typeface="+mj-lt"/>
              <a:cs typeface="ＭＳ Ｐゴシック" charset="0"/>
            </a:endParaRPr>
          </a:p>
        </p:txBody>
      </p:sp>
      <p:sp>
        <p:nvSpPr>
          <p:cNvPr id="6" name="Rectangle à coins arrondis 4"/>
          <p:cNvSpPr/>
          <p:nvPr/>
        </p:nvSpPr>
        <p:spPr>
          <a:xfrm>
            <a:off x="323528" y="3577580"/>
            <a:ext cx="8460432" cy="720080"/>
          </a:xfrm>
          <a:prstGeom prst="roundRect">
            <a:avLst/>
          </a:prstGeom>
        </p:spPr>
        <p:style>
          <a:lnRef idx="2">
            <a:schemeClr val="dk1"/>
          </a:lnRef>
          <a:fillRef idx="1">
            <a:schemeClr val="lt1"/>
          </a:fillRef>
          <a:effectRef idx="0">
            <a:schemeClr val="dk1"/>
          </a:effectRef>
          <a:fontRef idx="minor">
            <a:schemeClr val="dk1"/>
          </a:fontRef>
        </p:style>
        <p:txBody>
          <a:bodyPr lIns="0" rIns="0" anchor="ctr"/>
          <a:lstStyle/>
          <a:p>
            <a:pPr marL="403225" indent="-342900">
              <a:lnSpc>
                <a:spcPct val="8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input</a:t>
            </a:r>
            <a:r>
              <a:rPr lang="nl-NL" b="1" dirty="0">
                <a:latin typeface="Courier New"/>
                <a:cs typeface="Courier New"/>
              </a:rPr>
              <a:t> </a:t>
            </a:r>
            <a:r>
              <a:rPr lang="nl-NL" b="1" dirty="0">
                <a:solidFill>
                  <a:srgbClr val="FF0000"/>
                </a:solidFill>
                <a:latin typeface="Courier New"/>
                <a:cs typeface="Courier New"/>
              </a:rPr>
              <a:t>type</a:t>
            </a:r>
            <a:r>
              <a:rPr lang="nl-NL" b="1" dirty="0">
                <a:latin typeface="Courier New"/>
                <a:cs typeface="Courier New"/>
              </a:rPr>
              <a:t>="</a:t>
            </a:r>
            <a:r>
              <a:rPr lang="nl-NL" b="1" dirty="0">
                <a:solidFill>
                  <a:srgbClr val="00CC00"/>
                </a:solidFill>
                <a:latin typeface="Courier New"/>
                <a:cs typeface="Courier New"/>
              </a:rPr>
              <a:t>file</a:t>
            </a:r>
            <a:r>
              <a:rPr lang="nl-NL" b="1" dirty="0">
                <a:latin typeface="Courier New"/>
                <a:cs typeface="Courier New"/>
              </a:rPr>
              <a:t>" </a:t>
            </a:r>
            <a:r>
              <a:rPr lang="nl-NL" b="1" dirty="0">
                <a:solidFill>
                  <a:srgbClr val="FF0000"/>
                </a:solidFill>
                <a:latin typeface="Courier New"/>
                <a:cs typeface="Courier New"/>
              </a:rPr>
              <a:t>accept</a:t>
            </a:r>
            <a:r>
              <a:rPr lang="nl-NL" b="1" dirty="0">
                <a:latin typeface="Courier New"/>
                <a:cs typeface="Courier New"/>
              </a:rPr>
              <a:t>="</a:t>
            </a:r>
            <a:r>
              <a:rPr lang="nl-NL" b="1" dirty="0">
                <a:solidFill>
                  <a:srgbClr val="00CC00"/>
                </a:solidFill>
                <a:latin typeface="Courier New"/>
                <a:cs typeface="Courier New"/>
              </a:rPr>
              <a:t>image/*</a:t>
            </a:r>
            <a:r>
              <a:rPr lang="nl-NL" b="1" dirty="0">
                <a:latin typeface="Courier New"/>
                <a:cs typeface="Courier New"/>
              </a:rPr>
              <a:t>" </a:t>
            </a:r>
            <a:r>
              <a:rPr lang="nl-NL" b="1" dirty="0" err="1">
                <a:solidFill>
                  <a:srgbClr val="FF0000"/>
                </a:solidFill>
                <a:latin typeface="Courier New"/>
                <a:cs typeface="Courier New"/>
              </a:rPr>
              <a:t>capture</a:t>
            </a:r>
            <a:r>
              <a:rPr lang="nl-NL" b="1" dirty="0">
                <a:latin typeface="Courier New"/>
                <a:cs typeface="Courier New"/>
              </a:rPr>
              <a:t>="</a:t>
            </a:r>
            <a:r>
              <a:rPr lang="nl-NL" b="1" dirty="0">
                <a:solidFill>
                  <a:srgbClr val="00CC00"/>
                </a:solidFill>
                <a:latin typeface="Courier New"/>
                <a:cs typeface="Courier New"/>
              </a:rPr>
              <a:t>camera</a:t>
            </a:r>
            <a:r>
              <a:rPr lang="nl-NL" b="1" dirty="0">
                <a:latin typeface="Courier New"/>
                <a:cs typeface="Courier New"/>
              </a:rPr>
              <a:t>"&gt;</a:t>
            </a:r>
          </a:p>
        </p:txBody>
      </p:sp>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19284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Rendering example</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Capture attribute</a:t>
            </a:r>
            <a:endParaRPr kumimoji="0" lang="en-US" sz="3600" b="1" u="none" strike="noStrike" kern="1200" cap="none" spc="0" normalizeH="0" baseline="0" dirty="0" smtClean="0">
              <a:ln>
                <a:noFill/>
              </a:ln>
              <a:solidFill>
                <a:schemeClr val="tx1"/>
              </a:solidFill>
              <a:effectLst/>
              <a:uLnTx/>
              <a:uFillTx/>
              <a:latin typeface="+mj-lt"/>
              <a:cs typeface="ＭＳ Ｐゴシック" charset="0"/>
            </a:endParaRPr>
          </a:p>
        </p:txBody>
      </p:sp>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2" name="Picture 1"/>
          <p:cNvPicPr>
            <a:picLocks noChangeAspect="1"/>
          </p:cNvPicPr>
          <p:nvPr/>
        </p:nvPicPr>
        <p:blipFill rotWithShape="1">
          <a:blip r:embed="rId3"/>
          <a:srcRect l="51997" t="3828" r="3690" b="13291"/>
          <a:stretch/>
        </p:blipFill>
        <p:spPr>
          <a:xfrm>
            <a:off x="2327941" y="1760682"/>
            <a:ext cx="4488119" cy="3463636"/>
          </a:xfrm>
          <a:prstGeom prst="rect">
            <a:avLst/>
          </a:prstGeom>
        </p:spPr>
      </p:pic>
      <p:pic>
        <p:nvPicPr>
          <p:cNvPr id="9"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32194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28713"/>
            <a:ext cx="8435975" cy="4105051"/>
          </a:xfrm>
        </p:spPr>
        <p:txBody>
          <a:bodyPr/>
          <a:lstStyle/>
          <a:p>
            <a:r>
              <a:rPr lang="en-US" dirty="0" smtClean="0"/>
              <a:t>Let’s design a simple HTML5 Media Player !</a:t>
            </a:r>
          </a:p>
          <a:p>
            <a:endParaRPr lang="en-US" dirty="0" smtClean="0"/>
          </a:p>
          <a:p>
            <a:r>
              <a:rPr lang="en-US" dirty="0" smtClean="0"/>
              <a:t>Create a simple HTML5 page with a video element and a simple form to enter a media URL</a:t>
            </a:r>
          </a:p>
          <a:p>
            <a:r>
              <a:rPr lang="en-US" dirty="0" smtClean="0"/>
              <a:t>When the form is submit, the video element must play the media</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mj-lt"/>
                <a:cs typeface="ＭＳ Ｐゴシック" charset="0"/>
              </a:rPr>
              <a:t>Exercise (1/2)</a:t>
            </a:r>
            <a:endParaRPr kumimoji="0" lang="en-US" sz="3600" b="1" u="none" strike="noStrike" kern="1200" cap="none" spc="0" normalizeH="0" baseline="0" dirty="0" smtClean="0">
              <a:ln>
                <a:noFill/>
              </a:ln>
              <a:solidFill>
                <a:schemeClr val="tx1"/>
              </a:solidFill>
              <a:effectLst/>
              <a:uLnTx/>
              <a:uFillTx/>
              <a:latin typeface="+mj-lt"/>
              <a:cs typeface="ＭＳ Ｐゴシック" charset="0"/>
            </a:endParaRPr>
          </a:p>
        </p:txBody>
      </p:sp>
      <p:sp>
        <p:nvSpPr>
          <p:cNvPr id="6"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solidFill>
                  <a:prstClr val="black"/>
                </a:solidFill>
                <a:latin typeface="Calibri"/>
                <a:cs typeface="ＭＳ Ｐゴシック" charset="0"/>
              </a:rPr>
              <a:t>Media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7"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34492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mj-lt"/>
                <a:cs typeface="ＭＳ Ｐゴシック" charset="0"/>
              </a:rPr>
              <a:t>Exercise (2/2)</a:t>
            </a:r>
            <a:endParaRPr kumimoji="0" lang="en-US" sz="3600" b="1" u="none" strike="noStrike" kern="1200" cap="none" spc="0" normalizeH="0" baseline="0" dirty="0" smtClean="0">
              <a:ln>
                <a:noFill/>
              </a:ln>
              <a:solidFill>
                <a:schemeClr val="tx1"/>
              </a:solidFill>
              <a:effectLst/>
              <a:uLnTx/>
              <a:uFillTx/>
              <a:latin typeface="+mj-lt"/>
              <a:cs typeface="ＭＳ Ｐゴシック" charset="0"/>
            </a:endParaRPr>
          </a:p>
        </p:txBody>
      </p:sp>
      <p:sp>
        <p:nvSpPr>
          <p:cNvPr id="6"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solidFill>
                  <a:prstClr val="black"/>
                </a:solidFill>
                <a:latin typeface="Calibri"/>
                <a:cs typeface="ＭＳ Ｐゴシック" charset="0"/>
              </a:rPr>
              <a:t>Media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2" name="Picture 1" descr="Screen Shot 2012-10-23 at 4.02.0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129308"/>
            <a:ext cx="3475167" cy="3361556"/>
          </a:xfrm>
          <a:prstGeom prst="rect">
            <a:avLst/>
          </a:prstGeom>
          <a:ln w="3175" cmpd="sng">
            <a:solidFill>
              <a:schemeClr val="tx1"/>
            </a:solidFill>
          </a:ln>
        </p:spPr>
      </p:pic>
      <p:pic>
        <p:nvPicPr>
          <p:cNvPr id="7" name="Picture 6" descr="Screen Shot 2012-10-23 at 4.01.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976" y="1489348"/>
            <a:ext cx="4655533" cy="3721596"/>
          </a:xfrm>
          <a:prstGeom prst="rect">
            <a:avLst/>
          </a:prstGeom>
          <a:ln>
            <a:solidFill>
              <a:srgbClr val="000000"/>
            </a:solidFill>
          </a:ln>
        </p:spPr>
      </p:pic>
      <p:sp>
        <p:nvSpPr>
          <p:cNvPr id="9" name="Bent-Up Arrow 8"/>
          <p:cNvSpPr/>
          <p:nvPr/>
        </p:nvSpPr>
        <p:spPr>
          <a:xfrm rot="5400000">
            <a:off x="3743908" y="4549688"/>
            <a:ext cx="504056" cy="576064"/>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2" descr="D:\Users\Renaud\Desktop\StageFinEtudesSupinfo\Icons-New\v3\Min\Exercis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85810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end</a:t>
            </a:r>
            <a:endParaRPr lang="fr-FR" dirty="0"/>
          </a:p>
        </p:txBody>
      </p:sp>
      <p:sp>
        <p:nvSpPr>
          <p:cNvPr id="4" name="Espace réservé du contenu 3"/>
          <p:cNvSpPr>
            <a:spLocks noGrp="1"/>
          </p:cNvSpPr>
          <p:nvPr>
            <p:ph sz="quarter" idx="13"/>
          </p:nvPr>
        </p:nvSpPr>
        <p:spPr/>
        <p:txBody>
          <a:bodyPr/>
          <a:lstStyle/>
          <a:p>
            <a:r>
              <a:rPr lang="fr-FR" dirty="0" smtClean="0"/>
              <a:t>HTML </a:t>
            </a:r>
            <a:endParaRPr lang="fr-FR"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smtClean="0"/>
          </a:p>
          <a:p>
            <a:pPr marL="0" indent="0" algn="ctr">
              <a:buNone/>
            </a:pPr>
            <a:endParaRPr lang="fr-FR" sz="2400" dirty="0"/>
          </a:p>
          <a:p>
            <a:pPr marL="0" indent="0" algn="ctr">
              <a:buNone/>
            </a:pPr>
            <a:endParaRPr lang="fr-FR" sz="4000" dirty="0" smtClean="0"/>
          </a:p>
          <a:p>
            <a:pPr marL="0" indent="0" algn="ctr">
              <a:buNone/>
            </a:pPr>
            <a:endParaRPr lang="fr-FR" sz="6000" i="1" dirty="0" smtClean="0"/>
          </a:p>
          <a:p>
            <a:pPr marL="0" indent="0" algn="ctr">
              <a:buNone/>
            </a:pPr>
            <a:r>
              <a:rPr lang="fr-FR" sz="6000" i="1" dirty="0" err="1" smtClean="0"/>
              <a:t>Thanks</a:t>
            </a:r>
            <a:r>
              <a:rPr lang="fr-FR" sz="6000" i="1" dirty="0" smtClean="0"/>
              <a:t> for </a:t>
            </a:r>
            <a:r>
              <a:rPr lang="fr-FR" sz="6000" i="1" dirty="0" err="1" smtClean="0"/>
              <a:t>your</a:t>
            </a:r>
            <a:r>
              <a:rPr lang="fr-FR" sz="6000" i="1" dirty="0" smtClean="0"/>
              <a:t> attention</a:t>
            </a:r>
            <a:endParaRPr lang="fr-FR"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24285920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85292"/>
            <a:ext cx="8435975" cy="4230687"/>
          </a:xfrm>
        </p:spPr>
        <p:txBody>
          <a:bodyPr/>
          <a:lstStyle/>
          <a:p>
            <a:r>
              <a:rPr lang="en-US" dirty="0" smtClean="0"/>
              <a:t>Most websites have some common </a:t>
            </a:r>
            <a:r>
              <a:rPr lang="en-US" dirty="0"/>
              <a:t>uses of generic </a:t>
            </a:r>
            <a:r>
              <a:rPr lang="en-US" dirty="0" smtClean="0"/>
              <a:t>blocks:</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Semantic</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grpSp>
        <p:nvGrpSpPr>
          <p:cNvPr id="2" name="Groupe 1"/>
          <p:cNvGrpSpPr/>
          <p:nvPr/>
        </p:nvGrpSpPr>
        <p:grpSpPr>
          <a:xfrm>
            <a:off x="1403648" y="2137420"/>
            <a:ext cx="6408712" cy="2808312"/>
            <a:chOff x="1403648" y="2353444"/>
            <a:chExt cx="6408712" cy="2808312"/>
          </a:xfrm>
        </p:grpSpPr>
        <p:sp>
          <p:nvSpPr>
            <p:cNvPr id="19" name="Rectangle 18"/>
            <p:cNvSpPr/>
            <p:nvPr/>
          </p:nvSpPr>
          <p:spPr>
            <a:xfrm>
              <a:off x="1403648" y="2353444"/>
              <a:ext cx="6408712" cy="28083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1547663" y="2497460"/>
              <a:ext cx="6107125" cy="36004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&lt;div id="header"&gt;</a:t>
              </a:r>
              <a:endParaRPr lang="en-US" dirty="0">
                <a:solidFill>
                  <a:schemeClr val="tx2">
                    <a:lumMod val="60000"/>
                    <a:lumOff val="40000"/>
                  </a:schemeClr>
                </a:solidFill>
              </a:endParaRPr>
            </a:p>
          </p:txBody>
        </p:sp>
        <p:sp>
          <p:nvSpPr>
            <p:cNvPr id="22" name="Rounded Rectangle 21"/>
            <p:cNvSpPr/>
            <p:nvPr/>
          </p:nvSpPr>
          <p:spPr>
            <a:xfrm>
              <a:off x="1547663" y="3001516"/>
              <a:ext cx="6107125" cy="36004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&lt;div id="</a:t>
              </a:r>
              <a:r>
                <a:rPr lang="en-US" dirty="0" err="1" smtClean="0">
                  <a:solidFill>
                    <a:schemeClr val="tx2">
                      <a:lumMod val="60000"/>
                      <a:lumOff val="40000"/>
                    </a:schemeClr>
                  </a:solidFill>
                </a:rPr>
                <a:t>nav</a:t>
              </a:r>
              <a:r>
                <a:rPr lang="en-US" dirty="0" smtClean="0">
                  <a:solidFill>
                    <a:schemeClr val="tx2">
                      <a:lumMod val="60000"/>
                      <a:lumOff val="40000"/>
                    </a:schemeClr>
                  </a:solidFill>
                </a:rPr>
                <a:t>"&gt;</a:t>
              </a:r>
              <a:endParaRPr lang="en-US" dirty="0">
                <a:solidFill>
                  <a:schemeClr val="tx2">
                    <a:lumMod val="60000"/>
                    <a:lumOff val="40000"/>
                  </a:schemeClr>
                </a:solidFill>
              </a:endParaRPr>
            </a:p>
          </p:txBody>
        </p:sp>
        <p:sp>
          <p:nvSpPr>
            <p:cNvPr id="23" name="Rounded Rectangle 22"/>
            <p:cNvSpPr/>
            <p:nvPr/>
          </p:nvSpPr>
          <p:spPr>
            <a:xfrm>
              <a:off x="1547663" y="4657700"/>
              <a:ext cx="6107125" cy="36004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&lt;div id="footer"&gt;</a:t>
              </a:r>
              <a:endParaRPr lang="en-US" dirty="0">
                <a:solidFill>
                  <a:schemeClr val="tx2">
                    <a:lumMod val="60000"/>
                    <a:lumOff val="40000"/>
                  </a:schemeClr>
                </a:solidFill>
              </a:endParaRPr>
            </a:p>
          </p:txBody>
        </p:sp>
        <p:sp>
          <p:nvSpPr>
            <p:cNvPr id="24" name="Rounded Rectangle 23"/>
            <p:cNvSpPr/>
            <p:nvPr/>
          </p:nvSpPr>
          <p:spPr>
            <a:xfrm>
              <a:off x="1547663" y="3505572"/>
              <a:ext cx="3816425" cy="1008112"/>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chemeClr val="tx2">
                      <a:lumMod val="60000"/>
                      <a:lumOff val="40000"/>
                    </a:schemeClr>
                  </a:solidFill>
                </a:rPr>
                <a:t>&lt;div class="article"&gt;</a:t>
              </a:r>
              <a:endParaRPr lang="en-US" dirty="0">
                <a:solidFill>
                  <a:schemeClr val="tx2">
                    <a:lumMod val="60000"/>
                    <a:lumOff val="40000"/>
                  </a:schemeClr>
                </a:solidFill>
              </a:endParaRPr>
            </a:p>
          </p:txBody>
        </p:sp>
        <p:sp>
          <p:nvSpPr>
            <p:cNvPr id="25" name="Rounded Rectangle 24"/>
            <p:cNvSpPr/>
            <p:nvPr/>
          </p:nvSpPr>
          <p:spPr>
            <a:xfrm>
              <a:off x="5508104" y="3505572"/>
              <a:ext cx="2115927" cy="1008112"/>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&lt;div id="sidebar"&gt;</a:t>
              </a:r>
              <a:endParaRPr lang="en-US" dirty="0">
                <a:solidFill>
                  <a:schemeClr val="tx2">
                    <a:lumMod val="60000"/>
                    <a:lumOff val="40000"/>
                  </a:schemeClr>
                </a:solidFill>
              </a:endParaRPr>
            </a:p>
          </p:txBody>
        </p:sp>
        <p:sp>
          <p:nvSpPr>
            <p:cNvPr id="26" name="Rounded Rectangle 25"/>
            <p:cNvSpPr/>
            <p:nvPr/>
          </p:nvSpPr>
          <p:spPr>
            <a:xfrm>
              <a:off x="1691679" y="4081636"/>
              <a:ext cx="3528393" cy="360040"/>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&lt;div class="section"&gt;</a:t>
              </a:r>
              <a:endParaRPr lang="en-US" dirty="0">
                <a:solidFill>
                  <a:schemeClr val="tx2">
                    <a:lumMod val="60000"/>
                    <a:lumOff val="40000"/>
                  </a:schemeClr>
                </a:solidFill>
              </a:endParaRPr>
            </a:p>
          </p:txBody>
        </p:sp>
      </p:grpSp>
      <p:pic>
        <p:nvPicPr>
          <p:cNvPr id="1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8491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HTML5 introduces </a:t>
            </a:r>
            <a:r>
              <a:rPr lang="en-US" dirty="0"/>
              <a:t>the </a:t>
            </a:r>
            <a:r>
              <a:rPr lang="en-US" dirty="0" smtClean="0"/>
              <a:t>following new markups:</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Semantic</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grpSp>
        <p:nvGrpSpPr>
          <p:cNvPr id="2" name="Groupe 1"/>
          <p:cNvGrpSpPr/>
          <p:nvPr/>
        </p:nvGrpSpPr>
        <p:grpSpPr>
          <a:xfrm>
            <a:off x="1403648" y="2137420"/>
            <a:ext cx="6408712" cy="2808312"/>
            <a:chOff x="1403648" y="2137420"/>
            <a:chExt cx="6408712" cy="2808312"/>
          </a:xfrm>
        </p:grpSpPr>
        <p:sp>
          <p:nvSpPr>
            <p:cNvPr id="19" name="Rectangle 18"/>
            <p:cNvSpPr/>
            <p:nvPr/>
          </p:nvSpPr>
          <p:spPr>
            <a:xfrm>
              <a:off x="1403648" y="2137420"/>
              <a:ext cx="6408712" cy="28083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1547663" y="2281436"/>
              <a:ext cx="6107125" cy="36004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&lt;header&gt;</a:t>
              </a:r>
              <a:endParaRPr lang="en-US" dirty="0">
                <a:solidFill>
                  <a:schemeClr val="tx2">
                    <a:lumMod val="60000"/>
                    <a:lumOff val="40000"/>
                  </a:schemeClr>
                </a:solidFill>
              </a:endParaRPr>
            </a:p>
          </p:txBody>
        </p:sp>
        <p:sp>
          <p:nvSpPr>
            <p:cNvPr id="22" name="Rounded Rectangle 21"/>
            <p:cNvSpPr/>
            <p:nvPr/>
          </p:nvSpPr>
          <p:spPr>
            <a:xfrm>
              <a:off x="1547663" y="2785492"/>
              <a:ext cx="6107125" cy="36004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a:t>
              </a:r>
              <a:r>
                <a:rPr lang="en-US" dirty="0" err="1" smtClean="0">
                  <a:solidFill>
                    <a:schemeClr val="tx2">
                      <a:lumMod val="60000"/>
                      <a:lumOff val="40000"/>
                    </a:schemeClr>
                  </a:solidFill>
                </a:rPr>
                <a:t>nav</a:t>
              </a:r>
              <a:r>
                <a:rPr lang="en-US" dirty="0" smtClean="0">
                  <a:solidFill>
                    <a:schemeClr val="tx2">
                      <a:lumMod val="60000"/>
                      <a:lumOff val="40000"/>
                    </a:schemeClr>
                  </a:solidFill>
                </a:rPr>
                <a:t>&gt;</a:t>
              </a:r>
              <a:endParaRPr lang="en-US" dirty="0">
                <a:solidFill>
                  <a:schemeClr val="tx2">
                    <a:lumMod val="60000"/>
                    <a:lumOff val="40000"/>
                  </a:schemeClr>
                </a:solidFill>
              </a:endParaRPr>
            </a:p>
          </p:txBody>
        </p:sp>
        <p:sp>
          <p:nvSpPr>
            <p:cNvPr id="23" name="Rounded Rectangle 22"/>
            <p:cNvSpPr/>
            <p:nvPr/>
          </p:nvSpPr>
          <p:spPr>
            <a:xfrm>
              <a:off x="1547663" y="4441676"/>
              <a:ext cx="6107125" cy="36004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&lt;footer&gt;</a:t>
              </a:r>
              <a:endParaRPr lang="en-US" dirty="0">
                <a:solidFill>
                  <a:schemeClr val="tx2">
                    <a:lumMod val="60000"/>
                    <a:lumOff val="40000"/>
                  </a:schemeClr>
                </a:solidFill>
              </a:endParaRPr>
            </a:p>
          </p:txBody>
        </p:sp>
        <p:sp>
          <p:nvSpPr>
            <p:cNvPr id="24" name="Rounded Rectangle 23"/>
            <p:cNvSpPr/>
            <p:nvPr/>
          </p:nvSpPr>
          <p:spPr>
            <a:xfrm>
              <a:off x="1547663" y="3289548"/>
              <a:ext cx="3816425" cy="1008112"/>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chemeClr val="tx2">
                      <a:lumMod val="60000"/>
                      <a:lumOff val="40000"/>
                    </a:schemeClr>
                  </a:solidFill>
                </a:rPr>
                <a:t>&lt;article&gt;</a:t>
              </a:r>
              <a:endParaRPr lang="en-US" dirty="0">
                <a:solidFill>
                  <a:schemeClr val="tx2">
                    <a:lumMod val="60000"/>
                    <a:lumOff val="40000"/>
                  </a:schemeClr>
                </a:solidFill>
              </a:endParaRPr>
            </a:p>
          </p:txBody>
        </p:sp>
        <p:sp>
          <p:nvSpPr>
            <p:cNvPr id="25" name="Rounded Rectangle 24"/>
            <p:cNvSpPr/>
            <p:nvPr/>
          </p:nvSpPr>
          <p:spPr>
            <a:xfrm>
              <a:off x="5508104" y="3289548"/>
              <a:ext cx="2115927" cy="1008112"/>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2">
                      <a:lumMod val="60000"/>
                      <a:lumOff val="40000"/>
                    </a:schemeClr>
                  </a:solidFill>
                </a:rPr>
                <a:t>&lt;aside&gt;</a:t>
              </a:r>
              <a:endParaRPr lang="en-US" dirty="0">
                <a:solidFill>
                  <a:schemeClr val="tx2">
                    <a:lumMod val="60000"/>
                    <a:lumOff val="40000"/>
                  </a:schemeClr>
                </a:solidFill>
              </a:endParaRPr>
            </a:p>
          </p:txBody>
        </p:sp>
        <p:sp>
          <p:nvSpPr>
            <p:cNvPr id="26" name="Rounded Rectangle 25"/>
            <p:cNvSpPr/>
            <p:nvPr/>
          </p:nvSpPr>
          <p:spPr>
            <a:xfrm>
              <a:off x="1691679" y="3865612"/>
              <a:ext cx="3528393" cy="360040"/>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&lt;section&gt;</a:t>
              </a:r>
              <a:endParaRPr lang="en-US" dirty="0">
                <a:solidFill>
                  <a:schemeClr val="tx2">
                    <a:lumMod val="60000"/>
                    <a:lumOff val="40000"/>
                  </a:schemeClr>
                </a:solidFill>
              </a:endParaRPr>
            </a:p>
          </p:txBody>
        </p:sp>
      </p:grpSp>
      <p:pic>
        <p:nvPicPr>
          <p:cNvPr id="1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2002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4"/>
          <p:cNvSpPr/>
          <p:nvPr/>
        </p:nvSpPr>
        <p:spPr>
          <a:xfrm>
            <a:off x="251520" y="121196"/>
            <a:ext cx="8640960" cy="504056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1317625" lvl="2"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body</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header</a:t>
            </a:r>
            <a:r>
              <a:rPr lang="nl-NL" b="1" dirty="0" smtClean="0">
                <a:latin typeface="Courier New"/>
                <a:cs typeface="Courier New"/>
              </a:rPr>
              <a:t>&gt;</a:t>
            </a:r>
            <a:r>
              <a:rPr lang="nl-NL" b="1" dirty="0">
                <a:solidFill>
                  <a:srgbClr val="479B8F"/>
                </a:solidFill>
                <a:latin typeface="Courier New" pitchFamily="-106" charset="0"/>
                <a:ea typeface="ＭＳ Ｐゴシック" pitchFamily="-106" charset="-128"/>
                <a:cs typeface="Courier New" pitchFamily="-106" charset="0"/>
              </a:rPr>
              <a:t>&lt;!-- Header content --&gt;</a:t>
            </a:r>
            <a:r>
              <a:rPr lang="nl-NL" b="1" dirty="0" smtClean="0">
                <a:latin typeface="Courier New"/>
                <a:cs typeface="Courier New"/>
              </a:rPr>
              <a:t>&lt;</a:t>
            </a:r>
            <a:r>
              <a:rPr lang="nl-NL" b="1" dirty="0">
                <a:latin typeface="Courier New"/>
                <a:cs typeface="Courier New"/>
              </a:rPr>
              <a:t>/</a:t>
            </a:r>
            <a:r>
              <a:rPr lang="nl-NL" b="1" dirty="0">
                <a:solidFill>
                  <a:srgbClr val="3366FF"/>
                </a:solidFill>
                <a:latin typeface="Courier New"/>
                <a:cs typeface="Courier New"/>
              </a:rPr>
              <a:t>header</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article</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section</a:t>
            </a:r>
            <a:r>
              <a:rPr lang="nl-NL" b="1" dirty="0">
                <a:latin typeface="Courier New"/>
                <a:cs typeface="Courier New"/>
              </a:rPr>
              <a:t>&gt; </a:t>
            </a:r>
          </a:p>
          <a:p>
            <a:pPr marL="1317625" lvl="2" indent="-342900">
              <a:lnSpc>
                <a:spcPct val="70000"/>
              </a:lnSpc>
              <a:spcBef>
                <a:spcPct val="20000"/>
              </a:spcBef>
              <a:spcAft>
                <a:spcPct val="30000"/>
              </a:spcAft>
              <a:buClr>
                <a:srgbClr val="7030A0"/>
              </a:buClr>
            </a:pPr>
            <a:r>
              <a:rPr lang="nl-NL" b="1" dirty="0">
                <a:solidFill>
                  <a:srgbClr val="CC0099"/>
                </a:solidFill>
                <a:latin typeface="Courier New"/>
                <a:cs typeface="Courier New"/>
              </a:rPr>
              <a:t>			</a:t>
            </a:r>
            <a:r>
              <a:rPr lang="nl-NL" b="1" dirty="0">
                <a:solidFill>
                  <a:srgbClr val="479B8F"/>
                </a:solidFill>
                <a:latin typeface="Courier New" pitchFamily="-106" charset="0"/>
                <a:ea typeface="ＭＳ Ｐゴシック" pitchFamily="-106" charset="-128"/>
                <a:cs typeface="Courier New" pitchFamily="-106" charset="0"/>
              </a:rPr>
              <a:t>&lt;!-- </a:t>
            </a:r>
            <a:r>
              <a:rPr lang="nl-NL" b="1" dirty="0" err="1">
                <a:solidFill>
                  <a:srgbClr val="479B8F"/>
                </a:solidFill>
                <a:latin typeface="Courier New" pitchFamily="-106" charset="0"/>
                <a:ea typeface="ＭＳ Ｐゴシック" pitchFamily="-106" charset="-128"/>
                <a:cs typeface="Courier New" pitchFamily="-106" charset="0"/>
              </a:rPr>
              <a:t>Section</a:t>
            </a:r>
            <a:r>
              <a:rPr lang="nl-NL" b="1" dirty="0">
                <a:solidFill>
                  <a:srgbClr val="479B8F"/>
                </a:solidFill>
                <a:latin typeface="Courier New" pitchFamily="-106" charset="0"/>
                <a:ea typeface="ＭＳ Ｐゴシック" pitchFamily="-106" charset="-128"/>
                <a:cs typeface="Courier New" pitchFamily="-106" charset="0"/>
              </a:rPr>
              <a:t> content </a:t>
            </a:r>
            <a:r>
              <a:rPr lang="nl-NL" b="1" dirty="0">
                <a:solidFill>
                  <a:srgbClr val="479B8F"/>
                </a:solidFill>
                <a:latin typeface="Courier New" pitchFamily="-106" charset="0"/>
                <a:ea typeface="ＭＳ Ｐゴシック" pitchFamily="-106" charset="-128"/>
                <a:cs typeface="Courier New" pitchFamily="-106" charset="0"/>
                <a:sym typeface="Wingdings"/>
              </a:rPr>
              <a:t>--&gt; </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section</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section</a:t>
            </a:r>
            <a:r>
              <a:rPr lang="nl-NL" b="1" dirty="0">
                <a:latin typeface="Courier New"/>
                <a:cs typeface="Courier New"/>
              </a:rPr>
              <a:t>&gt; </a:t>
            </a:r>
            <a:endParaRPr lang="nl-NL" b="1" dirty="0" smtClean="0">
              <a:latin typeface="Courier New"/>
              <a:cs typeface="Courier New"/>
            </a:endParaRPr>
          </a:p>
          <a:p>
            <a:pPr marL="1317625" lvl="2" indent="-342900">
              <a:lnSpc>
                <a:spcPct val="70000"/>
              </a:lnSpc>
              <a:spcBef>
                <a:spcPct val="20000"/>
              </a:spcBef>
              <a:spcAft>
                <a:spcPct val="30000"/>
              </a:spcAft>
              <a:buClr>
                <a:srgbClr val="7030A0"/>
              </a:buClr>
            </a:pPr>
            <a:r>
              <a:rPr lang="nl-NL" b="1" dirty="0">
                <a:solidFill>
                  <a:srgbClr val="CC0099"/>
                </a:solidFill>
                <a:latin typeface="Courier New"/>
                <a:cs typeface="Courier New"/>
              </a:rPr>
              <a:t>	</a:t>
            </a:r>
            <a:r>
              <a:rPr lang="nl-NL" b="1" dirty="0" smtClean="0">
                <a:solidFill>
                  <a:srgbClr val="CC0099"/>
                </a:solidFill>
                <a:latin typeface="Courier New"/>
                <a:cs typeface="Courier New"/>
              </a:rPr>
              <a:t>		</a:t>
            </a:r>
            <a:r>
              <a:rPr lang="nl-NL" b="1" dirty="0">
                <a:solidFill>
                  <a:srgbClr val="479B8F"/>
                </a:solidFill>
                <a:latin typeface="Courier New" pitchFamily="-106" charset="0"/>
                <a:ea typeface="ＭＳ Ｐゴシック" pitchFamily="-106" charset="-128"/>
                <a:cs typeface="Courier New" pitchFamily="-106" charset="0"/>
              </a:rPr>
              <a:t>&lt;!-- </a:t>
            </a:r>
            <a:r>
              <a:rPr lang="nl-NL" b="1" dirty="0" err="1">
                <a:solidFill>
                  <a:srgbClr val="479B8F"/>
                </a:solidFill>
                <a:latin typeface="Courier New" pitchFamily="-106" charset="0"/>
                <a:ea typeface="ＭＳ Ｐゴシック" pitchFamily="-106" charset="-128"/>
                <a:cs typeface="Courier New" pitchFamily="-106" charset="0"/>
              </a:rPr>
              <a:t>Other</a:t>
            </a:r>
            <a:r>
              <a:rPr lang="nl-NL" b="1" dirty="0">
                <a:solidFill>
                  <a:srgbClr val="479B8F"/>
                </a:solidFill>
                <a:latin typeface="Courier New" pitchFamily="-106" charset="0"/>
                <a:ea typeface="ＭＳ Ｐゴシック" pitchFamily="-106" charset="-128"/>
                <a:cs typeface="Courier New" pitchFamily="-106" charset="0"/>
              </a:rPr>
              <a:t> </a:t>
            </a:r>
            <a:r>
              <a:rPr lang="nl-NL" b="1" dirty="0" err="1">
                <a:solidFill>
                  <a:srgbClr val="479B8F"/>
                </a:solidFill>
                <a:latin typeface="Courier New" pitchFamily="-106" charset="0"/>
                <a:ea typeface="ＭＳ Ｐゴシック" pitchFamily="-106" charset="-128"/>
                <a:cs typeface="Courier New" pitchFamily="-106" charset="0"/>
              </a:rPr>
              <a:t>section</a:t>
            </a:r>
            <a:r>
              <a:rPr lang="nl-NL" b="1" dirty="0">
                <a:solidFill>
                  <a:srgbClr val="479B8F"/>
                </a:solidFill>
                <a:latin typeface="Courier New" pitchFamily="-106" charset="0"/>
                <a:ea typeface="ＭＳ Ｐゴシック" pitchFamily="-106" charset="-128"/>
                <a:cs typeface="Courier New" pitchFamily="-106" charset="0"/>
              </a:rPr>
              <a:t> content </a:t>
            </a:r>
            <a:r>
              <a:rPr lang="nl-NL" b="1" dirty="0">
                <a:solidFill>
                  <a:srgbClr val="479B8F"/>
                </a:solidFill>
                <a:latin typeface="Courier New" pitchFamily="-106" charset="0"/>
                <a:ea typeface="ＭＳ Ｐゴシック" pitchFamily="-106" charset="-128"/>
                <a:cs typeface="Courier New" pitchFamily="-106" charset="0"/>
                <a:sym typeface="Wingdings"/>
              </a:rPr>
              <a:t>--&gt; </a:t>
            </a:r>
          </a:p>
          <a:p>
            <a:pPr marL="1317625" lvl="2" indent="-342900">
              <a:lnSpc>
                <a:spcPct val="70000"/>
              </a:lnSpc>
              <a:spcBef>
                <a:spcPct val="20000"/>
              </a:spcBef>
              <a:spcAft>
                <a:spcPct val="30000"/>
              </a:spcAft>
              <a:buClr>
                <a:srgbClr val="7030A0"/>
              </a:buClr>
            </a:pPr>
            <a:r>
              <a:rPr lang="nl-NL" b="1" dirty="0">
                <a:solidFill>
                  <a:srgbClr val="CC0099"/>
                </a:solidFill>
                <a:latin typeface="Courier New"/>
                <a:cs typeface="Courier New"/>
                <a:sym typeface="Wingdings"/>
              </a:rPr>
              <a:t>	</a:t>
            </a:r>
            <a:r>
              <a:rPr lang="nl-NL" b="1" dirty="0" smtClean="0">
                <a:solidFill>
                  <a:srgbClr val="CC0099"/>
                </a:solidFill>
                <a:latin typeface="Courier New"/>
                <a:cs typeface="Courier New"/>
                <a:sym typeface="Wingdings"/>
              </a:rPr>
              <a:t>	</a:t>
            </a:r>
            <a:r>
              <a:rPr lang="nl-NL" b="1" dirty="0" smtClean="0">
                <a:latin typeface="Courier New"/>
                <a:cs typeface="Courier New"/>
              </a:rPr>
              <a:t>&lt;</a:t>
            </a:r>
            <a:r>
              <a:rPr lang="nl-NL" b="1" dirty="0">
                <a:latin typeface="Courier New"/>
                <a:cs typeface="Courier New"/>
              </a:rPr>
              <a:t>/</a:t>
            </a:r>
            <a:r>
              <a:rPr lang="nl-NL" b="1" dirty="0" err="1">
                <a:solidFill>
                  <a:srgbClr val="3366FF"/>
                </a:solidFill>
                <a:latin typeface="Courier New"/>
                <a:cs typeface="Courier New"/>
              </a:rPr>
              <a:t>section</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article</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aside</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solidFill>
                  <a:srgbClr val="CC0099"/>
                </a:solidFill>
                <a:latin typeface="Courier New"/>
                <a:cs typeface="Courier New"/>
              </a:rPr>
              <a:t>		</a:t>
            </a:r>
            <a:r>
              <a:rPr lang="nl-NL" b="1" dirty="0">
                <a:solidFill>
                  <a:srgbClr val="479B8F"/>
                </a:solidFill>
                <a:latin typeface="Courier New" pitchFamily="-106" charset="0"/>
                <a:ea typeface="ＭＳ Ｐゴシック" pitchFamily="-106" charset="-128"/>
                <a:cs typeface="Courier New" pitchFamily="-106" charset="0"/>
              </a:rPr>
              <a:t>&lt;!-- </a:t>
            </a:r>
            <a:r>
              <a:rPr lang="nl-NL" b="1" dirty="0" err="1">
                <a:solidFill>
                  <a:srgbClr val="479B8F"/>
                </a:solidFill>
                <a:latin typeface="Courier New" pitchFamily="-106" charset="0"/>
                <a:ea typeface="ＭＳ Ｐゴシック" pitchFamily="-106" charset="-128"/>
                <a:cs typeface="Courier New" pitchFamily="-106" charset="0"/>
              </a:rPr>
              <a:t>Aside</a:t>
            </a:r>
            <a:r>
              <a:rPr lang="nl-NL" b="1" dirty="0">
                <a:solidFill>
                  <a:srgbClr val="479B8F"/>
                </a:solidFill>
                <a:latin typeface="Courier New" pitchFamily="-106" charset="0"/>
                <a:ea typeface="ＭＳ Ｐゴシック" pitchFamily="-106" charset="-128"/>
                <a:cs typeface="Courier New" pitchFamily="-106" charset="0"/>
              </a:rPr>
              <a:t> content </a:t>
            </a:r>
            <a:r>
              <a:rPr lang="nl-NL" b="1" dirty="0">
                <a:solidFill>
                  <a:srgbClr val="479B8F"/>
                </a:solidFill>
                <a:latin typeface="Courier New" pitchFamily="-106" charset="0"/>
                <a:ea typeface="ＭＳ Ｐゴシック" pitchFamily="-106" charset="-128"/>
                <a:cs typeface="Courier New" pitchFamily="-106" charset="0"/>
                <a:sym typeface="Wingdings"/>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aside</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footer</a:t>
            </a:r>
            <a:r>
              <a:rPr lang="nl-NL" b="1" dirty="0">
                <a:latin typeface="Courier New"/>
                <a:cs typeface="Courier New"/>
              </a:rPr>
              <a:t>&gt;</a:t>
            </a:r>
            <a:r>
              <a:rPr lang="nl-NL" b="1" dirty="0">
                <a:solidFill>
                  <a:srgbClr val="479B8F"/>
                </a:solidFill>
                <a:latin typeface="Courier New" pitchFamily="-106" charset="0"/>
                <a:ea typeface="ＭＳ Ｐゴシック" pitchFamily="-106" charset="-128"/>
                <a:cs typeface="Courier New" pitchFamily="-106" charset="0"/>
              </a:rPr>
              <a:t>&lt;!-- </a:t>
            </a:r>
            <a:r>
              <a:rPr lang="nl-NL" b="1" dirty="0" err="1">
                <a:solidFill>
                  <a:srgbClr val="479B8F"/>
                </a:solidFill>
                <a:latin typeface="Courier New" pitchFamily="-106" charset="0"/>
                <a:ea typeface="ＭＳ Ｐゴシック" pitchFamily="-106" charset="-128"/>
                <a:cs typeface="Courier New" pitchFamily="-106" charset="0"/>
              </a:rPr>
              <a:t>Footer</a:t>
            </a:r>
            <a:r>
              <a:rPr lang="nl-NL" b="1" dirty="0">
                <a:solidFill>
                  <a:srgbClr val="479B8F"/>
                </a:solidFill>
                <a:latin typeface="Courier New" pitchFamily="-106" charset="0"/>
                <a:ea typeface="ＭＳ Ｐゴシック" pitchFamily="-106" charset="-128"/>
                <a:cs typeface="Courier New" pitchFamily="-106" charset="0"/>
              </a:rPr>
              <a:t> content --&gt;</a:t>
            </a:r>
            <a:r>
              <a:rPr lang="nl-NL" b="1" dirty="0">
                <a:latin typeface="Courier New"/>
                <a:cs typeface="Courier New"/>
              </a:rPr>
              <a:t>&lt;/</a:t>
            </a:r>
            <a:r>
              <a:rPr lang="nl-NL" b="1" dirty="0" err="1">
                <a:solidFill>
                  <a:srgbClr val="3366FF"/>
                </a:solidFill>
                <a:latin typeface="Courier New"/>
                <a:cs typeface="Courier New"/>
              </a:rPr>
              <a:t>footer</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body</a:t>
            </a:r>
            <a:r>
              <a:rPr lang="nl-NL" b="1" dirty="0">
                <a:latin typeface="Courier New"/>
                <a:cs typeface="Courier New"/>
              </a:rPr>
              <a:t>&gt;</a:t>
            </a:r>
          </a:p>
        </p:txBody>
      </p:sp>
      <p:cxnSp>
        <p:nvCxnSpPr>
          <p:cNvPr id="9" name="Straight Connector 8"/>
          <p:cNvCxnSpPr/>
          <p:nvPr/>
        </p:nvCxnSpPr>
        <p:spPr>
          <a:xfrm>
            <a:off x="1187624" y="121196"/>
            <a:ext cx="0" cy="5040560"/>
          </a:xfrm>
          <a:prstGeom prst="line">
            <a:avLst/>
          </a:prstGeom>
        </p:spPr>
        <p:style>
          <a:lnRef idx="2">
            <a:schemeClr val="dk1"/>
          </a:lnRef>
          <a:fillRef idx="0">
            <a:schemeClr val="dk1"/>
          </a:fillRef>
          <a:effectRef idx="1">
            <a:schemeClr val="dk1"/>
          </a:effectRef>
          <a:fontRef idx="minor">
            <a:schemeClr val="tx1"/>
          </a:fontRef>
        </p:style>
      </p:cxnSp>
      <p:sp>
        <p:nvSpPr>
          <p:cNvPr id="21" name="Titre 1"/>
          <p:cNvSpPr txBox="1">
            <a:spLocks/>
          </p:cNvSpPr>
          <p:nvPr/>
        </p:nvSpPr>
        <p:spPr bwMode="auto">
          <a:xfrm rot="16200000">
            <a:off x="-1296267" y="2389065"/>
            <a:ext cx="4032450"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Semantic Example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Tree>
    <p:extLst>
      <p:ext uri="{BB962C8B-B14F-4D97-AF65-F5344CB8AC3E}">
        <p14:creationId xmlns:p14="http://schemas.microsoft.com/office/powerpoint/2010/main" val="250913350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13284"/>
            <a:ext cx="8435975" cy="4230687"/>
          </a:xfrm>
        </p:spPr>
        <p:txBody>
          <a:bodyPr/>
          <a:lstStyle/>
          <a:p>
            <a:r>
              <a:rPr lang="en-US" dirty="0"/>
              <a:t>The </a:t>
            </a:r>
            <a:r>
              <a:rPr lang="en-US" b="1" dirty="0" smtClean="0"/>
              <a:t>section </a:t>
            </a:r>
            <a:r>
              <a:rPr lang="en-US" dirty="0" smtClean="0"/>
              <a:t>element represents a generic section of a document</a:t>
            </a:r>
          </a:p>
          <a:p>
            <a:pPr lvl="1"/>
            <a:r>
              <a:rPr lang="en-US" dirty="0" smtClean="0"/>
              <a:t>A chapter for example</a:t>
            </a:r>
            <a:endParaRPr lang="en-US" dirty="0"/>
          </a:p>
          <a:p>
            <a:pPr marL="0" indent="0">
              <a:buNone/>
            </a:pP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Section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
        <p:nvSpPr>
          <p:cNvPr id="7" name="Rectangle à coins arrondis 4"/>
          <p:cNvSpPr/>
          <p:nvPr/>
        </p:nvSpPr>
        <p:spPr>
          <a:xfrm>
            <a:off x="251520" y="2569468"/>
            <a:ext cx="8640960" cy="266429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err="1">
                <a:solidFill>
                  <a:srgbClr val="3366FF"/>
                </a:solidFill>
                <a:latin typeface="Courier New"/>
                <a:cs typeface="Courier New"/>
              </a:rPr>
              <a:t>section</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h1</a:t>
            </a:r>
            <a:r>
              <a:rPr lang="nl-NL" b="1" dirty="0">
                <a:latin typeface="Courier New"/>
                <a:cs typeface="Courier New"/>
              </a:rPr>
              <a:t>&gt;</a:t>
            </a:r>
            <a:r>
              <a:rPr lang="nl-NL" b="1" dirty="0" err="1">
                <a:latin typeface="Courier New"/>
                <a:cs typeface="Courier New"/>
              </a:rPr>
              <a:t>Chapter</a:t>
            </a:r>
            <a:r>
              <a:rPr lang="nl-NL" b="1" dirty="0">
                <a:latin typeface="Courier New"/>
                <a:cs typeface="Courier New"/>
              </a:rPr>
              <a:t> 2 : Basic HTML tags&lt;/</a:t>
            </a:r>
            <a:r>
              <a:rPr lang="nl-NL" b="1" dirty="0">
                <a:solidFill>
                  <a:srgbClr val="3366FF"/>
                </a:solidFill>
                <a:latin typeface="Courier New"/>
                <a:cs typeface="Courier New"/>
              </a:rPr>
              <a:t>h1</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p</a:t>
            </a:r>
            <a:r>
              <a:rPr lang="nl-NL" b="1" dirty="0">
                <a:latin typeface="Courier New"/>
                <a:cs typeface="Courier New"/>
              </a:rPr>
              <a:t>&gt;	</a:t>
            </a:r>
          </a:p>
          <a:p>
            <a:pPr marL="403225" indent="-342900">
              <a:spcBef>
                <a:spcPct val="20000"/>
              </a:spcBef>
              <a:spcAft>
                <a:spcPct val="30000"/>
              </a:spcAft>
              <a:buClr>
                <a:srgbClr val="7030A0"/>
              </a:buClr>
            </a:pPr>
            <a:r>
              <a:rPr lang="nl-NL" b="1" dirty="0">
                <a:latin typeface="Courier New"/>
                <a:cs typeface="Courier New"/>
              </a:rPr>
              <a:t>		HTML </a:t>
            </a:r>
            <a:r>
              <a:rPr lang="nl-NL" b="1" dirty="0" err="1">
                <a:latin typeface="Courier New"/>
                <a:cs typeface="Courier New"/>
              </a:rPr>
              <a:t>markup</a:t>
            </a:r>
            <a:r>
              <a:rPr lang="nl-NL" b="1" dirty="0">
                <a:latin typeface="Courier New"/>
                <a:cs typeface="Courier New"/>
              </a:rPr>
              <a:t> </a:t>
            </a:r>
            <a:r>
              <a:rPr lang="nl-NL" b="1" dirty="0" err="1">
                <a:latin typeface="Courier New"/>
                <a:cs typeface="Courier New"/>
              </a:rPr>
              <a:t>consists</a:t>
            </a:r>
            <a:r>
              <a:rPr lang="nl-NL" b="1" dirty="0">
                <a:latin typeface="Courier New"/>
                <a:cs typeface="Courier New"/>
              </a:rPr>
              <a:t> of </a:t>
            </a:r>
            <a:r>
              <a:rPr lang="nl-NL" b="1" dirty="0" err="1">
                <a:latin typeface="Courier New"/>
                <a:cs typeface="Courier New"/>
              </a:rPr>
              <a:t>several</a:t>
            </a:r>
            <a:r>
              <a:rPr lang="nl-NL" b="1" dirty="0">
                <a:latin typeface="Courier New"/>
                <a:cs typeface="Courier New"/>
              </a:rPr>
              <a:t> </a:t>
            </a:r>
            <a:r>
              <a:rPr lang="nl-NL" b="1" dirty="0" err="1">
                <a:latin typeface="Courier New"/>
                <a:cs typeface="Courier New"/>
              </a:rPr>
              <a:t>key</a:t>
            </a:r>
            <a:r>
              <a:rPr lang="nl-NL" b="1" dirty="0">
                <a:latin typeface="Courier New"/>
                <a:cs typeface="Courier New"/>
              </a:rPr>
              <a:t> </a:t>
            </a:r>
            <a:r>
              <a:rPr lang="nl-NL" b="1" dirty="0" err="1" smtClean="0">
                <a:latin typeface="Courier New"/>
                <a:cs typeface="Courier New"/>
              </a:rPr>
              <a:t>components</a:t>
            </a:r>
            <a:r>
              <a:rPr lang="nl-NL" b="1" dirty="0" smtClean="0">
                <a:latin typeface="Courier New"/>
                <a:cs typeface="Courier New"/>
              </a:rPr>
              <a:t>, 	</a:t>
            </a:r>
            <a:r>
              <a:rPr lang="nl-NL" b="1" dirty="0" err="1" smtClean="0">
                <a:latin typeface="Courier New"/>
                <a:cs typeface="Courier New"/>
              </a:rPr>
              <a:t>including</a:t>
            </a:r>
            <a:r>
              <a:rPr lang="nl-NL" b="1" dirty="0" smtClean="0">
                <a:latin typeface="Courier New"/>
                <a:cs typeface="Courier New"/>
              </a:rPr>
              <a:t> </a:t>
            </a:r>
            <a:r>
              <a:rPr lang="nl-NL" b="1" dirty="0" err="1">
                <a:latin typeface="Courier New"/>
                <a:cs typeface="Courier New"/>
              </a:rPr>
              <a:t>elements</a:t>
            </a:r>
            <a:r>
              <a:rPr lang="nl-NL" b="1" dirty="0">
                <a:latin typeface="Courier New"/>
                <a:cs typeface="Courier New"/>
              </a:rPr>
              <a:t> </a:t>
            </a:r>
            <a:r>
              <a:rPr lang="nl-NL" b="1" dirty="0" smtClean="0">
                <a:latin typeface="Courier New"/>
                <a:cs typeface="Courier New"/>
              </a:rPr>
              <a:t>[…], </a:t>
            </a:r>
            <a:r>
              <a:rPr lang="nl-NL" b="1" dirty="0" err="1">
                <a:latin typeface="Courier New"/>
                <a:cs typeface="Courier New"/>
              </a:rPr>
              <a:t>character-based</a:t>
            </a:r>
            <a:r>
              <a:rPr lang="nl-NL" b="1" dirty="0">
                <a:latin typeface="Courier New"/>
                <a:cs typeface="Courier New"/>
              </a:rPr>
              <a:t> data types, </a:t>
            </a:r>
            <a:r>
              <a:rPr lang="nl-NL" b="1" dirty="0" smtClean="0">
                <a:latin typeface="Courier New"/>
                <a:cs typeface="Courier New"/>
              </a:rPr>
              <a:t>	</a:t>
            </a:r>
            <a:r>
              <a:rPr lang="nl-NL" b="1" dirty="0" err="1" smtClean="0">
                <a:latin typeface="Courier New"/>
                <a:cs typeface="Courier New"/>
              </a:rPr>
              <a:t>character</a:t>
            </a:r>
            <a:r>
              <a:rPr lang="nl-NL" b="1" dirty="0" smtClean="0">
                <a:latin typeface="Courier New"/>
                <a:cs typeface="Courier New"/>
              </a:rPr>
              <a:t> </a:t>
            </a:r>
            <a:r>
              <a:rPr lang="nl-NL" b="1" dirty="0" err="1">
                <a:latin typeface="Courier New"/>
                <a:cs typeface="Courier New"/>
              </a:rPr>
              <a:t>references</a:t>
            </a:r>
            <a:r>
              <a:rPr lang="nl-NL" b="1" dirty="0">
                <a:latin typeface="Courier New"/>
                <a:cs typeface="Courier New"/>
              </a:rPr>
              <a:t> </a:t>
            </a:r>
            <a:r>
              <a:rPr lang="nl-NL" b="1" dirty="0" err="1">
                <a:latin typeface="Courier New"/>
                <a:cs typeface="Courier New"/>
              </a:rPr>
              <a:t>and</a:t>
            </a:r>
            <a:r>
              <a:rPr lang="nl-NL" b="1" dirty="0">
                <a:latin typeface="Courier New"/>
                <a:cs typeface="Courier New"/>
              </a:rPr>
              <a:t> </a:t>
            </a:r>
            <a:r>
              <a:rPr lang="nl-NL" b="1" dirty="0" err="1">
                <a:latin typeface="Courier New"/>
                <a:cs typeface="Courier New"/>
              </a:rPr>
              <a:t>entity</a:t>
            </a:r>
            <a:r>
              <a:rPr lang="nl-NL" b="1" dirty="0">
                <a:latin typeface="Courier New"/>
                <a:cs typeface="Courier New"/>
              </a:rPr>
              <a:t> </a:t>
            </a:r>
            <a:r>
              <a:rPr lang="nl-NL" b="1" dirty="0" err="1" smtClean="0">
                <a:latin typeface="Courier New"/>
                <a:cs typeface="Courier New"/>
              </a:rPr>
              <a:t>references</a:t>
            </a:r>
            <a:endParaRPr lang="nl-NL" b="1" dirty="0" smtClean="0">
              <a:latin typeface="Courier New"/>
              <a:cs typeface="Courier New"/>
            </a:endParaRPr>
          </a:p>
          <a:p>
            <a:pPr marL="403225" indent="-342900">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a:latin typeface="Courier New"/>
                <a:cs typeface="Courier New"/>
              </a:rPr>
              <a:t>/</a:t>
            </a:r>
            <a:r>
              <a:rPr lang="nl-NL" b="1" dirty="0">
                <a:solidFill>
                  <a:srgbClr val="3366FF"/>
                </a:solidFill>
                <a:latin typeface="Courier New"/>
                <a:cs typeface="Courier New"/>
              </a:rPr>
              <a:t>p</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err="1">
                <a:solidFill>
                  <a:srgbClr val="3366FF"/>
                </a:solidFill>
                <a:latin typeface="Courier New"/>
                <a:cs typeface="Courier New"/>
              </a:rPr>
              <a:t>section</a:t>
            </a:r>
            <a:r>
              <a:rPr lang="nl-NL" b="1" dirty="0">
                <a:latin typeface="Courier New"/>
                <a:cs typeface="Courier New"/>
              </a:rPr>
              <a:t>&gt;</a:t>
            </a: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7660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A719B0F9A0F047AFDFAEEE7580822F" ma:contentTypeVersion="3" ma:contentTypeDescription="Crée un document." ma:contentTypeScope="" ma:versionID="6907e0c51636234d98ef766f73ad95f5">
  <xsd:schema xmlns:xsd="http://www.w3.org/2001/XMLSchema" xmlns:xs="http://www.w3.org/2001/XMLSchema" xmlns:p="http://schemas.microsoft.com/office/2006/metadata/properties" xmlns:ns2="cac1e2cd-caea-4862-842c-e8cbcf68099c" targetNamespace="http://schemas.microsoft.com/office/2006/metadata/properties" ma:root="true" ma:fieldsID="36c4a443992d277df22de6cb712424a7"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cac1e2cd-caea-4862-842c-e8cbcf68099c">
      <UserInfo>
        <DisplayName/>
        <AccountId xsi:nil="true"/>
        <AccountType/>
      </UserInfo>
    </SharedWithUsers>
    <SharingHintHash xmlns="cac1e2cd-caea-4862-842c-e8cbcf68099c">218621816</SharingHintHash>
  </documentManagement>
</p:properties>
</file>

<file path=customXml/itemProps1.xml><?xml version="1.0" encoding="utf-8"?>
<ds:datastoreItem xmlns:ds="http://schemas.openxmlformats.org/officeDocument/2006/customXml" ds:itemID="{6D04ADC4-A2B3-40A3-A9A7-904669DA1E4E}"/>
</file>

<file path=customXml/itemProps2.xml><?xml version="1.0" encoding="utf-8"?>
<ds:datastoreItem xmlns:ds="http://schemas.openxmlformats.org/officeDocument/2006/customXml" ds:itemID="{814185B3-5B81-47C1-8C78-4262FD661A75}"/>
</file>

<file path=customXml/itemProps3.xml><?xml version="1.0" encoding="utf-8"?>
<ds:datastoreItem xmlns:ds="http://schemas.openxmlformats.org/officeDocument/2006/customXml" ds:itemID="{9BD9B24D-8C3F-4CF5-9151-A19CB97841B0}"/>
</file>

<file path=docProps/app.xml><?xml version="1.0" encoding="utf-8"?>
<Properties xmlns="http://schemas.openxmlformats.org/officeDocument/2006/extended-properties" xmlns:vt="http://schemas.openxmlformats.org/officeDocument/2006/docPropsVTypes">
  <Template>SUPINFOTheme.thmx</Template>
  <TotalTime>0</TotalTime>
  <Words>2863</Words>
  <Application>Microsoft Macintosh PowerPoint</Application>
  <PresentationFormat>On-screen Show (16:10)</PresentationFormat>
  <Paragraphs>678</Paragraphs>
  <Slides>55</Slides>
  <Notes>49</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SUPINFOTheme</vt:lpstr>
      <vt:lpstr>PowerPoint Presentation</vt:lpstr>
      <vt:lpstr>PowerPoint Presentation</vt:lpstr>
      <vt:lpstr>PowerPoint Presentation</vt:lpstr>
      <vt:lpstr>Semantic markups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 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Media markups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2014-10-03T11:05:24Z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0x010100D4A719B0F9A0F047AFDFAEEE7580822F</vt:lpwstr>
  </property>
</Properties>
</file>