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715000" type="screen16x1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E2C5"/>
    <a:srgbClr val="5F5F5F"/>
    <a:srgbClr val="808080"/>
    <a:srgbClr val="479B8F"/>
    <a:srgbClr val="A2AEBA"/>
    <a:srgbClr val="BFC7CF"/>
    <a:srgbClr val="D9D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392" autoAdjust="0"/>
  </p:normalViewPr>
  <p:slideViewPr>
    <p:cSldViewPr>
      <p:cViewPr varScale="1">
        <p:scale>
          <a:sx n="60" d="100"/>
          <a:sy n="60" d="100"/>
        </p:scale>
        <p:origin x="-1616" y="-11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8" Type="http://schemas.openxmlformats.org/officeDocument/2006/relationships/slide" Target="slides/slide7.xml"/><Relationship Id="rId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7" Type="http://schemas.openxmlformats.org/officeDocument/2006/relationships/slide" Target="slides/slide6.xml"/><Relationship Id="rId20" Type="http://schemas.openxmlformats.org/officeDocument/2006/relationships/slide" Target="slides/slide19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9" Type="http://schemas.openxmlformats.org/officeDocument/2006/relationships/customXml" Target="../customXml/item2.xml"/><Relationship Id="rId24" Type="http://schemas.openxmlformats.org/officeDocument/2006/relationships/presProps" Target="presProps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printerSettings" Target="printerSettings/printerSettings1.bin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9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3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70138" y="0"/>
            <a:ext cx="45116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1911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36397F7C-9109-41AA-AF3F-C9CBB169BBFF}" type="datetime1">
              <a:rPr lang="en-US"/>
              <a:pPr/>
              <a:t>10/24/12</a:t>
            </a:fld>
            <a:endParaRPr lang="en-US"/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58118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48413" y="8831263"/>
            <a:ext cx="533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7C415679-3D27-438F-AC74-489F5AF573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68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93938" y="0"/>
            <a:ext cx="4587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0653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7EF0411E-54B7-49D7-BF23-01683CC1CD67}" type="datetime1">
              <a:rPr lang="en-US"/>
              <a:pPr/>
              <a:t>10/24/12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56578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23025" y="8829675"/>
            <a:ext cx="457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F2894214-72F6-4306-9C26-759FB68F50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7015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://lesscss.org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http://lesscss.org/#-client-side-usage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10/24/12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09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You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find</a:t>
            </a:r>
            <a:r>
              <a:rPr lang="fr-FR" dirty="0" smtClean="0"/>
              <a:t> a </a:t>
            </a:r>
            <a:r>
              <a:rPr lang="fr-FR" dirty="0" err="1" smtClean="0"/>
              <a:t>workaround</a:t>
            </a:r>
            <a:r>
              <a:rPr lang="fr-FR" dirty="0" smtClean="0"/>
              <a:t> for Chrome by </a:t>
            </a:r>
            <a:r>
              <a:rPr lang="fr-FR" dirty="0" err="1" smtClean="0"/>
              <a:t>using</a:t>
            </a:r>
            <a:r>
              <a:rPr lang="fr-FR" baseline="0" dirty="0" smtClean="0"/>
              <a:t> a HTTP server on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local machine (</a:t>
            </a:r>
            <a:r>
              <a:rPr lang="fr-FR" baseline="0" dirty="0" err="1" smtClean="0"/>
              <a:t>like</a:t>
            </a:r>
            <a:r>
              <a:rPr lang="fr-FR" baseline="0" dirty="0" smtClean="0"/>
              <a:t> WAMP).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10/24/12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16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40B297-F50D-484C-ACFB-7B14BBEC6D9D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A90ED0-21BE-4D02-8F9A-847F055022D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4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52C86D-858F-4436-887E-FAA64C472B10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6402C7-27C9-430B-A647-BD0442B840C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67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70"/>
            <a:ext cx="2057400" cy="487627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70"/>
            <a:ext cx="6019800" cy="487627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1631552-3809-4475-B076-571F79DD8438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7DE801-10D8-4981-85E5-572F3102C766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47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67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1F0D905-E438-41C5-8546-C118A5946D7D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1FF16F-B8D2-48F4-BB40-50C6ADBAEB93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50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6FFFF1-2C65-4327-9840-2B43B23FD6B1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9" name="Espace réservé du numéro de diapositive 6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79B318-7D5E-4DF4-970F-6BCF490CBACA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9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6554C8-55AE-4EFB-BB46-A79A617C7A68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11" name="Espace réservé du numéro de diapositive 8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618072-F17A-45BB-8575-F110F243281F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07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A0FB1A-DC0F-4BA7-8E04-D8DDB0C51F6A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7239F0-C809-4D9B-BADE-E677263A850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17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55CAE2-4705-4758-B174-288BF2998352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88FAD3-7D0D-492B-87C9-E1D04BF51D86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99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11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11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A2DD87-EF16-4542-8E2C-04CB6C2EC50F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398663-00F0-4FB6-95EF-D9E088BC8153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23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7BE084-309E-469E-847E-32D69B823DBE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75C14B-8D76-4463-8862-8299E72AFFA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79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4" descr="CarteDuMonde_AvecPoint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0"/>
            <a:ext cx="4002087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294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116013" y="336550"/>
            <a:ext cx="77771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28713"/>
            <a:ext cx="8435975" cy="423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5329238"/>
            <a:ext cx="9144000" cy="4079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fr-FR" sz="900">
                <a:solidFill>
                  <a:srgbClr val="FFFFFF"/>
                </a:solidFill>
                <a:latin typeface="Calibri" pitchFamily="34" charset="0"/>
              </a:rPr>
              <a:t>© SUPINFO International University – http://www.supinfo.com</a:t>
            </a:r>
          </a:p>
        </p:txBody>
      </p:sp>
      <p:pic>
        <p:nvPicPr>
          <p:cNvPr id="1030" name="Imag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5305425"/>
            <a:ext cx="13620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84" r:id="rId1"/>
    <p:sldLayoutId id="2147484485" r:id="rId2"/>
    <p:sldLayoutId id="2147484486" r:id="rId3"/>
    <p:sldLayoutId id="2147484487" r:id="rId4"/>
    <p:sldLayoutId id="2147484488" r:id="rId5"/>
    <p:sldLayoutId id="2147484489" r:id="rId6"/>
    <p:sldLayoutId id="2147484490" r:id="rId7"/>
    <p:sldLayoutId id="2147484491" r:id="rId8"/>
    <p:sldLayoutId id="2147484492" r:id="rId9"/>
    <p:sldLayoutId id="2147484493" r:id="rId10"/>
    <p:sldLayoutId id="2147484494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sscss.org/" TargetMode="Externa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CSS 3</a:t>
            </a:r>
            <a:endParaRPr lang="fr-FR" dirty="0"/>
          </a:p>
        </p:txBody>
      </p:sp>
      <p:pic>
        <p:nvPicPr>
          <p:cNvPr id="2050" name="Picture 2" descr="D:\Users\Renaud\Desktop\l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197" y="2065412"/>
            <a:ext cx="37242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96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Mixins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Less</a:t>
            </a:r>
            <a:r>
              <a:rPr lang="fr-FR" dirty="0" smtClean="0"/>
              <a:t> CSS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 algn="r">
              <a:buNone/>
            </a:pPr>
            <a:r>
              <a:rPr lang="fr-FR" dirty="0" err="1" smtClean="0"/>
              <a:t>Generated</a:t>
            </a:r>
            <a:r>
              <a:rPr lang="fr-FR" dirty="0" smtClean="0"/>
              <a:t> CSS		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pic>
        <p:nvPicPr>
          <p:cNvPr id="5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à coins arrondis 5"/>
          <p:cNvSpPr/>
          <p:nvPr/>
        </p:nvSpPr>
        <p:spPr>
          <a:xfrm>
            <a:off x="179512" y="1705373"/>
            <a:ext cx="8785224" cy="3456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.rounded-corners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{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border-radius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5px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moz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-border-radius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5px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webkit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-border-radius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5px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b="1" dirty="0" smtClean="0">
              <a:solidFill>
                <a:srgbClr val="0070C0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#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header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.rounded-corners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#container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{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.rounded-corners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8" name="Connecteur droit 7"/>
          <p:cNvCxnSpPr>
            <a:stCxn id="6" idx="0"/>
            <a:endCxn id="6" idx="2"/>
          </p:cNvCxnSpPr>
          <p:nvPr/>
        </p:nvCxnSpPr>
        <p:spPr>
          <a:xfrm>
            <a:off x="4572124" y="1705373"/>
            <a:ext cx="0" cy="3456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644008" y="1849388"/>
            <a:ext cx="4427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header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#container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rounded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-corners</a:t>
            </a:r>
            <a:r>
              <a:rPr lang="fr-FR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border-radius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5px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moz</a:t>
            </a: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-border-radius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5px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webkit</a:t>
            </a:r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-border-radius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5px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583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Mixins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Less</a:t>
            </a:r>
            <a:r>
              <a:rPr lang="fr-FR" dirty="0" smtClean="0"/>
              <a:t> CSS		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pic>
        <p:nvPicPr>
          <p:cNvPr id="5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à coins arrondis 5"/>
          <p:cNvSpPr/>
          <p:nvPr/>
        </p:nvSpPr>
        <p:spPr>
          <a:xfrm>
            <a:off x="179512" y="1705373"/>
            <a:ext cx="8785224" cy="3456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.rounded-corners(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@size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)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{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border-radius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@size;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moz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-border-radius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@size;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webkit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-border-radius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@size;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b="1" dirty="0" smtClean="0">
              <a:solidFill>
                <a:srgbClr val="0070C0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.border-base(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@color: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 black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,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@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size: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 1px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)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{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border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@size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 solid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@color;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#container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{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.rounded-corners(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5px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)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.border-base(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#333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)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2607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Mixins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Generated</a:t>
            </a:r>
            <a:r>
              <a:rPr lang="fr-FR" dirty="0" smtClean="0"/>
              <a:t> CSS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Is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really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in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languages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pic>
        <p:nvPicPr>
          <p:cNvPr id="5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à coins arrondis 5"/>
          <p:cNvSpPr/>
          <p:nvPr/>
        </p:nvSpPr>
        <p:spPr>
          <a:xfrm>
            <a:off x="179512" y="1777380"/>
            <a:ext cx="8785224" cy="1944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#container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{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border-radius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5px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moz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-border-radius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5px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webkit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-border-radius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5px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border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: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1px solid #333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2615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Mixins</a:t>
            </a:r>
            <a:r>
              <a:rPr lang="fr-FR" dirty="0" smtClean="0"/>
              <a:t> </a:t>
            </a:r>
            <a:r>
              <a:rPr lang="fr-FR" dirty="0" err="1" smtClean="0"/>
              <a:t>overloading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Less</a:t>
            </a:r>
            <a:r>
              <a:rPr lang="fr-FR" dirty="0" smtClean="0"/>
              <a:t> CSS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 algn="r">
              <a:buNone/>
            </a:pPr>
            <a:r>
              <a:rPr lang="fr-FR" dirty="0" err="1" smtClean="0"/>
              <a:t>Generated</a:t>
            </a:r>
            <a:r>
              <a:rPr lang="fr-FR" dirty="0" smtClean="0"/>
              <a:t> CSS		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pic>
        <p:nvPicPr>
          <p:cNvPr id="5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à coins arrondis 5"/>
          <p:cNvSpPr/>
          <p:nvPr/>
        </p:nvSpPr>
        <p:spPr>
          <a:xfrm>
            <a:off x="179512" y="1705373"/>
            <a:ext cx="8785224" cy="3456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grady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@a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)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{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color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@a;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b="1" dirty="0" smtClean="0">
              <a:solidFill>
                <a:srgbClr val="0070C0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grady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@a, @b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)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color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fade(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@a, @b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)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b="1" dirty="0">
              <a:solidFill>
                <a:srgbClr val="0070C0"/>
              </a:solidFill>
              <a:latin typeface="Courier New"/>
              <a:cs typeface="Courier New"/>
            </a:endParaRPr>
          </a:p>
          <a:p>
            <a:endParaRPr lang="en-US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#container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{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grady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#555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)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 }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#footer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{ 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grady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black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50%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)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 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8" name="Connecteur droit 7"/>
          <p:cNvCxnSpPr>
            <a:stCxn id="6" idx="0"/>
            <a:endCxn id="6" idx="2"/>
          </p:cNvCxnSpPr>
          <p:nvPr/>
        </p:nvCxnSpPr>
        <p:spPr>
          <a:xfrm>
            <a:off x="4572124" y="1705373"/>
            <a:ext cx="0" cy="3456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644008" y="1849388"/>
            <a:ext cx="4427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#container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/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#555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footer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/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rgba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0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0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797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Built</a:t>
            </a:r>
            <a:r>
              <a:rPr lang="fr-FR" dirty="0" smtClean="0"/>
              <a:t>-in </a:t>
            </a:r>
            <a:r>
              <a:rPr lang="fr-FR" dirty="0" err="1" smtClean="0"/>
              <a:t>functions</a:t>
            </a:r>
            <a:r>
              <a:rPr lang="fr-FR" dirty="0" smtClean="0"/>
              <a:t> - </a:t>
            </a:r>
            <a:r>
              <a:rPr lang="fr-FR" dirty="0" err="1" smtClean="0"/>
              <a:t>Color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changing functions (1 of 2):</a:t>
            </a:r>
          </a:p>
          <a:p>
            <a:pPr lvl="1"/>
            <a:r>
              <a:rPr lang="en-US" dirty="0" smtClean="0"/>
              <a:t>Decline your entire layout by only two colors!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161772"/>
              </p:ext>
            </p:extLst>
          </p:nvPr>
        </p:nvGraphicFramePr>
        <p:xfrm>
          <a:off x="457200" y="2281436"/>
          <a:ext cx="8363272" cy="222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5760640"/>
              </a:tblGrid>
              <a:tr h="370795"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Example</a:t>
                      </a:r>
                      <a:endParaRPr lang="fr-F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Champ 2</a:t>
                      </a:r>
                      <a:endParaRPr lang="fr-FR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lighten</a:t>
                      </a:r>
                      <a:r>
                        <a:rPr lang="en-US" dirty="0" smtClean="0"/>
                        <a:t>(@color, 10%);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 color 10% lighter than @color</a:t>
                      </a:r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darken</a:t>
                      </a:r>
                      <a:r>
                        <a:rPr lang="en-US" dirty="0" smtClean="0"/>
                        <a:t>(@color, 10%);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 color 10% darker than @color</a:t>
                      </a:r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 smtClean="0"/>
                        <a:t>saturate</a:t>
                      </a:r>
                      <a:r>
                        <a:rPr lang="fr-FR" sz="1800" b="0" dirty="0" smtClean="0"/>
                        <a:t>(@</a:t>
                      </a:r>
                      <a:r>
                        <a:rPr lang="fr-FR" sz="1800" b="0" dirty="0" err="1" smtClean="0"/>
                        <a:t>color</a:t>
                      </a:r>
                      <a:r>
                        <a:rPr lang="fr-FR" sz="1800" b="0" dirty="0" smtClean="0"/>
                        <a:t>, 10%); </a:t>
                      </a:r>
                      <a:endParaRPr lang="en-US" dirty="0" smtClean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 color 10% </a:t>
                      </a:r>
                      <a:r>
                        <a:rPr lang="en-US" baseline="0" dirty="0" smtClean="0"/>
                        <a:t> more </a:t>
                      </a:r>
                      <a:r>
                        <a:rPr lang="en-US" dirty="0" smtClean="0"/>
                        <a:t>saturated than @color </a:t>
                      </a:r>
                      <a:endParaRPr lang="fr-FR" sz="1800" b="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desaturate</a:t>
                      </a:r>
                      <a:r>
                        <a:rPr lang="en-US" dirty="0" smtClean="0"/>
                        <a:t>(@color, 10%);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 color 10% </a:t>
                      </a:r>
                      <a:r>
                        <a:rPr lang="en-US" baseline="0" dirty="0" smtClean="0"/>
                        <a:t> less </a:t>
                      </a:r>
                      <a:r>
                        <a:rPr lang="en-US" dirty="0" smtClean="0"/>
                        <a:t>saturated than @color </a:t>
                      </a:r>
                      <a:endParaRPr lang="fr-FR" sz="1800" b="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mix</a:t>
                      </a:r>
                      <a:r>
                        <a:rPr lang="en-US" dirty="0" smtClean="0"/>
                        <a:t>(@color1, @color2);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b="0" dirty="0" smtClean="0"/>
                        <a:t>Return a mix of @color1 and @color2</a:t>
                      </a:r>
                      <a:endParaRPr lang="fr-FR" sz="1800" b="0" dirty="0"/>
                    </a:p>
                  </a:txBody>
                  <a:tcPr marT="45714" marB="45714"/>
                </a:tc>
              </a:tr>
            </a:tbl>
          </a:graphicData>
        </a:graphic>
      </p:graphicFrame>
      <p:pic>
        <p:nvPicPr>
          <p:cNvPr id="6" name="Picture 2" descr="D:\Users\Renaud\Desktop\StageFinEtudesSupinfo\Icons-New\v3\Min\Focu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568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87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Built</a:t>
            </a:r>
            <a:r>
              <a:rPr lang="fr-FR" dirty="0" smtClean="0"/>
              <a:t>-in </a:t>
            </a:r>
            <a:r>
              <a:rPr lang="fr-FR" dirty="0" err="1" smtClean="0"/>
              <a:t>functions</a:t>
            </a:r>
            <a:r>
              <a:rPr lang="fr-FR" dirty="0" smtClean="0"/>
              <a:t> - </a:t>
            </a:r>
            <a:r>
              <a:rPr lang="fr-FR" dirty="0" err="1" smtClean="0"/>
              <a:t>Color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changing functions (2 of 2):</a:t>
            </a:r>
          </a:p>
          <a:p>
            <a:pPr lvl="1"/>
            <a:r>
              <a:rPr lang="en-US" dirty="0" smtClean="0"/>
              <a:t>Decline your entire layout by only two colors!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061240"/>
              </p:ext>
            </p:extLst>
          </p:nvPr>
        </p:nvGraphicFramePr>
        <p:xfrm>
          <a:off x="457200" y="2281436"/>
          <a:ext cx="8363272" cy="222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5760640"/>
              </a:tblGrid>
              <a:tr h="370795"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Example</a:t>
                      </a:r>
                      <a:endParaRPr lang="fr-F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Champ 2</a:t>
                      </a:r>
                      <a:endParaRPr lang="fr-FR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fadein</a:t>
                      </a:r>
                      <a:r>
                        <a:rPr lang="en-US" b="0" dirty="0" smtClean="0"/>
                        <a:t>(@color, 10%);</a:t>
                      </a:r>
                      <a:r>
                        <a:rPr lang="en-US" b="1" dirty="0" smtClean="0"/>
                        <a:t>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 color 10% </a:t>
                      </a:r>
                      <a:r>
                        <a:rPr lang="en-US" b="0" dirty="0" smtClean="0"/>
                        <a:t>less transparent</a:t>
                      </a:r>
                      <a:r>
                        <a:rPr lang="en-US" dirty="0" smtClean="0"/>
                        <a:t> than @color </a:t>
                      </a:r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fadeout</a:t>
                      </a:r>
                      <a:r>
                        <a:rPr lang="en-US" b="0" dirty="0" smtClean="0"/>
                        <a:t>(@color, 10%);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 color 10% </a:t>
                      </a:r>
                      <a:r>
                        <a:rPr lang="en-US" b="0" dirty="0" smtClean="0"/>
                        <a:t>more transparent</a:t>
                      </a:r>
                      <a:r>
                        <a:rPr lang="en-US" dirty="0" smtClean="0"/>
                        <a:t> than @color </a:t>
                      </a:r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/>
                        <a:t>fade</a:t>
                      </a:r>
                      <a:r>
                        <a:rPr lang="fr-FR" sz="1800" b="0" dirty="0" smtClean="0"/>
                        <a:t>(@</a:t>
                      </a:r>
                      <a:r>
                        <a:rPr lang="fr-FR" sz="1800" b="0" dirty="0" err="1" smtClean="0"/>
                        <a:t>color</a:t>
                      </a:r>
                      <a:r>
                        <a:rPr lang="fr-FR" sz="1800" b="0" dirty="0" smtClean="0"/>
                        <a:t>, 50%);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@color with 50% transparency </a:t>
                      </a:r>
                      <a:endParaRPr lang="fr-FR" sz="1800" b="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spin</a:t>
                      </a:r>
                      <a:r>
                        <a:rPr lang="en-US" b="0" dirty="0" smtClean="0"/>
                        <a:t>(@color, 10);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 color 10 degree larger in hue than @color </a:t>
                      </a:r>
                      <a:endParaRPr lang="fr-FR" sz="1800" b="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spin</a:t>
                      </a:r>
                      <a:r>
                        <a:rPr lang="en-US" b="0" dirty="0" smtClean="0"/>
                        <a:t>(@color, -10);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b="0" dirty="0" smtClean="0"/>
                        <a:t>Return </a:t>
                      </a:r>
                      <a:r>
                        <a:rPr lang="en-US" dirty="0" smtClean="0"/>
                        <a:t>return a color 10 degree smaller hue than @color </a:t>
                      </a:r>
                      <a:endParaRPr lang="fr-FR" sz="1800" b="0" dirty="0"/>
                    </a:p>
                  </a:txBody>
                  <a:tcPr marT="45714" marB="45714"/>
                </a:tc>
              </a:tr>
            </a:tbl>
          </a:graphicData>
        </a:graphic>
      </p:graphicFrame>
      <p:pic>
        <p:nvPicPr>
          <p:cNvPr id="6" name="Picture 2" descr="D:\Users\Renaud\Desktop\StageFinEtudesSupinfo\Icons-New\v3\Min\Focu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568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33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Conditional</a:t>
            </a:r>
            <a:r>
              <a:rPr lang="fr-FR" dirty="0" smtClean="0"/>
              <a:t> </a:t>
            </a:r>
            <a:r>
              <a:rPr lang="fr-FR" dirty="0" err="1" smtClean="0"/>
              <a:t>statements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 </a:t>
            </a:r>
            <a:r>
              <a:rPr lang="fr-FR" dirty="0" err="1" smtClean="0"/>
              <a:t>handles</a:t>
            </a:r>
            <a:r>
              <a:rPr lang="fr-FR" dirty="0" smtClean="0"/>
              <a:t> conditions!</a:t>
            </a:r>
          </a:p>
          <a:p>
            <a:pPr lvl="1"/>
            <a:r>
              <a:rPr lang="fr-FR" dirty="0" err="1" smtClean="0"/>
              <a:t>Begins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« </a:t>
            </a:r>
            <a:r>
              <a:rPr lang="fr-FR" dirty="0" err="1" smtClean="0"/>
              <a:t>when</a:t>
            </a:r>
            <a:r>
              <a:rPr lang="fr-FR" dirty="0" smtClean="0"/>
              <a:t> »</a:t>
            </a:r>
          </a:p>
          <a:p>
            <a:pPr lvl="1"/>
            <a:r>
              <a:rPr lang="fr-FR" dirty="0" err="1" smtClean="0"/>
              <a:t>Optionnaly</a:t>
            </a:r>
            <a:r>
              <a:rPr lang="fr-FR" dirty="0" smtClean="0"/>
              <a:t> </a:t>
            </a:r>
            <a:r>
              <a:rPr lang="fr-FR" dirty="0" err="1" smtClean="0"/>
              <a:t>followed</a:t>
            </a:r>
            <a:r>
              <a:rPr lang="fr-FR" dirty="0" smtClean="0"/>
              <a:t> by « </a:t>
            </a:r>
            <a:r>
              <a:rPr lang="fr-FR" b="1" dirty="0" smtClean="0"/>
              <a:t>and </a:t>
            </a:r>
            <a:r>
              <a:rPr lang="fr-FR" dirty="0" smtClean="0"/>
              <a:t>», « </a:t>
            </a:r>
            <a:r>
              <a:rPr lang="fr-FR" b="1" dirty="0" smtClean="0"/>
              <a:t>,</a:t>
            </a:r>
            <a:r>
              <a:rPr lang="fr-FR" dirty="0" smtClean="0"/>
              <a:t> » (</a:t>
            </a:r>
            <a:r>
              <a:rPr lang="fr-FR" dirty="0" err="1" smtClean="0"/>
              <a:t>logical</a:t>
            </a:r>
            <a:r>
              <a:rPr lang="fr-FR" dirty="0" smtClean="0"/>
              <a:t> OR), « </a:t>
            </a:r>
            <a:r>
              <a:rPr lang="fr-FR" b="1" dirty="0" smtClean="0"/>
              <a:t>not</a:t>
            </a:r>
            <a:r>
              <a:rPr lang="fr-FR" dirty="0" smtClean="0"/>
              <a:t> »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79512" y="2569468"/>
            <a:ext cx="8785224" cy="26642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fontcolor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@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bg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-opacity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)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when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(@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bg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-opacity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=&lt;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0.5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) {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olor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black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b="1" dirty="0" smtClean="0">
              <a:solidFill>
                <a:srgbClr val="0070C0"/>
              </a:solidFill>
              <a:latin typeface="Courier New"/>
              <a:cs typeface="Courier New"/>
            </a:endParaRPr>
          </a:p>
          <a:p>
            <a:endParaRPr lang="en-US" b="1" dirty="0" smtClean="0">
              <a:solidFill>
                <a:srgbClr val="0070C0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fontcolor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@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bg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-opacity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when (@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bg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-opacity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0.5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) {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color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white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#container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{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opacity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0.5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.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fontcolor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0.5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)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; }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pic>
        <p:nvPicPr>
          <p:cNvPr id="6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62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Conditional</a:t>
            </a:r>
            <a:r>
              <a:rPr lang="fr-FR" dirty="0" smtClean="0"/>
              <a:t> </a:t>
            </a:r>
            <a:r>
              <a:rPr lang="fr-FR" dirty="0" err="1" smtClean="0"/>
              <a:t>statements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Five </a:t>
            </a:r>
            <a:r>
              <a:rPr lang="fr-FR" dirty="0" err="1" smtClean="0"/>
              <a:t>operators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=&gt;</a:t>
            </a:r>
          </a:p>
          <a:p>
            <a:pPr lvl="2"/>
            <a:r>
              <a:rPr lang="fr-FR" dirty="0" smtClean="0"/>
              <a:t>&gt;</a:t>
            </a:r>
          </a:p>
          <a:p>
            <a:pPr lvl="2"/>
            <a:r>
              <a:rPr lang="fr-FR" dirty="0" smtClean="0"/>
              <a:t>=</a:t>
            </a:r>
          </a:p>
          <a:p>
            <a:pPr lvl="2"/>
            <a:r>
              <a:rPr lang="fr-FR" dirty="0" smtClean="0"/>
              <a:t>&lt;</a:t>
            </a:r>
          </a:p>
          <a:p>
            <a:pPr lvl="2"/>
            <a:r>
              <a:rPr lang="fr-FR" dirty="0" smtClean="0"/>
              <a:t>=&lt;</a:t>
            </a:r>
          </a:p>
          <a:p>
            <a:pPr lvl="1"/>
            <a:endParaRPr lang="fr-FR" dirty="0"/>
          </a:p>
          <a:p>
            <a:r>
              <a:rPr lang="fr-FR" dirty="0" err="1" smtClean="0"/>
              <a:t>Only</a:t>
            </a:r>
            <a:r>
              <a:rPr lang="fr-FR" dirty="0" smtClean="0"/>
              <a:t> dimension and keywords are comparable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pic>
        <p:nvPicPr>
          <p:cNvPr id="3074" name="Picture 2" descr="http://dara.mumfaculty.com/files/2012/05/comparis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49388"/>
            <a:ext cx="2952328" cy="197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13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Additional</a:t>
            </a:r>
            <a:r>
              <a:rPr lang="fr-FR" dirty="0" smtClean="0"/>
              <a:t> informations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compiled</a:t>
            </a:r>
            <a:r>
              <a:rPr lang="fr-FR" dirty="0" smtClean="0"/>
              <a:t> and </a:t>
            </a:r>
            <a:r>
              <a:rPr lang="fr-FR" dirty="0" err="1" smtClean="0"/>
              <a:t>minified</a:t>
            </a:r>
            <a:r>
              <a:rPr lang="fr-FR" dirty="0" smtClean="0"/>
              <a:t> server </a:t>
            </a:r>
            <a:r>
              <a:rPr lang="fr-FR" dirty="0" err="1" smtClean="0"/>
              <a:t>side</a:t>
            </a:r>
            <a:r>
              <a:rPr lang="fr-FR" dirty="0"/>
              <a:t> </a:t>
            </a:r>
            <a:r>
              <a:rPr lang="fr-FR" dirty="0" smtClean="0"/>
              <a:t>for a </a:t>
            </a:r>
            <a:r>
              <a:rPr lang="fr-FR" dirty="0" err="1" smtClean="0"/>
              <a:t>perfect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nodeJS</a:t>
            </a:r>
            <a:r>
              <a:rPr lang="fr-FR" dirty="0" smtClean="0"/>
              <a:t> and Rhino.</a:t>
            </a:r>
            <a:endParaRPr lang="fr-FR" dirty="0"/>
          </a:p>
          <a:p>
            <a:pPr lvl="1"/>
            <a:r>
              <a:rPr lang="fr-FR" dirty="0" err="1" smtClean="0"/>
              <a:t>You’ll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in the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semester</a:t>
            </a:r>
            <a:r>
              <a:rPr lang="fr-FR" dirty="0" smtClean="0"/>
              <a:t>!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Note: </a:t>
            </a:r>
            <a:r>
              <a:rPr lang="fr-FR" dirty="0" err="1" smtClean="0"/>
              <a:t>At</a:t>
            </a:r>
            <a:r>
              <a:rPr lang="fr-FR" dirty="0" smtClean="0"/>
              <a:t> the time of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writing</a:t>
            </a:r>
            <a:r>
              <a:rPr lang="fr-FR" dirty="0" smtClean="0"/>
              <a:t> Chrome </a:t>
            </a:r>
            <a:r>
              <a:rPr lang="fr-FR" dirty="0" err="1" smtClean="0"/>
              <a:t>doesn’t</a:t>
            </a:r>
            <a:r>
              <a:rPr lang="fr-FR" dirty="0" smtClean="0"/>
              <a:t> support </a:t>
            </a:r>
            <a:r>
              <a:rPr lang="en-US" dirty="0" smtClean="0"/>
              <a:t>Less.js if </a:t>
            </a:r>
            <a:r>
              <a:rPr lang="en-US" dirty="0"/>
              <a:t>the path to your page starts with </a:t>
            </a:r>
            <a:r>
              <a:rPr lang="en-US" dirty="0" smtClean="0"/>
              <a:t>"file:///".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pic>
        <p:nvPicPr>
          <p:cNvPr id="5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7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30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stylesheet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 (CSS </a:t>
            </a:r>
            <a:r>
              <a:rPr lang="fr-FR" dirty="0" err="1" smtClean="0"/>
              <a:t>preprocessor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err="1" smtClean="0"/>
              <a:t>Don’t</a:t>
            </a:r>
            <a:r>
              <a:rPr lang="fr-FR" dirty="0" smtClean="0"/>
              <a:t> confuse </a:t>
            </a:r>
            <a:r>
              <a:rPr lang="fr-FR" dirty="0" err="1" smtClean="0"/>
              <a:t>with</a:t>
            </a:r>
            <a:r>
              <a:rPr lang="fr-FR" dirty="0" smtClean="0"/>
              <a:t> LESS </a:t>
            </a:r>
            <a:r>
              <a:rPr lang="fr-FR" dirty="0" err="1" smtClean="0"/>
              <a:t>framework</a:t>
            </a:r>
            <a:r>
              <a:rPr lang="fr-FR" dirty="0" smtClean="0"/>
              <a:t>!</a:t>
            </a:r>
          </a:p>
          <a:p>
            <a:pPr lvl="1"/>
            <a:r>
              <a:rPr lang="fr-FR" dirty="0" err="1" smtClean="0"/>
              <a:t>LessCSS</a:t>
            </a:r>
            <a:r>
              <a:rPr lang="fr-FR" dirty="0" smtClean="0"/>
              <a:t> </a:t>
            </a:r>
            <a:r>
              <a:rPr lang="fr-FR" dirty="0" err="1" smtClean="0"/>
              <a:t>extends</a:t>
            </a:r>
            <a:r>
              <a:rPr lang="fr-FR" dirty="0" smtClean="0"/>
              <a:t> CSS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behavior</a:t>
            </a:r>
            <a:endParaRPr lang="fr-FR" dirty="0" smtClean="0"/>
          </a:p>
          <a:p>
            <a:pPr lvl="1"/>
            <a:r>
              <a:rPr lang="fr-FR" dirty="0" err="1" smtClean="0"/>
              <a:t>LessFramework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to design pages </a:t>
            </a:r>
            <a:r>
              <a:rPr lang="fr-FR" dirty="0" err="1" smtClean="0"/>
              <a:t>easily</a:t>
            </a:r>
            <a:r>
              <a:rPr lang="fr-FR" dirty="0" smtClean="0"/>
              <a:t> (</a:t>
            </a:r>
            <a:r>
              <a:rPr lang="fr-FR" dirty="0" err="1" smtClean="0"/>
              <a:t>bootstrap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  <a:p>
            <a:r>
              <a:rPr lang="fr-FR" dirty="0" smtClean="0"/>
              <a:t>Documentation </a:t>
            </a:r>
            <a:r>
              <a:rPr lang="fr-FR" dirty="0" err="1" smtClean="0"/>
              <a:t>findable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: </a:t>
            </a:r>
            <a:r>
              <a:rPr lang="fr-FR" dirty="0">
                <a:hlinkClick r:id="rId2"/>
              </a:rPr>
              <a:t>http://lesscss.org/</a:t>
            </a:r>
            <a:endParaRPr lang="fr-FR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pic>
        <p:nvPicPr>
          <p:cNvPr id="5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82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Open source</a:t>
            </a:r>
          </a:p>
          <a:p>
            <a:endParaRPr lang="fr-FR" dirty="0" smtClean="0"/>
          </a:p>
          <a:p>
            <a:r>
              <a:rPr lang="fr-FR" dirty="0" err="1" smtClean="0"/>
              <a:t>Written</a:t>
            </a:r>
            <a:r>
              <a:rPr lang="fr-FR" dirty="0" smtClean="0"/>
              <a:t> first in Ruby</a:t>
            </a:r>
            <a:endParaRPr lang="fr-FR" dirty="0"/>
          </a:p>
          <a:p>
            <a:r>
              <a:rPr lang="fr-FR" dirty="0" smtClean="0"/>
              <a:t>Ruby </a:t>
            </a:r>
            <a:r>
              <a:rPr lang="fr-FR" dirty="0" err="1" smtClean="0"/>
              <a:t>replaced</a:t>
            </a:r>
            <a:r>
              <a:rPr lang="fr-FR" dirty="0" smtClean="0"/>
              <a:t> by JavaScript in </a:t>
            </a:r>
            <a:r>
              <a:rPr lang="fr-FR" dirty="0" err="1" smtClean="0"/>
              <a:t>later</a:t>
            </a:r>
            <a:r>
              <a:rPr lang="fr-FR" dirty="0" smtClean="0"/>
              <a:t> versions</a:t>
            </a:r>
          </a:p>
          <a:p>
            <a:pPr lvl="1"/>
            <a:endParaRPr lang="fr-FR" dirty="0"/>
          </a:p>
          <a:p>
            <a:r>
              <a:rPr lang="fr-FR" dirty="0" err="1" smtClean="0"/>
              <a:t>Syntax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close to </a:t>
            </a:r>
            <a:r>
              <a:rPr lang="fr-FR" dirty="0" err="1" smtClean="0"/>
              <a:t>classical</a:t>
            </a:r>
            <a:r>
              <a:rPr lang="fr-FR" dirty="0" smtClean="0"/>
              <a:t> CSS</a:t>
            </a:r>
          </a:p>
          <a:p>
            <a:pPr lvl="1"/>
            <a:r>
              <a:rPr lang="fr-FR" dirty="0" smtClean="0"/>
              <a:t>CSS file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dirty="0" smtClean="0"/>
              <a:t> file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pic>
        <p:nvPicPr>
          <p:cNvPr id="5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in a </a:t>
            </a:r>
            <a:r>
              <a:rPr lang="fr-FR" dirty="0" err="1" smtClean="0"/>
              <a:t>website</a:t>
            </a:r>
            <a:r>
              <a:rPr lang="fr-FR" dirty="0" smtClean="0"/>
              <a:t> in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By a local compiler </a:t>
            </a:r>
            <a:r>
              <a:rPr lang="fr-FR" dirty="0" err="1" smtClean="0"/>
              <a:t>who</a:t>
            </a:r>
            <a:r>
              <a:rPr lang="fr-FR" dirty="0" smtClean="0"/>
              <a:t> </a:t>
            </a:r>
            <a:r>
              <a:rPr lang="fr-FR" dirty="0" err="1" smtClean="0"/>
              <a:t>transcripts</a:t>
            </a: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dirty="0" smtClean="0"/>
              <a:t> files in CSS files</a:t>
            </a:r>
          </a:p>
          <a:p>
            <a:pPr lvl="1"/>
            <a:r>
              <a:rPr lang="fr-FR" dirty="0" smtClean="0"/>
              <a:t>By </a:t>
            </a:r>
            <a:r>
              <a:rPr lang="fr-FR" dirty="0" err="1" smtClean="0"/>
              <a:t>uploading</a:t>
            </a: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dirty="0" smtClean="0"/>
              <a:t> files and </a:t>
            </a:r>
            <a:r>
              <a:rPr lang="fr-FR" dirty="0" err="1" smtClean="0"/>
              <a:t>using</a:t>
            </a:r>
            <a:r>
              <a:rPr lang="fr-FR" dirty="0" smtClean="0"/>
              <a:t> a JavaScript adapter </a:t>
            </a:r>
            <a:r>
              <a:rPr lang="fr-FR" dirty="0" err="1" smtClean="0"/>
              <a:t>who</a:t>
            </a:r>
            <a:r>
              <a:rPr lang="fr-FR" dirty="0" smtClean="0"/>
              <a:t> </a:t>
            </a:r>
            <a:r>
              <a:rPr lang="fr-FR" dirty="0" err="1" smtClean="0"/>
              <a:t>converts</a:t>
            </a:r>
            <a:r>
              <a:rPr lang="fr-FR" dirty="0" smtClean="0"/>
              <a:t> the code on the </a:t>
            </a:r>
            <a:r>
              <a:rPr lang="fr-FR" dirty="0" err="1" smtClean="0"/>
              <a:t>fly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err="1" smtClean="0"/>
              <a:t>Similar</a:t>
            </a:r>
            <a:r>
              <a:rPr lang="fr-FR" dirty="0" smtClean="0"/>
              <a:t> </a:t>
            </a:r>
            <a:r>
              <a:rPr lang="fr-FR" dirty="0" err="1" smtClean="0"/>
              <a:t>projects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Sass</a:t>
            </a:r>
            <a:endParaRPr lang="fr-FR" dirty="0" smtClean="0"/>
          </a:p>
          <a:p>
            <a:pPr lvl="1"/>
            <a:r>
              <a:rPr lang="fr-FR" dirty="0" err="1" smtClean="0"/>
              <a:t>Zuss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pic>
        <p:nvPicPr>
          <p:cNvPr id="5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754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Advantages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redundant</a:t>
            </a:r>
            <a:r>
              <a:rPr lang="fr-FR" dirty="0" smtClean="0"/>
              <a:t> and more </a:t>
            </a:r>
            <a:r>
              <a:rPr lang="fr-FR" dirty="0" err="1" smtClean="0"/>
              <a:t>readable</a:t>
            </a:r>
            <a:r>
              <a:rPr lang="fr-FR" dirty="0" smtClean="0"/>
              <a:t> code</a:t>
            </a:r>
          </a:p>
          <a:p>
            <a:pPr lvl="1"/>
            <a:r>
              <a:rPr lang="fr-FR" dirty="0" err="1" smtClean="0"/>
              <a:t>Thanks</a:t>
            </a:r>
            <a:r>
              <a:rPr lang="fr-FR" dirty="0" smtClean="0"/>
              <a:t> to </a:t>
            </a:r>
            <a:r>
              <a:rPr lang="fr-FR" dirty="0" err="1"/>
              <a:t>n</a:t>
            </a:r>
            <a:r>
              <a:rPr lang="fr-FR" dirty="0" err="1" smtClean="0"/>
              <a:t>esting</a:t>
            </a:r>
            <a:r>
              <a:rPr lang="fr-FR" dirty="0" smtClean="0"/>
              <a:t> </a:t>
            </a:r>
            <a:r>
              <a:rPr lang="fr-FR" dirty="0" err="1" smtClean="0"/>
              <a:t>selectors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Advanced concepts:</a:t>
            </a:r>
          </a:p>
          <a:p>
            <a:pPr lvl="1"/>
            <a:r>
              <a:rPr lang="fr-FR" dirty="0" smtClean="0"/>
              <a:t>Variables</a:t>
            </a:r>
          </a:p>
          <a:p>
            <a:pPr lvl="1"/>
            <a:r>
              <a:rPr lang="fr-FR" dirty="0" err="1" smtClean="0"/>
              <a:t>Functions</a:t>
            </a:r>
            <a:endParaRPr lang="fr-FR" dirty="0" smtClean="0"/>
          </a:p>
          <a:p>
            <a:pPr lvl="1"/>
            <a:r>
              <a:rPr lang="fr-FR" dirty="0" smtClean="0"/>
              <a:t>Operations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pic>
        <p:nvPicPr>
          <p:cNvPr id="5" name="Picture 2" descr="D:\Users\Renaud\Desktop\StageFinEtudesSupinfo\Icons-New\v3\PPT\Compari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77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Stylesheet</a:t>
            </a:r>
            <a:r>
              <a:rPr lang="fr-FR" dirty="0" smtClean="0"/>
              <a:t> inclusion: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JavaScript adapter inclusion: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79512" y="3865612"/>
            <a:ext cx="8785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fr-FR" b="1" dirty="0" smtClean="0">
                <a:solidFill>
                  <a:srgbClr val="00B050"/>
                </a:solidFill>
                <a:latin typeface="Courier New"/>
                <a:cs typeface="Courier New"/>
              </a:rPr>
              <a:t>&lt;script</a:t>
            </a:r>
            <a:r>
              <a:rPr lang="fr-FR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lang="fr-FR" b="1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"less.js"</a:t>
            </a:r>
            <a:r>
              <a:rPr lang="fr-FR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fr-FR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fr-FR" b="1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text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javascript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fr-FR" b="1" dirty="0">
                <a:solidFill>
                  <a:srgbClr val="00B050"/>
                </a:solidFill>
                <a:latin typeface="Courier New"/>
                <a:cs typeface="Courier New"/>
              </a:rPr>
              <a:t>&gt;&lt;/script&gt;</a:t>
            </a:r>
            <a:endParaRPr lang="en-US" b="1"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79512" y="1993404"/>
            <a:ext cx="8785224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>
                <a:solidFill>
                  <a:srgbClr val="00B050"/>
                </a:solidFill>
                <a:latin typeface="Courier New"/>
                <a:cs typeface="Courier New"/>
              </a:rPr>
              <a:t>&lt;link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rel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stylesheet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/less"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"text/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css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"</a:t>
            </a:r>
          </a:p>
          <a:p>
            <a:pPr lvl="3"/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href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styles.less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"</a:t>
            </a:r>
            <a:r>
              <a:rPr lang="en-US" b="1" dirty="0">
                <a:solidFill>
                  <a:srgbClr val="00B050"/>
                </a:solidFill>
                <a:latin typeface="Courier New"/>
                <a:cs typeface="Courier New"/>
              </a:rPr>
              <a:t>&gt;</a:t>
            </a:r>
          </a:p>
        </p:txBody>
      </p:sp>
      <p:pic>
        <p:nvPicPr>
          <p:cNvPr id="8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632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Less</a:t>
            </a:r>
            <a:r>
              <a:rPr lang="fr-FR" dirty="0" smtClean="0"/>
              <a:t> CSS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 algn="r">
              <a:buNone/>
            </a:pPr>
            <a:r>
              <a:rPr lang="fr-FR" dirty="0" err="1" smtClean="0"/>
              <a:t>Generated</a:t>
            </a:r>
            <a:r>
              <a:rPr lang="fr-FR" dirty="0" smtClean="0"/>
              <a:t> CSS		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pic>
        <p:nvPicPr>
          <p:cNvPr id="5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à coins arrondis 5"/>
          <p:cNvSpPr/>
          <p:nvPr/>
        </p:nvSpPr>
        <p:spPr>
          <a:xfrm>
            <a:off x="179512" y="1705373"/>
            <a:ext cx="8785224" cy="3456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#header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{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h1 {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font-size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26px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a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{ </a:t>
            </a:r>
            <a:endParaRPr lang="en-US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text-decoration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none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&amp;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: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hover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{ </a:t>
            </a:r>
            <a:endParaRPr lang="en-US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3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color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black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8" name="Connecteur droit 7"/>
          <p:cNvCxnSpPr>
            <a:stCxn id="6" idx="0"/>
            <a:endCxn id="6" idx="2"/>
          </p:cNvCxnSpPr>
          <p:nvPr/>
        </p:nvCxnSpPr>
        <p:spPr>
          <a:xfrm>
            <a:off x="4572124" y="1705373"/>
            <a:ext cx="0" cy="3456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644008" y="1849388"/>
            <a:ext cx="4032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#header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 h1 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fr-F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font-size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26px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Aft>
                <a:spcPts val="1200"/>
              </a:spcAft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#header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fr-F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text-decoration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Aft>
                <a:spcPts val="1200"/>
              </a:spcAft>
            </a:pP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fr-FR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header</a:t>
            </a:r>
            <a:r>
              <a:rPr lang="fr-F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:hover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/>
            <a:r>
              <a:rPr lang="fr-FR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black</a:t>
            </a:r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16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Less</a:t>
            </a:r>
            <a:r>
              <a:rPr lang="fr-FR" dirty="0" smtClean="0"/>
              <a:t> CSS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 algn="r">
              <a:buNone/>
            </a:pPr>
            <a:r>
              <a:rPr lang="fr-FR" dirty="0" err="1" smtClean="0"/>
              <a:t>Generated</a:t>
            </a:r>
            <a:r>
              <a:rPr lang="fr-FR" dirty="0" smtClean="0"/>
              <a:t> CSS		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pic>
        <p:nvPicPr>
          <p:cNvPr id="5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à coins arrondis 5"/>
          <p:cNvSpPr/>
          <p:nvPr/>
        </p:nvSpPr>
        <p:spPr>
          <a:xfrm>
            <a:off x="179512" y="1705373"/>
            <a:ext cx="8785224" cy="3456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spcAft>
                <a:spcPts val="0"/>
              </a:spcAft>
            </a:pP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@main-color: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 #FFDEAD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#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header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{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h1 {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color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@main-color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#container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{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border-left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1px solid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@main-color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border-right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1px solid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@main-color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8" name="Connecteur droit 7"/>
          <p:cNvCxnSpPr>
            <a:stCxn id="6" idx="0"/>
            <a:endCxn id="6" idx="2"/>
          </p:cNvCxnSpPr>
          <p:nvPr/>
        </p:nvCxnSpPr>
        <p:spPr>
          <a:xfrm>
            <a:off x="4572124" y="1705373"/>
            <a:ext cx="0" cy="3456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644008" y="1849388"/>
            <a:ext cx="403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#header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h1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#FFDEAD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fr-FR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#container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border-</a:t>
            </a:r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1px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solid</a:t>
            </a:r>
            <a:endParaRPr lang="fr-FR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#FFDEAD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border-right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1px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solid</a:t>
            </a:r>
            <a:endParaRPr lang="fr-FR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#FFDEAD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29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Operations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Less</a:t>
            </a:r>
            <a:r>
              <a:rPr lang="fr-FR" dirty="0" smtClean="0"/>
              <a:t> CSS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 algn="r">
              <a:buNone/>
            </a:pPr>
            <a:r>
              <a:rPr lang="fr-FR" dirty="0" err="1" smtClean="0"/>
              <a:t>Generated</a:t>
            </a:r>
            <a:r>
              <a:rPr lang="fr-FR" dirty="0" smtClean="0"/>
              <a:t> CSS		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r>
              <a:rPr lang="fr-FR" dirty="0" smtClean="0"/>
              <a:t> CSS</a:t>
            </a:r>
            <a:endParaRPr lang="fr-FR" dirty="0"/>
          </a:p>
        </p:txBody>
      </p:sp>
      <p:pic>
        <p:nvPicPr>
          <p:cNvPr id="5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à coins arrondis 5"/>
          <p:cNvSpPr/>
          <p:nvPr/>
        </p:nvSpPr>
        <p:spPr>
          <a:xfrm>
            <a:off x="179512" y="1705373"/>
            <a:ext cx="8785224" cy="3456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@border-width: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 1px;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@dark-gray: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 #111;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#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header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color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@dark-gray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 * 3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#container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{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border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@border-width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* 2 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solid @dark-gray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olor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 (@dark-gray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+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 #111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* 4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8" name="Connecteur droit 7"/>
          <p:cNvCxnSpPr>
            <a:stCxn id="6" idx="0"/>
            <a:endCxn id="6" idx="2"/>
          </p:cNvCxnSpPr>
          <p:nvPr/>
        </p:nvCxnSpPr>
        <p:spPr>
          <a:xfrm>
            <a:off x="4572124" y="1705373"/>
            <a:ext cx="0" cy="3456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644008" y="1849388"/>
            <a:ext cx="403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header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/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#333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fr-FR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#container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border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2px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solid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#111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fr-FR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#888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6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UPINFO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ac1e2cd-caea-4862-842c-e8cbcf68099c">
      <UserInfo>
        <DisplayName/>
        <AccountId xsi:nil="true"/>
        <AccountType/>
      </UserInfo>
    </SharedWithUsers>
    <SharingHintHash xmlns="cac1e2cd-caea-4862-842c-e8cbcf68099c">218621816</SharingHintHash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A719B0F9A0F047AFDFAEEE7580822F" ma:contentTypeVersion="3" ma:contentTypeDescription="Crée un document." ma:contentTypeScope="" ma:versionID="6907e0c51636234d98ef766f73ad95f5">
  <xsd:schema xmlns:xsd="http://www.w3.org/2001/XMLSchema" xmlns:xs="http://www.w3.org/2001/XMLSchema" xmlns:p="http://schemas.microsoft.com/office/2006/metadata/properties" xmlns:ns2="cac1e2cd-caea-4862-842c-e8cbcf68099c" targetNamespace="http://schemas.microsoft.com/office/2006/metadata/properties" ma:root="true" ma:fieldsID="36c4a443992d277df22de6cb712424a7" ns2:_="">
    <xsd:import namespace="cac1e2cd-caea-4862-842c-e8cbcf68099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c1e2cd-caea-4862-842c-e8cbcf68099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Partage du hachage d’indicateur" ma:internalName="SharingHintHash" ma:readOnly="true">
      <xsd:simpleType>
        <xsd:restriction base="dms:Text"/>
      </xsd:simpleType>
    </xsd:element>
    <xsd:element name="SharedWithDetails" ma:index="1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56C7C7-1B92-4EA6-96B3-87F53D30A4FC}"/>
</file>

<file path=customXml/itemProps2.xml><?xml version="1.0" encoding="utf-8"?>
<ds:datastoreItem xmlns:ds="http://schemas.openxmlformats.org/officeDocument/2006/customXml" ds:itemID="{62F9F1E4-6F0D-4E41-BE8C-C56F41FC8AC6}"/>
</file>

<file path=customXml/itemProps3.xml><?xml version="1.0" encoding="utf-8"?>
<ds:datastoreItem xmlns:ds="http://schemas.openxmlformats.org/officeDocument/2006/customXml" ds:itemID="{2E2DBC8A-F4CC-41D8-8DCF-08345097A2BB}"/>
</file>

<file path=docProps/app.xml><?xml version="1.0" encoding="utf-8"?>
<Properties xmlns="http://schemas.openxmlformats.org/officeDocument/2006/extended-properties" xmlns:vt="http://schemas.openxmlformats.org/officeDocument/2006/docPropsVTypes">
  <Template>SUPINFOTheme.thmx</Template>
  <TotalTime>0</TotalTime>
  <Words>1198</Words>
  <Application>Microsoft Macintosh PowerPoint</Application>
  <PresentationFormat>On-screen Show (16:10)</PresentationFormat>
  <Paragraphs>303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SUPINFOTheme</vt:lpstr>
      <vt:lpstr>Less CSS</vt:lpstr>
      <vt:lpstr>Overview</vt:lpstr>
      <vt:lpstr>Overview</vt:lpstr>
      <vt:lpstr>Overview</vt:lpstr>
      <vt:lpstr>Advantages</vt:lpstr>
      <vt:lpstr>Install</vt:lpstr>
      <vt:lpstr>Nesting</vt:lpstr>
      <vt:lpstr>Variables</vt:lpstr>
      <vt:lpstr>Operations</vt:lpstr>
      <vt:lpstr>Mixins</vt:lpstr>
      <vt:lpstr>Mixins with parameters</vt:lpstr>
      <vt:lpstr>Mixins with parameters</vt:lpstr>
      <vt:lpstr>Mixins overloading</vt:lpstr>
      <vt:lpstr>Built-in functions - Color</vt:lpstr>
      <vt:lpstr>Built-in functions - Color</vt:lpstr>
      <vt:lpstr>Conditional statements</vt:lpstr>
      <vt:lpstr>Conditional statements</vt:lpstr>
      <vt:lpstr>Additional informations</vt:lpstr>
      <vt:lpstr>Questions ?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SUPINFO E-Learning Course Template</dc:title>
  <dc:subject>Template 2006 for SUPINFo courses &amp; Presentations</dc:subject>
  <dc:creator/>
  <cp:keywords>SUPINFO E-Learning Template</cp:keywords>
  <cp:lastModifiedBy/>
  <cp:revision>276</cp:revision>
  <dcterms:created xsi:type="dcterms:W3CDTF">2010-02-28T17:00:24Z</dcterms:created>
  <dcterms:modified xsi:type="dcterms:W3CDTF">2012-10-24T16:47:13Z</dcterms:modified>
  <cp:category>SUPINFO PowerPoint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0x010100D4A719B0F9A0F047AFDFAEEE7580822F</vt:lpwstr>
  </property>
</Properties>
</file>