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9" r:id="rId2"/>
    <p:sldId id="343" r:id="rId3"/>
    <p:sldId id="367" r:id="rId4"/>
    <p:sldId id="368" r:id="rId5"/>
    <p:sldId id="369" r:id="rId6"/>
    <p:sldId id="370" r:id="rId7"/>
    <p:sldId id="366" r:id="rId8"/>
    <p:sldId id="365" r:id="rId9"/>
    <p:sldId id="364" r:id="rId10"/>
  </p:sldIdLst>
  <p:sldSz cx="12195175" cy="6858000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ADC"/>
    <a:srgbClr val="166C2D"/>
    <a:srgbClr val="E99059"/>
    <a:srgbClr val="6AE089"/>
    <a:srgbClr val="DF8C27"/>
    <a:srgbClr val="58585A"/>
    <a:srgbClr val="F7AC0F"/>
    <a:srgbClr val="2F3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7" autoAdjust="0"/>
    <p:restoredTop sz="93712" autoAdjust="0"/>
  </p:normalViewPr>
  <p:slideViewPr>
    <p:cSldViewPr>
      <p:cViewPr varScale="1">
        <p:scale>
          <a:sx n="96" d="100"/>
          <a:sy n="96" d="100"/>
        </p:scale>
        <p:origin x="75" y="39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" name="Picture 30" descr="BASTA_2016_Template_1280x720_36948_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813" y="3756025"/>
            <a:ext cx="10366375" cy="60960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de-DE" altLang="en-US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2813" y="4437063"/>
            <a:ext cx="10366375" cy="1371600"/>
          </a:xfrm>
        </p:spPr>
        <p:txBody>
          <a:bodyPr/>
          <a:lstStyle>
            <a:lvl1pPr marL="0" indent="0">
              <a:buFontTx/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de-DE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76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9975" y="3810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81000"/>
            <a:ext cx="7623175" cy="5562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25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5175" cy="6096000"/>
          </a:xfrm>
          <a:prstGeom prst="rect">
            <a:avLst/>
          </a:prstGeom>
          <a:solidFill>
            <a:srgbClr val="2EAA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387" y="2362200"/>
            <a:ext cx="10366375" cy="1066800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212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5175" cy="6096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514600"/>
            <a:ext cx="10366375" cy="1066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987" y="152400"/>
            <a:ext cx="10366375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6375" cy="46482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45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87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877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62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5106988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106987" cy="4343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99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877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4775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90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0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78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1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378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858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103663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Mastertextformat bearbeiten</a:t>
            </a:r>
          </a:p>
          <a:p>
            <a:pPr lvl="1"/>
            <a:r>
              <a:rPr lang="de-DE" altLang="en-US"/>
              <a:t>Zweite Ebene</a:t>
            </a:r>
          </a:p>
          <a:p>
            <a:pPr lvl="2"/>
            <a:r>
              <a:rPr lang="de-DE" altLang="en-US"/>
              <a:t>Dritte Ebene</a:t>
            </a:r>
          </a:p>
          <a:p>
            <a:pPr lvl="3"/>
            <a:r>
              <a:rPr lang="de-DE" altLang="en-US"/>
              <a:t>Vierte Ebene</a:t>
            </a:r>
          </a:p>
          <a:p>
            <a:pPr lvl="4"/>
            <a:r>
              <a:rPr lang="de-DE" altLang="en-US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81000"/>
            <a:ext cx="10366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Mastertitelformat bearbeiten</a:t>
            </a:r>
          </a:p>
        </p:txBody>
      </p:sp>
      <p:pic>
        <p:nvPicPr>
          <p:cNvPr id="1053" name="Picture 29" descr="BASTA_2016_Template_1280x720_36948_v2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4030" y="3429000"/>
            <a:ext cx="10366375" cy="609600"/>
          </a:xfrm>
        </p:spPr>
        <p:txBody>
          <a:bodyPr/>
          <a:lstStyle/>
          <a:p>
            <a:r>
              <a:rPr lang="de-DE" altLang="en-US" dirty="0"/>
              <a:t>Thomas Claudius Huber | Trivadis Services AG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94030" y="4267200"/>
            <a:ext cx="10366375" cy="1371600"/>
          </a:xfrm>
        </p:spPr>
        <p:txBody>
          <a:bodyPr/>
          <a:lstStyle/>
          <a:p>
            <a:r>
              <a:rPr lang="en-US" sz="5200">
                <a:latin typeface="Arial Black" panose="020B0A04020102020204" pitchFamily="34" charset="0"/>
              </a:rPr>
              <a:t>Angular</a:t>
            </a:r>
            <a:endParaRPr lang="en-US" sz="5200" dirty="0">
              <a:latin typeface="Arial Black" panose="020B0A04020102020204" pitchFamily="34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7567613" y="7699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25161" y="158728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Einführung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25161" y="223950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Basistypen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25161" y="3611103"/>
            <a:ext cx="4191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Interfaces &amp; Klassen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25161" y="2925303"/>
            <a:ext cx="4173824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Var, Let</a:t>
            </a:r>
            <a:r>
              <a:rPr lang="de-CH" sz="3200" dirty="0">
                <a:solidFill>
                  <a:schemeClr val="bg1"/>
                </a:solidFill>
              </a:rPr>
              <a:t> &amp;</a:t>
            </a: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Const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0787" y="4263323"/>
            <a:ext cx="4178735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Generics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20787" y="4915543"/>
            <a:ext cx="4204911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Functions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783682" y="159890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Module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783387" y="225112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Decorators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783387" y="2903347"/>
            <a:ext cx="4178808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Declarations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83387" y="3972083"/>
            <a:ext cx="4178808" cy="1132024"/>
          </a:xfrm>
          <a:prstGeom prst="rect">
            <a:avLst/>
          </a:prstGeom>
          <a:solidFill>
            <a:srgbClr val="2EAA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182880" rIns="91440" bIns="1828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CH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Angular mit TypeScript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424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B7E9-00ED-4EC7-BDC4-1E032BF4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mit</a:t>
            </a:r>
            <a:r>
              <a:rPr lang="en-US" dirty="0"/>
              <a:t> CLI </a:t>
            </a:r>
            <a:r>
              <a:rPr lang="en-US" dirty="0" err="1"/>
              <a:t>aufsetzen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5DC14-6DEC-41BB-9140-C78215D4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Dokumentation</a:t>
            </a:r>
            <a:r>
              <a:rPr lang="en-US" dirty="0"/>
              <a:t> </a:t>
            </a:r>
            <a:r>
              <a:rPr lang="en-US" dirty="0" err="1"/>
              <a:t>unter</a:t>
            </a:r>
            <a:r>
              <a:rPr lang="en-US" dirty="0"/>
              <a:t> cli.angular.io</a:t>
            </a:r>
          </a:p>
          <a:p>
            <a:r>
              <a:rPr lang="en-US" dirty="0"/>
              <a:t>CLI </a:t>
            </a:r>
            <a:r>
              <a:rPr lang="en-US" dirty="0" err="1"/>
              <a:t>installieren</a:t>
            </a:r>
            <a:r>
              <a:rPr lang="en-US" dirty="0"/>
              <a:t> </a:t>
            </a:r>
            <a:r>
              <a:rPr lang="en-US" dirty="0" err="1"/>
              <a:t>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npm install –g @angular/cli</a:t>
            </a:r>
          </a:p>
          <a:p>
            <a:r>
              <a:rPr lang="de-CH" dirty="0"/>
              <a:t>N</a:t>
            </a:r>
            <a:r>
              <a:rPr lang="en-US" dirty="0" err="1"/>
              <a:t>ach</a:t>
            </a:r>
            <a:r>
              <a:rPr lang="en-US" dirty="0"/>
              <a:t> Installation der Angular CLI:</a:t>
            </a:r>
          </a:p>
          <a:p>
            <a:pPr marL="457200" lvl="1" indent="0">
              <a:buNone/>
            </a:pPr>
            <a:r>
              <a:rPr lang="de-CH" dirty="0"/>
              <a:t>&gt; ng help</a:t>
            </a:r>
          </a:p>
          <a:p>
            <a:pPr marL="457200" lvl="1" indent="0">
              <a:buNone/>
            </a:pPr>
            <a:r>
              <a:rPr lang="de-CH" dirty="0"/>
              <a:t>&gt; ng new my-project</a:t>
            </a:r>
          </a:p>
          <a:p>
            <a:pPr marL="457200" lvl="1" indent="0">
              <a:buNone/>
            </a:pPr>
            <a:r>
              <a:rPr lang="de-CH" dirty="0"/>
              <a:t>&gt; cd my-project</a:t>
            </a:r>
          </a:p>
          <a:p>
            <a:pPr marL="457200" lvl="1" indent="0">
              <a:buNone/>
            </a:pPr>
            <a:r>
              <a:rPr lang="de-CH" dirty="0"/>
              <a:t>&gt; ng serve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1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160C-D51B-4C27-A1A4-8B87B33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Struktur der erstellten Applikation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B12B6-0908-47EB-924A-F70918DD458B}"/>
              </a:ext>
            </a:extLst>
          </p:cNvPr>
          <p:cNvSpPr/>
          <p:nvPr/>
        </p:nvSpPr>
        <p:spPr>
          <a:xfrm>
            <a:off x="758073" y="3406300"/>
            <a:ext cx="1927536" cy="1546700"/>
          </a:xfrm>
          <a:prstGeom prst="rect">
            <a:avLst/>
          </a:prstGeom>
          <a:solidFill>
            <a:srgbClr val="2EAAD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tx1">
                    <a:lumMod val="50000"/>
                  </a:schemeClr>
                </a:solidFill>
              </a:rPr>
              <a:t>Index.html</a:t>
            </a:r>
            <a:endParaRPr lang="en-US" sz="2000" dirty="0" err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D9AFEF-56A0-41A2-80E5-C79744CD07DF}"/>
              </a:ext>
            </a:extLst>
          </p:cNvPr>
          <p:cNvSpPr/>
          <p:nvPr/>
        </p:nvSpPr>
        <p:spPr>
          <a:xfrm>
            <a:off x="6107735" y="3403945"/>
            <a:ext cx="1927536" cy="1546700"/>
          </a:xfrm>
          <a:prstGeom prst="rect">
            <a:avLst/>
          </a:prstGeom>
          <a:solidFill>
            <a:srgbClr val="2EAAD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app.module.js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1DE71-90E6-48A8-A70A-29CB47D994A8}"/>
              </a:ext>
            </a:extLst>
          </p:cNvPr>
          <p:cNvSpPr/>
          <p:nvPr/>
        </p:nvSpPr>
        <p:spPr>
          <a:xfrm>
            <a:off x="3432904" y="3403945"/>
            <a:ext cx="1927536" cy="1546700"/>
          </a:xfrm>
          <a:prstGeom prst="rect">
            <a:avLst/>
          </a:prstGeom>
          <a:solidFill>
            <a:srgbClr val="2EAAD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main.js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6BA33-4858-4549-8542-2306B9E8E8EF}"/>
              </a:ext>
            </a:extLst>
          </p:cNvPr>
          <p:cNvSpPr/>
          <p:nvPr/>
        </p:nvSpPr>
        <p:spPr>
          <a:xfrm>
            <a:off x="8698021" y="3403945"/>
            <a:ext cx="2504965" cy="1546700"/>
          </a:xfrm>
          <a:prstGeom prst="rect">
            <a:avLst/>
          </a:prstGeom>
          <a:solidFill>
            <a:srgbClr val="2EAAD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app.component.js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871DB7-65E5-4DC2-AE44-5095E33D84FF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85609" y="4177296"/>
            <a:ext cx="747295" cy="235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7D618F-BD4C-4849-B9CD-6883DD35E12F}"/>
              </a:ext>
            </a:extLst>
          </p:cNvPr>
          <p:cNvCxnSpPr/>
          <p:nvPr/>
        </p:nvCxnSpPr>
        <p:spPr>
          <a:xfrm flipV="1">
            <a:off x="5360440" y="4174939"/>
            <a:ext cx="747295" cy="235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47124-385E-431F-A2C8-46EEFC46A1EC}"/>
              </a:ext>
            </a:extLst>
          </p:cNvPr>
          <p:cNvCxnSpPr>
            <a:endCxn id="7" idx="1"/>
          </p:cNvCxnSpPr>
          <p:nvPr/>
        </p:nvCxnSpPr>
        <p:spPr>
          <a:xfrm>
            <a:off x="8035270" y="4177294"/>
            <a:ext cx="662751" cy="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3EC89-44AB-417D-8210-0F09F7C64173}"/>
              </a:ext>
            </a:extLst>
          </p:cNvPr>
          <p:cNvSpPr/>
          <p:nvPr/>
        </p:nvSpPr>
        <p:spPr>
          <a:xfrm>
            <a:off x="3432904" y="1357535"/>
            <a:ext cx="1927536" cy="947554"/>
          </a:xfrm>
          <a:prstGeom prst="rect">
            <a:avLst/>
          </a:prstGeom>
          <a:solidFill>
            <a:srgbClr val="2EAAD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main.ts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66675-0618-4E70-BE15-40324A3337CD}"/>
              </a:ext>
            </a:extLst>
          </p:cNvPr>
          <p:cNvSpPr/>
          <p:nvPr/>
        </p:nvSpPr>
        <p:spPr>
          <a:xfrm>
            <a:off x="6107736" y="1357537"/>
            <a:ext cx="1927536" cy="947554"/>
          </a:xfrm>
          <a:prstGeom prst="rect">
            <a:avLst/>
          </a:prstGeom>
          <a:solidFill>
            <a:srgbClr val="2EAAD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app.module.ts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FAA160-19C7-413D-8374-6542479894A9}"/>
              </a:ext>
            </a:extLst>
          </p:cNvPr>
          <p:cNvSpPr/>
          <p:nvPr/>
        </p:nvSpPr>
        <p:spPr>
          <a:xfrm>
            <a:off x="8698022" y="1357537"/>
            <a:ext cx="2504965" cy="947554"/>
          </a:xfrm>
          <a:prstGeom prst="rect">
            <a:avLst/>
          </a:prstGeom>
          <a:solidFill>
            <a:srgbClr val="2EAAD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app.component.ts</a:t>
            </a:r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B2260B-AAB5-4F71-9E94-E7333D520403}"/>
              </a:ext>
            </a:extLst>
          </p:cNvPr>
          <p:cNvSpPr/>
          <p:nvPr/>
        </p:nvSpPr>
        <p:spPr>
          <a:xfrm>
            <a:off x="3432904" y="2592249"/>
            <a:ext cx="7770082" cy="532592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bg2">
                    <a:lumMod val="10000"/>
                  </a:schemeClr>
                </a:solidFill>
              </a:rPr>
              <a:t>Transpile</a:t>
            </a:r>
            <a:endParaRPr lang="en-US" sz="20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2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2597-2846-43BE-8C58-AC6923BB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Angular Komponenten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69A0-92B1-4348-AF99-72596712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4A0E45-3934-4630-AB5A-5F45B0EBFD7E}"/>
              </a:ext>
            </a:extLst>
          </p:cNvPr>
          <p:cNvGrpSpPr/>
          <p:nvPr/>
        </p:nvGrpSpPr>
        <p:grpSpPr>
          <a:xfrm>
            <a:off x="1830387" y="1323561"/>
            <a:ext cx="9019146" cy="4406895"/>
            <a:chOff x="964641" y="927105"/>
            <a:chExt cx="7355394" cy="32718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619E0A-FB20-4FDB-BC96-FF35040457EA}"/>
                </a:ext>
              </a:extLst>
            </p:cNvPr>
            <p:cNvSpPr/>
            <p:nvPr/>
          </p:nvSpPr>
          <p:spPr>
            <a:xfrm>
              <a:off x="964641" y="927105"/>
              <a:ext cx="7355394" cy="327183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rgbClr val="9D9D9D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Arial" panose="020B0604020202020204" pitchFamily="34" charset="0"/>
                </a:rPr>
                <a:t>Component</a:t>
              </a:r>
              <a:endParaRPr kumimoji="0" lang="en-US" sz="26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03333E-5F78-4DB4-9D16-5EB76A1C1F29}"/>
                </a:ext>
              </a:extLst>
            </p:cNvPr>
            <p:cNvSpPr/>
            <p:nvPr/>
          </p:nvSpPr>
          <p:spPr>
            <a:xfrm>
              <a:off x="1569020" y="1415594"/>
              <a:ext cx="6107921" cy="88425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636466"/>
                  </a:solidFill>
                  <a:effectLst/>
                  <a:uLnTx/>
                  <a:uFillTx/>
                  <a:latin typeface="Segoe UI"/>
                  <a:ea typeface="+mn-ea"/>
                  <a:cs typeface="Arial" panose="020B0604020202020204" pitchFamily="34" charset="0"/>
                </a:rPr>
                <a:t>Template (HTML)</a:t>
              </a:r>
              <a:endPara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636466"/>
                </a:solidFill>
                <a:effectLst/>
                <a:uLnTx/>
                <a:uFillTx/>
                <a:latin typeface="Segoe U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EC5D75-EFDA-46B7-85BF-2EBE44F78229}"/>
                </a:ext>
              </a:extLst>
            </p:cNvPr>
            <p:cNvSpPr/>
            <p:nvPr/>
          </p:nvSpPr>
          <p:spPr>
            <a:xfrm>
              <a:off x="1569019" y="3075247"/>
              <a:ext cx="6107922" cy="884255"/>
            </a:xfrm>
            <a:prstGeom prst="rect">
              <a:avLst/>
            </a:prstGeom>
            <a:solidFill>
              <a:srgbClr val="636466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Arial" panose="020B0604020202020204" pitchFamily="34" charset="0"/>
                </a:rPr>
                <a:t>Class</a:t>
              </a:r>
              <a:endPara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88C60-89BC-4E17-876D-D92FB371D14F}"/>
                </a:ext>
              </a:extLst>
            </p:cNvPr>
            <p:cNvSpPr/>
            <p:nvPr/>
          </p:nvSpPr>
          <p:spPr>
            <a:xfrm>
              <a:off x="1569019" y="2490220"/>
              <a:ext cx="6107922" cy="394655"/>
            </a:xfrm>
            <a:prstGeom prst="rect">
              <a:avLst/>
            </a:prstGeom>
            <a:solidFill>
              <a:srgbClr val="9D9D9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CH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Arial" panose="020B0604020202020204" pitchFamily="34" charset="0"/>
                </a:rPr>
                <a:t>Metadata</a:t>
              </a:r>
              <a:endParaRPr kumimoji="0" lang="en-US" sz="26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27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F708-ECD6-423D-86F4-37189123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Angular Komponenten Struktur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914D-CAF1-450C-80D7-997263C0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B98490-8819-42BC-8A92-C0F213EA8DD3}"/>
              </a:ext>
            </a:extLst>
          </p:cNvPr>
          <p:cNvGrpSpPr/>
          <p:nvPr/>
        </p:nvGrpSpPr>
        <p:grpSpPr>
          <a:xfrm>
            <a:off x="1982787" y="1524000"/>
            <a:ext cx="7913508" cy="4131604"/>
            <a:chOff x="2375079" y="1430996"/>
            <a:chExt cx="6706603" cy="327794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191D1DF-95F5-47EE-AE1E-F9C7C554211A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>
              <a:off x="6391611" y="2101337"/>
              <a:ext cx="1706574" cy="581249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2324EE-8CDD-400D-81D6-0DB62D2AEFF2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4638092" y="2101337"/>
              <a:ext cx="1753519" cy="619035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87D65B-EF5E-45F3-BDCE-F4E8F2C7F7B0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3358576" y="3390713"/>
              <a:ext cx="1279516" cy="647887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1F9F29-D056-4A26-AB25-A039C71467F3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4638092" y="3390713"/>
              <a:ext cx="1299992" cy="647887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FF8972-F96E-4BCF-8155-38890080663F}"/>
                </a:ext>
              </a:extLst>
            </p:cNvPr>
            <p:cNvSpPr/>
            <p:nvPr/>
          </p:nvSpPr>
          <p:spPr>
            <a:xfrm>
              <a:off x="5408114" y="1430996"/>
              <a:ext cx="1966994" cy="6703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7DDD2B-F19C-4023-A610-34BFE8DB689C}"/>
                </a:ext>
              </a:extLst>
            </p:cNvPr>
            <p:cNvSpPr/>
            <p:nvPr/>
          </p:nvSpPr>
          <p:spPr>
            <a:xfrm>
              <a:off x="3654595" y="2720372"/>
              <a:ext cx="1966994" cy="6703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6686F-6196-4AC2-AA60-864CDDA21EE0}"/>
                </a:ext>
              </a:extLst>
            </p:cNvPr>
            <p:cNvSpPr/>
            <p:nvPr/>
          </p:nvSpPr>
          <p:spPr>
            <a:xfrm>
              <a:off x="2375079" y="4038600"/>
              <a:ext cx="1966994" cy="6703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F62439-8DBC-464B-A654-3CC9E12F3FE1}"/>
                </a:ext>
              </a:extLst>
            </p:cNvPr>
            <p:cNvSpPr/>
            <p:nvPr/>
          </p:nvSpPr>
          <p:spPr>
            <a:xfrm>
              <a:off x="4954587" y="4038600"/>
              <a:ext cx="1966994" cy="670341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904E3C-2100-4E6D-8354-9E72AA61399F}"/>
                </a:ext>
              </a:extLst>
            </p:cNvPr>
            <p:cNvSpPr/>
            <p:nvPr/>
          </p:nvSpPr>
          <p:spPr>
            <a:xfrm>
              <a:off x="7114688" y="2682586"/>
              <a:ext cx="1966994" cy="670341"/>
            </a:xfrm>
            <a:prstGeom prst="rect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en-US" sz="2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3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in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10366375" cy="464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2EAADC"/>
                </a:solidFill>
              </a:rPr>
              <a:t>{{ }}</a:t>
            </a:r>
            <a:r>
              <a:rPr lang="en-US" dirty="0"/>
              <a:t> 	Den Wert </a:t>
            </a:r>
            <a:r>
              <a:rPr lang="en-US" dirty="0" err="1"/>
              <a:t>einer</a:t>
            </a:r>
            <a:r>
              <a:rPr lang="en-US" dirty="0"/>
              <a:t> Property </a:t>
            </a:r>
            <a:r>
              <a:rPr lang="en-US" dirty="0" err="1"/>
              <a:t>anzeigen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EAADC"/>
                </a:solidFill>
              </a:rPr>
              <a:t>[]</a:t>
            </a:r>
            <a:r>
              <a:rPr lang="en-US" dirty="0"/>
              <a:t>     	Eine Element-property an </a:t>
            </a:r>
            <a:r>
              <a:rPr lang="en-US" dirty="0" err="1"/>
              <a:t>eine</a:t>
            </a:r>
            <a:r>
              <a:rPr lang="en-US" dirty="0"/>
              <a:t> Property der</a:t>
            </a:r>
            <a:br>
              <a:rPr lang="en-US" dirty="0"/>
            </a:br>
            <a:r>
              <a:rPr lang="en-US" dirty="0"/>
              <a:t>        	</a:t>
            </a:r>
            <a:r>
              <a:rPr lang="en-US" dirty="0" err="1"/>
              <a:t>Komponenten-Klasse</a:t>
            </a:r>
            <a:r>
              <a:rPr lang="en-US" dirty="0"/>
              <a:t> </a:t>
            </a:r>
            <a:r>
              <a:rPr lang="en-US" dirty="0" err="1"/>
              <a:t>binden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EAADC"/>
                </a:solidFill>
              </a:rPr>
              <a:t>()</a:t>
            </a:r>
            <a:r>
              <a:rPr lang="en-US" dirty="0"/>
              <a:t>     	Ein Element-Event an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Methode</a:t>
            </a:r>
            <a:r>
              <a:rPr lang="en-US" dirty="0"/>
              <a:t> der </a:t>
            </a:r>
            <a:br>
              <a:rPr lang="en-US" dirty="0"/>
            </a:br>
            <a:r>
              <a:rPr lang="en-US" dirty="0"/>
              <a:t>        	</a:t>
            </a:r>
            <a:r>
              <a:rPr lang="en-US" dirty="0" err="1"/>
              <a:t>Komponenten-Klasse</a:t>
            </a:r>
            <a:r>
              <a:rPr lang="en-US" dirty="0"/>
              <a:t> </a:t>
            </a:r>
            <a:r>
              <a:rPr lang="en-US" dirty="0" err="1"/>
              <a:t>binden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EAADC"/>
                </a:solidFill>
              </a:rPr>
              <a:t>[()]</a:t>
            </a:r>
            <a:r>
              <a:rPr lang="en-US" dirty="0"/>
              <a:t>   	Ein two-way Data Binding</a:t>
            </a:r>
          </a:p>
          <a:p>
            <a:pPr lvl="2"/>
            <a:r>
              <a:rPr lang="en-US" dirty="0"/>
              <a:t>Um </a:t>
            </a:r>
            <a:r>
              <a:rPr lang="en-US" dirty="0" err="1"/>
              <a:t>nicht</a:t>
            </a:r>
            <a:r>
              <a:rPr lang="en-US" dirty="0"/>
              <a:t> ([]) und [()]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verwechseln</a:t>
            </a:r>
            <a:r>
              <a:rPr lang="en-US" dirty="0"/>
              <a:t>,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an “</a:t>
            </a:r>
            <a:r>
              <a:rPr lang="en-US" dirty="0" err="1"/>
              <a:t>Bananen</a:t>
            </a:r>
            <a:r>
              <a:rPr lang="en-US" dirty="0"/>
              <a:t> in </a:t>
            </a:r>
            <a:r>
              <a:rPr lang="en-US" dirty="0" err="1"/>
              <a:t>einer</a:t>
            </a:r>
            <a:r>
              <a:rPr lang="en-US" dirty="0"/>
              <a:t> Box” </a:t>
            </a:r>
            <a:r>
              <a:rPr lang="en-US" dirty="0" err="1"/>
              <a:t>gedacht</a:t>
            </a: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 bwMode="auto">
          <a:xfrm>
            <a:off x="992187" y="1905000"/>
            <a:ext cx="102885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992187" y="2971800"/>
            <a:ext cx="102885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>
            <a:cxnSpLocks/>
          </p:cNvCxnSpPr>
          <p:nvPr/>
        </p:nvCxnSpPr>
        <p:spPr bwMode="auto">
          <a:xfrm>
            <a:off x="992187" y="4038600"/>
            <a:ext cx="102885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6228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</p:spTree>
    <p:extLst>
      <p:ext uri="{BB962C8B-B14F-4D97-AF65-F5344CB8AC3E}">
        <p14:creationId xmlns:p14="http://schemas.microsoft.com/office/powerpoint/2010/main" val="215858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und Angular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Kombination</a:t>
            </a:r>
            <a:endParaRPr lang="en-US" dirty="0"/>
          </a:p>
          <a:p>
            <a:pPr lvl="1"/>
            <a:r>
              <a:rPr lang="en-US" dirty="0"/>
              <a:t>Klassen</a:t>
            </a:r>
          </a:p>
          <a:p>
            <a:pPr lvl="1"/>
            <a:r>
              <a:rPr lang="en-US" dirty="0"/>
              <a:t>Decorators</a:t>
            </a:r>
          </a:p>
          <a:p>
            <a:pPr lvl="1"/>
            <a:r>
              <a:rPr lang="en-US" dirty="0"/>
              <a:t>Module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 err="1"/>
              <a:t>Komponenten</a:t>
            </a:r>
            <a:r>
              <a:rPr lang="en-US" dirty="0"/>
              <a:t> in Angular </a:t>
            </a:r>
            <a:r>
              <a:rPr lang="en-US" dirty="0" err="1"/>
              <a:t>sind</a:t>
            </a:r>
            <a:r>
              <a:rPr lang="en-US" dirty="0"/>
              <a:t> analog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UserControls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klassischen</a:t>
            </a:r>
            <a:r>
              <a:rPr lang="en-US" dirty="0"/>
              <a:t> </a:t>
            </a:r>
            <a:r>
              <a:rPr lang="en-US"/>
              <a:t>Programmiermodellen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96583"/>
      </p:ext>
    </p:extLst>
  </p:cSld>
  <p:clrMapOvr>
    <a:masterClrMapping/>
  </p:clrMapOvr>
</p:sld>
</file>

<file path=ppt/theme/theme1.xml><?xml version="1.0" encoding="utf-8"?>
<a:theme xmlns:a="http://schemas.openxmlformats.org/drawingml/2006/main" name="BASTA_2016_Template_36948_v1">
  <a:themeElements>
    <a:clrScheme name="BASTA_2016_Template_36948_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STA_2016_Template_36948_v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ASTA_2016_Template_36948_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TA_2016_Template_36948_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TA_2016_Template_36948_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BASTA_2016_Template_16_9_36948_v2</Template>
  <TotalTime>2931</TotalTime>
  <Words>149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Arial Black</vt:lpstr>
      <vt:lpstr>Segoe UI</vt:lpstr>
      <vt:lpstr>Wingdings</vt:lpstr>
      <vt:lpstr>BASTA_2016_Template_36948_v1</vt:lpstr>
      <vt:lpstr>Thomas Claudius Huber | Trivadis Services AG</vt:lpstr>
      <vt:lpstr>Agenda</vt:lpstr>
      <vt:lpstr>Angular mit CLI aufsetzen</vt:lpstr>
      <vt:lpstr>Struktur der erstellten Applikation</vt:lpstr>
      <vt:lpstr>Angular Komponenten</vt:lpstr>
      <vt:lpstr>Angular Komponenten Struktur</vt:lpstr>
      <vt:lpstr>Data Binding in Angular</vt:lpstr>
      <vt:lpstr>Show me the code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 | Company</dc:title>
  <dc:subject/>
  <dc:creator>Thomas Claudius Huber</dc:creator>
  <cp:keywords/>
  <dc:description/>
  <cp:lastModifiedBy>Thomas Claudius Huber</cp:lastModifiedBy>
  <cp:revision>167</cp:revision>
  <dcterms:created xsi:type="dcterms:W3CDTF">2016-09-15T06:58:14Z</dcterms:created>
  <dcterms:modified xsi:type="dcterms:W3CDTF">2018-09-23T16:37:09Z</dcterms:modified>
  <cp:category/>
</cp:coreProperties>
</file>