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14CA9A-16D7-4D46-9417-B58194D32220}" v="1" dt="2024-10-02T04:19:10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3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A6D90-773E-5C4E-B335-9DF9437C78C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DDCA2-0162-9843-B7EE-FA91D96D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DDCA2-0162-9843-B7EE-FA91D96D5F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8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93B5B-B0A6-7F6A-0538-91B5C3F0A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D27CA3-C4CF-FF51-80F4-0D5E486FBE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9DEDD-91B7-3DA9-78E3-16520D1B1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2B10D-0479-7C43-28AB-A3F571D632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DDCA2-0162-9843-B7EE-FA91D96D5F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5740-FEB0-4025-5CD8-BA32EDB5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83188-FB7C-BA41-54FA-507EEE254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A317-91F0-11EA-E3D0-12B370BB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E2BE9-9C2A-3EBB-9B41-F1C7B892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EAB4-6A8A-FB6C-C80C-DFA05201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3A8A-4A08-F843-0D29-D65382F1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108C3-F5B5-2D89-6DA2-C4C569E5A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C659F-2360-E450-0F0E-FCEA1C8C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7328-2F32-8E8C-8221-55A077D6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18F6-7772-3607-FFA2-385B0DDC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5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0E38B-2E07-C2EA-41EE-0649C7277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13D35-0471-64B1-CD5A-E57679D12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E8667-6E18-E304-4E6B-28463850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A6A73-CC6F-D798-394F-FFD0FB29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F47DF-7D69-17D6-FD3F-966BEF8F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8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AB15-A369-ABC8-07AB-EC02ABBC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D803-295A-ABE0-3FA7-CE5A0E48B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89C4-1703-20DD-B025-3066673D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E6AC5-11E1-7124-A60F-ED9844F5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1C182-A27E-36E9-C1C5-882752C3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0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4DEC-241D-D56D-6B5C-F1920F32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8B109-AD2F-AD16-3F4B-DA4BCB0CE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4600-72D8-65B7-01F9-ABED0DED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A7DE-EF46-57CF-5AFB-92EB6D18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2C6B5-3229-7E84-2F4A-496A3F2D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7A3F-3B5F-2404-E070-974F3C24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AA13-9D49-A9BB-6E92-E6147B214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3027E-606D-DCD8-0BF6-6AAB89ED3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7B475-82CD-6439-5689-B01E4EE3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79F70-E892-7467-8009-9CEB811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D03F8-2DBC-A33A-3BA8-47242910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6CE3-5EFB-78F5-B0A8-3DDC4389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894BE-DAEA-68E0-38D9-08520EF3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2553A-37A0-BB68-E001-BF740A384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CD38F-9ED5-6199-2B05-C9E146111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80B58-A4BB-3639-0C06-25CF9472B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7175B-0B2D-65A4-8B27-321460BA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3D7D0-5139-0D14-F793-01CEF948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43179-0A90-DBFF-8151-21C97212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DD90-682E-878D-BB01-D0B69953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6E6EA-C4CF-0D09-CF4E-9E6920E6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DF6EF-DF13-7DB4-5A28-19B07922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6E403-67B3-10D6-D959-D6F4B382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0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4B88C-8D24-B0BA-2D89-4A6AB7F8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0ACF2-3BDC-82C5-02C6-DBE7F93C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1F921-CFC3-3BBD-FACE-408697B2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0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9512-EBE4-E91D-7B16-6848DA32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D7BFB-DB04-EAC0-8B19-4392D098A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A9EE4-3E0A-83F8-52C9-05439C9D2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65EC7-20A6-545A-0557-07A0BDA7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5E72D-D10D-1E50-56A0-46588635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6B810-0B07-8AA1-4AC9-C57C6617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3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BD72-9377-13BC-606F-EE2AC250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A900D-6664-A815-5F3C-C687EEC2E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A7350-C16D-E5EA-8D3B-80F111D7A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B8E2A-1B67-1B86-084F-840990F5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1CB78-E049-D4D0-5A28-25025442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C964D-5578-5A01-4C55-FB0DD371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0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93526-658A-F2D9-70B6-509D52D9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F2B61-0FED-20E9-6633-83F518BB3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D9372-B0A3-B332-18A7-DCBF8BA19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9B3699-F658-FD46-A604-BB14D18B42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3B44E-A4F5-DD7A-1E5F-B32537EF3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0D0E3-FFDB-420D-5B28-E5C38CA40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35EC6-71C4-63F1-DC19-1282027D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COMP95</a:t>
            </a:r>
            <a:r>
              <a:rPr lang="en-US" altLang="zh-CN" sz="6600"/>
              <a:t>17 Tut3</a:t>
            </a:r>
            <a:endParaRPr lang="en-US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7F7BE-3FDC-BC51-2E48-0B73F439F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Pattern Recognition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72EBA1-9503-70E4-6F39-93B323C24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7A0AFE-2FAE-E237-EB51-D2715CE12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560D12-2F74-D88E-A808-92886E2BB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584467-9DB0-D5B5-7CEB-00EA9F70C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DA53AC-3980-4B3A-3D3E-322F5892E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DE43790-E443-8D99-4D3A-2A59986C4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D2520B7-9AC7-C6E6-9A37-04036ACFC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0F35F-ECBF-B154-0972-C14D90FF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/>
              <a:t>Sources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2763-597E-1A73-441D-9E9C9E1C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10308772" cy="3124658"/>
          </a:xfrm>
        </p:spPr>
        <p:txBody>
          <a:bodyPr anchor="ctr">
            <a:normAutofit/>
          </a:bodyPr>
          <a:lstStyle/>
          <a:p>
            <a:r>
              <a:rPr lang="en-AU" sz="2000" b="1" dirty="0"/>
              <a:t>Slides:</a:t>
            </a:r>
          </a:p>
          <a:p>
            <a:pPr marL="457200" lvl="1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/thomascong121/COMP9517_24T3</a:t>
            </a:r>
          </a:p>
          <a:p>
            <a:r>
              <a:rPr lang="en-US" sz="2000" b="1" dirty="0"/>
              <a:t>Demo</a:t>
            </a:r>
            <a:r>
              <a:rPr lang="en-US" sz="2000" dirty="0"/>
              <a:t>: </a:t>
            </a:r>
          </a:p>
          <a:p>
            <a:pPr marL="457200" lvl="1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bhaswara</a:t>
            </a:r>
            <a:r>
              <a:rPr lang="en-US" sz="2000" dirty="0"/>
              <a:t>/CV_24T3</a:t>
            </a:r>
            <a:br>
              <a:rPr lang="en-US" sz="2000" dirty="0"/>
            </a:br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B6EE10-0C57-932A-4CDA-1925CAC37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22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F6B3C-F01F-FAA7-846D-2DDF7A77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>
                <a:solidFill>
                  <a:srgbClr val="000000"/>
                </a:solidFill>
                <a:effectLst/>
                <a:latin typeface="Helvetica" pitchFamily="2" charset="0"/>
              </a:rPr>
              <a:t>Pattern Recognition</a:t>
            </a:r>
            <a:endParaRPr lang="en-US" sz="48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D994F3E-072C-847B-7392-1FE4D049DF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894"/>
          <a:stretch/>
        </p:blipFill>
        <p:spPr>
          <a:xfrm>
            <a:off x="2201563" y="3320686"/>
            <a:ext cx="3894437" cy="121837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6C9773-8575-1AB5-AD9C-ACB83FBDB66A}"/>
              </a:ext>
            </a:extLst>
          </p:cNvPr>
          <p:cNvCxnSpPr/>
          <p:nvPr/>
        </p:nvCxnSpPr>
        <p:spPr>
          <a:xfrm flipV="1">
            <a:off x="6231925" y="2940802"/>
            <a:ext cx="1227438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2E15C5-8052-419B-D453-94BED9995F93}"/>
              </a:ext>
            </a:extLst>
          </p:cNvPr>
          <p:cNvSpPr txBox="1"/>
          <p:nvPr/>
        </p:nvSpPr>
        <p:spPr>
          <a:xfrm>
            <a:off x="7459363" y="2733271"/>
            <a:ext cx="2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Classification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1B25AB-4D75-9F7A-EB06-38066E947505}"/>
              </a:ext>
            </a:extLst>
          </p:cNvPr>
          <p:cNvCxnSpPr>
            <a:cxnSpLocks/>
          </p:cNvCxnSpPr>
          <p:nvPr/>
        </p:nvCxnSpPr>
        <p:spPr>
          <a:xfrm flipV="1">
            <a:off x="6231925" y="3828316"/>
            <a:ext cx="1227438" cy="26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B87789-8951-E1CC-B750-59D75DF5D343}"/>
              </a:ext>
            </a:extLst>
          </p:cNvPr>
          <p:cNvSpPr txBox="1"/>
          <p:nvPr/>
        </p:nvSpPr>
        <p:spPr>
          <a:xfrm>
            <a:off x="7459363" y="3643650"/>
            <a:ext cx="2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Segmentation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46326-CDA1-AD62-6908-55014259415E}"/>
              </a:ext>
            </a:extLst>
          </p:cNvPr>
          <p:cNvSpPr txBox="1"/>
          <p:nvPr/>
        </p:nvSpPr>
        <p:spPr>
          <a:xfrm>
            <a:off x="7459363" y="4618479"/>
            <a:ext cx="2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Retrieval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151932-0689-5BE8-2877-D90096A75D90}"/>
              </a:ext>
            </a:extLst>
          </p:cNvPr>
          <p:cNvCxnSpPr>
            <a:cxnSpLocks/>
          </p:cNvCxnSpPr>
          <p:nvPr/>
        </p:nvCxnSpPr>
        <p:spPr>
          <a:xfrm>
            <a:off x="6231925" y="3855202"/>
            <a:ext cx="1227438" cy="976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64EB2A8-4BC4-9142-211C-713D1D53EA12}"/>
              </a:ext>
            </a:extLst>
          </p:cNvPr>
          <p:cNvSpPr txBox="1"/>
          <p:nvPr/>
        </p:nvSpPr>
        <p:spPr>
          <a:xfrm>
            <a:off x="7459363" y="5053392"/>
            <a:ext cx="2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1AA075-B685-622C-8B4C-6041D4337230}"/>
              </a:ext>
            </a:extLst>
          </p:cNvPr>
          <p:cNvCxnSpPr>
            <a:cxnSpLocks/>
          </p:cNvCxnSpPr>
          <p:nvPr/>
        </p:nvCxnSpPr>
        <p:spPr>
          <a:xfrm flipV="1">
            <a:off x="5638480" y="4106028"/>
            <a:ext cx="0" cy="1626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A88734-C298-A5E6-B14B-0AC7A23BDF37}"/>
              </a:ext>
            </a:extLst>
          </p:cNvPr>
          <p:cNvSpPr txBox="1"/>
          <p:nvPr/>
        </p:nvSpPr>
        <p:spPr>
          <a:xfrm>
            <a:off x="4925959" y="5768573"/>
            <a:ext cx="3894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descriptors (SIFT…)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404432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B9A73B-67B9-298A-4809-B6F1BACC1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1885D-4ED1-7CB8-67BF-952B1251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2BE9-54B9-149E-B059-C747712E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55000" lnSpcReduction="20000"/>
          </a:bodyPr>
          <a:lstStyle/>
          <a:p>
            <a:r>
              <a:rPr lang="en-US" sz="3600" b="1" dirty="0"/>
              <a:t>Task</a:t>
            </a:r>
            <a:r>
              <a:rPr lang="en-US" sz="3600" dirty="0"/>
              <a:t>: assigning a class label to an object.</a:t>
            </a:r>
          </a:p>
          <a:p>
            <a:endParaRPr lang="en-US" sz="3600" dirty="0"/>
          </a:p>
          <a:p>
            <a:r>
              <a:rPr lang="en-US" sz="3600" b="1" dirty="0"/>
              <a:t>Method</a:t>
            </a:r>
            <a:r>
              <a:rPr lang="en-US" sz="3600" dirty="0"/>
              <a:t>: </a:t>
            </a:r>
          </a:p>
          <a:p>
            <a:pPr lvl="1"/>
            <a:r>
              <a:rPr lang="en-US" sz="3600" dirty="0"/>
              <a:t>Converting raw images into features.</a:t>
            </a:r>
          </a:p>
          <a:p>
            <a:pPr lvl="1"/>
            <a:r>
              <a:rPr lang="en-US" sz="3600" dirty="0"/>
              <a:t>Calculate the probability of the image belonging to each label using a </a:t>
            </a:r>
            <a:r>
              <a:rPr lang="en-US" sz="3600" b="1" dirty="0"/>
              <a:t>classifier</a:t>
            </a:r>
            <a:r>
              <a:rPr lang="en-US" sz="3600" dirty="0"/>
              <a:t>.</a:t>
            </a:r>
          </a:p>
          <a:p>
            <a:pPr lvl="1"/>
            <a:r>
              <a:rPr lang="en-US" sz="3600" dirty="0"/>
              <a:t>Pick the label with the highest probability.</a:t>
            </a:r>
          </a:p>
          <a:p>
            <a:pPr lvl="1"/>
            <a:r>
              <a:rPr lang="en-AU" sz="3600" dirty="0"/>
              <a:t>K-Nearest Neighbour, Decision Tree, Stochastic Gradient Descent, Deep Learning .</a:t>
            </a:r>
          </a:p>
          <a:p>
            <a:pPr marL="457200" lvl="1" indent="0">
              <a:buNone/>
            </a:pPr>
            <a:br>
              <a:rPr lang="en-US" sz="2000" dirty="0"/>
            </a:b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38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A43D32-9AEA-429B-5369-A4F5963D4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8BBBD-DA50-9206-4B51-0D7B4858D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349074-9F79-96E2-DA9C-9F795D206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517A9D-26B2-F70D-8808-CB7AAD364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C72969-5DB9-AA09-0282-94CEB476E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47833E-81D8-6D86-0E79-48A006B85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E0F16B4-4944-20B9-5D78-6D3B3E58E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E44D2-AFEA-2841-37CF-1ED1B441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/>
              <a:t>K-Nearest Neighbour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6568-D4FC-37B3-1B50-3A77FDF5E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97" y="2782668"/>
            <a:ext cx="6417420" cy="3800099"/>
          </a:xfrm>
        </p:spPr>
        <p:txBody>
          <a:bodyPr anchor="ctr">
            <a:normAutofit fontScale="55000" lnSpcReduction="20000"/>
          </a:bodyPr>
          <a:lstStyle/>
          <a:p>
            <a:r>
              <a:rPr lang="en-US" sz="3600" b="1" dirty="0"/>
              <a:t>Objective: </a:t>
            </a:r>
            <a:r>
              <a:rPr lang="en-AU" sz="3600" dirty="0">
                <a:solidFill>
                  <a:srgbClr val="000000"/>
                </a:solidFill>
                <a:effectLst/>
              </a:rPr>
              <a:t>decides the class label for a sample based on the K nearest samples in the data set.</a:t>
            </a:r>
          </a:p>
          <a:p>
            <a:endParaRPr lang="en-US" sz="3600" dirty="0"/>
          </a:p>
          <a:p>
            <a:r>
              <a:rPr lang="en-US" sz="3600" b="1" dirty="0"/>
              <a:t>Method</a:t>
            </a:r>
            <a:r>
              <a:rPr lang="en-US" sz="3600" dirty="0"/>
              <a:t>: </a:t>
            </a:r>
          </a:p>
          <a:p>
            <a:pPr lvl="1"/>
            <a:r>
              <a:rPr lang="en-US" sz="3600" dirty="0"/>
              <a:t>Converting raw images into features.</a:t>
            </a:r>
          </a:p>
          <a:p>
            <a:pPr lvl="1"/>
            <a:r>
              <a:rPr lang="en-US" sz="3600" dirty="0"/>
              <a:t>Form a feature space using </a:t>
            </a:r>
            <a:r>
              <a:rPr lang="en-US" sz="3600" b="1" dirty="0"/>
              <a:t>training</a:t>
            </a:r>
            <a:r>
              <a:rPr lang="en-US" sz="3600" dirty="0"/>
              <a:t> samples.</a:t>
            </a:r>
          </a:p>
          <a:p>
            <a:pPr lvl="1"/>
            <a:r>
              <a:rPr lang="en-US" sz="3600" dirty="0"/>
              <a:t>For each test sample, find K images that are the “closest” to it (e.g., Euclidian distance) .</a:t>
            </a:r>
          </a:p>
          <a:p>
            <a:pPr lvl="1"/>
            <a:r>
              <a:rPr lang="en-US" sz="3600" dirty="0"/>
              <a:t>Predict the majority class among the K images.</a:t>
            </a:r>
          </a:p>
          <a:p>
            <a:pPr marL="457200" lvl="1" indent="0">
              <a:buNone/>
            </a:pPr>
            <a:br>
              <a:rPr lang="en-US" sz="3600" dirty="0"/>
            </a:br>
            <a:endParaRPr lang="en-US" sz="3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CD1EF8-192A-3E67-5114-43125E54E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2A7A5DB-170E-3CCF-E7A9-30ACC2A6F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162" y="2946270"/>
            <a:ext cx="4532638" cy="23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1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D178B-2471-6C6D-94D8-89B562FE9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13F2FE-9DB3-0A22-F65B-3BF51E06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AAD7FC-5663-CDF9-F58C-A3370D2D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DCD1B9-523B-5F5D-6E7D-C7D866EB3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D3C601-C7F5-80B4-B611-0D0BC5863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FC7C4B-D673-86FB-4945-72DABBCE3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1723E-2E03-B3FB-75E4-2C76F5693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5DD93-1BB0-E6BC-8DA8-0755B2AC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/>
              <a:t>Decision Tree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7EDC-639D-4D5E-9220-F6A0C0E8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5237019" cy="3124658"/>
          </a:xfrm>
        </p:spPr>
        <p:txBody>
          <a:bodyPr anchor="ctr">
            <a:normAutofit fontScale="40000" lnSpcReduction="20000"/>
          </a:bodyPr>
          <a:lstStyle/>
          <a:p>
            <a:r>
              <a:rPr lang="en-US" sz="4200" b="1" dirty="0"/>
              <a:t>Objective: </a:t>
            </a:r>
            <a:r>
              <a:rPr lang="en-AU" sz="4200" dirty="0">
                <a:solidFill>
                  <a:srgbClr val="000000"/>
                </a:solidFill>
                <a:effectLst/>
              </a:rPr>
              <a:t>Classify a sample through a sequence of questions.</a:t>
            </a:r>
          </a:p>
          <a:p>
            <a:pPr marL="0" indent="0">
              <a:buNone/>
            </a:pPr>
            <a:endParaRPr lang="en-US" sz="4200" dirty="0"/>
          </a:p>
          <a:p>
            <a:r>
              <a:rPr lang="en-US" sz="4200" b="1" dirty="0"/>
              <a:t>Method</a:t>
            </a:r>
            <a:r>
              <a:rPr lang="en-US" sz="4200" dirty="0"/>
              <a:t>: </a:t>
            </a:r>
          </a:p>
          <a:p>
            <a:pPr lvl="1"/>
            <a:r>
              <a:rPr lang="en-US" sz="4200" dirty="0"/>
              <a:t>Each node in the tree represents a feature.</a:t>
            </a:r>
          </a:p>
          <a:p>
            <a:pPr lvl="1"/>
            <a:r>
              <a:rPr lang="en-US" sz="4200" dirty="0"/>
              <a:t>Each leaf in the tree represents a label.</a:t>
            </a:r>
          </a:p>
          <a:p>
            <a:pPr lvl="1"/>
            <a:r>
              <a:rPr lang="en-US" sz="4200" dirty="0"/>
              <a:t>Each node could have several branches.</a:t>
            </a:r>
          </a:p>
          <a:p>
            <a:pPr lvl="1"/>
            <a:r>
              <a:rPr lang="en-US" sz="4200" dirty="0"/>
              <a:t>Tree construction: </a:t>
            </a:r>
            <a:r>
              <a:rPr lang="en-US" sz="4200" b="1" dirty="0"/>
              <a:t>which feature to split</a:t>
            </a:r>
            <a:r>
              <a:rPr lang="en-US" sz="4200" dirty="0"/>
              <a:t>.</a:t>
            </a:r>
          </a:p>
          <a:p>
            <a:pPr marL="457200" lvl="1" indent="0">
              <a:buNone/>
            </a:pPr>
            <a:br>
              <a:rPr lang="en-US" sz="4200" dirty="0"/>
            </a:br>
            <a:endParaRPr lang="en-US" sz="42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E2E09-9A15-5F0E-B8C1-37389D048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E03A8AD-6E9D-839B-C82C-E7E7C94D4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47" y="3509382"/>
            <a:ext cx="5265519" cy="21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8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152F42-C811-ADD4-D1A6-B673265CC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47CACE-231A-650A-496B-B1AE10672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0846E0-C348-D674-926C-CDB06778C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E2050B-CECB-9E92-CF85-42031533B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F0E918-B068-AA49-272B-2F9E29E00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EABA2D-B29A-C9EE-FFEE-413BE8B56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0D239B5-E51F-C120-55F4-AC54D6DD7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C09E6-0EAD-6C87-8FC7-4FEC19AD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/>
              <a:t>Decision Tree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4890C-79A0-850C-7EAB-98D81CE0B3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1262" y="4434844"/>
                <a:ext cx="10502538" cy="3226515"/>
              </a:xfrm>
            </p:spPr>
            <p:txBody>
              <a:bodyPr anchor="ctr">
                <a:noAutofit/>
              </a:bodyPr>
              <a:lstStyle/>
              <a:p>
                <a:r>
                  <a:rPr lang="en-US" sz="2400" b="1" dirty="0"/>
                  <a:t>Which feature to split:</a:t>
                </a:r>
              </a:p>
              <a:p>
                <a:pPr lvl="1"/>
                <a:r>
                  <a:rPr lang="en-AU" dirty="0">
                    <a:solidFill>
                      <a:srgbClr val="000000"/>
                    </a:solidFill>
                  </a:rPr>
                  <a:t>Largest information gain = Entropy difference between parent node and children nodes.</a:t>
                </a:r>
              </a:p>
              <a:p>
                <a:r>
                  <a:rPr lang="en-AU" sz="2400" b="1" dirty="0">
                    <a:solidFill>
                      <a:srgbClr val="000000"/>
                    </a:solidFill>
                    <a:effectLst/>
                  </a:rPr>
                  <a:t>Entropy calculation</a:t>
                </a:r>
                <a:r>
                  <a:rPr lang="en-AU" sz="2400" dirty="0">
                    <a:solidFill>
                      <a:srgbClr val="000000"/>
                    </a:solidFill>
                    <a:effectLst/>
                  </a:rPr>
                  <a:t>:</a:t>
                </a:r>
              </a:p>
              <a:p>
                <a:pPr lvl="1"/>
                <a:r>
                  <a:rPr lang="en-AU" dirty="0">
                    <a:solidFill>
                      <a:srgbClr val="000000"/>
                    </a:solidFill>
                  </a:rPr>
                  <a:t>Entropy can be viewed as the averaged uncertainty.</a:t>
                </a:r>
              </a:p>
              <a:p>
                <a:pPr lvl="1"/>
                <a:r>
                  <a:rPr lang="en-AU" dirty="0">
                    <a:solidFill>
                      <a:srgbClr val="000000"/>
                    </a:solidFill>
                  </a:rPr>
                  <a:t>The Entropy of a set of event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0000"/>
                        </a:solidFill>
                      </a:rPr>
                      <m:t>𝑦</m:t>
                    </m:r>
                    <m:r>
                      <a:rPr lang="en-AU" b="0" i="1" smtClean="0">
                        <a:solidFill>
                          <a:srgbClr val="000000"/>
                        </a:solidFill>
                      </a:rPr>
                      <m:t>={</m:t>
                    </m:r>
                    <m:sSub>
                      <m:sSubPr>
                        <m:ctrlPr>
                          <a:rPr lang="en-AU" b="0" i="1" smtClean="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000000"/>
                            </a:solidFill>
                          </a:rPr>
                          <m:t>𝑦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000000"/>
                            </a:solidFill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solidFill>
                          <a:srgbClr val="000000"/>
                        </a:solidFill>
                      </a:rPr>
                      <m:t>,…</m:t>
                    </m:r>
                    <m:sSub>
                      <m:sSubPr>
                        <m:ctrlPr>
                          <a:rPr lang="en-AU" b="0" i="1" smtClean="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000000"/>
                            </a:solidFill>
                          </a:rPr>
                          <m:t>𝑦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000000"/>
                            </a:solidFill>
                          </a:rPr>
                          <m:t>𝑛</m:t>
                        </m:r>
                      </m:sub>
                    </m:sSub>
                    <m:r>
                      <a:rPr lang="en-AU" b="0" i="1" smtClean="0">
                        <a:solidFill>
                          <a:srgbClr val="000000"/>
                        </a:solidFill>
                      </a:rPr>
                      <m:t>}</m:t>
                    </m:r>
                  </m:oMath>
                </a14:m>
                <a:r>
                  <a:rPr lang="en-AU" dirty="0">
                    <a:solidFill>
                      <a:srgbClr val="000000"/>
                    </a:solidFill>
                  </a:rPr>
                  <a:t> can be expressed as: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0000"/>
                        </a:solidFill>
                      </a:rPr>
                      <m:t>𝐻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000000"/>
                            </a:solidFill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000000"/>
                            </a:solidFill>
                          </a:rPr>
                          <m:t>𝑦</m:t>
                        </m:r>
                      </m:e>
                    </m:d>
                    <m:r>
                      <a:rPr lang="en-AU" sz="2400" b="0" i="1" smtClean="0">
                        <a:solidFill>
                          <a:srgbClr val="000000"/>
                        </a:solidFill>
                      </a:rPr>
                      <m:t>=</m:t>
                    </m:r>
                    <m:nary>
                      <m:naryPr>
                        <m:chr m:val="∑"/>
                        <m:ctrlPr>
                          <a:rPr lang="en-AU" sz="2400" b="0" i="1" smtClean="0">
                            <a:solidFill>
                              <a:srgbClr val="000000"/>
                            </a:solidFill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2400" b="0" i="1" smtClean="0">
                            <a:solidFill>
                              <a:srgbClr val="000000"/>
                            </a:solidFill>
                          </a:rPr>
                          <m:t>𝑖</m:t>
                        </m:r>
                        <m:r>
                          <a:rPr lang="en-AU" sz="2400" b="0" i="1" smtClean="0">
                            <a:solidFill>
                              <a:srgbClr val="000000"/>
                            </a:solidFill>
                          </a:rPr>
                          <m:t>=1</m:t>
                        </m:r>
                      </m:sub>
                      <m:sup>
                        <m:r>
                          <a:rPr lang="en-AU" sz="2400" b="0" i="1" smtClean="0">
                            <a:solidFill>
                              <a:srgbClr val="000000"/>
                            </a:solidFill>
                          </a:rPr>
                          <m:t>𝑛</m:t>
                        </m:r>
                      </m:sup>
                      <m:e>
                        <m:r>
                          <a:rPr lang="en-AU" sz="2400" b="0" i="1" smtClean="0">
                            <a:solidFill>
                              <a:srgbClr val="000000"/>
                            </a:solidFill>
                          </a:rPr>
                          <m:t>−</m:t>
                        </m:r>
                        <m:r>
                          <a:rPr lang="en-AU" sz="2400" b="0" i="1" smtClean="0">
                            <a:solidFill>
                              <a:srgbClr val="000000"/>
                            </a:solidFill>
                          </a:rPr>
                          <m:t>𝑝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000000"/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b="0" i="1" smtClean="0">
                                    <a:solidFill>
                                      <a:srgbClr val="000000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AU" sz="2400" b="0" i="1" smtClean="0">
                                    <a:solidFill>
                                      <a:srgbClr val="000000"/>
                                    </a:solidFill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AU" sz="2400" b="0" i="1" smtClean="0">
                                    <a:solidFill>
                                      <a:srgbClr val="000000"/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AU" sz="2400" b="0" i="1" smtClean="0">
                                <a:solidFill>
                                  <a:srgbClr val="000000"/>
                                </a:solidFill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400" b="0" i="1" smtClean="0">
                                    <a:solidFill>
                                      <a:srgbClr val="000000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AU" sz="2400" b="0" i="0" smtClean="0">
                                    <a:solidFill>
                                      <a:srgbClr val="000000"/>
                                    </a:solidFill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AU" sz="2400" b="0" i="1" smtClean="0">
                                    <a:solidFill>
                                      <a:srgbClr val="000000"/>
                                    </a:solidFill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AU" sz="2400" b="0" i="1" smtClean="0">
                                <a:solidFill>
                                  <a:srgbClr val="000000"/>
                                </a:solidFill>
                              </a:rPr>
                              <m:t>𝑝</m:t>
                            </m:r>
                            <m:r>
                              <a:rPr lang="en-AU" sz="2400" b="0" i="1" smtClean="0">
                                <a:solidFill>
                                  <a:srgbClr val="000000"/>
                                </a:solidFill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AU" sz="2400" b="0" i="1" smtClean="0">
                                    <a:solidFill>
                                      <a:srgbClr val="000000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AU" sz="2400" b="0" i="1" smtClean="0">
                                    <a:solidFill>
                                      <a:srgbClr val="000000"/>
                                    </a:solidFill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AU" sz="2400" b="0" i="1" smtClean="0">
                                    <a:solidFill>
                                      <a:srgbClr val="000000"/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AU" sz="2400" b="0" i="1" smtClean="0">
                                <a:solidFill>
                                  <a:srgbClr val="000000"/>
                                </a:solidFill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AU" sz="2400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AU" dirty="0">
                    <a:solidFill>
                      <a:srgbClr val="000000"/>
                    </a:solidFill>
                    <a:effectLst/>
                  </a:rPr>
                  <a:t>If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0000"/>
                        </a:solidFill>
                        <a:effectLst/>
                      </a:rPr>
                      <m:t>𝐻</m:t>
                    </m:r>
                    <m:d>
                      <m:dPr>
                        <m:ctrlPr>
                          <a:rPr lang="en-AU" b="0" i="1" smtClean="0">
                            <a:solidFill>
                              <a:srgbClr val="000000"/>
                            </a:solidFill>
                            <a:effectLst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000000"/>
                            </a:solidFill>
                            <a:effectLst/>
                          </a:rPr>
                          <m:t>𝑦</m:t>
                        </m:r>
                      </m:e>
                    </m:d>
                    <m:r>
                      <a:rPr lang="en-AU" b="0" i="1" smtClean="0">
                        <a:solidFill>
                          <a:srgbClr val="000000"/>
                        </a:solidFill>
                        <a:effectLst/>
                      </a:rPr>
                      <m:t>=0, </m:t>
                    </m:r>
                    <m:r>
                      <a:rPr lang="en-AU" b="0" i="1" smtClean="0">
                        <a:solidFill>
                          <a:srgbClr val="000000"/>
                        </a:solidFill>
                        <a:effectLst/>
                      </a:rPr>
                      <m:t>𝑦</m:t>
                    </m:r>
                  </m:oMath>
                </a14:m>
                <a:r>
                  <a:rPr lang="en-AU" dirty="0">
                    <a:solidFill>
                      <a:srgbClr val="000000"/>
                    </a:solidFill>
                    <a:effectLst/>
                  </a:rPr>
                  <a:t> has no uncertainty.</a:t>
                </a:r>
              </a:p>
              <a:p>
                <a:pPr lvl="1"/>
                <a:r>
                  <a:rPr lang="en-AU" dirty="0">
                    <a:solidFill>
                      <a:srgbClr val="000000"/>
                    </a:solidFill>
                    <a:effectLst/>
                  </a:rPr>
                  <a:t>If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0000"/>
                        </a:solidFill>
                        <a:effectLst/>
                      </a:rPr>
                      <m:t>𝐻</m:t>
                    </m:r>
                    <m:d>
                      <m:dPr>
                        <m:ctrlPr>
                          <a:rPr lang="en-AU" b="0" i="1" smtClean="0">
                            <a:solidFill>
                              <a:srgbClr val="000000"/>
                            </a:solidFill>
                            <a:effectLst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000000"/>
                            </a:solidFill>
                            <a:effectLst/>
                          </a:rPr>
                          <m:t>𝑦</m:t>
                        </m:r>
                      </m:e>
                    </m:d>
                    <m:r>
                      <a:rPr lang="en-AU" b="0" i="1" smtClean="0">
                        <a:solidFill>
                          <a:srgbClr val="000000"/>
                        </a:solidFill>
                        <a:effectLst/>
                      </a:rPr>
                      <m:t>&gt;</m:t>
                    </m:r>
                    <m:r>
                      <a:rPr lang="en-AU" b="0" i="1" smtClean="0">
                        <a:solidFill>
                          <a:srgbClr val="000000"/>
                        </a:solidFill>
                        <a:effectLst/>
                      </a:rPr>
                      <m:t>0, </m:t>
                    </m:r>
                    <m:r>
                      <a:rPr lang="en-AU" b="0" i="1" smtClean="0">
                        <a:solidFill>
                          <a:srgbClr val="000000"/>
                        </a:solidFill>
                        <a:effectLst/>
                      </a:rPr>
                      <m:t>𝑦</m:t>
                    </m:r>
                  </m:oMath>
                </a14:m>
                <a:r>
                  <a:rPr lang="en-AU" dirty="0">
                    <a:solidFill>
                      <a:srgbClr val="000000"/>
                    </a:solidFill>
                    <a:effectLst/>
                  </a:rPr>
                  <a:t> is uncertain.</a:t>
                </a:r>
              </a:p>
              <a:p>
                <a:pPr lvl="1"/>
                <a:endParaRPr lang="en-AU" sz="1800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  <a:p>
                <a:pPr lvl="1"/>
                <a:endParaRPr lang="en-AU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  <a:p>
                <a:endParaRPr lang="en-US" sz="2400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4890C-79A0-850C-7EAB-98D81CE0B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262" y="4434844"/>
                <a:ext cx="10502538" cy="3226515"/>
              </a:xfrm>
              <a:blipFill>
                <a:blip r:embed="rId2"/>
                <a:stretch>
                  <a:fillRect l="-845" t="-5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308EA5-246A-6278-DF8F-3B2DE6F8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18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F6C157-BB7D-109B-0C84-1A0E59E62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668A8B-098F-605C-E9FF-6CBB86621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A58668-81A6-64A9-ECDB-6950F50B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B72667-9B05-EE44-8284-63E2DDF70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769326-0C5C-5D65-D256-6A1D88CDB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EF399D-DAA5-22D1-75D1-D96C44BC8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C616BC2-DB87-8A95-FB56-CD0C6906E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A9813-991B-9FEC-9BAD-937E2E33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/>
              <a:t>Decision Tree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B2558-4143-5845-8638-E72544F7E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325" y="3630208"/>
                <a:ext cx="10899241" cy="3878612"/>
              </a:xfrm>
            </p:spPr>
            <p:txBody>
              <a:bodyPr anchor="ctr">
                <a:noAutofit/>
              </a:bodyPr>
              <a:lstStyle/>
              <a:p>
                <a:r>
                  <a:rPr lang="en-AU" sz="2400" b="1" dirty="0"/>
                  <a:t>Example:</a:t>
                </a:r>
              </a:p>
              <a:p>
                <a:pPr marL="457200" lvl="1" indent="0">
                  <a:buNone/>
                </a:pPr>
                <a:r>
                  <a:rPr lang="en-AU" sz="1800" b="0" dirty="0">
                    <a:solidFill>
                      <a:srgbClr val="00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AU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AU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AU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d>
                  </m:oMath>
                </a14:m>
                <a:endParaRPr lang="en-AU" sz="1800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18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AU" sz="1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1800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1800" b="0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AU" sz="1800" b="0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en-AU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9"/>
                                </m:r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brk m:alnAt="9"/>
                                </m:r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𝑣𝑎𝑙𝑢𝑒𝑠</m:t>
                          </m:r>
                          <m:d>
                            <m:d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AU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AU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b>
                      </m:sSub>
                      <m:r>
                        <a:rPr lang="en-AU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800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  <a:p>
                <a:endParaRPr lang="en-AU" sz="1800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  <a:p>
                <a:pPr lvl="1"/>
                <a:endParaRPr lang="en-AU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  <a:p>
                <a:endParaRPr lang="en-US" sz="2400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B2558-4143-5845-8638-E72544F7E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325" y="3630208"/>
                <a:ext cx="10899241" cy="3878612"/>
              </a:xfrm>
              <a:blipFill>
                <a:blip r:embed="rId3"/>
                <a:stretch>
                  <a:fillRect l="-698" t="-2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D1ADDE-BBFE-A3D6-7B71-1EFED4885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0B6DA4C-EE2C-F795-2E5A-89223D0B0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908" y="2704014"/>
            <a:ext cx="2730500" cy="3670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D11873-9822-0DC2-FD62-ABF3B3888C96}"/>
                  </a:ext>
                </a:extLst>
              </p:cNvPr>
              <p:cNvSpPr txBox="1"/>
              <p:nvPr/>
            </p:nvSpPr>
            <p:spPr>
              <a:xfrm>
                <a:off x="1043631" y="5050500"/>
                <a:ext cx="3232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Feature1: length=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D11873-9822-0DC2-FD62-ABF3B3888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31" y="5050500"/>
                <a:ext cx="3232680" cy="369332"/>
              </a:xfrm>
              <a:prstGeom prst="rect">
                <a:avLst/>
              </a:prstGeom>
              <a:blipFill>
                <a:blip r:embed="rId5"/>
                <a:stretch>
                  <a:fillRect l="-156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06D190-0B37-D6E5-B7BA-991060C802BA}"/>
                  </a:ext>
                </a:extLst>
              </p:cNvPr>
              <p:cNvSpPr txBox="1"/>
              <p:nvPr/>
            </p:nvSpPr>
            <p:spPr>
              <a:xfrm>
                <a:off x="1043631" y="5464526"/>
                <a:ext cx="322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Feature2: width=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06D190-0B37-D6E5-B7BA-991060C80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31" y="5464526"/>
                <a:ext cx="3229025" cy="369332"/>
              </a:xfrm>
              <a:prstGeom prst="rect">
                <a:avLst/>
              </a:prstGeom>
              <a:blipFill>
                <a:blip r:embed="rId6"/>
                <a:stretch>
                  <a:fillRect l="-156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E404D84-5EDB-346F-258C-43FC384CAB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9645" y="2646242"/>
            <a:ext cx="2976813" cy="28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7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EE1060-6441-C094-B4F0-E6F5E11B2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D65334-991B-7950-E464-22D50B4D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2D328-E448-3A58-381C-A7F56D54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B21569-6889-AF5D-EC59-D54D59798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4C789-4082-FF1C-E425-76E840166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7CA7C2-3115-04ED-9DAD-613CD1E78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1318E-2264-89A3-0582-3A1157661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5DD55-E7F9-29C7-2B28-C0FACDA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/>
              <a:t>Decision Tree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67D2A5-727C-1856-C76B-715FBF54E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324" y="4108796"/>
                <a:ext cx="11223885" cy="3878612"/>
              </a:xfrm>
            </p:spPr>
            <p:txBody>
              <a:bodyPr anchor="ctr">
                <a:noAutofit/>
              </a:bodyPr>
              <a:lstStyle/>
              <a:p>
                <a:r>
                  <a:rPr lang="en-AU" sz="2400" b="1" dirty="0"/>
                  <a:t>Example:</a:t>
                </a:r>
              </a:p>
              <a:p>
                <a:pPr marL="457200" lvl="1" indent="0">
                  <a:buNone/>
                </a:pPr>
                <a:r>
                  <a:rPr lang="en-AU" sz="1800" b="0" i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				# Salmon=6; # Sea bass=9</a:t>
                </a:r>
              </a:p>
              <a:p>
                <a:pPr marL="457200" lvl="1" indent="0">
                  <a:buNone/>
                </a:pPr>
                <a:r>
                  <a:rPr lang="en-AU" sz="1800" b="0" dirty="0">
                    <a:solidFill>
                      <a:srgbClr val="000000"/>
                    </a:solidFill>
                    <a:effectLst/>
                  </a:rPr>
                  <a:t>				</a:t>
                </a:r>
                <a:r>
                  <a:rPr lang="en-AU" sz="1800" b="1" dirty="0">
                    <a:solidFill>
                      <a:srgbClr val="000000"/>
                    </a:solidFill>
                    <a:latin typeface="Helvetica" pitchFamily="2" charset="0"/>
                  </a:rPr>
                  <a:t>Base Entropy: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b="1">
                            <a:solidFill>
                              <a:srgbClr val="000000"/>
                            </a:solidFill>
                            <a:latin typeface="Helvetica" pitchFamily="2" charset="0"/>
                          </a:rPr>
                        </m:ctrlPr>
                      </m:sSubPr>
                      <m:e>
                        <m:r>
                          <a:rPr lang="en-AU" sz="1800" b="1">
                            <a:solidFill>
                              <a:srgbClr val="000000"/>
                            </a:solidFill>
                            <a:latin typeface="Helvetica" pitchFamily="2" charset="0"/>
                          </a:rPr>
                          <m:t>𝐻</m:t>
                        </m:r>
                      </m:e>
                      <m:sub>
                        <m:r>
                          <a:rPr lang="en-AU" sz="1800" b="1">
                            <a:solidFill>
                              <a:srgbClr val="000000"/>
                            </a:solidFill>
                            <a:latin typeface="Helvetica" pitchFamily="2" charset="0"/>
                          </a:rPr>
                          <m:t>𝑆</m:t>
                        </m:r>
                      </m:sub>
                    </m:sSub>
                    <m:r>
                      <a:rPr lang="en-AU" sz="1800" b="1">
                        <a:solidFill>
                          <a:srgbClr val="000000"/>
                        </a:solidFill>
                        <a:latin typeface="Helvetica" pitchFamily="2" charset="0"/>
                      </a:rPr>
                      <m:t>=−</m:t>
                    </m:r>
                    <m:f>
                      <m:fPr>
                        <m:ctrlPr>
                          <a:rPr lang="en-AU" sz="1800" b="1">
                            <a:solidFill>
                              <a:srgbClr val="000000"/>
                            </a:solidFill>
                            <a:latin typeface="Helvetica" pitchFamily="2" charset="0"/>
                          </a:rPr>
                        </m:ctrlPr>
                      </m:fPr>
                      <m:num>
                        <m:r>
                          <a:rPr lang="en-AU" sz="1800" b="1">
                            <a:solidFill>
                              <a:srgbClr val="000000"/>
                            </a:solidFill>
                            <a:latin typeface="Helvetica" pitchFamily="2" charset="0"/>
                          </a:rPr>
                          <m:t>6</m:t>
                        </m:r>
                      </m:num>
                      <m:den>
                        <m:r>
                          <a:rPr lang="en-AU" sz="1800" b="1">
                            <a:solidFill>
                              <a:srgbClr val="000000"/>
                            </a:solidFill>
                            <a:latin typeface="Helvetica" pitchFamily="2" charset="0"/>
                          </a:rPr>
                          <m:t>15</m:t>
                        </m:r>
                      </m:den>
                    </m:f>
                    <m:func>
                      <m:funcPr>
                        <m:ctrlPr>
                          <a:rPr lang="en-AU" sz="1800" b="1">
                            <a:solidFill>
                              <a:srgbClr val="000000"/>
                            </a:solidFill>
                            <a:latin typeface="Helvetica" pitchFamily="2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b="1">
                                <a:solidFill>
                                  <a:srgbClr val="000000"/>
                                </a:solidFill>
                                <a:latin typeface="Helvetica" pitchFamily="2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b="1">
                                <a:solidFill>
                                  <a:srgbClr val="000000"/>
                                </a:solidFill>
                                <a:latin typeface="Helvetica" pitchFamily="2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1800" b="1">
                                <a:solidFill>
                                  <a:srgbClr val="000000"/>
                                </a:solidFill>
                                <a:latin typeface="Helvetica" pitchFamily="2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AU" sz="1800" b="1">
                                <a:solidFill>
                                  <a:srgbClr val="000000"/>
                                </a:solidFill>
                                <a:latin typeface="Helvetica" pitchFamily="2" charset="0"/>
                              </a:rPr>
                            </m:ctrlPr>
                          </m:fPr>
                          <m:num>
                            <m:r>
                              <a:rPr lang="en-AU" sz="1800" b="1">
                                <a:solidFill>
                                  <a:srgbClr val="000000"/>
                                </a:solidFill>
                                <a:latin typeface="Helvetica" pitchFamily="2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AU" sz="1800" b="1">
                                <a:solidFill>
                                  <a:srgbClr val="000000"/>
                                </a:solidFill>
                                <a:latin typeface="Helvetica" pitchFamily="2" charset="0"/>
                              </a:rPr>
                              <m:t>15</m:t>
                            </m:r>
                          </m:den>
                        </m:f>
                        <m:r>
                          <a:rPr lang="en-AU" sz="1800" b="1">
                            <a:solidFill>
                              <a:srgbClr val="000000"/>
                            </a:solidFill>
                            <a:latin typeface="Helvetica" pitchFamily="2" charset="0"/>
                          </a:rPr>
                          <m:t>−</m:t>
                        </m:r>
                        <m:f>
                          <m:fPr>
                            <m:ctrlPr>
                              <a:rPr lang="en-AU" sz="1800" b="1">
                                <a:solidFill>
                                  <a:srgbClr val="000000"/>
                                </a:solidFill>
                                <a:latin typeface="Helvetica" pitchFamily="2" charset="0"/>
                              </a:rPr>
                            </m:ctrlPr>
                          </m:fPr>
                          <m:num>
                            <m:r>
                              <a:rPr lang="en-AU" sz="1800" b="1">
                                <a:solidFill>
                                  <a:srgbClr val="000000"/>
                                </a:solidFill>
                                <a:latin typeface="Helvetica" pitchFamily="2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AU" sz="1800" b="1">
                                <a:solidFill>
                                  <a:srgbClr val="000000"/>
                                </a:solidFill>
                                <a:latin typeface="Helvetica" pitchFamily="2" charset="0"/>
                              </a:rPr>
                              <m:t>15</m:t>
                            </m:r>
                          </m:den>
                        </m:f>
                        <m:func>
                          <m:funcPr>
                            <m:ctrlPr>
                              <a:rPr lang="en-AU" sz="1800" b="1">
                                <a:solidFill>
                                  <a:srgbClr val="000000"/>
                                </a:solidFill>
                                <a:latin typeface="Helvetica" pitchFamily="2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1800" b="1">
                                    <a:solidFill>
                                      <a:srgbClr val="000000"/>
                                    </a:solidFill>
                                    <a:latin typeface="Helvetica" pitchFamily="2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AU" sz="1800" b="1">
                                    <a:solidFill>
                                      <a:srgbClr val="000000"/>
                                    </a:solidFill>
                                    <a:latin typeface="Helvetica" pitchFamily="2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AU" sz="1800" b="1">
                                    <a:solidFill>
                                      <a:srgbClr val="000000"/>
                                    </a:solidFill>
                                    <a:latin typeface="Helvetica" pitchFamily="2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AU" sz="1800" b="1">
                                    <a:solidFill>
                                      <a:srgbClr val="000000"/>
                                    </a:solidFill>
                                    <a:latin typeface="Helvetica" pitchFamily="2" charset="0"/>
                                  </a:rPr>
                                </m:ctrlPr>
                              </m:fPr>
                              <m:num>
                                <m:r>
                                  <a:rPr lang="en-AU" sz="1800" b="1">
                                    <a:solidFill>
                                      <a:srgbClr val="000000"/>
                                    </a:solidFill>
                                    <a:latin typeface="Helvetica" pitchFamily="2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AU" sz="1800" b="1">
                                    <a:solidFill>
                                      <a:srgbClr val="000000"/>
                                    </a:solidFill>
                                    <a:latin typeface="Helvetica" pitchFamily="2" charset="0"/>
                                  </a:rPr>
                                  <m:t>15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AU" sz="1800" b="1">
                        <a:solidFill>
                          <a:srgbClr val="000000"/>
                        </a:solidFill>
                        <a:latin typeface="Helvetica" pitchFamily="2" charset="0"/>
                      </a:rPr>
                      <m:t>=0.97</m:t>
                    </m:r>
                  </m:oMath>
                </a14:m>
                <a:endParaRPr lang="en-AU" sz="1800" b="1" dirty="0">
                  <a:solidFill>
                    <a:srgbClr val="000000"/>
                  </a:solidFill>
                  <a:latin typeface="Helvetica" pitchFamily="2" charset="0"/>
                </a:endParaRPr>
              </a:p>
              <a:p>
                <a:pPr marL="457200" lvl="1" indent="0">
                  <a:buNone/>
                </a:pPr>
                <a:r>
                  <a:rPr lang="en-AU" sz="1800" dirty="0">
                    <a:solidFill>
                      <a:srgbClr val="000000"/>
                    </a:solidFill>
                    <a:latin typeface="Helvetica" pitchFamily="2" charset="0"/>
                  </a:rPr>
                  <a:t>				</a:t>
                </a:r>
                <a:r>
                  <a:rPr lang="en-AU" sz="1800" b="1" dirty="0">
                    <a:solidFill>
                      <a:srgbClr val="000000"/>
                    </a:solidFill>
                    <a:latin typeface="Helvetica" pitchFamily="2" charset="0"/>
                  </a:rPr>
                  <a:t>Feature1 Entropy</a:t>
                </a:r>
                <a:r>
                  <a:rPr lang="en-AU" sz="1800" dirty="0">
                    <a:solidFill>
                      <a:srgbClr val="000000"/>
                    </a:solidFill>
                    <a:latin typeface="Helvetica" pitchFamily="2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sSub>
                          <m:sSubPr>
                            <m:ctrlP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2,5</m:t>
                        </m:r>
                      </m:e>
                    </m:d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3,0</m:t>
                        </m:r>
                      </m:e>
                    </m:d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=0.64</m:t>
                    </m:r>
                  </m:oMath>
                </a14:m>
                <a:endParaRPr lang="en-AU" sz="1800" b="0" dirty="0">
                  <a:solidFill>
                    <a:srgbClr val="000000"/>
                  </a:solidFill>
                  <a:latin typeface="Helvetica" pitchFamily="2" charset="0"/>
                </a:endParaRPr>
              </a:p>
              <a:p>
                <a:pPr marL="457200" lvl="1" indent="0">
                  <a:buNone/>
                </a:pPr>
                <a:r>
                  <a:rPr lang="en-AU" sz="1800" dirty="0">
                    <a:solidFill>
                      <a:srgbClr val="000000"/>
                    </a:solidFill>
                    <a:latin typeface="Helvetica" pitchFamily="2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AU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., </m:t>
                    </m:r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unc>
                          <m:funcPr>
                            <m:ctrlP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AU" sz="18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AU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AU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AU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AU" sz="1800" dirty="0">
                    <a:solidFill>
                      <a:srgbClr val="000000"/>
                    </a:solidFill>
                    <a:latin typeface="Helvetica" pitchFamily="2" charset="0"/>
                  </a:rPr>
                  <a:t>	</a:t>
                </a:r>
              </a:p>
              <a:p>
                <a:pPr marL="457200" lvl="1" indent="0">
                  <a:buNone/>
                </a:pPr>
                <a:r>
                  <a:rPr lang="en-AU" sz="18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				</a:t>
                </a:r>
                <a:r>
                  <a:rPr lang="en-AU" sz="1800" b="1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Information gain of splitting feature1:</a:t>
                </a:r>
              </a:p>
              <a:p>
                <a:pPr marL="457200" lvl="1" indent="0">
                  <a:buNone/>
                </a:pPr>
                <a:r>
                  <a:rPr lang="en-AU" sz="1800" b="1" dirty="0">
                    <a:solidFill>
                      <a:srgbClr val="000000"/>
                    </a:solidFill>
                    <a:latin typeface="Helvetica" pitchFamily="2" charset="0"/>
                  </a:rPr>
                  <a:t>						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=0.97−0.64=0.33</m:t>
                    </m:r>
                  </m:oMath>
                </a14:m>
                <a:endParaRPr lang="en-AU" sz="1800" b="0" dirty="0">
                  <a:solidFill>
                    <a:srgbClr val="000000"/>
                  </a:solidFill>
                  <a:latin typeface="Helvetica" pitchFamily="2" charset="0"/>
                </a:endParaRPr>
              </a:p>
              <a:p>
                <a:pPr marL="457200" lvl="1" indent="0">
                  <a:buNone/>
                </a:pPr>
                <a:r>
                  <a:rPr lang="en-AU" sz="1800" b="1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				Information gain of splitting feature2:</a:t>
                </a:r>
              </a:p>
              <a:p>
                <a:pPr marL="457200" lvl="1" indent="0">
                  <a:buNone/>
                </a:pPr>
                <a:r>
                  <a:rPr lang="en-AU" sz="1800" b="1" dirty="0">
                    <a:solidFill>
                      <a:srgbClr val="000000"/>
                    </a:solidFill>
                    <a:latin typeface="Helvetica" pitchFamily="2" charset="0"/>
                  </a:rPr>
                  <a:t>						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=0.97−0.6</m:t>
                    </m:r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=0.3</m:t>
                    </m:r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AU" sz="1800" b="0" dirty="0">
                  <a:solidFill>
                    <a:srgbClr val="000000"/>
                  </a:solidFill>
                  <a:latin typeface="Helvetica" pitchFamily="2" charset="0"/>
                </a:endParaRPr>
              </a:p>
              <a:p>
                <a:pPr marL="457200" lvl="1" indent="0">
                  <a:buNone/>
                </a:pPr>
                <a:r>
                  <a:rPr lang="en-AU" sz="1800" b="0" dirty="0">
                    <a:solidFill>
                      <a:srgbClr val="000000"/>
                    </a:solidFill>
                    <a:latin typeface="Helvetica" pitchFamily="2" charset="0"/>
                  </a:rPr>
                  <a:t>				</a:t>
                </a:r>
                <a:r>
                  <a:rPr lang="en-AU" sz="1800" dirty="0">
                    <a:solidFill>
                      <a:srgbClr val="000000"/>
                    </a:solidFill>
                    <a:latin typeface="Helvetica" pitchFamily="2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sz="1800" b="0" dirty="0">
                    <a:solidFill>
                      <a:srgbClr val="000000"/>
                    </a:solidFill>
                    <a:latin typeface="Helvetica" pitchFamily="2" charset="0"/>
                  </a:rPr>
                  <a:t> we will first split </a:t>
                </a:r>
                <a:r>
                  <a:rPr lang="en-AU" sz="1800" b="0">
                    <a:solidFill>
                      <a:srgbClr val="000000"/>
                    </a:solidFill>
                    <a:latin typeface="Helvetica" pitchFamily="2" charset="0"/>
                  </a:rPr>
                  <a:t>feature 2</a:t>
                </a:r>
                <a:endParaRPr lang="en-AU" sz="1800" b="0" dirty="0">
                  <a:solidFill>
                    <a:srgbClr val="000000"/>
                  </a:solidFill>
                  <a:latin typeface="Helvetica" pitchFamily="2" charset="0"/>
                </a:endParaRPr>
              </a:p>
              <a:p>
                <a:pPr marL="457200" lvl="1" indent="0">
                  <a:buNone/>
                </a:pPr>
                <a:endParaRPr lang="en-AU" sz="1800" b="0" dirty="0">
                  <a:solidFill>
                    <a:srgbClr val="000000"/>
                  </a:solidFill>
                  <a:latin typeface="Helvetica" pitchFamily="2" charset="0"/>
                </a:endParaRPr>
              </a:p>
              <a:p>
                <a:pPr marL="457200" lvl="1" indent="0">
                  <a:buNone/>
                </a:pPr>
                <a:endParaRPr lang="en-AU" sz="1800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  <a:p>
                <a:endParaRPr lang="en-AU" sz="1800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  <a:p>
                <a:pPr lvl="1"/>
                <a:endParaRPr lang="en-AU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  <a:p>
                <a:endParaRPr lang="en-US" sz="2400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67D2A5-727C-1856-C76B-715FBF54E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324" y="4108796"/>
                <a:ext cx="11223885" cy="3878612"/>
              </a:xfrm>
              <a:blipFill>
                <a:blip r:embed="rId3"/>
                <a:stretch>
                  <a:fillRect l="-677" t="-46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BD1524-0014-FA61-E0B4-52A5FFF3A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9F384E9-CAC5-6616-45A0-25D7535CA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25" y="3106654"/>
            <a:ext cx="2976813" cy="28182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74E87B-3C7B-3E8E-FE22-293073FC4C8B}"/>
                  </a:ext>
                </a:extLst>
              </p:cNvPr>
              <p:cNvSpPr txBox="1"/>
              <p:nvPr/>
            </p:nvSpPr>
            <p:spPr>
              <a:xfrm>
                <a:off x="8227103" y="184790"/>
                <a:ext cx="3964897" cy="1731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:r>
                  <a:rPr lang="en-AU" sz="1800" b="0" dirty="0">
                    <a:solidFill>
                      <a:srgbClr val="00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AU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AU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AU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d>
                  </m:oMath>
                </a14:m>
                <a:endParaRPr lang="en-AU" sz="1800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18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AU" sz="1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1800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1800" b="0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AU" sz="1800" b="0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en-AU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9"/>
                                </m:r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brk m:alnAt="9"/>
                                </m:r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𝑣𝑎𝑙𝑢𝑒𝑠</m:t>
                          </m:r>
                          <m:d>
                            <m:d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AU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AU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b>
                      </m:sSub>
                      <m:r>
                        <a:rPr lang="en-AU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800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74E87B-3C7B-3E8E-FE22-293073FC4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03" y="184790"/>
                <a:ext cx="3964897" cy="1731115"/>
              </a:xfrm>
              <a:prstGeom prst="rect">
                <a:avLst/>
              </a:prstGeom>
              <a:blipFill>
                <a:blip r:embed="rId5"/>
                <a:stretch>
                  <a:fillRect t="-33577" b="-79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72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9CFA8C-8ED6-AB56-12F9-E7A70477A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F7403C-48A5-A332-A974-F0E28A03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EE5ED9-C753-99B5-96EA-7DF725B5A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23A4A1-E830-0F93-F6A4-8740C1011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76877A-BC3B-AC73-9CD7-31B0C5FF2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2410A2-1833-D87C-DCEA-D1BCA0F2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247F2A9-8298-E84C-B8B9-34624E6F7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BD2A8-F613-6606-491D-9D065D9F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/>
              <a:t>Stochastic Gradient Descent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EEE39-11CD-3A0D-851A-C88A47287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5028" y="3017522"/>
                <a:ext cx="5237019" cy="3124658"/>
              </a:xfrm>
            </p:spPr>
            <p:txBody>
              <a:bodyPr anchor="ctr">
                <a:normAutofit fontScale="25000" lnSpcReduction="20000"/>
              </a:bodyPr>
              <a:lstStyle/>
              <a:p>
                <a:r>
                  <a:rPr lang="en-US" sz="6200" b="1" dirty="0"/>
                  <a:t>Objective: </a:t>
                </a:r>
                <a:r>
                  <a:rPr lang="en-AU" sz="6200" dirty="0">
                    <a:solidFill>
                      <a:srgbClr val="000000"/>
                    </a:solidFill>
                  </a:rPr>
                  <a:t>computer the set of parameters of the hyper plane that best separate the classes. </a:t>
                </a:r>
                <a:endParaRPr lang="en-AU" sz="6200" dirty="0">
                  <a:solidFill>
                    <a:srgbClr val="00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en-US" sz="6200" dirty="0"/>
              </a:p>
              <a:p>
                <a:r>
                  <a:rPr lang="en-US" sz="6200" b="1" dirty="0"/>
                  <a:t>Gradient descent</a:t>
                </a:r>
                <a:r>
                  <a:rPr lang="en-US" sz="6200" dirty="0"/>
                  <a:t>: </a:t>
                </a:r>
              </a:p>
              <a:p>
                <a:pPr lvl="1"/>
                <a:r>
                  <a:rPr lang="en-US" sz="6200" dirty="0"/>
                  <a:t>Update </a:t>
                </a:r>
                <a14:m>
                  <m:oMath xmlns:m="http://schemas.openxmlformats.org/officeDocument/2006/math">
                    <m:r>
                      <a:rPr lang="en-AU" sz="62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6200" dirty="0"/>
                  <a:t> by minimizing a loss function.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AU" sz="6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6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6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6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AU" sz="6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6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6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6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AU" sz="6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6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AU" sz="6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AU" sz="6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𝐿𝑜𝑠𝑠</m:t>
                    </m:r>
                  </m:oMath>
                </a14:m>
                <a:endParaRPr lang="en-US" sz="6200" dirty="0"/>
              </a:p>
              <a:p>
                <a:r>
                  <a:rPr lang="en-US" sz="6200" b="1" dirty="0"/>
                  <a:t>Stochastic gradient descent:</a:t>
                </a:r>
              </a:p>
              <a:p>
                <a:pPr lvl="1"/>
                <a:r>
                  <a:rPr lang="en-US" sz="6200" dirty="0"/>
                  <a:t>Compute the gradient using a singe sample.</a:t>
                </a:r>
              </a:p>
              <a:p>
                <a:r>
                  <a:rPr lang="en-US" sz="6200" b="1" dirty="0"/>
                  <a:t>Mini-batch gradient descent:</a:t>
                </a:r>
              </a:p>
              <a:p>
                <a:pPr lvl="1"/>
                <a:r>
                  <a:rPr lang="en-US" sz="6200" dirty="0"/>
                  <a:t>Compute the gradient for every mini-batch of n samples.</a:t>
                </a:r>
              </a:p>
              <a:p>
                <a:pPr marL="457200" lvl="1" indent="0">
                  <a:buNone/>
                </a:pPr>
                <a:br>
                  <a:rPr lang="en-US" sz="4200" dirty="0"/>
                </a:br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EEE39-11CD-3A0D-851A-C88A47287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5028" y="3017522"/>
                <a:ext cx="5237019" cy="3124658"/>
              </a:xfrm>
              <a:blipFill>
                <a:blip r:embed="rId2"/>
                <a:stretch>
                  <a:fillRect l="-484" t="-5668" r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3589C0-8D5B-B8EF-9D94-8D8D9B64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6F0AAFE-D760-405A-424E-659EBFC19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041" y="2851203"/>
            <a:ext cx="5196525" cy="21378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DEE1FE-97C2-2014-81FE-ACBB19482024}"/>
                  </a:ext>
                </a:extLst>
              </p:cNvPr>
              <p:cNvSpPr txBox="1"/>
              <p:nvPr/>
            </p:nvSpPr>
            <p:spPr>
              <a:xfrm>
                <a:off x="6745574" y="4841819"/>
                <a:ext cx="4107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DEE1FE-97C2-2014-81FE-ACBB19482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74" y="4841819"/>
                <a:ext cx="410730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EFCE607-842E-11B9-5611-E28247331320}"/>
              </a:ext>
            </a:extLst>
          </p:cNvPr>
          <p:cNvSpPr txBox="1"/>
          <p:nvPr/>
        </p:nvSpPr>
        <p:spPr>
          <a:xfrm>
            <a:off x="337280" y="6550452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sz="1800" dirty="0"/>
              <a:t>https://scikit-</a:t>
            </a:r>
            <a:r>
              <a:rPr lang="en-US" sz="1800" dirty="0" err="1"/>
              <a:t>learn.org</a:t>
            </a:r>
            <a:r>
              <a:rPr lang="en-US" sz="1800" dirty="0"/>
              <a:t>/1.5/modules/generated/</a:t>
            </a:r>
            <a:r>
              <a:rPr lang="en-US" sz="1800" dirty="0" err="1"/>
              <a:t>sklearn.linear_model.SGDClassifier.html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924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600</Words>
  <Application>Microsoft Macintosh PowerPoint</Application>
  <PresentationFormat>Widescreen</PresentationFormat>
  <Paragraphs>106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Helvetica</vt:lpstr>
      <vt:lpstr>Office Theme</vt:lpstr>
      <vt:lpstr>COMP9517 Tut3</vt:lpstr>
      <vt:lpstr>Pattern Recognition</vt:lpstr>
      <vt:lpstr>Image Classification</vt:lpstr>
      <vt:lpstr>K-Nearest Neighbour</vt:lpstr>
      <vt:lpstr>Decision Tree</vt:lpstr>
      <vt:lpstr>Decision Tree</vt:lpstr>
      <vt:lpstr>Decision Tree</vt:lpstr>
      <vt:lpstr>Decision Tree</vt:lpstr>
      <vt:lpstr>Stochastic Gradient Descent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Cong Cong</dc:creator>
  <cp:lastModifiedBy>Cong Cong</cp:lastModifiedBy>
  <cp:revision>1</cp:revision>
  <dcterms:created xsi:type="dcterms:W3CDTF">2024-10-02T01:12:18Z</dcterms:created>
  <dcterms:modified xsi:type="dcterms:W3CDTF">2024-10-02T04:19:21Z</dcterms:modified>
</cp:coreProperties>
</file>