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60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74"/>
    <p:restoredTop sz="94658"/>
  </p:normalViewPr>
  <p:slideViewPr>
    <p:cSldViewPr snapToGrid="0">
      <p:cViewPr varScale="1">
        <p:scale>
          <a:sx n="106" d="100"/>
          <a:sy n="106" d="100"/>
        </p:scale>
        <p:origin x="4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g Thomas" userId="a724ee3dfe5fcb6e" providerId="LiveId" clId="{A232F664-8D87-5549-A70D-DF25CB52EB4A}"/>
    <pc:docChg chg="delSld">
      <pc:chgData name="Cong Thomas" userId="a724ee3dfe5fcb6e" providerId="LiveId" clId="{A232F664-8D87-5549-A70D-DF25CB52EB4A}" dt="2025-03-19T02:27:23.277" v="0" actId="2696"/>
      <pc:docMkLst>
        <pc:docMk/>
      </pc:docMkLst>
      <pc:sldChg chg="del">
        <pc:chgData name="Cong Thomas" userId="a724ee3dfe5fcb6e" providerId="LiveId" clId="{A232F664-8D87-5549-A70D-DF25CB52EB4A}" dt="2025-03-19T02:27:23.277" v="0" actId="2696"/>
        <pc:sldMkLst>
          <pc:docMk/>
          <pc:sldMk cId="544224420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A6D90-773E-5C4E-B335-9DF9437C78C5}" type="datetimeFigureOut">
              <a:rPr lang="en-US" smtClean="0"/>
              <a:t>3/18/25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DDCA2-0162-9843-B7EE-FA91D96D5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66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05740-FEB0-4025-5CD8-BA32EDB50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83188-FB7C-BA41-54FA-507EEE254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5A317-91F0-11EA-E3D0-12B370BB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699-F658-FD46-A604-BB14D18B42C4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E2BE9-9C2A-3EBB-9B41-F1C7B892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3EAB4-6A8A-FB6C-C80C-DFA05201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3A8A-4A08-F843-0D29-D65382F1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108C3-F5B5-2D89-6DA2-C4C569E5A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C659F-2360-E450-0F0E-FCEA1C8C9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699-F658-FD46-A604-BB14D18B42C4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7328-2F32-8E8C-8221-55A077D6B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D18F6-7772-3607-FFA2-385B0DDC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5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0E38B-2E07-C2EA-41EE-0649C7277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13D35-0471-64B1-CD5A-E57679D12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E8667-6E18-E304-4E6B-28463850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699-F658-FD46-A604-BB14D18B42C4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A6A73-CC6F-D798-394F-FFD0FB29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F47DF-7D69-17D6-FD3F-966BEF8F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8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AB15-A369-ABC8-07AB-EC02ABBC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8D803-295A-ABE0-3FA7-CE5A0E48B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589C4-1703-20DD-B025-3066673D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699-F658-FD46-A604-BB14D18B42C4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E6AC5-11E1-7124-A60F-ED9844F5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1C182-A27E-36E9-C1C5-882752C3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0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D4DEC-241D-D56D-6B5C-F1920F324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8B109-AD2F-AD16-3F4B-DA4BCB0CE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D4600-72D8-65B7-01F9-ABED0DED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699-F658-FD46-A604-BB14D18B42C4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4A7DE-EF46-57CF-5AFB-92EB6D18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2C6B5-3229-7E84-2F4A-496A3F2D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2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7A3F-3B5F-2404-E070-974F3C24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4AA13-9D49-A9BB-6E92-E6147B214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3027E-606D-DCD8-0BF6-6AAB89ED3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7B475-82CD-6439-5689-B01E4EE3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699-F658-FD46-A604-BB14D18B42C4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79F70-E892-7467-8009-9CEB811D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D03F8-2DBC-A33A-3BA8-47242910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6CE3-5EFB-78F5-B0A8-3DDC4389B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894BE-DAEA-68E0-38D9-08520EF39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2553A-37A0-BB68-E001-BF740A384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CCD38F-9ED5-6199-2B05-C9E146111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80B58-A4BB-3639-0C06-25CF9472B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27175B-0B2D-65A4-8B27-321460BA9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699-F658-FD46-A604-BB14D18B42C4}" type="datetimeFigureOut">
              <a:rPr lang="en-US" smtClean="0"/>
              <a:t>3/18/25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03D7D0-5139-0D14-F793-01CEF948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43179-0A90-DBFF-8151-21C97212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9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DD90-682E-878D-BB01-D0B69953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B6E6EA-C4CF-0D09-CF4E-9E6920E6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699-F658-FD46-A604-BB14D18B42C4}" type="datetimeFigureOut">
              <a:rPr lang="en-US" smtClean="0"/>
              <a:t>3/18/25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DF6EF-DF13-7DB4-5A28-19B07922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6E403-67B3-10D6-D959-D6F4B382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0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34B88C-8D24-B0BA-2D89-4A6AB7F8D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699-F658-FD46-A604-BB14D18B42C4}" type="datetimeFigureOut">
              <a:rPr lang="en-US" smtClean="0"/>
              <a:t>3/18/25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0ACF2-3BDC-82C5-02C6-DBE7F93C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1F921-CFC3-3BBD-FACE-408697B2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0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9512-EBE4-E91D-7B16-6848DA32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D7BFB-DB04-EAC0-8B19-4392D098A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A9EE4-3E0A-83F8-52C9-05439C9D2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65EC7-20A6-545A-0557-07A0BDA7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699-F658-FD46-A604-BB14D18B42C4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5E72D-D10D-1E50-56A0-46588635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6B810-0B07-8AA1-4AC9-C57C6617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3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BD72-9377-13BC-606F-EE2AC2502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A900D-6664-A815-5F3C-C687EEC2E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A7350-C16D-E5EA-8D3B-80F111D7A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B8E2A-1B67-1B86-084F-840990F5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699-F658-FD46-A604-BB14D18B42C4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1CB78-E049-D4D0-5A28-25025442B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C964D-5578-5A01-4C55-FB0DD371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0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93526-658A-F2D9-70B6-509D52D9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F2B61-0FED-20E9-6633-83F518BB3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D9372-B0A3-B332-18A7-DCBF8BA19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9B3699-F658-FD46-A604-BB14D18B42C4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3B44E-A4F5-DD7A-1E5F-B32537EF3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0D0E3-FFDB-420D-5B28-E5C38CA40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13C4EE-034F-344D-9AEE-D426E2CD9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4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sv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35EC6-71C4-63F1-DC19-1282027DC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/>
              <a:t>COMP95</a:t>
            </a:r>
            <a:r>
              <a:rPr lang="en-US" altLang="zh-CN" sz="6600" dirty="0"/>
              <a:t>17 Tut4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7F7BE-3FDC-BC51-2E48-0B73F439F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Image Segmentation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6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F6B3C-F01F-FAA7-846D-2DDF7A77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AU" sz="4800" dirty="0">
                <a:solidFill>
                  <a:srgbClr val="000000"/>
                </a:solidFill>
                <a:effectLst/>
                <a:latin typeface="Helvetica" pitchFamily="2" charset="0"/>
              </a:rPr>
              <a:t>Image Segmentation</a:t>
            </a:r>
            <a:endParaRPr lang="en-US" sz="48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6436D89-C6BD-174E-4C2E-3CB45F72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723" y="3962114"/>
            <a:ext cx="7772400" cy="22819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CBE1A0B-9BF6-4ECC-E0EA-544E6D034FB2}"/>
              </a:ext>
            </a:extLst>
          </p:cNvPr>
          <p:cNvSpPr txBox="1"/>
          <p:nvPr/>
        </p:nvSpPr>
        <p:spPr>
          <a:xfrm>
            <a:off x="1043631" y="2704014"/>
            <a:ext cx="10418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Partitioning an image into a set of meaningful segments.</a:t>
            </a:r>
          </a:p>
          <a:p>
            <a:endParaRPr lang="en-AU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000000"/>
                </a:solidFill>
                <a:latin typeface="Arial" panose="020B0604020202020204" pitchFamily="34" charset="0"/>
              </a:rPr>
              <a:t>Methods: </a:t>
            </a:r>
            <a:r>
              <a:rPr lang="en-AU" dirty="0">
                <a:solidFill>
                  <a:srgbClr val="000000"/>
                </a:solidFill>
                <a:latin typeface="Arial" panose="020B0604020202020204" pitchFamily="34" charset="0"/>
              </a:rPr>
              <a:t>Thresholding, Watershed segmentation, </a:t>
            </a:r>
            <a:r>
              <a:rPr lang="en-A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Conditional random field… </a:t>
            </a:r>
            <a:endParaRPr lang="en-A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32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B9A73B-67B9-298A-4809-B6F1BACC1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1885D-4ED1-7CB8-67BF-952B12510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Thresholding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2BE9-54B9-149E-B059-C747712E1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31" y="2685750"/>
            <a:ext cx="9941319" cy="411470"/>
          </a:xfrm>
        </p:spPr>
        <p:txBody>
          <a:bodyPr anchor="ctr">
            <a:normAutofit/>
          </a:bodyPr>
          <a:lstStyle/>
          <a:p>
            <a:r>
              <a:rPr lang="en-AU" sz="180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Pick a threshold </a:t>
            </a:r>
            <a:r>
              <a:rPr lang="en-AU" sz="1800" i="1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AU" sz="180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set all pixels below </a:t>
            </a:r>
            <a:r>
              <a:rPr lang="en-AU" sz="1800" i="1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AU" sz="180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 be 0, and all the remaining pixels to be 255 </a:t>
            </a:r>
            <a:endParaRPr lang="en-AU" sz="1600" dirty="0"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D525845-C342-942D-0461-22FF1CD63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19232"/>
            <a:ext cx="4541119" cy="1910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4A5ECA-ABED-2337-D94F-12B3058AA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446" y="3317612"/>
            <a:ext cx="4541120" cy="2064638"/>
          </a:xfrm>
          <a:prstGeom prst="rect">
            <a:avLst/>
          </a:prstGeom>
        </p:spPr>
      </p:pic>
      <p:pic>
        <p:nvPicPr>
          <p:cNvPr id="7" name="Graphic 6" descr="Checkbox Ticked with solid fill">
            <a:extLst>
              <a:ext uri="{FF2B5EF4-FFF2-40B4-BE49-F238E27FC236}">
                <a16:creationId xmlns:a16="http://schemas.microsoft.com/office/drawing/2014/main" id="{96BFE0DB-2C39-C9DB-CA10-051D8E71AD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1559" y="5154166"/>
            <a:ext cx="914400" cy="914400"/>
          </a:xfrm>
          <a:prstGeom prst="rect">
            <a:avLst/>
          </a:prstGeom>
        </p:spPr>
      </p:pic>
      <p:pic>
        <p:nvPicPr>
          <p:cNvPr id="14" name="Graphic 13" descr="Checkbox Crossed outline">
            <a:extLst>
              <a:ext uri="{FF2B5EF4-FFF2-40B4-BE49-F238E27FC236}">
                <a16:creationId xmlns:a16="http://schemas.microsoft.com/office/drawing/2014/main" id="{212AFCE2-39C4-4F11-2FC6-24706AEBF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8406" y="51541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8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A43D32-9AEA-429B-5369-A4F5963D4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8BBBD-DA50-9206-4B51-0D7B4858D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349074-9F79-96E2-DA9C-9F795D206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5517A9D-26B2-F70D-8808-CB7AAD364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DC72969-5DB9-AA09-0282-94CEB476E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47833E-81D8-6D86-0E79-48A006B85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E0F16B4-4944-20B9-5D78-6D3B3E58E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E44D2-AFEA-2841-37CF-1ED1B441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AU" sz="4800" dirty="0"/>
              <a:t>Binary Morphology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16568-D4FC-37B3-1B50-3A77FDF5E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97" y="3091569"/>
            <a:ext cx="10907486" cy="2740701"/>
          </a:xfrm>
        </p:spPr>
        <p:txBody>
          <a:bodyPr anchor="ctr">
            <a:normAutofit fontScale="70000" lnSpcReduction="20000"/>
          </a:bodyPr>
          <a:lstStyle/>
          <a:p>
            <a:r>
              <a:rPr lang="en-US" sz="3600" b="1" dirty="0"/>
              <a:t>Objective: </a:t>
            </a:r>
            <a:r>
              <a:rPr lang="en-AU" sz="3600" dirty="0">
                <a:solidFill>
                  <a:srgbClr val="000000"/>
                </a:solidFill>
                <a:effectLst/>
              </a:rPr>
              <a:t>improve the image segmentation results (binary images).</a:t>
            </a:r>
          </a:p>
          <a:p>
            <a:r>
              <a:rPr lang="en-AU" sz="3600" b="1" dirty="0">
                <a:solidFill>
                  <a:srgbClr val="000000"/>
                </a:solidFill>
                <a:effectLst/>
              </a:rPr>
              <a:t>Method</a:t>
            </a:r>
            <a:r>
              <a:rPr lang="en-AU" sz="3600" dirty="0">
                <a:solidFill>
                  <a:srgbClr val="000000"/>
                </a:solidFill>
                <a:effectLst/>
              </a:rPr>
              <a:t>: performed using a structuring element. The structuring element is moved over the image.</a:t>
            </a:r>
            <a:endParaRPr lang="en-US" sz="3600" dirty="0"/>
          </a:p>
          <a:p>
            <a:r>
              <a:rPr lang="en-US" sz="3600" b="1" dirty="0"/>
              <a:t>Operations</a:t>
            </a:r>
            <a:r>
              <a:rPr lang="en-US" sz="3600" dirty="0"/>
              <a:t>: </a:t>
            </a:r>
          </a:p>
          <a:p>
            <a:pPr lvl="1"/>
            <a:r>
              <a:rPr lang="en-US" sz="3600" dirty="0"/>
              <a:t>Erosion.</a:t>
            </a:r>
          </a:p>
          <a:p>
            <a:pPr lvl="1"/>
            <a:r>
              <a:rPr lang="en-US" sz="3600" dirty="0"/>
              <a:t>Dilation.</a:t>
            </a:r>
          </a:p>
          <a:p>
            <a:pPr marL="457200" lvl="1" indent="0">
              <a:buNone/>
            </a:pPr>
            <a:br>
              <a:rPr lang="en-US" sz="3600" dirty="0"/>
            </a:br>
            <a:endParaRPr lang="en-US" sz="36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CD1EF8-192A-3E67-5114-43125E54E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2064DBC-8D43-6B95-9AB9-89D9C9702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597" y="3579782"/>
            <a:ext cx="6706486" cy="283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1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2D178B-2471-6C6D-94D8-89B562FE9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113F2FE-9DB3-0A22-F65B-3BF51E06D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AAD7FC-5663-CDF9-F58C-A3370D2D1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3DCD1B9-523B-5F5D-6E7D-C7D866EB3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D3C601-C7F5-80B4-B611-0D0BC5863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FC7C4B-D673-86FB-4945-72DABBCE3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1723E-2E03-B3FB-75E4-2C76F5693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5DD93-1BB0-E6BC-8DA8-0755B2AC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Erosion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77EDC-639D-4D5E-9220-F6A0C0E8F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5050972" cy="3124658"/>
          </a:xfrm>
        </p:spPr>
        <p:txBody>
          <a:bodyPr anchor="ctr">
            <a:normAutofit fontScale="70000" lnSpcReduction="20000"/>
          </a:bodyPr>
          <a:lstStyle/>
          <a:p>
            <a:pPr lvl="1"/>
            <a:r>
              <a:rPr lang="en-US" sz="4200" dirty="0"/>
              <a:t>Selecting a structuring element.</a:t>
            </a:r>
          </a:p>
          <a:p>
            <a:pPr lvl="1"/>
            <a:r>
              <a:rPr lang="en-US" sz="4200" dirty="0"/>
              <a:t>Only keep the white pixels such that the structuring element is completely contained in the image.</a:t>
            </a:r>
          </a:p>
          <a:p>
            <a:pPr lvl="1"/>
            <a:br>
              <a:rPr lang="en-US" sz="4200" dirty="0"/>
            </a:br>
            <a:endParaRPr lang="en-US" sz="42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CE2E09-9A15-5F0E-B8C1-37389D048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2D50DD3-EBDB-180C-8977-410F913B4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519" y="2667037"/>
            <a:ext cx="5675398" cy="3577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4C938A-0B42-F575-882B-C96DBA4C0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519" y="4855721"/>
            <a:ext cx="4191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8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2D178B-2471-6C6D-94D8-89B562FE9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113F2FE-9DB3-0A22-F65B-3BF51E06D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AAD7FC-5663-CDF9-F58C-A3370D2D1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3DCD1B9-523B-5F5D-6E7D-C7D866EB3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D3C601-C7F5-80B4-B611-0D0BC5863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FC7C4B-D673-86FB-4945-72DABBCE3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1723E-2E03-B3FB-75E4-2C76F5693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5DD93-1BB0-E6BC-8DA8-0755B2AC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77EDC-639D-4D5E-9220-F6A0C0E8F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5050972" cy="3124658"/>
          </a:xfrm>
        </p:spPr>
        <p:txBody>
          <a:bodyPr anchor="ctr">
            <a:normAutofit fontScale="70000" lnSpcReduction="20000"/>
          </a:bodyPr>
          <a:lstStyle/>
          <a:p>
            <a:pPr lvl="1"/>
            <a:r>
              <a:rPr lang="en-US" sz="4200" dirty="0"/>
              <a:t>Selecting a structuring element.</a:t>
            </a:r>
          </a:p>
          <a:p>
            <a:pPr lvl="1"/>
            <a:r>
              <a:rPr lang="en-US" sz="4200" dirty="0"/>
              <a:t>The intersection of the image with the reflected version of a structuring element is not empty.</a:t>
            </a:r>
          </a:p>
          <a:p>
            <a:pPr lvl="1"/>
            <a:br>
              <a:rPr lang="en-US" sz="4200" dirty="0"/>
            </a:br>
            <a:endParaRPr lang="en-US" sz="42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CE2E09-9A15-5F0E-B8C1-37389D048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30F22C5-222E-AEF0-4819-4F3A22F5B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971" y="2867402"/>
            <a:ext cx="5201093" cy="318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D57250-01FD-F44D-25EC-24322BC02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686" y="4902291"/>
            <a:ext cx="43688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5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2D178B-2471-6C6D-94D8-89B562FE9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113F2FE-9DB3-0A22-F65B-3BF51E06D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AAD7FC-5663-CDF9-F58C-A3370D2D1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3DCD1B9-523B-5F5D-6E7D-C7D866EB3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D3C601-C7F5-80B4-B611-0D0BC5863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FC7C4B-D673-86FB-4945-72DABBCE3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1723E-2E03-B3FB-75E4-2C76F5693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5DD93-1BB0-E6BC-8DA8-0755B2AC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Compound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77EDC-639D-4D5E-9220-F6A0C0E8F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10308772" cy="3124658"/>
          </a:xfrm>
        </p:spPr>
        <p:txBody>
          <a:bodyPr anchor="ctr">
            <a:normAutofit/>
          </a:bodyPr>
          <a:lstStyle/>
          <a:p>
            <a:r>
              <a:rPr lang="en-AU" sz="2400" dirty="0">
                <a:effectLst/>
                <a:highlight>
                  <a:srgbClr val="FFFFFF"/>
                </a:highlight>
                <a:latin typeface="NimbusSanL"/>
              </a:rPr>
              <a:t>Opening operation: erosion followed by dilation (eliminate smaller details in the image) </a:t>
            </a:r>
            <a:endParaRPr lang="en-AU" sz="4400" dirty="0">
              <a:effectLst/>
              <a:highlight>
                <a:srgbClr val="FFFFFF"/>
              </a:highlight>
            </a:endParaRPr>
          </a:p>
          <a:p>
            <a:r>
              <a:rPr lang="en-AU" sz="2400" dirty="0">
                <a:effectLst/>
                <a:highlight>
                  <a:srgbClr val="FFFFFF"/>
                </a:highlight>
                <a:latin typeface="NimbusSanL"/>
              </a:rPr>
              <a:t>Closing operation: dilation followed by erosion (eliminate the holes in the image) </a:t>
            </a:r>
            <a:br>
              <a:rPr lang="en-US" sz="4800" dirty="0"/>
            </a:br>
            <a:endParaRPr lang="en-US" sz="4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endParaRPr lang="en-US" sz="3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CE2E09-9A15-5F0E-B8C1-37389D048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4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</TotalTime>
  <Words>168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NimbusSanL</vt:lpstr>
      <vt:lpstr>Aptos</vt:lpstr>
      <vt:lpstr>Aptos Display</vt:lpstr>
      <vt:lpstr>Arial</vt:lpstr>
      <vt:lpstr>Helvetica</vt:lpstr>
      <vt:lpstr>Office Theme</vt:lpstr>
      <vt:lpstr>COMP9517 Tut4</vt:lpstr>
      <vt:lpstr>Image Segmentation</vt:lpstr>
      <vt:lpstr>Thresholding</vt:lpstr>
      <vt:lpstr>Binary Morphology</vt:lpstr>
      <vt:lpstr>Erosion</vt:lpstr>
      <vt:lpstr>Dilation</vt:lpstr>
      <vt:lpstr>Compound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Cong Cong</dc:creator>
  <cp:lastModifiedBy>Thomas Cong</cp:lastModifiedBy>
  <cp:revision>3</cp:revision>
  <dcterms:created xsi:type="dcterms:W3CDTF">2024-10-02T01:12:18Z</dcterms:created>
  <dcterms:modified xsi:type="dcterms:W3CDTF">2025-03-19T02:27:33Z</dcterms:modified>
</cp:coreProperties>
</file>