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008E0-12B5-9048-A4CD-2C5084B41ED8}" v="1" dt="2025-03-04T09:13:2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86400"/>
  </p:normalViewPr>
  <p:slideViewPr>
    <p:cSldViewPr snapToGrid="0">
      <p:cViewPr varScale="1">
        <p:scale>
          <a:sx n="178" d="100"/>
          <a:sy n="178" d="100"/>
        </p:scale>
        <p:origin x="59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Thomas" userId="a724ee3dfe5fcb6e" providerId="LiveId" clId="{5273C39F-BE2C-D94D-91BB-4E2B2E635F03}"/>
    <pc:docChg chg="custSel modSld">
      <pc:chgData name="Cong Thomas" userId="a724ee3dfe5fcb6e" providerId="LiveId" clId="{5273C39F-BE2C-D94D-91BB-4E2B2E635F03}" dt="2025-03-05T04:49:32.591" v="1" actId="478"/>
      <pc:docMkLst>
        <pc:docMk/>
      </pc:docMkLst>
      <pc:sldChg chg="addSp delSp modSp mod">
        <pc:chgData name="Cong Thomas" userId="a724ee3dfe5fcb6e" providerId="LiveId" clId="{5273C39F-BE2C-D94D-91BB-4E2B2E635F03}" dt="2025-03-05T04:49:32.591" v="1" actId="478"/>
        <pc:sldMkLst>
          <pc:docMk/>
          <pc:sldMk cId="3858415891" sldId="256"/>
        </pc:sldMkLst>
        <pc:spChg chg="del">
          <ac:chgData name="Cong Thomas" userId="a724ee3dfe5fcb6e" providerId="LiveId" clId="{5273C39F-BE2C-D94D-91BB-4E2B2E635F03}" dt="2025-03-05T04:49:27.844" v="0" actId="478"/>
          <ac:spMkLst>
            <pc:docMk/>
            <pc:sldMk cId="3858415891" sldId="256"/>
            <ac:spMk id="3" creationId="{3E13873F-73C5-A41C-9F60-8B5B39E46E72}"/>
          </ac:spMkLst>
        </pc:spChg>
        <pc:spChg chg="add del mod">
          <ac:chgData name="Cong Thomas" userId="a724ee3dfe5fcb6e" providerId="LiveId" clId="{5273C39F-BE2C-D94D-91BB-4E2B2E635F03}" dt="2025-03-05T04:49:32.591" v="1" actId="478"/>
          <ac:spMkLst>
            <pc:docMk/>
            <pc:sldMk cId="3858415891" sldId="256"/>
            <ac:spMk id="5" creationId="{F8E50BEE-75C8-1899-A92B-486C4E83FD9A}"/>
          </ac:spMkLst>
        </pc:spChg>
      </pc:sldChg>
    </pc:docChg>
  </pc:docChgLst>
  <pc:docChgLst>
    <pc:chgData name="Cong Thomas" userId="a724ee3dfe5fcb6e" providerId="LiveId" clId="{7E3CAE6A-9162-B640-A863-96B57135658B}"/>
    <pc:docChg chg="modSld">
      <pc:chgData name="Cong Thomas" userId="a724ee3dfe5fcb6e" providerId="LiveId" clId="{7E3CAE6A-9162-B640-A863-96B57135658B}" dt="2024-09-25T03:19:09.462" v="2" actId="1076"/>
      <pc:docMkLst>
        <pc:docMk/>
      </pc:docMkLst>
      <pc:sldChg chg="modSp mod">
        <pc:chgData name="Cong Thomas" userId="a724ee3dfe5fcb6e" providerId="LiveId" clId="{7E3CAE6A-9162-B640-A863-96B57135658B}" dt="2024-09-24T23:33:08.526" v="0" actId="1076"/>
        <pc:sldMkLst>
          <pc:docMk/>
          <pc:sldMk cId="3467241295" sldId="259"/>
        </pc:sldMkLst>
      </pc:sldChg>
      <pc:sldChg chg="modSp mod">
        <pc:chgData name="Cong Thomas" userId="a724ee3dfe5fcb6e" providerId="LiveId" clId="{7E3CAE6A-9162-B640-A863-96B57135658B}" dt="2024-09-25T03:19:09.462" v="2" actId="1076"/>
        <pc:sldMkLst>
          <pc:docMk/>
          <pc:sldMk cId="3424489100" sldId="262"/>
        </pc:sldMkLst>
      </pc:sldChg>
    </pc:docChg>
  </pc:docChgLst>
  <pc:docChgLst>
    <pc:chgData name="Cong Thomas" userId="a724ee3dfe5fcb6e" providerId="LiveId" clId="{423008E0-12B5-9048-A4CD-2C5084B41ED8}"/>
    <pc:docChg chg="custSel modSld">
      <pc:chgData name="Cong Thomas" userId="a724ee3dfe5fcb6e" providerId="LiveId" clId="{423008E0-12B5-9048-A4CD-2C5084B41ED8}" dt="2025-03-04T09:14:48.793" v="92" actId="1076"/>
      <pc:docMkLst>
        <pc:docMk/>
      </pc:docMkLst>
      <pc:sldChg chg="addSp modSp mod">
        <pc:chgData name="Cong Thomas" userId="a724ee3dfe5fcb6e" providerId="LiveId" clId="{423008E0-12B5-9048-A4CD-2C5084B41ED8}" dt="2025-03-04T09:14:48.793" v="92" actId="1076"/>
        <pc:sldMkLst>
          <pc:docMk/>
          <pc:sldMk cId="1647636990" sldId="257"/>
        </pc:sldMkLst>
        <pc:spChg chg="add mod">
          <ac:chgData name="Cong Thomas" userId="a724ee3dfe5fcb6e" providerId="LiveId" clId="{423008E0-12B5-9048-A4CD-2C5084B41ED8}" dt="2025-03-04T09:14:48.793" v="92" actId="1076"/>
          <ac:spMkLst>
            <pc:docMk/>
            <pc:sldMk cId="1647636990" sldId="257"/>
            <ac:spMk id="3" creationId="{144602B9-7989-21F6-FB7E-EFAB1E0935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B7B9-86EB-264F-B330-611DEA720C36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D604-230B-4A4F-8D78-5B469D10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1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3D38-8027-EFBD-556D-BAF3C90F3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7CAEF-692D-CA97-5F65-FD89448D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8AC12-1E31-D9AA-571D-C3978BD1D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394C-F566-5225-9EAE-DBA1F2F1E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8813D-666F-1BAB-5A85-0252B548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C69F1-B07E-CEC0-6F62-31BCFB95E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6DA9A-54A0-1D48-B086-A0354EA42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94B6-464C-68B0-A837-86A3353A2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04BC-ADD3-2958-23B7-2FBB889C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75FE5-7E79-602F-B81B-E43E35D9D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2E1D-D110-0F21-C4F6-1096EC5B3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5B8A5-6FE0-25B3-983D-31BAB12DA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D604-230B-4A4F-8D78-5B469D1010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4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D65F-5DCB-B942-E160-338AC093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97105-1534-66E2-90A0-80974591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C0B2-0E8F-CAEF-FEB7-B5E49C49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FAAB-F7D9-F08F-3B25-0C666C7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7B8D-7D19-E3E2-1353-EA800AD5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905-71DC-8F1C-852B-5DCCEAEC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BD373-80EB-A3DA-38E9-CD8F76855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5500D-2A4B-421F-15B8-1899A58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8C8C-5651-22B0-1535-68692FB9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EAAC-726E-B640-D321-95D6F298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1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E18A-E49F-BFA7-4294-72F615022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7A9AA-FC6F-C650-5351-10F7ECCD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31B9-06A5-C994-AC1C-0B113976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024B-ED82-E4EE-4F0C-7805AF7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68416-8A96-9841-2EB4-3BAB07BE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5A5C-7C23-6273-6574-C4988C13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BC16-1024-FBFE-01F9-8B2DEA91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1CD6-E901-4324-4049-00539845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D0FC-47F2-2B44-D63F-4618C9C0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CAAC-6882-3C01-98B6-09F44D37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C001-4CC1-5272-442B-5F1C2C6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807A-586E-2E8F-5ADA-6F93BA87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965C-7192-F29C-756E-D09902F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0782-79D7-434C-E0BD-47A0DF2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66CB-CDDB-48AE-EFCF-E3503D0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20CC-AF69-C3C3-0DD7-D494354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333D-C14D-7F7A-DD44-3E33095A7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E0303-A9C9-8263-81D3-A4A98BB6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4B093-089F-9E3A-21D8-EE176067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F533-9DEF-88BD-2AA8-6FFDDDDC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1D8A-BF6E-3ED9-13D6-6E672A91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90F1-4BFE-C6FA-637B-7286B0D0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9089-3C91-5E6D-24E8-169A330C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3CA20-AF56-5E12-E718-6458E10D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23D6A-235B-82C1-FDEA-F0C214212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C7330-7529-C310-5A89-21FF69D63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3599-D400-6D90-2A6D-D532AB77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B71-FEA6-52CA-4E70-E03D626F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567A2-AB76-5CBD-66CA-788C5765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6CA0-831A-724E-EC08-635F8CFD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78D09-D671-471D-C002-AEA047F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175AD-F828-369B-7970-52FB689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AB99-DED2-64B5-DC94-9CCF4F0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13621-CB04-08FA-C250-086998A6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E3C6A-2954-0BDE-FA76-84B24F92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BCEC-40CF-49E6-5AFF-213BA0A5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662-6AB9-EC15-E4AE-68CE60D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EFD9-7635-DD26-E977-6AC7BA27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F1B9-969E-C554-2BA1-4B9266D0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4BB8F-D053-6B85-4AC6-6B7108A6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9FF6-9B2C-8E04-3E87-EC26836D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AFA6-C659-74F1-A2B3-3C0CA9F5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974-9F0E-0A53-320B-91674E96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ECE94-0919-61D7-EB46-8AA11CFBC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9FDB4-C98D-BF55-EBE2-75F736EDA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D70B-305E-D202-60E1-FFC7030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50B1-BE8E-AE61-4C43-789A98C8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1F74-B300-5192-AE9D-DD29038B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4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778DD-585B-8592-0C45-815A7AD2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93D4-D9E6-6C20-DA40-B7DA4924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9844-5FA2-557F-7498-11B9EFAFB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AFCBA-6A44-CD40-B05D-0D91E028DBC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B99D-A264-3594-4B64-EDA454FD3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671D-AFAB-C2FE-45AF-DCC60735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F7AC7-728F-F046-8D49-C5CC00C6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0299-5810-DE16-37BD-F641DCA3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</p:txBody>
      </p:sp>
    </p:spTree>
    <p:extLst>
      <p:ext uri="{BB962C8B-B14F-4D97-AF65-F5344CB8AC3E}">
        <p14:creationId xmlns:p14="http://schemas.microsoft.com/office/powerpoint/2010/main" val="38584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F652-11DE-F1B3-6D8E-91F93584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Scale-invariant feature transform</a:t>
            </a:r>
            <a:br>
              <a:rPr lang="en-US" dirty="0"/>
            </a:br>
            <a:r>
              <a:rPr lang="en-US" dirty="0"/>
              <a:t>(SIFT)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9661A-A811-5B7E-F509-542E9DD5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35" y="1804709"/>
            <a:ext cx="6731000" cy="389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4DEF59-EF45-4B2A-6E49-7D82CC67CE25}"/>
              </a:ext>
            </a:extLst>
          </p:cNvPr>
          <p:cNvSpPr txBox="1"/>
          <p:nvPr/>
        </p:nvSpPr>
        <p:spPr>
          <a:xfrm>
            <a:off x="7594435" y="1926517"/>
            <a:ext cx="30840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Detecting object with features that are invariant to </a:t>
            </a:r>
            <a:r>
              <a:rPr lang="en-A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scaling, rotation, affine distortion, illumination changes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602B9-7989-21F6-FB7E-EFAB1E093500}"/>
              </a:ext>
            </a:extLst>
          </p:cNvPr>
          <p:cNvSpPr txBox="1"/>
          <p:nvPr/>
        </p:nvSpPr>
        <p:spPr>
          <a:xfrm>
            <a:off x="7594435" y="4070561"/>
            <a:ext cx="30840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Application</a:t>
            </a:r>
            <a:r>
              <a:rPr lang="en-AU" sz="2000" dirty="0"/>
              <a:t>:</a:t>
            </a:r>
            <a:br>
              <a:rPr lang="en-AU" sz="2000" dirty="0"/>
            </a:br>
            <a:r>
              <a:rPr lang="en-AU" sz="2000" dirty="0"/>
              <a:t>1. Object recognition</a:t>
            </a:r>
          </a:p>
          <a:p>
            <a:r>
              <a:rPr lang="en-A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Image stitching</a:t>
            </a:r>
          </a:p>
          <a:p>
            <a:r>
              <a:rPr lang="en-AU" sz="2000" dirty="0">
                <a:solidFill>
                  <a:srgbClr val="000000"/>
                </a:solidFill>
                <a:latin typeface="Arial" panose="020B0604020202020204" pitchFamily="34" charset="0"/>
              </a:rPr>
              <a:t>3. Motion tracking</a:t>
            </a:r>
          </a:p>
          <a:p>
            <a:r>
              <a:rPr lang="en-A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CEA7-BA6F-1637-3066-D6372895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algorithm steps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B780DF-48BF-8672-5B07-562B5BBE1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820"/>
            <a:ext cx="10515600" cy="40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CF0-61D5-EF1D-F0C3-A813A708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extreme detection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3B1CF-A79D-7016-DC42-E58A9A736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07390"/>
            <a:ext cx="10515600" cy="3451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CE49B7-3518-3B62-2527-705868347BCE}"/>
              </a:ext>
            </a:extLst>
          </p:cNvPr>
          <p:cNvSpPr txBox="1"/>
          <p:nvPr/>
        </p:nvSpPr>
        <p:spPr>
          <a:xfrm>
            <a:off x="1188595" y="4738549"/>
            <a:ext cx="1044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Extremes </a:t>
            </a:r>
            <a:r>
              <a:rPr lang="en-AU" dirty="0"/>
              <a:t>are stable features across all possible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Series of images that are progressively blurred using a Gaussian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Difference-of-Gaussian (</a:t>
            </a:r>
            <a:r>
              <a:rPr lang="en-AU" b="1" dirty="0" err="1"/>
              <a:t>DoG</a:t>
            </a:r>
            <a:r>
              <a:rPr lang="en-AU" dirty="0"/>
              <a:t>) is computed from the difference between successive Gaussian-blurred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Extreme Detection:</a:t>
            </a:r>
            <a:r>
              <a:rPr lang="en-AU" dirty="0"/>
              <a:t> Local extrema (both maxima and minima) of the </a:t>
            </a:r>
            <a:r>
              <a:rPr lang="en-AU" dirty="0" err="1"/>
              <a:t>DoG</a:t>
            </a:r>
            <a:r>
              <a:rPr lang="en-AU" dirty="0"/>
              <a:t> images are identified as potential </a:t>
            </a:r>
            <a:r>
              <a:rPr lang="en-AU" dirty="0" err="1"/>
              <a:t>keypoints</a:t>
            </a:r>
            <a:r>
              <a:rPr lang="en-A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E285-45AF-8740-304B-2D104B10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B271-B151-3551-BB58-9E9242A2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</a:t>
            </a:r>
            <a:r>
              <a:rPr lang="en-US" dirty="0" err="1"/>
              <a:t>keypoint</a:t>
            </a:r>
            <a:r>
              <a:rPr lang="en-US" dirty="0"/>
              <a:t> localization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C393E-6F7A-C6EA-89B9-68F235102E75}"/>
              </a:ext>
            </a:extLst>
          </p:cNvPr>
          <p:cNvSpPr txBox="1"/>
          <p:nvPr/>
        </p:nvSpPr>
        <p:spPr>
          <a:xfrm>
            <a:off x="875270" y="5027484"/>
            <a:ext cx="1044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Refines the initial </a:t>
            </a:r>
            <a:r>
              <a:rPr lang="en-US" dirty="0" err="1"/>
              <a:t>keypoints</a:t>
            </a:r>
            <a:r>
              <a:rPr lang="en-US" dirty="0"/>
              <a:t> detected from the </a:t>
            </a:r>
            <a:r>
              <a:rPr lang="en-US" dirty="0" err="1"/>
              <a:t>DoG</a:t>
            </a:r>
            <a:r>
              <a:rPr lang="en-US" dirty="0"/>
              <a:t>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Thresholding:</a:t>
            </a:r>
            <a:r>
              <a:rPr lang="en-AU" dirty="0"/>
              <a:t> Points with low contrast (and therefore less robust to noise) are discarded using a predefined contrast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Edge Response:</a:t>
            </a:r>
            <a:r>
              <a:rPr lang="en-AU" dirty="0"/>
              <a:t> Points that are located along edges are less stable for matching, so an edge response check (using the Hessian matrix) is conducted. If the ratio of principal curvatures is above a threshold (usually 10), the </a:t>
            </a:r>
            <a:r>
              <a:rPr lang="en-AU" dirty="0" err="1"/>
              <a:t>keypoint</a:t>
            </a:r>
            <a:r>
              <a:rPr lang="en-AU" dirty="0"/>
              <a:t> is rejected as being too edge-like.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7FF2DB-D9FE-CD3F-DF86-7A365BF71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535" y="1450481"/>
            <a:ext cx="87249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4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0270-7AF6-5B2A-9213-B22ACA41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2A25-C8E1-C8A2-459A-42C4C3EA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orientation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29548-E7EE-7078-E206-E441A3415E65}"/>
              </a:ext>
            </a:extLst>
          </p:cNvPr>
          <p:cNvSpPr txBox="1"/>
          <p:nvPr/>
        </p:nvSpPr>
        <p:spPr>
          <a:xfrm>
            <a:off x="838200" y="1446501"/>
            <a:ext cx="10441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Assigning a consistent orientation to each </a:t>
            </a:r>
            <a:r>
              <a:rPr lang="en-AU" dirty="0" err="1"/>
              <a:t>keypoint</a:t>
            </a:r>
            <a:r>
              <a:rPr lang="en-AU" dirty="0"/>
              <a:t> based on local image properties makes the descriptor invariant to rotation.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Local Gradient Directions:</a:t>
            </a:r>
            <a:r>
              <a:rPr lang="en-AU" dirty="0"/>
              <a:t> The gradient magnitude and direction are computed in a region around each </a:t>
            </a:r>
            <a:r>
              <a:rPr lang="en-AU" dirty="0" err="1"/>
              <a:t>keypoint</a:t>
            </a:r>
            <a:r>
              <a:rPr lang="en-AU" dirty="0"/>
              <a:t> in the Gaussian-blurred image corresponding to the </a:t>
            </a:r>
            <a:r>
              <a:rPr lang="en-AU" dirty="0" err="1"/>
              <a:t>keypoint’s</a:t>
            </a:r>
            <a:r>
              <a:rPr lang="en-AU" dirty="0"/>
              <a:t>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Orientation Histogram:</a:t>
            </a:r>
            <a:r>
              <a:rPr lang="en-AU" dirty="0"/>
              <a:t> An orientation histogram is created from the gradient directions of sample points within a region around the </a:t>
            </a:r>
            <a:r>
              <a:rPr lang="en-AU" dirty="0" err="1"/>
              <a:t>keypoint</a:t>
            </a:r>
            <a:r>
              <a:rPr lang="en-AU" dirty="0"/>
              <a:t>. The peaks of this histogram correspond to dominant directions of local gradients.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Dominant Orientation:</a:t>
            </a:r>
            <a:r>
              <a:rPr lang="en-AU" dirty="0"/>
              <a:t> The highest peak in the histogram is assigned as the </a:t>
            </a:r>
            <a:r>
              <a:rPr lang="en-AU" dirty="0" err="1"/>
              <a:t>keypoint’s</a:t>
            </a:r>
            <a:r>
              <a:rPr lang="en-AU" dirty="0"/>
              <a:t> orientation, and </a:t>
            </a:r>
            <a:r>
              <a:rPr lang="en-AU" dirty="0" err="1"/>
              <a:t>keypoints</a:t>
            </a:r>
            <a:r>
              <a:rPr lang="en-AU" dirty="0"/>
              <a:t> can have multiple orientations if there are multiple peaks of similar magnitude.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DFFBF-F9C0-D912-B5E0-D6B6AA7B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08" y="4072416"/>
            <a:ext cx="7772400" cy="24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5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4F94A-D32A-13AE-7AB3-A4CF1BAFF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2F95-F923-5022-6E83-C693417E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</a:t>
            </a:r>
            <a:r>
              <a:rPr lang="en-US" dirty="0" err="1"/>
              <a:t>keypoint</a:t>
            </a:r>
            <a:r>
              <a:rPr lang="en-US" dirty="0"/>
              <a:t> descriptor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CB67B-5FE2-B5E7-42CF-181954C937F7}"/>
              </a:ext>
            </a:extLst>
          </p:cNvPr>
          <p:cNvSpPr txBox="1"/>
          <p:nvPr/>
        </p:nvSpPr>
        <p:spPr>
          <a:xfrm>
            <a:off x="529281" y="4306161"/>
            <a:ext cx="10441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 each </a:t>
            </a:r>
            <a:r>
              <a:rPr lang="en-A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keypoint</a:t>
            </a:r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a 128D feature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Descriptor Window:</a:t>
            </a:r>
            <a:r>
              <a:rPr lang="en-AU" dirty="0"/>
              <a:t> A 16x16 window around the </a:t>
            </a:r>
            <a:r>
              <a:rPr lang="en-AU" dirty="0" err="1"/>
              <a:t>keypoint</a:t>
            </a:r>
            <a:r>
              <a:rPr lang="en-AU" dirty="0"/>
              <a:t> is taken, and this window is divided into 16 sub-blocks of 4x4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Gradient Calculations:</a:t>
            </a:r>
            <a:r>
              <a:rPr lang="en-AU" dirty="0"/>
              <a:t> For each sub-block, gradients are calculated, and an 8-bin orientation histogram is created (covering 360 degrees in 45-degree increments).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Descriptor Vector:</a:t>
            </a:r>
            <a:r>
              <a:rPr lang="en-AU" dirty="0"/>
              <a:t> The values of these histograms are compiled into a single feature vector, creating a descriptor with 128 elements (16 sub-blocks × 8 histogram bins).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Normalization:</a:t>
            </a:r>
            <a:r>
              <a:rPr lang="en-AU" dirty="0"/>
              <a:t> The feature vector is normalized to enhance invariance to changes in illumination.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36FEF4-8381-3191-6123-748E762C6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9989" y="1635931"/>
            <a:ext cx="6115221" cy="23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413</Words>
  <Application>Microsoft Macintosh PowerPoint</Application>
  <PresentationFormat>Widescreen</PresentationFormat>
  <Paragraphs>32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SIFT</vt:lpstr>
      <vt:lpstr>Scale-invariant feature transform (SIFT)</vt:lpstr>
      <vt:lpstr>SIFT algorithm steps</vt:lpstr>
      <vt:lpstr>SIFT extreme detection </vt:lpstr>
      <vt:lpstr>SIFT keypoint localization </vt:lpstr>
      <vt:lpstr>SIFT orientation assignment</vt:lpstr>
      <vt:lpstr>SIFT keypoint descriptor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Thomas Cong</cp:lastModifiedBy>
  <cp:revision>1</cp:revision>
  <dcterms:created xsi:type="dcterms:W3CDTF">2024-09-23T10:31:34Z</dcterms:created>
  <dcterms:modified xsi:type="dcterms:W3CDTF">2025-03-05T04:49:37Z</dcterms:modified>
</cp:coreProperties>
</file>