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2062400" cy="329184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7992" y="10296"/>
      </p:cViewPr>
      <p:guideLst>
        <p:guide orient="horz" pos="10368"/>
        <p:guide pos="132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962399" cy="344486"/>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1018870" marR="0" lvl="1" indent="-2869"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2pPr>
            <a:lvl3pPr marL="2037740" marR="0" lvl="2" indent="-5739"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3pPr>
            <a:lvl4pPr marL="3056611" marR="0" lvl="3" indent="-8610"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4pPr>
            <a:lvl5pPr marL="4075481" marR="0" lvl="4" indent="-11481"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5pPr>
            <a:lvl6pPr marL="5094351" marR="0" lvl="5" indent="-1651"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6pPr>
            <a:lvl7pPr marL="6113221" marR="0" lvl="6" indent="-4521"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7pPr>
            <a:lvl8pPr marL="7132091" marR="0" lvl="7" indent="-7391"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8pPr>
            <a:lvl9pPr marL="8150962" marR="0" lvl="8" indent="-10262"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5180012" y="0"/>
            <a:ext cx="3962399" cy="344486"/>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1018870" marR="0" lvl="1" indent="-2869"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2pPr>
            <a:lvl3pPr marL="2037740" marR="0" lvl="2" indent="-5739"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3pPr>
            <a:lvl4pPr marL="3056611" marR="0" lvl="3" indent="-8610"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4pPr>
            <a:lvl5pPr marL="4075481" marR="0" lvl="4" indent="-11481"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5pPr>
            <a:lvl6pPr marL="5094351" marR="0" lvl="5" indent="-1651"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6pPr>
            <a:lvl7pPr marL="6113221" marR="0" lvl="6" indent="-4521"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7pPr>
            <a:lvl8pPr marL="7132091" marR="0" lvl="7" indent="-7391"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8pPr>
            <a:lvl9pPr marL="8150962" marR="0" lvl="8" indent="-10262"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094038" y="857250"/>
            <a:ext cx="2955925" cy="23145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914400" y="3300412"/>
            <a:ext cx="7315200" cy="2700335"/>
          </a:xfrm>
          <a:prstGeom prst="rect">
            <a:avLst/>
          </a:prstGeom>
          <a:noFill/>
          <a:ln>
            <a:noFill/>
          </a:ln>
        </p:spPr>
        <p:txBody>
          <a:bodyPr lIns="91425" tIns="91425" rIns="91425" bIns="91425" anchor="t" anchorCtr="0"/>
          <a:lstStyle>
            <a:lvl1pPr marL="0" marR="0" lvl="0"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1pPr>
            <a:lvl2pPr marL="457200" marR="0" lvl="1"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2pPr>
            <a:lvl3pPr marL="914400" marR="0" lvl="2"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3pPr>
            <a:lvl4pPr marL="1371600" marR="0" lvl="3"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4pPr>
            <a:lvl5pPr marL="1828800" marR="0" lvl="4"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5pPr>
            <a:lvl6pPr marL="2286000" marR="0" lvl="5"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6pPr>
            <a:lvl7pPr marL="2743200" marR="0" lvl="6"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7pPr>
            <a:lvl8pPr marL="3200400" marR="0" lvl="7"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8pPr>
            <a:lvl9pPr marL="3657600" marR="0" lvl="8"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6513512"/>
            <a:ext cx="3962399" cy="344486"/>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1018870" marR="0" lvl="1" indent="-2869"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2pPr>
            <a:lvl3pPr marL="2037740" marR="0" lvl="2" indent="-5739"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3pPr>
            <a:lvl4pPr marL="3056611" marR="0" lvl="3" indent="-8610"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4pPr>
            <a:lvl5pPr marL="4075481" marR="0" lvl="4" indent="-11481"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5pPr>
            <a:lvl6pPr marL="5094351" marR="0" lvl="5" indent="-1651"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6pPr>
            <a:lvl7pPr marL="6113221" marR="0" lvl="6" indent="-4521"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7pPr>
            <a:lvl8pPr marL="7132091" marR="0" lvl="7" indent="-7391"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8pPr>
            <a:lvl9pPr marL="8150962" marR="0" lvl="8" indent="-10262" algn="l" rtl="0">
              <a:lnSpc>
                <a:spcPct val="100000"/>
              </a:lnSpc>
              <a:spcBef>
                <a:spcPts val="0"/>
              </a:spcBef>
              <a:spcAft>
                <a:spcPts val="0"/>
              </a:spcAft>
              <a:buClr>
                <a:schemeClr val="dk1"/>
              </a:buClr>
              <a:buFont typeface="Calibri"/>
              <a:buNone/>
              <a:defRPr sz="4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5180012" y="6513512"/>
            <a:ext cx="3962399" cy="344486"/>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508125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
        <p:cNvGrpSpPr/>
        <p:nvPr/>
      </p:nvGrpSpPr>
      <p:grpSpPr>
        <a:xfrm>
          <a:off x="0" y="0"/>
          <a:ext cx="0" cy="0"/>
          <a:chOff x="0" y="0"/>
          <a:chExt cx="0" cy="0"/>
        </a:xfrm>
      </p:grpSpPr>
      <p:sp>
        <p:nvSpPr>
          <p:cNvPr id="14" name="Shape 14"/>
          <p:cNvSpPr>
            <a:spLocks noGrp="1" noRot="1" noChangeAspect="1"/>
          </p:cNvSpPr>
          <p:nvPr>
            <p:ph type="sldImg" idx="2"/>
          </p:nvPr>
        </p:nvSpPr>
        <p:spPr>
          <a:xfrm>
            <a:off x="3094038" y="857250"/>
            <a:ext cx="2955925" cy="23145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 name="Shape 15"/>
          <p:cNvSpPr txBox="1">
            <a:spLocks noGrp="1"/>
          </p:cNvSpPr>
          <p:nvPr>
            <p:ph type="body" idx="1"/>
          </p:nvPr>
        </p:nvSpPr>
        <p:spPr>
          <a:xfrm>
            <a:off x="914400" y="3300412"/>
            <a:ext cx="7315200" cy="2700335"/>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 name="Shape 16"/>
          <p:cNvSpPr txBox="1">
            <a:spLocks noGrp="1"/>
          </p:cNvSpPr>
          <p:nvPr>
            <p:ph type="sldNum" idx="12"/>
          </p:nvPr>
        </p:nvSpPr>
        <p:spPr>
          <a:xfrm>
            <a:off x="5180012" y="6513512"/>
            <a:ext cx="3962399" cy="344486"/>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2103121" y="1318262"/>
            <a:ext cx="37856157" cy="54863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4C4C4C"/>
              </a:buClr>
              <a:buFont typeface="Arial"/>
              <a:buNone/>
              <a:defRPr sz="6600" b="1" i="0" u="none" strike="noStrike" cap="none">
                <a:solidFill>
                  <a:srgbClr val="4C4C4C"/>
                </a:solidFill>
                <a:latin typeface="Arial"/>
                <a:ea typeface="Arial"/>
                <a:cs typeface="Arial"/>
                <a:sym typeface="Arial"/>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 name="Shape 11"/>
          <p:cNvSpPr txBox="1">
            <a:spLocks noGrp="1"/>
          </p:cNvSpPr>
          <p:nvPr>
            <p:ph type="body" idx="1"/>
          </p:nvPr>
        </p:nvSpPr>
        <p:spPr>
          <a:xfrm>
            <a:off x="2103121" y="7680960"/>
            <a:ext cx="37856157" cy="21724619"/>
          </a:xfrm>
          <a:prstGeom prst="rect">
            <a:avLst/>
          </a:prstGeom>
          <a:noFill/>
          <a:ln>
            <a:noFill/>
          </a:ln>
        </p:spPr>
        <p:txBody>
          <a:bodyPr lIns="91425" tIns="91425" rIns="91425" bIns="91425" anchor="t" anchorCtr="0"/>
          <a:lstStyle>
            <a:lvl1pPr marL="0" marR="0" lvl="0" indent="88900" algn="l" rtl="0">
              <a:lnSpc>
                <a:spcPct val="100000"/>
              </a:lnSpc>
              <a:spcBef>
                <a:spcPts val="280"/>
              </a:spcBef>
              <a:spcAft>
                <a:spcPts val="0"/>
              </a:spcAft>
              <a:buClr>
                <a:srgbClr val="333333"/>
              </a:buClr>
              <a:buSzPct val="100000"/>
              <a:buFont typeface="Arial"/>
              <a:buChar char="●"/>
              <a:defRPr sz="1400" b="1" i="0" u="none" strike="noStrike" cap="none">
                <a:solidFill>
                  <a:srgbClr val="333333"/>
                </a:solidFill>
                <a:latin typeface="Arial"/>
                <a:ea typeface="Arial"/>
                <a:cs typeface="Arial"/>
                <a:sym typeface="Arial"/>
              </a:defRPr>
            </a:lvl1pPr>
            <a:lvl2pPr marL="1588" marR="0" lvl="1" indent="68262" algn="l" rtl="0">
              <a:lnSpc>
                <a:spcPct val="100000"/>
              </a:lnSpc>
              <a:spcBef>
                <a:spcPts val="220"/>
              </a:spcBef>
              <a:spcAft>
                <a:spcPts val="0"/>
              </a:spcAft>
              <a:buClr>
                <a:srgbClr val="4C4C4C"/>
              </a:buClr>
              <a:buSzPct val="100000"/>
              <a:buFont typeface="Arial"/>
              <a:buChar char="○"/>
              <a:defRPr sz="1100" b="0" i="0" u="none" strike="noStrike" cap="none">
                <a:solidFill>
                  <a:srgbClr val="4C4C4C"/>
                </a:solidFill>
                <a:latin typeface="Arial"/>
                <a:ea typeface="Arial"/>
                <a:cs typeface="Arial"/>
                <a:sym typeface="Arial"/>
              </a:defRPr>
            </a:lvl2pPr>
            <a:lvl3pPr marL="2037740" marR="0" lvl="2" indent="83160" algn="l" rtl="0">
              <a:lnSpc>
                <a:spcPct val="100000"/>
              </a:lnSpc>
              <a:spcBef>
                <a:spcPts val="280"/>
              </a:spcBef>
              <a:spcAft>
                <a:spcPts val="0"/>
              </a:spcAft>
              <a:buClr>
                <a:srgbClr val="333333"/>
              </a:buClr>
              <a:buSzPct val="100000"/>
              <a:buFont typeface="Arial"/>
              <a:buChar char="■"/>
              <a:defRPr sz="1400" b="1" i="0" u="none" strike="noStrike" cap="none">
                <a:solidFill>
                  <a:srgbClr val="333333"/>
                </a:solidFill>
                <a:latin typeface="Arial"/>
                <a:ea typeface="Arial"/>
                <a:cs typeface="Arial"/>
                <a:sym typeface="Arial"/>
              </a:defRPr>
            </a:lvl3pPr>
            <a:lvl4pPr marL="3056611" marR="0" lvl="3" indent="61239" algn="l" rtl="0">
              <a:lnSpc>
                <a:spcPct val="100000"/>
              </a:lnSpc>
              <a:spcBef>
                <a:spcPts val="220"/>
              </a:spcBef>
              <a:spcAft>
                <a:spcPts val="0"/>
              </a:spcAft>
              <a:buClr>
                <a:srgbClr val="333333"/>
              </a:buClr>
              <a:buSzPct val="100000"/>
              <a:buFont typeface="Arial"/>
              <a:buChar char="●"/>
              <a:defRPr sz="1100" b="1" i="0" u="none" strike="noStrike" cap="none">
                <a:solidFill>
                  <a:srgbClr val="333333"/>
                </a:solidFill>
                <a:latin typeface="Arial"/>
                <a:ea typeface="Arial"/>
                <a:cs typeface="Arial"/>
                <a:sym typeface="Arial"/>
              </a:defRPr>
            </a:lvl4pPr>
            <a:lvl5pPr marL="4075481" marR="0" lvl="4" indent="58368" algn="l" rtl="0">
              <a:lnSpc>
                <a:spcPct val="100000"/>
              </a:lnSpc>
              <a:spcBef>
                <a:spcPts val="220"/>
              </a:spcBef>
              <a:spcAft>
                <a:spcPts val="0"/>
              </a:spcAft>
              <a:buClr>
                <a:srgbClr val="333333"/>
              </a:buClr>
              <a:buSzPct val="100000"/>
              <a:buFont typeface="Arial"/>
              <a:buChar char="○"/>
              <a:defRPr sz="1100" b="0" i="0" u="none" strike="noStrike" cap="none">
                <a:solidFill>
                  <a:srgbClr val="333333"/>
                </a:solidFill>
                <a:latin typeface="Arial"/>
                <a:ea typeface="Arial"/>
                <a:cs typeface="Arial"/>
                <a:sym typeface="Arial"/>
              </a:defRPr>
            </a:lvl5pPr>
            <a:lvl6pPr marL="5603786" marR="0" lvl="5" indent="54064" algn="l" rtl="0">
              <a:lnSpc>
                <a:spcPct val="100000"/>
              </a:lnSpc>
              <a:spcBef>
                <a:spcPts val="900"/>
              </a:spcBef>
              <a:spcAft>
                <a:spcPts val="0"/>
              </a:spcAft>
              <a:buClr>
                <a:schemeClr val="dk1"/>
              </a:buClr>
              <a:buSzPct val="100000"/>
              <a:buFont typeface="Arial"/>
              <a:buChar char="•"/>
              <a:defRPr sz="4500" b="0" i="0" u="none" strike="noStrike" cap="none">
                <a:solidFill>
                  <a:schemeClr val="dk1"/>
                </a:solidFill>
                <a:latin typeface="Arial"/>
                <a:ea typeface="Arial"/>
                <a:cs typeface="Arial"/>
                <a:sym typeface="Arial"/>
              </a:defRPr>
            </a:lvl6pPr>
            <a:lvl7pPr marL="6622656" marR="0" lvl="6" indent="51193" algn="l" rtl="0">
              <a:lnSpc>
                <a:spcPct val="100000"/>
              </a:lnSpc>
              <a:spcBef>
                <a:spcPts val="900"/>
              </a:spcBef>
              <a:spcAft>
                <a:spcPts val="0"/>
              </a:spcAft>
              <a:buClr>
                <a:schemeClr val="dk1"/>
              </a:buClr>
              <a:buSzPct val="100000"/>
              <a:buFont typeface="Arial"/>
              <a:buChar char="•"/>
              <a:defRPr sz="4500" b="0" i="0" u="none" strike="noStrike" cap="none">
                <a:solidFill>
                  <a:schemeClr val="dk1"/>
                </a:solidFill>
                <a:latin typeface="Arial"/>
                <a:ea typeface="Arial"/>
                <a:cs typeface="Arial"/>
                <a:sym typeface="Arial"/>
              </a:defRPr>
            </a:lvl7pPr>
            <a:lvl8pPr marL="7641527" marR="0" lvl="7" indent="48322" algn="l" rtl="0">
              <a:lnSpc>
                <a:spcPct val="100000"/>
              </a:lnSpc>
              <a:spcBef>
                <a:spcPts val="900"/>
              </a:spcBef>
              <a:spcAft>
                <a:spcPts val="0"/>
              </a:spcAft>
              <a:buClr>
                <a:schemeClr val="dk1"/>
              </a:buClr>
              <a:buSzPct val="100000"/>
              <a:buFont typeface="Arial"/>
              <a:buChar char="•"/>
              <a:defRPr sz="4500" b="0" i="0" u="none" strike="noStrike" cap="none">
                <a:solidFill>
                  <a:schemeClr val="dk1"/>
                </a:solidFill>
                <a:latin typeface="Arial"/>
                <a:ea typeface="Arial"/>
                <a:cs typeface="Arial"/>
                <a:sym typeface="Arial"/>
              </a:defRPr>
            </a:lvl8pPr>
            <a:lvl9pPr marL="8660397" marR="0" lvl="8" indent="45453" algn="l" rtl="0">
              <a:lnSpc>
                <a:spcPct val="100000"/>
              </a:lnSpc>
              <a:spcBef>
                <a:spcPts val="900"/>
              </a:spcBef>
              <a:spcAft>
                <a:spcPts val="0"/>
              </a:spcAft>
              <a:buClr>
                <a:schemeClr val="dk1"/>
              </a:buClr>
              <a:buSzPct val="100000"/>
              <a:buFont typeface="Arial"/>
              <a:buChar char="•"/>
              <a:defRPr sz="45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hyperlink" Target="https://www.usap.gov/technology/contentHandler.cfm?id=1935" TargetMode="External"/><Relationship Id="rId7" Type="http://schemas.openxmlformats.org/officeDocument/2006/relationships/hyperlink" Target="http://bicep.rc.fas.harvard.edu/southpole_info/EMI_WG/" TargetMode="External"/><Relationship Id="rId8" Type="http://schemas.openxmlformats.org/officeDocument/2006/relationships/image" Target="../media/image4.jpg"/><Relationship Id="rId9" Type="http://schemas.openxmlformats.org/officeDocument/2006/relationships/image" Target="../media/image5.png"/><Relationship Id="rId10"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
        <p:cNvGrpSpPr/>
        <p:nvPr/>
      </p:nvGrpSpPr>
      <p:grpSpPr>
        <a:xfrm>
          <a:off x="0" y="0"/>
          <a:ext cx="0" cy="0"/>
          <a:chOff x="0" y="0"/>
          <a:chExt cx="0" cy="0"/>
        </a:xfrm>
      </p:grpSpPr>
      <p:sp>
        <p:nvSpPr>
          <p:cNvPr id="18" name="Shape 18"/>
          <p:cNvSpPr/>
          <p:nvPr/>
        </p:nvSpPr>
        <p:spPr>
          <a:xfrm>
            <a:off x="0" y="0"/>
            <a:ext cx="42062398" cy="329184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noFill/>
          <a:ln w="76200" cap="flat" cmpd="sng">
            <a:solidFill>
              <a:srgbClr val="717272"/>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19" name="Shape 19"/>
          <p:cNvSpPr/>
          <p:nvPr/>
        </p:nvSpPr>
        <p:spPr>
          <a:xfrm>
            <a:off x="1958666" y="4882235"/>
            <a:ext cx="38634881" cy="581216"/>
          </a:xfrm>
          <a:custGeom>
            <a:avLst/>
            <a:gdLst/>
            <a:ahLst/>
            <a:cxnLst/>
            <a:rect l="0" t="0" r="0" b="0"/>
            <a:pathLst>
              <a:path w="120000" h="120000" extrusionOk="0">
                <a:moveTo>
                  <a:pt x="0" y="0"/>
                </a:moveTo>
                <a:lnTo>
                  <a:pt x="120000" y="0"/>
                </a:lnTo>
              </a:path>
            </a:pathLst>
          </a:custGeom>
          <a:noFill/>
          <a:ln w="11625" cap="flat" cmpd="sng">
            <a:solidFill>
              <a:srgbClr val="717272"/>
            </a:solidFill>
            <a:prstDash val="solid"/>
            <a:round/>
            <a:headEnd type="none" w="med" len="med"/>
            <a:tailEnd type="none" w="med" len="med"/>
          </a:ln>
        </p:spPr>
        <p:txBody>
          <a:bodyPr lIns="0" tIns="0" rIns="0" bIns="0" anchor="t" anchorCtr="0">
            <a:noAutofit/>
          </a:bodyPr>
          <a:lstStyle/>
          <a:p>
            <a:pPr marL="0" marR="0" lvl="0" indent="0" algn="l" rtl="0">
              <a:lnSpc>
                <a:spcPct val="100000"/>
              </a:lnSpc>
              <a:spcBef>
                <a:spcPts val="0"/>
              </a:spcBef>
              <a:spcAft>
                <a:spcPts val="0"/>
              </a:spcAft>
              <a:buClr>
                <a:srgbClr val="000000"/>
              </a:buClr>
              <a:buFont typeface="Arial"/>
              <a:buNone/>
            </a:pPr>
            <a:endParaRPr sz="8400" b="0" i="0" u="none" strike="noStrike" cap="none">
              <a:solidFill>
                <a:schemeClr val="dk1"/>
              </a:solidFill>
              <a:latin typeface="Arial"/>
              <a:ea typeface="Arial"/>
              <a:cs typeface="Arial"/>
              <a:sym typeface="Arial"/>
            </a:endParaRPr>
          </a:p>
        </p:txBody>
      </p:sp>
      <p:sp>
        <p:nvSpPr>
          <p:cNvPr id="20" name="Shape 20"/>
          <p:cNvSpPr txBox="1"/>
          <p:nvPr/>
        </p:nvSpPr>
        <p:spPr>
          <a:xfrm>
            <a:off x="1879318" y="4986248"/>
            <a:ext cx="12375862" cy="10618289"/>
          </a:xfrm>
          <a:prstGeom prst="rect">
            <a:avLst/>
          </a:prstGeom>
          <a:noFill/>
          <a:ln>
            <a:noFill/>
          </a:ln>
        </p:spPr>
        <p:txBody>
          <a:bodyPr lIns="0" tIns="0" rIns="0" bIns="0" anchor="t" anchorCtr="0">
            <a:noAutofit/>
          </a:bodyPr>
          <a:lstStyle/>
          <a:p>
            <a:pPr marL="27320" marR="0" lvl="0" indent="-1920" algn="l" rtl="0">
              <a:lnSpc>
                <a:spcPct val="110000"/>
              </a:lnSpc>
              <a:spcBef>
                <a:spcPts val="0"/>
              </a:spcBef>
              <a:spcAft>
                <a:spcPts val="0"/>
              </a:spcAft>
              <a:buClr>
                <a:srgbClr val="231F20"/>
              </a:buClr>
              <a:buSzPct val="25000"/>
              <a:buFont typeface="Arial"/>
              <a:buNone/>
            </a:pPr>
            <a:r>
              <a:rPr lang="en-US" sz="4200" b="1" i="0" u="none" strike="noStrike" cap="none" dirty="0">
                <a:solidFill>
                  <a:srgbClr val="231F20"/>
                </a:solidFill>
                <a:latin typeface="Arial"/>
                <a:ea typeface="Arial"/>
                <a:cs typeface="Arial"/>
                <a:sym typeface="Arial"/>
              </a:rPr>
              <a:t>Introduction</a:t>
            </a:r>
          </a:p>
          <a:p>
            <a:pPr marL="27320" marR="0" lvl="0" indent="-1920" algn="l" rtl="0">
              <a:lnSpc>
                <a:spcPct val="110000"/>
              </a:lnSpc>
              <a:spcBef>
                <a:spcPts val="0"/>
              </a:spcBef>
              <a:spcAft>
                <a:spcPts val="0"/>
              </a:spcAft>
              <a:buClr>
                <a:srgbClr val="231F20"/>
              </a:buClr>
              <a:buSzPct val="25000"/>
              <a:buFont typeface="Arial"/>
              <a:buNone/>
            </a:pPr>
            <a:r>
              <a:rPr lang="en-US" sz="2500" b="0" i="0" u="none" strike="noStrike" cap="none" dirty="0">
                <a:solidFill>
                  <a:srgbClr val="231F20"/>
                </a:solidFill>
                <a:latin typeface="Arial"/>
                <a:ea typeface="Arial"/>
                <a:cs typeface="Arial"/>
                <a:sym typeface="Arial"/>
              </a:rPr>
              <a:t>   CMB experiments targeting B-modes from inflationary gravitational waves or gravitational lensing require extremely clean observing sites in order to measure faint, </a:t>
            </a:r>
            <a:r>
              <a:rPr lang="en-US" sz="2500" b="0" i="0" u="none" strike="noStrike" cap="none" dirty="0" err="1">
                <a:solidFill>
                  <a:srgbClr val="231F20"/>
                </a:solidFill>
                <a:latin typeface="Arial"/>
                <a:ea typeface="Arial"/>
                <a:cs typeface="Arial"/>
                <a:sym typeface="Arial"/>
              </a:rPr>
              <a:t>nanoKelvin</a:t>
            </a:r>
            <a:r>
              <a:rPr lang="en-US" sz="2500" b="0" i="0" u="none" strike="noStrike" cap="none" dirty="0">
                <a:solidFill>
                  <a:srgbClr val="231F20"/>
                </a:solidFill>
                <a:latin typeface="Arial"/>
                <a:ea typeface="Arial"/>
                <a:cs typeface="Arial"/>
                <a:sym typeface="Arial"/>
              </a:rPr>
              <a:t>-level sky signals.  Man-made radio frequency interference (RFI) at observator</a:t>
            </a:r>
            <a:r>
              <a:rPr lang="en-US" sz="2500" dirty="0">
                <a:solidFill>
                  <a:srgbClr val="231F20"/>
                </a:solidFill>
              </a:rPr>
              <a:t>ies </a:t>
            </a:r>
            <a:r>
              <a:rPr lang="en-US" sz="2500" b="0" i="0" u="none" strike="noStrike" cap="none" dirty="0">
                <a:solidFill>
                  <a:srgbClr val="231F20"/>
                </a:solidFill>
                <a:latin typeface="Arial"/>
                <a:ea typeface="Arial"/>
                <a:cs typeface="Arial"/>
                <a:sym typeface="Arial"/>
              </a:rPr>
              <a:t>can potentially contaminate science measurements: while CMB receivers are nominally sensitive to ~40-300 GHz, various mechanisms can couple out-of-band radiation into science channels.  At the Amundsen-Scott South Pole Station we have deployed SignalHound</a:t>
            </a:r>
            <a:r>
              <a:rPr lang="en-US" sz="2500" b="0" i="0" u="none" strike="noStrike" cap="none" baseline="30000" dirty="0">
                <a:solidFill>
                  <a:srgbClr val="231F20"/>
                </a:solidFill>
                <a:latin typeface="Arial"/>
                <a:ea typeface="Arial"/>
                <a:cs typeface="Arial"/>
                <a:sym typeface="Arial"/>
              </a:rPr>
              <a:t>1</a:t>
            </a:r>
            <a:r>
              <a:rPr lang="en-US" sz="2500" b="0" i="0" u="none" strike="noStrike" cap="none" dirty="0">
                <a:solidFill>
                  <a:srgbClr val="231F20"/>
                </a:solidFill>
                <a:latin typeface="Arial"/>
                <a:ea typeface="Arial"/>
                <a:cs typeface="Arial"/>
                <a:sym typeface="Arial"/>
              </a:rPr>
              <a:t> spectrum analyzers coupled to a broadband antenna to monitor the 0-12.4 GHz band.  This frequency range is sensitive to RFI from satellite communications</a:t>
            </a:r>
            <a:r>
              <a:rPr lang="en-US" sz="2500" b="0" i="0" u="none" strike="noStrike" cap="none" baseline="30000" dirty="0">
                <a:solidFill>
                  <a:srgbClr val="231F20"/>
                </a:solidFill>
                <a:latin typeface="Arial"/>
                <a:ea typeface="Arial"/>
                <a:cs typeface="Arial"/>
                <a:sym typeface="Arial"/>
              </a:rPr>
              <a:t>2</a:t>
            </a:r>
            <a:r>
              <a:rPr lang="en-US" sz="2500" b="0" i="0" u="none" strike="noStrike" cap="none" dirty="0">
                <a:solidFill>
                  <a:srgbClr val="231F20"/>
                </a:solidFill>
                <a:latin typeface="Arial"/>
                <a:ea typeface="Arial"/>
                <a:cs typeface="Arial"/>
                <a:sym typeface="Arial"/>
              </a:rPr>
              <a:t> (GOES, </a:t>
            </a:r>
            <a:r>
              <a:rPr lang="en-US" sz="2500" b="0" i="0" u="none" strike="noStrike" cap="none" dirty="0" err="1">
                <a:solidFill>
                  <a:srgbClr val="231F20"/>
                </a:solidFill>
                <a:latin typeface="Arial"/>
                <a:ea typeface="Arial"/>
                <a:cs typeface="Arial"/>
                <a:sym typeface="Arial"/>
              </a:rPr>
              <a:t>Skynet</a:t>
            </a:r>
            <a:r>
              <a:rPr lang="en-US" sz="2500" b="0" i="0" u="none" strike="noStrike" cap="none" dirty="0">
                <a:solidFill>
                  <a:srgbClr val="231F20"/>
                </a:solidFill>
                <a:latin typeface="Arial"/>
                <a:ea typeface="Arial"/>
                <a:cs typeface="Arial"/>
                <a:sym typeface="Arial"/>
              </a:rPr>
              <a:t>, DSCS) and land mobile radio (LMR).  </a:t>
            </a:r>
          </a:p>
          <a:p>
            <a:pPr marL="27320" marR="0" lvl="0" indent="-1920" algn="l" rtl="0">
              <a:lnSpc>
                <a:spcPct val="110000"/>
              </a:lnSpc>
              <a:spcBef>
                <a:spcPts val="0"/>
              </a:spcBef>
              <a:spcAft>
                <a:spcPts val="0"/>
              </a:spcAft>
              <a:buClr>
                <a:srgbClr val="231F20"/>
              </a:buClr>
              <a:buSzPct val="25000"/>
              <a:buFont typeface="Arial"/>
              <a:buNone/>
            </a:pPr>
            <a:r>
              <a:rPr lang="en-US" sz="2500" b="0" i="0" u="none" strike="noStrike" cap="none" dirty="0">
                <a:solidFill>
                  <a:srgbClr val="231F20"/>
                </a:solidFill>
                <a:latin typeface="Arial"/>
                <a:ea typeface="Arial"/>
                <a:cs typeface="Arial"/>
                <a:sym typeface="Arial"/>
              </a:rPr>
              <a:t>	   We present an automated data acquisition system, a web-based data browser, and an algorithm that detects transient RFI which could be used to flag potentially-contaminated CMB data.</a:t>
            </a:r>
          </a:p>
          <a:p>
            <a:pPr marL="27320" marR="0" lvl="0" indent="-1920" algn="l" rtl="0">
              <a:lnSpc>
                <a:spcPct val="110000"/>
              </a:lnSpc>
              <a:spcBef>
                <a:spcPts val="0"/>
              </a:spcBef>
              <a:spcAft>
                <a:spcPts val="0"/>
              </a:spcAft>
              <a:buClr>
                <a:srgbClr val="000000"/>
              </a:buClr>
              <a:buFont typeface="Arial"/>
              <a:buNone/>
            </a:pPr>
            <a:endParaRPr sz="3800" b="0" i="0" u="none" strike="noStrike" cap="none" dirty="0">
              <a:solidFill>
                <a:srgbClr val="231F20"/>
              </a:solidFill>
              <a:latin typeface="Arial"/>
              <a:ea typeface="Arial"/>
              <a:cs typeface="Arial"/>
              <a:sym typeface="Arial"/>
            </a:endParaRPr>
          </a:p>
          <a:p>
            <a:pPr marL="0" marR="0" lvl="0" indent="0" algn="l" rtl="0">
              <a:lnSpc>
                <a:spcPct val="100000"/>
              </a:lnSpc>
              <a:spcBef>
                <a:spcPts val="0"/>
              </a:spcBef>
              <a:spcAft>
                <a:spcPts val="0"/>
              </a:spcAft>
              <a:buClr>
                <a:srgbClr val="1D1B10"/>
              </a:buClr>
              <a:buSzPct val="25000"/>
              <a:buFont typeface="Arial"/>
              <a:buNone/>
            </a:pPr>
            <a:r>
              <a:rPr lang="en-US" sz="4200" b="1" i="0" u="none" strike="noStrike" cap="none" dirty="0">
                <a:solidFill>
                  <a:srgbClr val="1D1B10"/>
                </a:solidFill>
                <a:latin typeface="Arial"/>
                <a:ea typeface="Arial"/>
                <a:cs typeface="Arial"/>
                <a:sym typeface="Arial"/>
              </a:rPr>
              <a:t>Data Acquisition and Visualization</a:t>
            </a:r>
          </a:p>
          <a:p>
            <a:pPr marL="27320" marR="0" lvl="0" indent="-1920" algn="l" rtl="0">
              <a:lnSpc>
                <a:spcPct val="110000"/>
              </a:lnSpc>
              <a:spcBef>
                <a:spcPts val="0"/>
              </a:spcBef>
              <a:spcAft>
                <a:spcPts val="0"/>
              </a:spcAft>
              <a:buClr>
                <a:srgbClr val="231F20"/>
              </a:buClr>
              <a:buSzPct val="25000"/>
              <a:buFont typeface="Arial"/>
              <a:buNone/>
            </a:pPr>
            <a:r>
              <a:rPr lang="en-US" sz="2500" b="0" i="0" u="none" strike="noStrike" cap="none" dirty="0">
                <a:solidFill>
                  <a:srgbClr val="231F20"/>
                </a:solidFill>
                <a:latin typeface="Arial"/>
                <a:ea typeface="Arial"/>
                <a:cs typeface="Arial"/>
                <a:sym typeface="Arial"/>
              </a:rPr>
              <a:t>	   The </a:t>
            </a:r>
            <a:r>
              <a:rPr lang="en-US" sz="2500" b="0" i="0" u="none" strike="noStrike" cap="none" dirty="0" err="1">
                <a:solidFill>
                  <a:srgbClr val="231F20"/>
                </a:solidFill>
                <a:latin typeface="Arial"/>
                <a:ea typeface="Arial"/>
                <a:cs typeface="Arial"/>
                <a:sym typeface="Arial"/>
              </a:rPr>
              <a:t>SignalHound</a:t>
            </a:r>
            <a:r>
              <a:rPr lang="en-US" sz="2500" b="0" i="0" u="none" strike="noStrike" cap="none" dirty="0">
                <a:solidFill>
                  <a:srgbClr val="231F20"/>
                </a:solidFill>
                <a:latin typeface="Arial"/>
                <a:ea typeface="Arial"/>
                <a:cs typeface="Arial"/>
                <a:sym typeface="Arial"/>
              </a:rPr>
              <a:t> is a compact</a:t>
            </a:r>
            <a:r>
              <a:rPr lang="en-US" sz="2500" dirty="0">
                <a:solidFill>
                  <a:srgbClr val="231F20"/>
                </a:solidFill>
              </a:rPr>
              <a:t>, </a:t>
            </a:r>
            <a:r>
              <a:rPr lang="en-US" sz="2500" b="0" i="0" u="none" strike="noStrike" cap="none" dirty="0">
                <a:solidFill>
                  <a:srgbClr val="231F20"/>
                </a:solidFill>
                <a:latin typeface="Arial"/>
                <a:ea typeface="Arial"/>
                <a:cs typeface="Arial"/>
                <a:sym typeface="Arial"/>
              </a:rPr>
              <a:t>inexpensive spectrum analyzer that can be programmed to sweep a specified frequency range with variable resolution and save the resulting spectrum in a .</a:t>
            </a:r>
            <a:r>
              <a:rPr lang="en-US" sz="2500" b="0" i="0" u="none" strike="noStrike" cap="none" dirty="0" err="1">
                <a:solidFill>
                  <a:srgbClr val="231F20"/>
                </a:solidFill>
                <a:latin typeface="Arial"/>
                <a:ea typeface="Arial"/>
                <a:cs typeface="Arial"/>
                <a:sym typeface="Arial"/>
              </a:rPr>
              <a:t>csv</a:t>
            </a:r>
            <a:r>
              <a:rPr lang="en-US" sz="2500" b="0" i="0" u="none" strike="noStrike" cap="none" dirty="0">
                <a:solidFill>
                  <a:srgbClr val="231F20"/>
                </a:solidFill>
                <a:latin typeface="Arial"/>
                <a:ea typeface="Arial"/>
                <a:cs typeface="Arial"/>
                <a:sym typeface="Arial"/>
              </a:rPr>
              <a:t> file.  We have written Linux and Windows scripts to automatically take a spectrum (0-12.4 GHz at 0.2 MHz resolution) every 2 minutes.</a:t>
            </a:r>
          </a:p>
          <a:p>
            <a:pPr marL="27320" marR="0" lvl="0" indent="-1920" algn="l" rtl="0">
              <a:lnSpc>
                <a:spcPct val="110000"/>
              </a:lnSpc>
              <a:spcBef>
                <a:spcPts val="0"/>
              </a:spcBef>
              <a:spcAft>
                <a:spcPts val="0"/>
              </a:spcAft>
              <a:buClr>
                <a:srgbClr val="231F20"/>
              </a:buClr>
              <a:buSzPct val="25000"/>
              <a:buFont typeface="Arial"/>
              <a:buNone/>
            </a:pPr>
            <a:r>
              <a:rPr lang="en-US" sz="2500" b="0" i="0" u="none" strike="noStrike" cap="none" dirty="0">
                <a:solidFill>
                  <a:srgbClr val="231F20"/>
                </a:solidFill>
                <a:latin typeface="Arial"/>
                <a:ea typeface="Arial"/>
                <a:cs typeface="Arial"/>
                <a:sym typeface="Arial"/>
              </a:rPr>
              <a:t>   Real-time diagnostic plots are often useful when troubleshooting on-site.  We have </a:t>
            </a:r>
            <a:r>
              <a:rPr lang="en-US" sz="2500" dirty="0">
                <a:solidFill>
                  <a:srgbClr val="231F20"/>
                </a:solidFill>
              </a:rPr>
              <a:t>developed</a:t>
            </a:r>
            <a:r>
              <a:rPr lang="en-US" sz="2500" b="0" i="0" u="none" strike="noStrike" cap="none" dirty="0">
                <a:solidFill>
                  <a:srgbClr val="231F20"/>
                </a:solidFill>
                <a:latin typeface="Arial"/>
                <a:ea typeface="Arial"/>
                <a:cs typeface="Arial"/>
                <a:sym typeface="Arial"/>
              </a:rPr>
              <a:t> lightweight software to display saved spectra and compute median spectra over user-specified ranges of time. This allows for real-time calibration</a:t>
            </a:r>
            <a:r>
              <a:rPr lang="en-US" sz="2500" dirty="0">
                <a:solidFill>
                  <a:srgbClr val="231F20"/>
                </a:solidFill>
              </a:rPr>
              <a:t> and facilitates</a:t>
            </a:r>
            <a:r>
              <a:rPr lang="en-US" sz="2500" b="0" i="0" u="none" strike="noStrike" cap="none" dirty="0">
                <a:solidFill>
                  <a:srgbClr val="231F20"/>
                </a:solidFill>
                <a:latin typeface="Arial"/>
                <a:ea typeface="Arial"/>
                <a:cs typeface="Arial"/>
                <a:sym typeface="Arial"/>
              </a:rPr>
              <a:t> identification of spurious or time-variable features compared to a baseline.</a:t>
            </a:r>
          </a:p>
        </p:txBody>
      </p:sp>
      <p:sp>
        <p:nvSpPr>
          <p:cNvPr id="21" name="Shape 21"/>
          <p:cNvSpPr txBox="1"/>
          <p:nvPr/>
        </p:nvSpPr>
        <p:spPr>
          <a:xfrm>
            <a:off x="1855974" y="2104550"/>
            <a:ext cx="34300800" cy="15390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4C4C4C"/>
              </a:buClr>
              <a:buSzPct val="25000"/>
              <a:buFont typeface="Arial"/>
              <a:buNone/>
            </a:pPr>
            <a:r>
              <a:rPr lang="en-US" sz="7600" b="0" i="0" u="none" strike="noStrike" cap="none" dirty="0">
                <a:solidFill>
                  <a:srgbClr val="4C4C4C"/>
                </a:solidFill>
                <a:latin typeface="Arial"/>
                <a:ea typeface="Arial"/>
                <a:cs typeface="Arial"/>
                <a:sym typeface="Arial"/>
              </a:rPr>
              <a:t>Electromagnetic Interference Analysis with a </a:t>
            </a:r>
            <a:r>
              <a:rPr lang="en-US" sz="7600" b="0" i="0" u="none" strike="noStrike" cap="none" dirty="0" err="1">
                <a:solidFill>
                  <a:srgbClr val="4C4C4C"/>
                </a:solidFill>
                <a:latin typeface="Arial"/>
                <a:ea typeface="Arial"/>
                <a:cs typeface="Arial"/>
                <a:sym typeface="Arial"/>
              </a:rPr>
              <a:t>SignalHound</a:t>
            </a:r>
            <a:r>
              <a:rPr lang="en-US" sz="7600" b="0" i="0" u="none" strike="noStrike" cap="none" dirty="0">
                <a:solidFill>
                  <a:srgbClr val="4C4C4C"/>
                </a:solidFill>
                <a:latin typeface="Arial"/>
                <a:ea typeface="Arial"/>
                <a:cs typeface="Arial"/>
                <a:sym typeface="Arial"/>
              </a:rPr>
              <a:t> Spectrum Analyzer          </a:t>
            </a:r>
          </a:p>
          <a:p>
            <a:pPr marL="0" marR="0" lvl="0" indent="0" algn="l" rtl="0">
              <a:lnSpc>
                <a:spcPct val="100000"/>
              </a:lnSpc>
              <a:spcBef>
                <a:spcPts val="0"/>
              </a:spcBef>
              <a:spcAft>
                <a:spcPts val="0"/>
              </a:spcAft>
              <a:buClr>
                <a:srgbClr val="4C4C4C"/>
              </a:buClr>
              <a:buFont typeface="Arial"/>
              <a:buNone/>
            </a:pPr>
            <a:endParaRPr sz="1200" dirty="0">
              <a:solidFill>
                <a:srgbClr val="4C4C4C"/>
              </a:solidFill>
            </a:endParaRPr>
          </a:p>
          <a:p>
            <a:pPr marL="0" marR="0" lvl="0" indent="0" algn="l" rtl="0">
              <a:lnSpc>
                <a:spcPct val="100000"/>
              </a:lnSpc>
              <a:spcBef>
                <a:spcPts val="0"/>
              </a:spcBef>
              <a:spcAft>
                <a:spcPts val="0"/>
              </a:spcAft>
              <a:buClr>
                <a:srgbClr val="4C4C4C"/>
              </a:buClr>
              <a:buSzPct val="25000"/>
              <a:buFont typeface="Arial"/>
              <a:buNone/>
            </a:pPr>
            <a:r>
              <a:rPr lang="en-US" sz="3800" b="0" i="0" u="none" strike="noStrike" cap="none" dirty="0">
                <a:solidFill>
                  <a:srgbClr val="4C4C4C"/>
                </a:solidFill>
                <a:latin typeface="Arial"/>
                <a:ea typeface="Arial"/>
                <a:cs typeface="Arial"/>
                <a:sym typeface="Arial"/>
              </a:rPr>
              <a:t>Thomas Culp, </a:t>
            </a:r>
            <a:r>
              <a:rPr lang="en-US" sz="3800" b="0" i="0" u="none" strike="noStrike" cap="none" dirty="0" err="1">
                <a:solidFill>
                  <a:srgbClr val="4C4C4C"/>
                </a:solidFill>
                <a:latin typeface="Arial"/>
                <a:ea typeface="Arial"/>
                <a:cs typeface="Arial"/>
                <a:sym typeface="Arial"/>
              </a:rPr>
              <a:t>Kirit</a:t>
            </a:r>
            <a:r>
              <a:rPr lang="en-US" sz="3800" b="0" i="0" u="none" strike="noStrike" cap="none" dirty="0">
                <a:solidFill>
                  <a:srgbClr val="4C4C4C"/>
                </a:solidFill>
                <a:latin typeface="Arial"/>
                <a:ea typeface="Arial"/>
                <a:cs typeface="Arial"/>
                <a:sym typeface="Arial"/>
              </a:rPr>
              <a:t> </a:t>
            </a:r>
            <a:r>
              <a:rPr lang="en-US" sz="3800" b="0" i="0" u="none" strike="noStrike" cap="none" dirty="0" err="1">
                <a:solidFill>
                  <a:srgbClr val="4C4C4C"/>
                </a:solidFill>
                <a:latin typeface="Arial"/>
                <a:ea typeface="Arial"/>
                <a:cs typeface="Arial"/>
                <a:sym typeface="Arial"/>
              </a:rPr>
              <a:t>Karkare</a:t>
            </a:r>
            <a:r>
              <a:rPr lang="en-US" sz="3800" b="0" i="0" u="none" strike="noStrike" cap="none" dirty="0">
                <a:solidFill>
                  <a:srgbClr val="4C4C4C"/>
                </a:solidFill>
                <a:latin typeface="Arial"/>
                <a:ea typeface="Arial"/>
                <a:cs typeface="Arial"/>
                <a:sym typeface="Arial"/>
              </a:rPr>
              <a:t>, Denis Barkats</a:t>
            </a:r>
          </a:p>
        </p:txBody>
      </p:sp>
      <p:cxnSp>
        <p:nvCxnSpPr>
          <p:cNvPr id="22" name="Shape 22"/>
          <p:cNvCxnSpPr/>
          <p:nvPr/>
        </p:nvCxnSpPr>
        <p:spPr>
          <a:xfrm flipH="1">
            <a:off x="29298360" y="6039764"/>
            <a:ext cx="89020" cy="20949920"/>
          </a:xfrm>
          <a:prstGeom prst="straightConnector1">
            <a:avLst/>
          </a:prstGeom>
          <a:noFill/>
          <a:ln w="12700" cap="flat" cmpd="sng">
            <a:solidFill>
              <a:srgbClr val="7F7F7F"/>
            </a:solidFill>
            <a:prstDash val="dot"/>
            <a:round/>
            <a:headEnd type="none" w="med" len="med"/>
            <a:tailEnd type="none" w="med" len="med"/>
          </a:ln>
        </p:spPr>
      </p:cxnSp>
      <p:cxnSp>
        <p:nvCxnSpPr>
          <p:cNvPr id="23" name="Shape 23"/>
          <p:cNvCxnSpPr/>
          <p:nvPr/>
        </p:nvCxnSpPr>
        <p:spPr>
          <a:xfrm>
            <a:off x="15601645" y="6544166"/>
            <a:ext cx="0" cy="20949920"/>
          </a:xfrm>
          <a:prstGeom prst="straightConnector1">
            <a:avLst/>
          </a:prstGeom>
          <a:noFill/>
          <a:ln w="12700" cap="flat" cmpd="sng">
            <a:solidFill>
              <a:srgbClr val="7F7F7F"/>
            </a:solidFill>
            <a:prstDash val="dot"/>
            <a:round/>
            <a:headEnd type="none" w="med" len="med"/>
            <a:tailEnd type="none" w="med" len="med"/>
          </a:ln>
        </p:spPr>
      </p:cxnSp>
      <p:sp>
        <p:nvSpPr>
          <p:cNvPr id="24" name="Shape 24"/>
          <p:cNvSpPr txBox="1"/>
          <p:nvPr/>
        </p:nvSpPr>
        <p:spPr>
          <a:xfrm>
            <a:off x="15850998" y="15536700"/>
            <a:ext cx="12692057" cy="16181399"/>
          </a:xfrm>
          <a:prstGeom prst="rect">
            <a:avLst/>
          </a:prstGeom>
          <a:noFill/>
          <a:ln>
            <a:noFill/>
          </a:ln>
        </p:spPr>
        <p:txBody>
          <a:bodyPr lIns="0" tIns="0" rIns="0" bIns="0" anchor="t" anchorCtr="0">
            <a:noAutofit/>
          </a:bodyPr>
          <a:lstStyle/>
          <a:p>
            <a:pPr marL="27320" marR="0" lvl="0" indent="-1920" algn="l" rtl="0">
              <a:lnSpc>
                <a:spcPct val="110000"/>
              </a:lnSpc>
              <a:spcBef>
                <a:spcPts val="0"/>
              </a:spcBef>
              <a:spcAft>
                <a:spcPts val="0"/>
              </a:spcAft>
              <a:buClr>
                <a:srgbClr val="000000"/>
              </a:buClr>
              <a:buFont typeface="Arial"/>
              <a:buNone/>
            </a:pPr>
            <a:endParaRPr sz="4200" b="1" i="0" u="none" strike="noStrike" cap="none" dirty="0">
              <a:solidFill>
                <a:srgbClr val="231F20"/>
              </a:solidFill>
              <a:latin typeface="Arial"/>
              <a:ea typeface="Arial"/>
              <a:cs typeface="Arial"/>
              <a:sym typeface="Arial"/>
            </a:endParaRPr>
          </a:p>
          <a:p>
            <a:pPr marL="27320" marR="0" lvl="0" indent="-1920" algn="l" rtl="0">
              <a:lnSpc>
                <a:spcPct val="110000"/>
              </a:lnSpc>
              <a:spcBef>
                <a:spcPts val="0"/>
              </a:spcBef>
              <a:spcAft>
                <a:spcPts val="0"/>
              </a:spcAft>
              <a:buClr>
                <a:srgbClr val="231F20"/>
              </a:buClr>
              <a:buSzPct val="25000"/>
              <a:buFont typeface="Arial"/>
              <a:buNone/>
            </a:pPr>
            <a:r>
              <a:rPr lang="en-US" sz="4200" b="1" i="0" u="none" strike="noStrike" cap="none" dirty="0">
                <a:solidFill>
                  <a:srgbClr val="231F20"/>
                </a:solidFill>
                <a:latin typeface="Arial"/>
                <a:ea typeface="Arial"/>
                <a:cs typeface="Arial"/>
                <a:sym typeface="Arial"/>
              </a:rPr>
              <a:t>Types of Plots</a:t>
            </a:r>
          </a:p>
          <a:p>
            <a:pPr marL="27320" marR="0" lvl="0" indent="-1920" algn="l" rtl="0">
              <a:lnSpc>
                <a:spcPct val="110000"/>
              </a:lnSpc>
              <a:spcBef>
                <a:spcPts val="0"/>
              </a:spcBef>
              <a:spcAft>
                <a:spcPts val="0"/>
              </a:spcAft>
              <a:buClr>
                <a:srgbClr val="000000"/>
              </a:buClr>
              <a:buFont typeface="Arial"/>
              <a:buNone/>
            </a:pPr>
            <a:endParaRPr sz="2500" b="0" i="0" u="sng" strike="noStrike" cap="none" dirty="0">
              <a:solidFill>
                <a:srgbClr val="231F20"/>
              </a:solidFill>
              <a:latin typeface="Arial"/>
              <a:ea typeface="Arial"/>
              <a:cs typeface="Arial"/>
              <a:sym typeface="Arial"/>
            </a:endParaRPr>
          </a:p>
          <a:p>
            <a:pPr marL="27320" marR="0" lvl="0" indent="-1920" algn="l" rtl="0">
              <a:lnSpc>
                <a:spcPct val="110000"/>
              </a:lnSpc>
              <a:spcBef>
                <a:spcPts val="0"/>
              </a:spcBef>
              <a:spcAft>
                <a:spcPts val="0"/>
              </a:spcAft>
              <a:buClr>
                <a:srgbClr val="231F20"/>
              </a:buClr>
              <a:buSzPct val="25000"/>
              <a:buFont typeface="Arial"/>
              <a:buNone/>
            </a:pPr>
            <a:r>
              <a:rPr lang="en-US" sz="3400" b="1" i="0" u="sng" strike="noStrike" cap="none" dirty="0">
                <a:solidFill>
                  <a:srgbClr val="231F20"/>
                </a:solidFill>
                <a:latin typeface="Arial"/>
                <a:ea typeface="Arial"/>
                <a:cs typeface="Arial"/>
                <a:sym typeface="Arial"/>
              </a:rPr>
              <a:t>A</a:t>
            </a:r>
            <a:r>
              <a:rPr lang="en-US" sz="2500" b="0" i="0" u="sng" strike="noStrike" cap="none" dirty="0">
                <a:solidFill>
                  <a:srgbClr val="231F20"/>
                </a:solidFill>
                <a:latin typeface="Arial"/>
                <a:ea typeface="Arial"/>
                <a:cs typeface="Arial"/>
                <a:sym typeface="Arial"/>
              </a:rPr>
              <a:t>: Waterfall Spectrograms</a:t>
            </a:r>
          </a:p>
          <a:p>
            <a:pPr marL="27320" marR="0" lvl="0" indent="-1920" algn="l" rtl="0">
              <a:lnSpc>
                <a:spcPct val="110000"/>
              </a:lnSpc>
              <a:spcBef>
                <a:spcPts val="0"/>
              </a:spcBef>
              <a:spcAft>
                <a:spcPts val="0"/>
              </a:spcAft>
              <a:buClr>
                <a:srgbClr val="231F20"/>
              </a:buClr>
              <a:buSzPct val="25000"/>
              <a:buFont typeface="Arial"/>
              <a:buNone/>
            </a:pPr>
            <a:r>
              <a:rPr lang="en-US" sz="2500" b="0" i="0" u="none" strike="noStrike" cap="none" dirty="0">
                <a:solidFill>
                  <a:srgbClr val="231F20"/>
                </a:solidFill>
                <a:latin typeface="Arial"/>
                <a:ea typeface="Arial"/>
                <a:cs typeface="Arial"/>
                <a:sym typeface="Arial"/>
              </a:rPr>
              <a:t>   These plots show the full spectral range (0-12.4GHz) on the Y-axis as a function of time  on the X-axis.  Transient activity affecting many frequencies or baseline changes are easily visible</a:t>
            </a:r>
            <a:r>
              <a:rPr lang="en-US" sz="2500" b="0" i="0" u="none" strike="noStrike" cap="none" dirty="0" smtClean="0">
                <a:solidFill>
                  <a:srgbClr val="231F20"/>
                </a:solidFill>
                <a:latin typeface="Arial"/>
                <a:ea typeface="Arial"/>
                <a:cs typeface="Arial"/>
                <a:sym typeface="Arial"/>
              </a:rPr>
              <a:t>. The time axis can show a day, a week or a month. </a:t>
            </a:r>
            <a:endParaRPr lang="en-US" sz="2500" b="0" i="0" u="none" strike="noStrike" cap="none" dirty="0">
              <a:solidFill>
                <a:srgbClr val="231F20"/>
              </a:solidFill>
              <a:latin typeface="Arial"/>
              <a:ea typeface="Arial"/>
              <a:cs typeface="Arial"/>
              <a:sym typeface="Arial"/>
            </a:endParaRPr>
          </a:p>
          <a:p>
            <a:pPr marL="27320" marR="0" lvl="0" indent="-1920" algn="l" rtl="0">
              <a:lnSpc>
                <a:spcPct val="110000"/>
              </a:lnSpc>
              <a:spcBef>
                <a:spcPts val="0"/>
              </a:spcBef>
              <a:spcAft>
                <a:spcPts val="0"/>
              </a:spcAft>
              <a:buClr>
                <a:srgbClr val="231F20"/>
              </a:buClr>
              <a:buSzPct val="25000"/>
              <a:buFont typeface="Arial"/>
              <a:buNone/>
            </a:pPr>
            <a:r>
              <a:rPr lang="en-US" sz="3400" b="1" i="0" u="sng" strike="noStrike" cap="none" dirty="0">
                <a:solidFill>
                  <a:srgbClr val="231F20"/>
                </a:solidFill>
                <a:latin typeface="Arial"/>
                <a:ea typeface="Arial"/>
                <a:cs typeface="Arial"/>
                <a:sym typeface="Arial"/>
              </a:rPr>
              <a:t>B</a:t>
            </a:r>
            <a:r>
              <a:rPr lang="en-US" sz="2500" b="0" i="0" u="sng" strike="noStrike" cap="none" dirty="0">
                <a:solidFill>
                  <a:srgbClr val="231F20"/>
                </a:solidFill>
                <a:latin typeface="Arial"/>
                <a:ea typeface="Arial"/>
                <a:cs typeface="Arial"/>
                <a:sym typeface="Arial"/>
              </a:rPr>
              <a:t>: Zoom Plots</a:t>
            </a:r>
          </a:p>
          <a:p>
            <a:pPr marL="27320" marR="0" lvl="0" indent="-1920" algn="l" rtl="0">
              <a:lnSpc>
                <a:spcPct val="110000"/>
              </a:lnSpc>
              <a:spcBef>
                <a:spcPts val="0"/>
              </a:spcBef>
              <a:spcAft>
                <a:spcPts val="0"/>
              </a:spcAft>
              <a:buClr>
                <a:srgbClr val="231F20"/>
              </a:buClr>
              <a:buSzPct val="25000"/>
              <a:buFont typeface="Arial"/>
              <a:buNone/>
            </a:pPr>
            <a:r>
              <a:rPr lang="en-US" sz="2500" b="0" i="0" u="none" strike="noStrike" cap="none" dirty="0">
                <a:solidFill>
                  <a:srgbClr val="231F20"/>
                </a:solidFill>
                <a:latin typeface="Arial"/>
                <a:ea typeface="Arial"/>
                <a:cs typeface="Arial"/>
                <a:sym typeface="Arial"/>
              </a:rPr>
              <a:t>   Since we have </a:t>
            </a:r>
            <a:r>
              <a:rPr lang="en-US" sz="2500" b="0" i="1" u="none" strike="noStrike" cap="none" dirty="0">
                <a:solidFill>
                  <a:srgbClr val="231F20"/>
                </a:solidFill>
                <a:latin typeface="Arial"/>
                <a:ea typeface="Arial"/>
                <a:cs typeface="Arial"/>
                <a:sym typeface="Arial"/>
              </a:rPr>
              <a:t>a priori</a:t>
            </a:r>
            <a:r>
              <a:rPr lang="en-US" sz="2500" b="0" i="0" u="none" strike="noStrike" cap="none" dirty="0">
                <a:solidFill>
                  <a:srgbClr val="231F20"/>
                </a:solidFill>
                <a:latin typeface="Arial"/>
                <a:ea typeface="Arial"/>
                <a:cs typeface="Arial"/>
                <a:sym typeface="Arial"/>
              </a:rPr>
              <a:t> knowledge about the frequencies used by radio transmitters on station, we generate plots targeting these known channels.  Since they are generally narrowband, these channels would otherwise be lost in the waterfall plots.  The plots clearly indicate activity in these bands and allow comparison to expected satellite communication schedules provided by the U.S. Antarctic Program</a:t>
            </a:r>
            <a:r>
              <a:rPr lang="en-US" sz="2500" b="0" i="0" u="none" strike="noStrike" cap="none" baseline="30000" dirty="0">
                <a:solidFill>
                  <a:srgbClr val="231F20"/>
                </a:solidFill>
                <a:latin typeface="Arial"/>
                <a:ea typeface="Arial"/>
                <a:cs typeface="Arial"/>
                <a:sym typeface="Arial"/>
              </a:rPr>
              <a:t>3</a:t>
            </a:r>
            <a:r>
              <a:rPr lang="en-US" sz="2500" b="0" i="0" u="none" strike="noStrike" cap="none" dirty="0">
                <a:solidFill>
                  <a:srgbClr val="231F20"/>
                </a:solidFill>
                <a:latin typeface="Arial"/>
                <a:ea typeface="Arial"/>
                <a:cs typeface="Arial"/>
                <a:sym typeface="Arial"/>
              </a:rPr>
              <a:t>.</a:t>
            </a:r>
          </a:p>
          <a:p>
            <a:pPr marL="27320" marR="0" lvl="0" indent="-1920" algn="l" rtl="0">
              <a:lnSpc>
                <a:spcPct val="110000"/>
              </a:lnSpc>
              <a:spcBef>
                <a:spcPts val="0"/>
              </a:spcBef>
              <a:spcAft>
                <a:spcPts val="0"/>
              </a:spcAft>
              <a:buClr>
                <a:srgbClr val="231F20"/>
              </a:buClr>
              <a:buSzPct val="25000"/>
              <a:buFont typeface="Arial"/>
              <a:buNone/>
            </a:pPr>
            <a:r>
              <a:rPr lang="en-US" sz="3400" b="1" i="0" u="sng" strike="noStrike" cap="none" dirty="0">
                <a:solidFill>
                  <a:srgbClr val="231F20"/>
                </a:solidFill>
                <a:latin typeface="Arial"/>
                <a:ea typeface="Arial"/>
                <a:cs typeface="Arial"/>
                <a:sym typeface="Arial"/>
              </a:rPr>
              <a:t>C</a:t>
            </a:r>
            <a:r>
              <a:rPr lang="en-US" sz="2500" b="0" i="0" u="sng" strike="noStrike" cap="none" dirty="0">
                <a:solidFill>
                  <a:srgbClr val="231F20"/>
                </a:solidFill>
                <a:latin typeface="Arial"/>
                <a:ea typeface="Arial"/>
                <a:cs typeface="Arial"/>
                <a:sym typeface="Arial"/>
              </a:rPr>
              <a:t>: Integrated Power Plots</a:t>
            </a:r>
          </a:p>
          <a:p>
            <a:pPr marL="27320" marR="0" lvl="0" indent="-1920" algn="l" rtl="0">
              <a:lnSpc>
                <a:spcPct val="110000"/>
              </a:lnSpc>
              <a:spcBef>
                <a:spcPts val="0"/>
              </a:spcBef>
              <a:spcAft>
                <a:spcPts val="0"/>
              </a:spcAft>
              <a:buClr>
                <a:srgbClr val="231F20"/>
              </a:buClr>
              <a:buSzPct val="25000"/>
              <a:buFont typeface="Arial"/>
              <a:buNone/>
            </a:pPr>
            <a:r>
              <a:rPr lang="en-US" sz="2500" b="0" i="0" u="none" strike="noStrike" cap="none" dirty="0">
                <a:solidFill>
                  <a:srgbClr val="231F20"/>
                </a:solidFill>
                <a:latin typeface="Arial"/>
                <a:ea typeface="Arial"/>
                <a:cs typeface="Arial"/>
                <a:sym typeface="Arial"/>
              </a:rPr>
              <a:t>   The bandwidth of various communication bands can vary.  For each identified band, we find the total integrated power across all relevant channels for easy comparison.</a:t>
            </a:r>
          </a:p>
          <a:p>
            <a:pPr marL="27320" marR="0" lvl="0" indent="-1920" algn="l" rtl="0">
              <a:lnSpc>
                <a:spcPct val="110000"/>
              </a:lnSpc>
              <a:spcBef>
                <a:spcPts val="0"/>
              </a:spcBef>
              <a:spcAft>
                <a:spcPts val="0"/>
              </a:spcAft>
              <a:buClr>
                <a:srgbClr val="231F20"/>
              </a:buClr>
              <a:buSzPct val="25000"/>
              <a:buFont typeface="Arial"/>
              <a:buNone/>
            </a:pPr>
            <a:r>
              <a:rPr lang="en-US" sz="3400" b="1" i="0" u="sng" strike="noStrike" cap="none" dirty="0">
                <a:solidFill>
                  <a:srgbClr val="231F20"/>
                </a:solidFill>
                <a:latin typeface="Arial"/>
                <a:ea typeface="Arial"/>
                <a:cs typeface="Arial"/>
                <a:sym typeface="Arial"/>
              </a:rPr>
              <a:t>D</a:t>
            </a:r>
            <a:r>
              <a:rPr lang="en-US" sz="2500" b="0" i="0" u="sng" strike="noStrike" cap="none" dirty="0">
                <a:solidFill>
                  <a:srgbClr val="231F20"/>
                </a:solidFill>
                <a:latin typeface="Arial"/>
                <a:ea typeface="Arial"/>
                <a:cs typeface="Arial"/>
                <a:sym typeface="Arial"/>
              </a:rPr>
              <a:t>: Detection Time Plots</a:t>
            </a:r>
          </a:p>
          <a:p>
            <a:pPr marL="27320" marR="0" lvl="0" indent="-1920" algn="l" rtl="0">
              <a:lnSpc>
                <a:spcPct val="110000"/>
              </a:lnSpc>
              <a:spcBef>
                <a:spcPts val="0"/>
              </a:spcBef>
              <a:spcAft>
                <a:spcPts val="0"/>
              </a:spcAft>
              <a:buClr>
                <a:srgbClr val="231F20"/>
              </a:buClr>
              <a:buSzPct val="25000"/>
              <a:buFont typeface="Arial"/>
              <a:buNone/>
            </a:pPr>
            <a:r>
              <a:rPr lang="en-US" sz="2500" b="0" i="0" u="none" strike="noStrike" cap="none" dirty="0">
                <a:solidFill>
                  <a:srgbClr val="231F20"/>
                </a:solidFill>
                <a:latin typeface="Arial"/>
                <a:ea typeface="Arial"/>
                <a:cs typeface="Arial"/>
                <a:sym typeface="Arial"/>
              </a:rPr>
              <a:t>    When transient signals appear above the noise floor, we track and plot the length of time they stay on.</a:t>
            </a:r>
          </a:p>
          <a:p>
            <a:pPr marL="27320" marR="0" lvl="0" indent="-1920" algn="l" rtl="0">
              <a:lnSpc>
                <a:spcPct val="110000"/>
              </a:lnSpc>
              <a:spcBef>
                <a:spcPts val="0"/>
              </a:spcBef>
              <a:spcAft>
                <a:spcPts val="0"/>
              </a:spcAft>
              <a:buClr>
                <a:srgbClr val="000000"/>
              </a:buClr>
              <a:buFont typeface="Arial"/>
              <a:buNone/>
            </a:pPr>
            <a:endParaRPr sz="2500" b="0" i="0" u="none" strike="noStrike" cap="none" dirty="0">
              <a:solidFill>
                <a:srgbClr val="231F20"/>
              </a:solidFill>
              <a:latin typeface="Arial"/>
              <a:ea typeface="Arial"/>
              <a:cs typeface="Arial"/>
              <a:sym typeface="Arial"/>
            </a:endParaRPr>
          </a:p>
        </p:txBody>
      </p:sp>
      <p:sp>
        <p:nvSpPr>
          <p:cNvPr id="25" name="Shape 25"/>
          <p:cNvSpPr txBox="1"/>
          <p:nvPr/>
        </p:nvSpPr>
        <p:spPr>
          <a:xfrm>
            <a:off x="1930849" y="23679937"/>
            <a:ext cx="9315874" cy="430886"/>
          </a:xfrm>
          <a:prstGeom prst="rect">
            <a:avLst/>
          </a:prstGeom>
          <a:noFill/>
          <a:ln>
            <a:noFill/>
          </a:ln>
        </p:spPr>
        <p:txBody>
          <a:bodyPr lIns="0" tIns="0" rIns="0" bIns="0" anchor="t" anchorCtr="0">
            <a:noAutofit/>
          </a:bodyPr>
          <a:lstStyle/>
          <a:p>
            <a:pPr marL="27320" marR="0" lvl="0" indent="-1920" algn="l" rtl="0">
              <a:lnSpc>
                <a:spcPct val="100000"/>
              </a:lnSpc>
              <a:spcBef>
                <a:spcPts val="0"/>
              </a:spcBef>
              <a:spcAft>
                <a:spcPts val="0"/>
              </a:spcAft>
              <a:buClr>
                <a:srgbClr val="231F20"/>
              </a:buClr>
              <a:buSzPct val="25000"/>
              <a:buFont typeface="Arial"/>
              <a:buNone/>
            </a:pPr>
            <a:r>
              <a:rPr lang="en-US" sz="4200" b="1" i="0" u="none" strike="noStrike" cap="none">
                <a:solidFill>
                  <a:srgbClr val="231F20"/>
                </a:solidFill>
                <a:latin typeface="Arial"/>
                <a:ea typeface="Arial"/>
                <a:cs typeface="Arial"/>
                <a:sym typeface="Arial"/>
              </a:rPr>
              <a:t>SignalHound Setup</a:t>
            </a:r>
          </a:p>
        </p:txBody>
      </p:sp>
      <p:pic>
        <p:nvPicPr>
          <p:cNvPr id="26" name="Shape 26" descr="cfalogort.png"/>
          <p:cNvPicPr preferRelativeResize="0"/>
          <p:nvPr/>
        </p:nvPicPr>
        <p:blipFill rotWithShape="1">
          <a:blip r:embed="rId3">
            <a:alphaModFix/>
          </a:blip>
          <a:srcRect/>
          <a:stretch/>
        </p:blipFill>
        <p:spPr>
          <a:xfrm>
            <a:off x="38217700" y="1842491"/>
            <a:ext cx="2666700" cy="2063100"/>
          </a:xfrm>
          <a:prstGeom prst="rect">
            <a:avLst/>
          </a:prstGeom>
          <a:noFill/>
          <a:ln>
            <a:noFill/>
          </a:ln>
        </p:spPr>
      </p:pic>
      <p:sp>
        <p:nvSpPr>
          <p:cNvPr id="27" name="Shape 27"/>
          <p:cNvSpPr txBox="1"/>
          <p:nvPr/>
        </p:nvSpPr>
        <p:spPr>
          <a:xfrm>
            <a:off x="15707114" y="4901785"/>
            <a:ext cx="12375862" cy="2099034"/>
          </a:xfrm>
          <a:prstGeom prst="rect">
            <a:avLst/>
          </a:prstGeom>
          <a:noFill/>
          <a:ln>
            <a:noFill/>
          </a:ln>
        </p:spPr>
        <p:txBody>
          <a:bodyPr lIns="0" tIns="0" rIns="0" bIns="0" anchor="t" anchorCtr="0">
            <a:noAutofit/>
          </a:bodyPr>
          <a:lstStyle/>
          <a:p>
            <a:pPr marL="27320" marR="0" lvl="0" indent="-1920" algn="l" rtl="0">
              <a:lnSpc>
                <a:spcPct val="110000"/>
              </a:lnSpc>
              <a:spcBef>
                <a:spcPts val="0"/>
              </a:spcBef>
              <a:spcAft>
                <a:spcPts val="0"/>
              </a:spcAft>
              <a:buClr>
                <a:srgbClr val="231F20"/>
              </a:buClr>
              <a:buSzPct val="25000"/>
              <a:buFont typeface="Arial"/>
              <a:buNone/>
            </a:pPr>
            <a:r>
              <a:rPr lang="en-US" sz="4200" b="1" i="0" u="none" strike="noStrike" cap="none" dirty="0">
                <a:solidFill>
                  <a:srgbClr val="231F20"/>
                </a:solidFill>
                <a:latin typeface="Arial"/>
                <a:ea typeface="Arial"/>
                <a:cs typeface="Arial"/>
                <a:sym typeface="Arial"/>
              </a:rPr>
              <a:t>Data Browser</a:t>
            </a:r>
          </a:p>
          <a:p>
            <a:pPr marL="27320" marR="0" lvl="0" indent="-1920" algn="l" rtl="0">
              <a:lnSpc>
                <a:spcPct val="110000"/>
              </a:lnSpc>
              <a:spcBef>
                <a:spcPts val="0"/>
              </a:spcBef>
              <a:spcAft>
                <a:spcPts val="0"/>
              </a:spcAft>
              <a:buClr>
                <a:srgbClr val="231F20"/>
              </a:buClr>
              <a:buSzPct val="25000"/>
              <a:buFont typeface="Arial"/>
              <a:buNone/>
            </a:pPr>
            <a:r>
              <a:rPr lang="en-US" sz="2500" b="0" i="0" u="none" strike="noStrike" cap="none" dirty="0">
                <a:solidFill>
                  <a:srgbClr val="231F20"/>
                </a:solidFill>
                <a:latin typeface="Arial"/>
                <a:ea typeface="Arial"/>
                <a:cs typeface="Arial"/>
                <a:sym typeface="Arial"/>
              </a:rPr>
              <a:t>    We have developed a web-based data browser</a:t>
            </a:r>
            <a:r>
              <a:rPr lang="en-US" sz="2500" b="0" i="0" u="none" strike="noStrike" cap="none" baseline="30000" dirty="0">
                <a:solidFill>
                  <a:srgbClr val="231F20"/>
                </a:solidFill>
                <a:latin typeface="Arial"/>
                <a:ea typeface="Arial"/>
                <a:cs typeface="Arial"/>
                <a:sym typeface="Arial"/>
              </a:rPr>
              <a:t>3</a:t>
            </a:r>
            <a:r>
              <a:rPr lang="en-US" sz="2500" b="0" i="0" u="none" strike="noStrike" cap="none" dirty="0">
                <a:solidFill>
                  <a:srgbClr val="231F20"/>
                </a:solidFill>
                <a:latin typeface="Arial"/>
                <a:ea typeface="Arial"/>
                <a:cs typeface="Arial"/>
                <a:sym typeface="Arial"/>
              </a:rPr>
              <a:t> to </a:t>
            </a:r>
            <a:r>
              <a:rPr lang="en-US" sz="2500" b="0" i="0" u="none" strike="noStrike" cap="none" dirty="0" smtClean="0">
                <a:solidFill>
                  <a:srgbClr val="231F20"/>
                </a:solidFill>
                <a:latin typeface="Arial"/>
                <a:ea typeface="Arial"/>
                <a:cs typeface="Arial"/>
                <a:sym typeface="Arial"/>
              </a:rPr>
              <a:t>visualize </a:t>
            </a:r>
            <a:r>
              <a:rPr lang="en-US" sz="2500" dirty="0" smtClean="0">
                <a:solidFill>
                  <a:srgbClr val="231F20"/>
                </a:solidFill>
              </a:rPr>
              <a:t>the</a:t>
            </a:r>
            <a:r>
              <a:rPr lang="en-US" sz="2500" b="0" i="0" u="none" strike="noStrike" cap="none" dirty="0" smtClean="0">
                <a:solidFill>
                  <a:srgbClr val="231F20"/>
                </a:solidFill>
                <a:latin typeface="Arial"/>
                <a:ea typeface="Arial"/>
                <a:cs typeface="Arial"/>
                <a:sym typeface="Arial"/>
              </a:rPr>
              <a:t> </a:t>
            </a:r>
            <a:r>
              <a:rPr lang="en-US" sz="2500" b="0" i="0" u="none" strike="noStrike" cap="none" dirty="0">
                <a:solidFill>
                  <a:srgbClr val="231F20"/>
                </a:solidFill>
                <a:latin typeface="Arial"/>
                <a:ea typeface="Arial"/>
                <a:cs typeface="Arial"/>
                <a:sym typeface="Arial"/>
              </a:rPr>
              <a:t>large quantities of archival spectra. It allows easy paging between various plots (spectrograms, zoom plots, integrated power) over different timescales (daily, weekly, and monthly) for several years of data.  Plots are auto-generated to accommodate incoming spectra.</a:t>
            </a:r>
          </a:p>
        </p:txBody>
      </p:sp>
      <p:sp>
        <p:nvSpPr>
          <p:cNvPr id="28" name="Shape 28"/>
          <p:cNvSpPr txBox="1"/>
          <p:nvPr/>
        </p:nvSpPr>
        <p:spPr>
          <a:xfrm>
            <a:off x="15889728" y="25525395"/>
            <a:ext cx="12692057" cy="4681200"/>
          </a:xfrm>
          <a:prstGeom prst="rect">
            <a:avLst/>
          </a:prstGeom>
          <a:noFill/>
          <a:ln>
            <a:noFill/>
          </a:ln>
        </p:spPr>
        <p:txBody>
          <a:bodyPr lIns="0" tIns="0" rIns="0" bIns="0" anchor="t" anchorCtr="0">
            <a:noAutofit/>
          </a:bodyPr>
          <a:lstStyle/>
          <a:p>
            <a:pPr marL="27320" marR="0" lvl="0" indent="-1920" algn="l" rtl="0">
              <a:lnSpc>
                <a:spcPct val="110000"/>
              </a:lnSpc>
              <a:spcBef>
                <a:spcPts val="0"/>
              </a:spcBef>
              <a:spcAft>
                <a:spcPts val="0"/>
              </a:spcAft>
              <a:buClr>
                <a:srgbClr val="231F20"/>
              </a:buClr>
              <a:buSzPct val="25000"/>
              <a:buFont typeface="Arial"/>
              <a:buNone/>
            </a:pPr>
            <a:r>
              <a:rPr lang="en-US" sz="4200" b="1" i="0" u="none" strike="noStrike" cap="none">
                <a:solidFill>
                  <a:srgbClr val="231F20"/>
                </a:solidFill>
                <a:latin typeface="Arial"/>
                <a:ea typeface="Arial"/>
                <a:cs typeface="Arial"/>
                <a:sym typeface="Arial"/>
              </a:rPr>
              <a:t>Signal Detection Algorithm</a:t>
            </a:r>
          </a:p>
          <a:p>
            <a:pPr marL="27320" marR="0" lvl="0" indent="-1920" algn="l" rtl="0">
              <a:lnSpc>
                <a:spcPct val="110000"/>
              </a:lnSpc>
              <a:spcBef>
                <a:spcPts val="0"/>
              </a:spcBef>
              <a:spcAft>
                <a:spcPts val="0"/>
              </a:spcAft>
              <a:buClr>
                <a:srgbClr val="231F20"/>
              </a:buClr>
              <a:buSzPct val="25000"/>
              <a:buFont typeface="Arial"/>
              <a:buNone/>
            </a:pPr>
            <a:r>
              <a:rPr lang="en-US" sz="2500" b="0" i="0" u="none" strike="noStrike" cap="none">
                <a:solidFill>
                  <a:srgbClr val="231F20"/>
                </a:solidFill>
                <a:latin typeface="Arial"/>
                <a:ea typeface="Arial"/>
                <a:cs typeface="Arial"/>
                <a:sym typeface="Arial"/>
              </a:rPr>
              <a:t>   Occasionally signals appear outside of the known transmitter frequencies.  To identify these, we have developed a transient peak detection algorithm:</a:t>
            </a:r>
          </a:p>
          <a:p>
            <a:pPr marL="961263" marR="0" lvl="0" indent="-643763" algn="l" rtl="0">
              <a:lnSpc>
                <a:spcPct val="110000"/>
              </a:lnSpc>
              <a:spcBef>
                <a:spcPts val="0"/>
              </a:spcBef>
              <a:spcAft>
                <a:spcPts val="0"/>
              </a:spcAft>
              <a:buClr>
                <a:srgbClr val="231F20"/>
              </a:buClr>
              <a:buSzPct val="100000"/>
              <a:buFont typeface="Arial"/>
              <a:buAutoNum type="arabicPeriod"/>
            </a:pPr>
            <a:r>
              <a:rPr lang="en-US" sz="2500" b="0" i="0" u="none" strike="noStrike" cap="none">
                <a:solidFill>
                  <a:srgbClr val="231F20"/>
                </a:solidFill>
                <a:latin typeface="Arial"/>
                <a:ea typeface="Arial"/>
                <a:cs typeface="Arial"/>
                <a:sym typeface="Arial"/>
              </a:rPr>
              <a:t>The noise floor median power and variance across the spectrum for 24 hours are computed.</a:t>
            </a:r>
          </a:p>
          <a:p>
            <a:pPr marL="961263" marR="0" lvl="0" indent="-643763" algn="l" rtl="0">
              <a:lnSpc>
                <a:spcPct val="110000"/>
              </a:lnSpc>
              <a:spcBef>
                <a:spcPts val="0"/>
              </a:spcBef>
              <a:spcAft>
                <a:spcPts val="0"/>
              </a:spcAft>
              <a:buClr>
                <a:srgbClr val="231F20"/>
              </a:buClr>
              <a:buSzPct val="100000"/>
              <a:buFont typeface="Arial"/>
              <a:buAutoNum type="arabicPeriod"/>
            </a:pPr>
            <a:r>
              <a:rPr lang="en-US" sz="2500" b="0" i="0" u="none" strike="noStrike" cap="none">
                <a:solidFill>
                  <a:srgbClr val="231F20"/>
                </a:solidFill>
                <a:latin typeface="Arial"/>
                <a:ea typeface="Arial"/>
                <a:cs typeface="Arial"/>
                <a:sym typeface="Arial"/>
              </a:rPr>
              <a:t>Points</a:t>
            </a:r>
            <a:r>
              <a:rPr lang="en-US" sz="2500">
                <a:solidFill>
                  <a:srgbClr val="231F20"/>
                </a:solidFill>
              </a:rPr>
              <a:t> lying</a:t>
            </a:r>
            <a:r>
              <a:rPr lang="en-US" sz="2500" b="0" i="0" u="none" strike="noStrike" cap="none">
                <a:solidFill>
                  <a:srgbClr val="231F20"/>
                </a:solidFill>
                <a:latin typeface="Arial"/>
                <a:ea typeface="Arial"/>
                <a:cs typeface="Arial"/>
                <a:sym typeface="Arial"/>
              </a:rPr>
              <a:t> 20 standard deviations above the noise floor are flagged as spurious.</a:t>
            </a:r>
          </a:p>
          <a:p>
            <a:pPr marL="0" marR="0" lvl="0" indent="0" algn="l" rtl="0">
              <a:lnSpc>
                <a:spcPct val="110000"/>
              </a:lnSpc>
              <a:spcBef>
                <a:spcPts val="0"/>
              </a:spcBef>
              <a:spcAft>
                <a:spcPts val="0"/>
              </a:spcAft>
              <a:buClr>
                <a:srgbClr val="231F20"/>
              </a:buClr>
              <a:buSzPct val="25000"/>
              <a:buFont typeface="Arial"/>
              <a:buNone/>
            </a:pPr>
            <a:r>
              <a:rPr lang="en-US" sz="2500" b="0" i="0" u="none" strike="noStrike" cap="none">
                <a:solidFill>
                  <a:srgbClr val="231F20"/>
                </a:solidFill>
                <a:latin typeface="Arial"/>
                <a:ea typeface="Arial"/>
                <a:cs typeface="Arial"/>
                <a:sym typeface="Arial"/>
              </a:rPr>
              <a:t>The algorithm has proven capable of detecting all known signals as well as other unknown signals.  We create additional zoom plots, detection time plots, and integrated power plots (see bottom 2 plots to the right)</a:t>
            </a:r>
            <a:r>
              <a:rPr lang="en-US" sz="2500">
                <a:solidFill>
                  <a:srgbClr val="231F20"/>
                </a:solidFill>
              </a:rPr>
              <a:t> </a:t>
            </a:r>
            <a:r>
              <a:rPr lang="en-US" sz="2500" b="0" i="0" u="none" strike="noStrike" cap="none">
                <a:solidFill>
                  <a:srgbClr val="231F20"/>
                </a:solidFill>
                <a:latin typeface="Arial"/>
                <a:ea typeface="Arial"/>
                <a:cs typeface="Arial"/>
                <a:sym typeface="Arial"/>
              </a:rPr>
              <a:t>for the signals flagged by the algorithm.</a:t>
            </a:r>
          </a:p>
        </p:txBody>
      </p:sp>
      <p:sp>
        <p:nvSpPr>
          <p:cNvPr id="29" name="Shape 29"/>
          <p:cNvSpPr txBox="1"/>
          <p:nvPr/>
        </p:nvSpPr>
        <p:spPr>
          <a:xfrm>
            <a:off x="1855968" y="22479001"/>
            <a:ext cx="12375862" cy="650820"/>
          </a:xfrm>
          <a:prstGeom prst="rect">
            <a:avLst/>
          </a:prstGeom>
          <a:noFill/>
          <a:ln>
            <a:noFill/>
          </a:ln>
        </p:spPr>
        <p:txBody>
          <a:bodyPr lIns="0" tIns="0" rIns="0" bIns="0" anchor="t" anchorCtr="0">
            <a:noAutofit/>
          </a:bodyPr>
          <a:lstStyle/>
          <a:p>
            <a:pPr marL="27320" marR="0" lvl="0" indent="-1920" algn="l" rtl="0">
              <a:lnSpc>
                <a:spcPct val="110000"/>
              </a:lnSpc>
              <a:spcBef>
                <a:spcPts val="0"/>
              </a:spcBef>
              <a:spcAft>
                <a:spcPts val="0"/>
              </a:spcAft>
              <a:buClr>
                <a:srgbClr val="4C4D4F"/>
              </a:buClr>
              <a:buSzPct val="25000"/>
              <a:buFont typeface="Arial"/>
              <a:buNone/>
            </a:pPr>
            <a:r>
              <a:rPr lang="en-US" sz="2100" b="0" i="0" u="none" strike="noStrike" cap="none" dirty="0">
                <a:solidFill>
                  <a:srgbClr val="4C4D4F"/>
                </a:solidFill>
                <a:latin typeface="Arial"/>
                <a:ea typeface="Arial"/>
                <a:cs typeface="Arial"/>
                <a:sym typeface="Arial"/>
              </a:rPr>
              <a:t>In action: the </a:t>
            </a:r>
            <a:r>
              <a:rPr lang="en-US" sz="2100" b="0" i="0" u="none" strike="noStrike" cap="none" dirty="0" err="1">
                <a:solidFill>
                  <a:srgbClr val="4C4D4F"/>
                </a:solidFill>
                <a:latin typeface="Arial"/>
                <a:ea typeface="Arial"/>
                <a:cs typeface="Arial"/>
                <a:sym typeface="Arial"/>
              </a:rPr>
              <a:t>SignalHound</a:t>
            </a:r>
            <a:r>
              <a:rPr lang="en-US" sz="2100" b="0" i="0" u="none" strike="noStrike" cap="none" dirty="0">
                <a:solidFill>
                  <a:srgbClr val="4C4D4F"/>
                </a:solidFill>
                <a:latin typeface="Arial"/>
                <a:ea typeface="Arial"/>
                <a:cs typeface="Arial"/>
                <a:sym typeface="Arial"/>
              </a:rPr>
              <a:t> data visualization takes spectra .</a:t>
            </a:r>
            <a:r>
              <a:rPr lang="en-US" sz="2100" b="0" i="0" u="none" strike="noStrike" cap="none" dirty="0" err="1">
                <a:solidFill>
                  <a:srgbClr val="4C4D4F"/>
                </a:solidFill>
                <a:latin typeface="Arial"/>
                <a:ea typeface="Arial"/>
                <a:cs typeface="Arial"/>
                <a:sym typeface="Arial"/>
              </a:rPr>
              <a:t>csv</a:t>
            </a:r>
            <a:r>
              <a:rPr lang="en-US" sz="2100" b="0" i="0" u="none" strike="noStrike" cap="none" dirty="0">
                <a:solidFill>
                  <a:srgbClr val="4C4D4F"/>
                </a:solidFill>
                <a:latin typeface="Arial"/>
                <a:ea typeface="Arial"/>
                <a:cs typeface="Arial"/>
                <a:sym typeface="Arial"/>
              </a:rPr>
              <a:t> files and displays </a:t>
            </a:r>
            <a:r>
              <a:rPr lang="en-US" sz="2100" b="0" i="0" u="none" strike="noStrike" cap="none" dirty="0" smtClean="0">
                <a:solidFill>
                  <a:srgbClr val="4C4D4F"/>
                </a:solidFill>
                <a:latin typeface="Arial"/>
                <a:ea typeface="Arial"/>
                <a:cs typeface="Arial"/>
                <a:sym typeface="Arial"/>
              </a:rPr>
              <a:t>them in real time. </a:t>
            </a:r>
            <a:r>
              <a:rPr lang="en-US" sz="2100" b="0" i="0" u="none" strike="noStrike" cap="none" dirty="0">
                <a:solidFill>
                  <a:srgbClr val="4C4D4F"/>
                </a:solidFill>
                <a:latin typeface="Arial"/>
                <a:ea typeface="Arial"/>
                <a:cs typeface="Arial"/>
                <a:sym typeface="Arial"/>
              </a:rPr>
              <a:t>The inset image shows one of the program’s interactive features</a:t>
            </a:r>
            <a:r>
              <a:rPr lang="en-US" sz="2100" dirty="0">
                <a:solidFill>
                  <a:srgbClr val="4C4D4F"/>
                </a:solidFill>
              </a:rPr>
              <a:t>:</a:t>
            </a:r>
            <a:r>
              <a:rPr lang="en-US" sz="2100" b="0" i="0" u="none" strike="noStrike" cap="none" dirty="0">
                <a:solidFill>
                  <a:srgbClr val="4C4D4F"/>
                </a:solidFill>
                <a:latin typeface="Arial"/>
                <a:ea typeface="Arial"/>
                <a:cs typeface="Arial"/>
                <a:sym typeface="Arial"/>
              </a:rPr>
              <a:t> zooming on portions of the spectra.</a:t>
            </a:r>
          </a:p>
        </p:txBody>
      </p:sp>
      <p:sp>
        <p:nvSpPr>
          <p:cNvPr id="30" name="Shape 30"/>
          <p:cNvSpPr txBox="1"/>
          <p:nvPr/>
        </p:nvSpPr>
        <p:spPr>
          <a:xfrm>
            <a:off x="29387381" y="26647137"/>
            <a:ext cx="11878008" cy="1204319"/>
          </a:xfrm>
          <a:prstGeom prst="rect">
            <a:avLst/>
          </a:prstGeom>
          <a:noFill/>
          <a:ln>
            <a:noFill/>
          </a:ln>
        </p:spPr>
        <p:txBody>
          <a:bodyPr lIns="0" tIns="0" rIns="0" bIns="0" anchor="t" anchorCtr="0">
            <a:noAutofit/>
          </a:bodyPr>
          <a:lstStyle/>
          <a:p>
            <a:pPr marL="27320" marR="0" lvl="0" indent="-1920" algn="l" rtl="0">
              <a:lnSpc>
                <a:spcPct val="110000"/>
              </a:lnSpc>
              <a:spcBef>
                <a:spcPts val="0"/>
              </a:spcBef>
              <a:spcAft>
                <a:spcPts val="0"/>
              </a:spcAft>
              <a:buClr>
                <a:srgbClr val="231F20"/>
              </a:buClr>
              <a:buSzPct val="25000"/>
              <a:buFont typeface="Arial"/>
              <a:buNone/>
            </a:pPr>
            <a:r>
              <a:rPr lang="en-US" sz="2100" b="0" i="0" u="none" strike="noStrike" cap="none">
                <a:solidFill>
                  <a:srgbClr val="231F20"/>
                </a:solidFill>
                <a:latin typeface="Arial"/>
                <a:ea typeface="Arial"/>
                <a:cs typeface="Arial"/>
                <a:sym typeface="Arial"/>
              </a:rPr>
              <a:t>The top 3 plots are standard waterfall (A), zoom (B), and integrated</a:t>
            </a:r>
            <a:r>
              <a:rPr lang="en-US" sz="2100">
                <a:solidFill>
                  <a:srgbClr val="231F20"/>
                </a:solidFill>
              </a:rPr>
              <a:t> </a:t>
            </a:r>
            <a:r>
              <a:rPr lang="en-US" sz="2100" b="0" i="0" u="none" strike="noStrike" cap="none">
                <a:solidFill>
                  <a:srgbClr val="231F20"/>
                </a:solidFill>
                <a:latin typeface="Arial"/>
                <a:ea typeface="Arial"/>
                <a:cs typeface="Arial"/>
                <a:sym typeface="Arial"/>
              </a:rPr>
              <a:t>power (C1) plots for known South Pole RFI.  The last 2 bottom plots display the detection time for blindly-detected signals</a:t>
            </a:r>
            <a:r>
              <a:rPr lang="en-US" sz="2100">
                <a:solidFill>
                  <a:srgbClr val="231F20"/>
                </a:solidFill>
              </a:rPr>
              <a:t> (D) and their integrated power (C2).</a:t>
            </a:r>
          </a:p>
        </p:txBody>
      </p:sp>
      <p:pic>
        <p:nvPicPr>
          <p:cNvPr id="31" name="Shape 31"/>
          <p:cNvPicPr preferRelativeResize="0"/>
          <p:nvPr/>
        </p:nvPicPr>
        <p:blipFill rotWithShape="1">
          <a:blip r:embed="rId4">
            <a:alphaModFix/>
          </a:blip>
          <a:srcRect/>
          <a:stretch/>
        </p:blipFill>
        <p:spPr>
          <a:xfrm>
            <a:off x="35509072" y="1824500"/>
            <a:ext cx="2360100" cy="2099100"/>
          </a:xfrm>
          <a:prstGeom prst="rect">
            <a:avLst/>
          </a:prstGeom>
          <a:noFill/>
          <a:ln>
            <a:noFill/>
          </a:ln>
        </p:spPr>
      </p:pic>
      <p:pic>
        <p:nvPicPr>
          <p:cNvPr id="32" name="Shape 32"/>
          <p:cNvPicPr preferRelativeResize="0"/>
          <p:nvPr/>
        </p:nvPicPr>
        <p:blipFill rotWithShape="1">
          <a:blip r:embed="rId5">
            <a:alphaModFix/>
          </a:blip>
          <a:srcRect l="8408" t="8204" r="8018" b="16097"/>
          <a:stretch/>
        </p:blipFill>
        <p:spPr>
          <a:xfrm>
            <a:off x="1459246" y="15951201"/>
            <a:ext cx="12795933" cy="6502402"/>
          </a:xfrm>
          <a:prstGeom prst="rect">
            <a:avLst/>
          </a:prstGeom>
          <a:noFill/>
          <a:ln>
            <a:noFill/>
          </a:ln>
        </p:spPr>
      </p:pic>
      <p:sp>
        <p:nvSpPr>
          <p:cNvPr id="33" name="Shape 33"/>
          <p:cNvSpPr txBox="1"/>
          <p:nvPr/>
        </p:nvSpPr>
        <p:spPr>
          <a:xfrm>
            <a:off x="29191534" y="28384856"/>
            <a:ext cx="12397942" cy="3663444"/>
          </a:xfrm>
          <a:prstGeom prst="rect">
            <a:avLst/>
          </a:prstGeom>
          <a:noFill/>
          <a:ln>
            <a:noFill/>
          </a:ln>
        </p:spPr>
        <p:txBody>
          <a:bodyPr lIns="0" tIns="0" rIns="0" bIns="0" anchor="t" anchorCtr="0">
            <a:noAutofit/>
          </a:bodyPr>
          <a:lstStyle/>
          <a:p>
            <a:pPr marL="27320" marR="0" lvl="0" indent="-1920" algn="l" rtl="0">
              <a:lnSpc>
                <a:spcPct val="100000"/>
              </a:lnSpc>
              <a:spcBef>
                <a:spcPts val="0"/>
              </a:spcBef>
              <a:spcAft>
                <a:spcPts val="0"/>
              </a:spcAft>
              <a:buClr>
                <a:srgbClr val="231F20"/>
              </a:buClr>
              <a:buSzPct val="25000"/>
              <a:buFont typeface="Arial"/>
              <a:buNone/>
            </a:pPr>
            <a:r>
              <a:rPr lang="en-US" sz="4200" b="1" i="0" u="none" strike="noStrike" cap="none" dirty="0">
                <a:solidFill>
                  <a:srgbClr val="231F20"/>
                </a:solidFill>
                <a:latin typeface="Arial"/>
                <a:ea typeface="Arial"/>
                <a:cs typeface="Arial"/>
                <a:sym typeface="Arial"/>
              </a:rPr>
              <a:t>Relevance to CMB Stage 4</a:t>
            </a:r>
          </a:p>
          <a:p>
            <a:pPr marL="27320" marR="0" lvl="0" indent="-1920" algn="l" rtl="0">
              <a:lnSpc>
                <a:spcPct val="100000"/>
              </a:lnSpc>
              <a:spcBef>
                <a:spcPts val="0"/>
              </a:spcBef>
              <a:spcAft>
                <a:spcPts val="0"/>
              </a:spcAft>
              <a:buClr>
                <a:srgbClr val="231F20"/>
              </a:buClr>
              <a:buSzPct val="25000"/>
              <a:buFont typeface="Arial"/>
              <a:buNone/>
            </a:pPr>
            <a:r>
              <a:rPr lang="en-US" sz="2500" b="0" i="0" u="none" strike="noStrike" cap="none" dirty="0">
                <a:solidFill>
                  <a:srgbClr val="231F20"/>
                </a:solidFill>
                <a:latin typeface="Arial"/>
                <a:ea typeface="Arial"/>
                <a:cs typeface="Arial"/>
                <a:sym typeface="Arial"/>
              </a:rPr>
              <a:t>    As next-generation experiments increase in sensitivity and expand to more observing sites, RFI monitoring will become increasingly important for flagging potentially-contaminated data or for determining suitability of a site for observations.                             Our RFI monitoring system (hardware and software) is lightweight, field-tested, and capable of identifying both known and unknown signals.  Similar systems can be easily deployed at other CMB observing sites. </a:t>
            </a:r>
            <a:r>
              <a:rPr lang="en-US" sz="2500" dirty="0">
                <a:solidFill>
                  <a:srgbClr val="231F20"/>
                </a:solidFill>
              </a:rPr>
              <a:t>I</a:t>
            </a:r>
            <a:r>
              <a:rPr lang="en-US" sz="2500" b="0" i="0" u="none" strike="noStrike" cap="none" dirty="0">
                <a:solidFill>
                  <a:srgbClr val="231F20"/>
                </a:solidFill>
                <a:latin typeface="Arial"/>
                <a:ea typeface="Arial"/>
                <a:cs typeface="Arial"/>
                <a:sym typeface="Arial"/>
              </a:rPr>
              <a:t>nstructions for replicating th</a:t>
            </a:r>
            <a:r>
              <a:rPr lang="en-US" sz="2500" dirty="0">
                <a:solidFill>
                  <a:srgbClr val="231F20"/>
                </a:solidFill>
              </a:rPr>
              <a:t>is</a:t>
            </a:r>
            <a:r>
              <a:rPr lang="en-US" sz="2500" b="0" i="0" u="none" strike="noStrike" cap="none" dirty="0">
                <a:solidFill>
                  <a:srgbClr val="231F20"/>
                </a:solidFill>
                <a:latin typeface="Arial"/>
                <a:ea typeface="Arial"/>
                <a:cs typeface="Arial"/>
                <a:sym typeface="Arial"/>
              </a:rPr>
              <a:t> setup will be made available on a public website</a:t>
            </a:r>
            <a:r>
              <a:rPr lang="en-US" sz="2500" dirty="0">
                <a:solidFill>
                  <a:srgbClr val="231F20"/>
                </a:solidFill>
              </a:rPr>
              <a:t>.</a:t>
            </a:r>
          </a:p>
        </p:txBody>
      </p:sp>
      <p:sp>
        <p:nvSpPr>
          <p:cNvPr id="34" name="Shape 34"/>
          <p:cNvSpPr txBox="1"/>
          <p:nvPr/>
        </p:nvSpPr>
        <p:spPr>
          <a:xfrm>
            <a:off x="16372931" y="30417893"/>
            <a:ext cx="11725500" cy="1723800"/>
          </a:xfrm>
          <a:prstGeom prst="rect">
            <a:avLst/>
          </a:prstGeom>
          <a:noFill/>
          <a:ln>
            <a:noFill/>
          </a:ln>
        </p:spPr>
        <p:txBody>
          <a:bodyPr lIns="192200" tIns="96075" rIns="192200" bIns="96075" anchor="t" anchorCtr="0">
            <a:noAutofit/>
          </a:bodyPr>
          <a:lstStyle/>
          <a:p>
            <a:pPr marL="27320" marR="0" lvl="0" indent="-1920" algn="l" rtl="0">
              <a:lnSpc>
                <a:spcPct val="100000"/>
              </a:lnSpc>
              <a:spcBef>
                <a:spcPts val="0"/>
              </a:spcBef>
              <a:spcAft>
                <a:spcPts val="0"/>
              </a:spcAft>
              <a:buClr>
                <a:srgbClr val="231F20"/>
              </a:buClr>
              <a:buSzPct val="25000"/>
              <a:buFont typeface="Arial"/>
              <a:buNone/>
            </a:pPr>
            <a:r>
              <a:rPr lang="en-US" sz="2900" b="1" i="0" u="none" strike="noStrike" cap="none">
                <a:solidFill>
                  <a:srgbClr val="231F20"/>
                </a:solidFill>
                <a:latin typeface="Arial"/>
                <a:ea typeface="Arial"/>
                <a:cs typeface="Arial"/>
                <a:sym typeface="Arial"/>
              </a:rPr>
              <a:t>References</a:t>
            </a:r>
          </a:p>
          <a:p>
            <a:pPr marL="0" marR="0" lvl="0" indent="0" algn="l" rtl="0">
              <a:lnSpc>
                <a:spcPct val="100000"/>
              </a:lnSpc>
              <a:spcBef>
                <a:spcPts val="0"/>
              </a:spcBef>
              <a:spcAft>
                <a:spcPts val="0"/>
              </a:spcAft>
              <a:buClr>
                <a:srgbClr val="231F20"/>
              </a:buClr>
              <a:buSzPct val="25000"/>
              <a:buFont typeface="Arial"/>
              <a:buNone/>
            </a:pPr>
            <a:r>
              <a:rPr lang="en-US" sz="2100" b="0" i="0" u="none" strike="noStrike" cap="none">
                <a:solidFill>
                  <a:srgbClr val="231F20"/>
                </a:solidFill>
                <a:latin typeface="Arial"/>
                <a:ea typeface="Arial"/>
                <a:cs typeface="Arial"/>
                <a:sym typeface="Arial"/>
              </a:rPr>
              <a:t>1: http://signalhound.com</a:t>
            </a:r>
          </a:p>
          <a:p>
            <a:pPr marL="0" marR="0" lvl="0" indent="0" algn="l" rtl="0">
              <a:lnSpc>
                <a:spcPct val="100000"/>
              </a:lnSpc>
              <a:spcBef>
                <a:spcPts val="0"/>
              </a:spcBef>
              <a:spcAft>
                <a:spcPts val="0"/>
              </a:spcAft>
              <a:buClr>
                <a:srgbClr val="231F20"/>
              </a:buClr>
              <a:buSzPct val="25000"/>
              <a:buFont typeface="Arial"/>
              <a:buNone/>
            </a:pPr>
            <a:r>
              <a:rPr lang="en-US" sz="2100" b="0" i="0" u="none" strike="noStrike" cap="none">
                <a:solidFill>
                  <a:srgbClr val="231F20"/>
                </a:solidFill>
                <a:latin typeface="Arial"/>
                <a:ea typeface="Arial"/>
                <a:cs typeface="Arial"/>
                <a:sym typeface="Arial"/>
              </a:rPr>
              <a:t>2: </a:t>
            </a:r>
            <a:r>
              <a:rPr lang="en-US" sz="2100" b="0" i="0" u="sng" strike="noStrike" cap="none">
                <a:solidFill>
                  <a:schemeClr val="hlink"/>
                </a:solidFill>
                <a:latin typeface="Arial"/>
                <a:ea typeface="Arial"/>
                <a:cs typeface="Arial"/>
                <a:sym typeface="Arial"/>
                <a:hlinkClick r:id="rId6"/>
              </a:rPr>
              <a:t>https://www.usap.gov/technology/contentHandler.cfm?id=1935</a:t>
            </a:r>
          </a:p>
          <a:p>
            <a:pPr marL="0" marR="0" lvl="0" indent="0" algn="l" rtl="0">
              <a:lnSpc>
                <a:spcPct val="100000"/>
              </a:lnSpc>
              <a:spcBef>
                <a:spcPts val="0"/>
              </a:spcBef>
              <a:spcAft>
                <a:spcPts val="0"/>
              </a:spcAft>
              <a:buClr>
                <a:srgbClr val="231F20"/>
              </a:buClr>
              <a:buSzPct val="25000"/>
              <a:buFont typeface="Arial"/>
              <a:buNone/>
            </a:pPr>
            <a:r>
              <a:rPr lang="en-US" sz="2100" b="0" i="0" u="none" strike="noStrike" cap="none">
                <a:solidFill>
                  <a:srgbClr val="231F20"/>
                </a:solidFill>
                <a:latin typeface="Arial"/>
                <a:ea typeface="Arial"/>
                <a:cs typeface="Arial"/>
                <a:sym typeface="Arial"/>
              </a:rPr>
              <a:t>3: </a:t>
            </a:r>
            <a:r>
              <a:rPr lang="en-US" sz="2100" b="0" i="0" u="sng" strike="noStrike" cap="none">
                <a:solidFill>
                  <a:schemeClr val="hlink"/>
                </a:solidFill>
                <a:latin typeface="Arial"/>
                <a:ea typeface="Arial"/>
                <a:cs typeface="Arial"/>
                <a:sym typeface="Arial"/>
                <a:hlinkClick r:id="rId7"/>
              </a:rPr>
              <a:t>http://bicep.rc.fas.harvard.edu/southpole_info/EMI_WG/</a:t>
            </a:r>
          </a:p>
          <a:p>
            <a:pPr marL="0" marR="0" lvl="0" indent="0" algn="l" rtl="0">
              <a:lnSpc>
                <a:spcPct val="100000"/>
              </a:lnSpc>
              <a:spcBef>
                <a:spcPts val="0"/>
              </a:spcBef>
              <a:spcAft>
                <a:spcPts val="0"/>
              </a:spcAft>
              <a:buClr>
                <a:srgbClr val="000000"/>
              </a:buClr>
              <a:buFont typeface="Arial"/>
              <a:buNone/>
            </a:pPr>
            <a:endParaRPr sz="2100" b="0" i="0" u="none" strike="noStrike" cap="none">
              <a:solidFill>
                <a:srgbClr val="231F20"/>
              </a:solidFill>
              <a:latin typeface="Arial"/>
              <a:ea typeface="Arial"/>
              <a:cs typeface="Arial"/>
              <a:sym typeface="Arial"/>
            </a:endParaRPr>
          </a:p>
        </p:txBody>
      </p:sp>
      <p:pic>
        <p:nvPicPr>
          <p:cNvPr id="35" name="Shape 35" descr="IMG_1401.JPG"/>
          <p:cNvPicPr preferRelativeResize="0"/>
          <p:nvPr/>
        </p:nvPicPr>
        <p:blipFill rotWithShape="1">
          <a:blip r:embed="rId8">
            <a:alphaModFix/>
          </a:blip>
          <a:srcRect l="4736" t="26782" b="9214"/>
          <a:stretch/>
        </p:blipFill>
        <p:spPr>
          <a:xfrm>
            <a:off x="1459246" y="24380862"/>
            <a:ext cx="13532793" cy="6226138"/>
          </a:xfrm>
          <a:prstGeom prst="rect">
            <a:avLst/>
          </a:prstGeom>
          <a:noFill/>
          <a:ln>
            <a:noFill/>
          </a:ln>
        </p:spPr>
      </p:pic>
      <p:sp>
        <p:nvSpPr>
          <p:cNvPr id="36" name="Shape 36"/>
          <p:cNvSpPr txBox="1"/>
          <p:nvPr/>
        </p:nvSpPr>
        <p:spPr>
          <a:xfrm>
            <a:off x="11243753" y="26821046"/>
            <a:ext cx="3453722" cy="548072"/>
          </a:xfrm>
          <a:prstGeom prst="rect">
            <a:avLst/>
          </a:prstGeom>
          <a:noFill/>
          <a:ln>
            <a:noFill/>
          </a:ln>
        </p:spPr>
        <p:txBody>
          <a:bodyPr lIns="192250" tIns="96125" rIns="192250" bIns="961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300" b="1" i="0" u="none" strike="noStrike" cap="none">
                <a:solidFill>
                  <a:srgbClr val="000000"/>
                </a:solidFill>
                <a:latin typeface="Arial"/>
                <a:ea typeface="Arial"/>
                <a:cs typeface="Arial"/>
                <a:sym typeface="Arial"/>
              </a:rPr>
              <a:t>850-6500MHz antenna</a:t>
            </a:r>
          </a:p>
        </p:txBody>
      </p:sp>
      <p:sp>
        <p:nvSpPr>
          <p:cNvPr id="37" name="Shape 37"/>
          <p:cNvSpPr txBox="1"/>
          <p:nvPr/>
        </p:nvSpPr>
        <p:spPr>
          <a:xfrm>
            <a:off x="10028839" y="27486406"/>
            <a:ext cx="2076892" cy="902015"/>
          </a:xfrm>
          <a:prstGeom prst="rect">
            <a:avLst/>
          </a:prstGeom>
          <a:noFill/>
          <a:ln>
            <a:noFill/>
          </a:ln>
        </p:spPr>
        <p:txBody>
          <a:bodyPr lIns="192250" tIns="96125" rIns="192250" bIns="961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300" b="1" i="0" u="none" strike="noStrike" cap="none" dirty="0">
                <a:solidFill>
                  <a:srgbClr val="000000"/>
                </a:solidFill>
                <a:latin typeface="Arial"/>
                <a:ea typeface="Arial"/>
                <a:cs typeface="Arial"/>
                <a:sym typeface="Arial"/>
              </a:rPr>
              <a:t>450-470MHz</a:t>
            </a:r>
          </a:p>
          <a:p>
            <a:pPr marL="0" marR="0" lvl="0" indent="0" algn="l" rtl="0">
              <a:lnSpc>
                <a:spcPct val="100000"/>
              </a:lnSpc>
              <a:spcBef>
                <a:spcPts val="0"/>
              </a:spcBef>
              <a:spcAft>
                <a:spcPts val="0"/>
              </a:spcAft>
              <a:buClr>
                <a:srgbClr val="000000"/>
              </a:buClr>
              <a:buSzPct val="25000"/>
              <a:buFont typeface="Arial"/>
              <a:buNone/>
            </a:pPr>
            <a:r>
              <a:rPr lang="en-US" sz="2300" b="1" i="0" u="none" strike="noStrike" cap="none" dirty="0">
                <a:solidFill>
                  <a:srgbClr val="000000"/>
                </a:solidFill>
                <a:latin typeface="Arial"/>
                <a:ea typeface="Arial"/>
                <a:cs typeface="Arial"/>
                <a:sym typeface="Arial"/>
              </a:rPr>
              <a:t>antenna</a:t>
            </a:r>
          </a:p>
        </p:txBody>
      </p:sp>
      <p:sp>
        <p:nvSpPr>
          <p:cNvPr id="38" name="Shape 38"/>
          <p:cNvSpPr txBox="1"/>
          <p:nvPr/>
        </p:nvSpPr>
        <p:spPr>
          <a:xfrm>
            <a:off x="5494333" y="27527778"/>
            <a:ext cx="2666653" cy="902015"/>
          </a:xfrm>
          <a:prstGeom prst="rect">
            <a:avLst/>
          </a:prstGeom>
          <a:noFill/>
          <a:ln>
            <a:noFill/>
          </a:ln>
        </p:spPr>
        <p:txBody>
          <a:bodyPr lIns="192250" tIns="96125" rIns="192250" bIns="961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300" b="1" i="0" u="none" strike="noStrike" cap="none" dirty="0" smtClean="0">
                <a:solidFill>
                  <a:srgbClr val="000000"/>
                </a:solidFill>
                <a:latin typeface="Arial"/>
                <a:ea typeface="Arial"/>
                <a:cs typeface="Arial"/>
                <a:sym typeface="Arial"/>
              </a:rPr>
              <a:t>0.1-14GHz</a:t>
            </a:r>
            <a:endParaRPr lang="en-US" sz="23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r>
              <a:rPr lang="en-US" sz="2300" b="1" i="0" u="none" strike="noStrike" cap="none" dirty="0" smtClean="0">
                <a:solidFill>
                  <a:srgbClr val="000000"/>
                </a:solidFill>
                <a:latin typeface="Arial"/>
                <a:ea typeface="Arial"/>
                <a:cs typeface="Arial"/>
                <a:sym typeface="Arial"/>
              </a:rPr>
              <a:t>amplifier circuit</a:t>
            </a:r>
            <a:endParaRPr lang="en-US" sz="2300" b="1" i="0" u="none" strike="noStrike" cap="none" dirty="0">
              <a:solidFill>
                <a:srgbClr val="000000"/>
              </a:solidFill>
              <a:latin typeface="Arial"/>
              <a:ea typeface="Arial"/>
              <a:cs typeface="Arial"/>
              <a:sym typeface="Arial"/>
            </a:endParaRPr>
          </a:p>
        </p:txBody>
      </p:sp>
      <p:sp>
        <p:nvSpPr>
          <p:cNvPr id="39" name="Shape 39"/>
          <p:cNvSpPr txBox="1"/>
          <p:nvPr/>
        </p:nvSpPr>
        <p:spPr>
          <a:xfrm>
            <a:off x="2211685" y="28404550"/>
            <a:ext cx="3420022" cy="902015"/>
          </a:xfrm>
          <a:prstGeom prst="rect">
            <a:avLst/>
          </a:prstGeom>
          <a:noFill/>
          <a:ln>
            <a:noFill/>
          </a:ln>
        </p:spPr>
        <p:txBody>
          <a:bodyPr lIns="192250" tIns="96125" rIns="192250" bIns="961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300" b="1" i="0" u="none" strike="noStrike" cap="none">
                <a:solidFill>
                  <a:srgbClr val="000000"/>
                </a:solidFill>
                <a:latin typeface="Arial"/>
                <a:ea typeface="Arial"/>
                <a:cs typeface="Arial"/>
                <a:sym typeface="Arial"/>
              </a:rPr>
              <a:t>12.4GHz Signalhound</a:t>
            </a:r>
          </a:p>
          <a:p>
            <a:pPr marL="0" marR="0" lvl="0" indent="0" algn="l" rtl="0">
              <a:lnSpc>
                <a:spcPct val="100000"/>
              </a:lnSpc>
              <a:spcBef>
                <a:spcPts val="0"/>
              </a:spcBef>
              <a:spcAft>
                <a:spcPts val="0"/>
              </a:spcAft>
              <a:buClr>
                <a:srgbClr val="000000"/>
              </a:buClr>
              <a:buSzPct val="25000"/>
              <a:buFont typeface="Arial"/>
              <a:buNone/>
            </a:pPr>
            <a:r>
              <a:rPr lang="en-US" sz="2300" b="1" i="0" u="none" strike="noStrike" cap="none">
                <a:solidFill>
                  <a:srgbClr val="000000"/>
                </a:solidFill>
                <a:latin typeface="Arial"/>
                <a:ea typeface="Arial"/>
                <a:cs typeface="Arial"/>
                <a:sym typeface="Arial"/>
              </a:rPr>
              <a:t>Spectrum analyzer</a:t>
            </a:r>
          </a:p>
        </p:txBody>
      </p:sp>
      <p:sp>
        <p:nvSpPr>
          <p:cNvPr id="40" name="Shape 40"/>
          <p:cNvSpPr txBox="1"/>
          <p:nvPr/>
        </p:nvSpPr>
        <p:spPr>
          <a:xfrm>
            <a:off x="3564507" y="24364592"/>
            <a:ext cx="2799176" cy="548072"/>
          </a:xfrm>
          <a:prstGeom prst="rect">
            <a:avLst/>
          </a:prstGeom>
          <a:noFill/>
          <a:ln>
            <a:noFill/>
          </a:ln>
        </p:spPr>
        <p:txBody>
          <a:bodyPr lIns="192250" tIns="96125" rIns="192250" bIns="961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2300" b="1" i="0" u="none" strike="noStrike" cap="none">
                <a:solidFill>
                  <a:srgbClr val="000000"/>
                </a:solidFill>
                <a:latin typeface="Arial"/>
                <a:ea typeface="Arial"/>
                <a:cs typeface="Arial"/>
                <a:sym typeface="Arial"/>
              </a:rPr>
              <a:t>USB to computer</a:t>
            </a:r>
          </a:p>
        </p:txBody>
      </p:sp>
      <p:cxnSp>
        <p:nvCxnSpPr>
          <p:cNvPr id="41" name="Shape 41"/>
          <p:cNvCxnSpPr/>
          <p:nvPr/>
        </p:nvCxnSpPr>
        <p:spPr>
          <a:xfrm flipH="1">
            <a:off x="12431935" y="27344265"/>
            <a:ext cx="764670" cy="1045285"/>
          </a:xfrm>
          <a:prstGeom prst="straightConnector1">
            <a:avLst/>
          </a:prstGeom>
          <a:noFill/>
          <a:ln w="25400" cap="flat" cmpd="sng">
            <a:solidFill>
              <a:srgbClr val="1D1B10"/>
            </a:solidFill>
            <a:prstDash val="solid"/>
            <a:round/>
            <a:headEnd type="none" w="med" len="med"/>
            <a:tailEnd type="stealth" w="lg" len="lg"/>
          </a:ln>
          <a:effectLst>
            <a:outerShdw blurRad="39999" dist="20000" dir="5400000" rotWithShape="0">
              <a:srgbClr val="000000">
                <a:alpha val="37647"/>
              </a:srgbClr>
            </a:outerShdw>
          </a:effectLst>
        </p:spPr>
      </p:cxnSp>
      <p:cxnSp>
        <p:nvCxnSpPr>
          <p:cNvPr id="42" name="Shape 42"/>
          <p:cNvCxnSpPr/>
          <p:nvPr/>
        </p:nvCxnSpPr>
        <p:spPr>
          <a:xfrm>
            <a:off x="11013161" y="28389553"/>
            <a:ext cx="0" cy="1432715"/>
          </a:xfrm>
          <a:prstGeom prst="straightConnector1">
            <a:avLst/>
          </a:prstGeom>
          <a:noFill/>
          <a:ln w="25400" cap="flat" cmpd="sng">
            <a:solidFill>
              <a:srgbClr val="1D1B10"/>
            </a:solidFill>
            <a:prstDash val="solid"/>
            <a:round/>
            <a:headEnd type="none" w="med" len="med"/>
            <a:tailEnd type="stealth" w="lg" len="lg"/>
          </a:ln>
          <a:effectLst>
            <a:outerShdw blurRad="39999" dist="20000" dir="5400000" rotWithShape="0">
              <a:srgbClr val="000000">
                <a:alpha val="37647"/>
              </a:srgbClr>
            </a:outerShdw>
          </a:effectLst>
        </p:spPr>
      </p:cxnSp>
      <p:cxnSp>
        <p:nvCxnSpPr>
          <p:cNvPr id="43" name="Shape 43"/>
          <p:cNvCxnSpPr>
            <a:stCxn id="38" idx="0"/>
          </p:cNvCxnSpPr>
          <p:nvPr/>
        </p:nvCxnSpPr>
        <p:spPr>
          <a:xfrm rot="10800000" flipH="1">
            <a:off x="6827660" y="26489478"/>
            <a:ext cx="263100" cy="1038300"/>
          </a:xfrm>
          <a:prstGeom prst="straightConnector1">
            <a:avLst/>
          </a:prstGeom>
          <a:noFill/>
          <a:ln w="25400" cap="flat" cmpd="sng">
            <a:solidFill>
              <a:srgbClr val="1D1B10"/>
            </a:solidFill>
            <a:prstDash val="solid"/>
            <a:round/>
            <a:headEnd type="none" w="med" len="med"/>
            <a:tailEnd type="stealth" w="lg" len="lg"/>
          </a:ln>
          <a:effectLst>
            <a:outerShdw blurRad="39999" dist="20000" dir="5400000" rotWithShape="0">
              <a:srgbClr val="000000">
                <a:alpha val="37647"/>
              </a:srgbClr>
            </a:outerShdw>
          </a:effectLst>
        </p:spPr>
      </p:cxnSp>
      <p:cxnSp>
        <p:nvCxnSpPr>
          <p:cNvPr id="44" name="Shape 44"/>
          <p:cNvCxnSpPr/>
          <p:nvPr/>
        </p:nvCxnSpPr>
        <p:spPr>
          <a:xfrm rot="10800000">
            <a:off x="2834365" y="27083785"/>
            <a:ext cx="1196217" cy="1257652"/>
          </a:xfrm>
          <a:prstGeom prst="straightConnector1">
            <a:avLst/>
          </a:prstGeom>
          <a:noFill/>
          <a:ln w="25400" cap="flat" cmpd="sng">
            <a:solidFill>
              <a:srgbClr val="1D1B10"/>
            </a:solidFill>
            <a:prstDash val="solid"/>
            <a:round/>
            <a:headEnd type="none" w="med" len="med"/>
            <a:tailEnd type="stealth" w="lg" len="lg"/>
          </a:ln>
          <a:effectLst>
            <a:outerShdw blurRad="39999" dist="20000" dir="5400000" rotWithShape="0">
              <a:srgbClr val="000000">
                <a:alpha val="37647"/>
              </a:srgbClr>
            </a:outerShdw>
          </a:effectLst>
        </p:spPr>
      </p:cxnSp>
      <p:cxnSp>
        <p:nvCxnSpPr>
          <p:cNvPr id="45" name="Shape 45"/>
          <p:cNvCxnSpPr>
            <a:stCxn id="40" idx="1"/>
          </p:cNvCxnSpPr>
          <p:nvPr/>
        </p:nvCxnSpPr>
        <p:spPr>
          <a:xfrm flipH="1">
            <a:off x="2834307" y="24638628"/>
            <a:ext cx="730200" cy="264900"/>
          </a:xfrm>
          <a:prstGeom prst="straightConnector1">
            <a:avLst/>
          </a:prstGeom>
          <a:noFill/>
          <a:ln w="25400" cap="flat" cmpd="sng">
            <a:solidFill>
              <a:srgbClr val="1D1B10"/>
            </a:solidFill>
            <a:prstDash val="solid"/>
            <a:round/>
            <a:headEnd type="none" w="med" len="med"/>
            <a:tailEnd type="stealth" w="lg" len="lg"/>
          </a:ln>
          <a:effectLst>
            <a:outerShdw blurRad="39999" dist="20000" dir="5400000" rotWithShape="0">
              <a:srgbClr val="000000">
                <a:alpha val="37647"/>
              </a:srgbClr>
            </a:outerShdw>
          </a:effectLst>
        </p:spPr>
      </p:cxnSp>
      <p:sp>
        <p:nvSpPr>
          <p:cNvPr id="46" name="Shape 46"/>
          <p:cNvSpPr txBox="1"/>
          <p:nvPr/>
        </p:nvSpPr>
        <p:spPr>
          <a:xfrm>
            <a:off x="1459246" y="30734003"/>
            <a:ext cx="12375862" cy="650820"/>
          </a:xfrm>
          <a:prstGeom prst="rect">
            <a:avLst/>
          </a:prstGeom>
          <a:noFill/>
          <a:ln>
            <a:noFill/>
          </a:ln>
        </p:spPr>
        <p:txBody>
          <a:bodyPr lIns="0" tIns="0" rIns="0" bIns="0" anchor="t" anchorCtr="0">
            <a:noAutofit/>
          </a:bodyPr>
          <a:lstStyle/>
          <a:p>
            <a:pPr marL="27320" marR="0" lvl="0" indent="-1920" algn="l" rtl="0">
              <a:lnSpc>
                <a:spcPct val="110000"/>
              </a:lnSpc>
              <a:spcBef>
                <a:spcPts val="0"/>
              </a:spcBef>
              <a:spcAft>
                <a:spcPts val="0"/>
              </a:spcAft>
              <a:buClr>
                <a:srgbClr val="4C4D4F"/>
              </a:buClr>
              <a:buSzPct val="25000"/>
              <a:buFont typeface="Arial"/>
              <a:buNone/>
            </a:pPr>
            <a:r>
              <a:rPr lang="en-US" sz="2100">
                <a:solidFill>
                  <a:srgbClr val="4C4D4F"/>
                </a:solidFill>
              </a:rPr>
              <a:t>The f</a:t>
            </a:r>
            <a:r>
              <a:rPr lang="en-US" sz="2100" b="0" i="0" u="none" strike="noStrike" cap="none">
                <a:solidFill>
                  <a:srgbClr val="4C4D4F"/>
                </a:solidFill>
                <a:latin typeface="Arial"/>
                <a:ea typeface="Arial"/>
                <a:cs typeface="Arial"/>
                <a:sym typeface="Arial"/>
              </a:rPr>
              <a:t>ront</a:t>
            </a:r>
            <a:r>
              <a:rPr lang="en-US" sz="2100">
                <a:solidFill>
                  <a:srgbClr val="4C4D4F"/>
                </a:solidFill>
              </a:rPr>
              <a:t>-</a:t>
            </a:r>
            <a:r>
              <a:rPr lang="en-US" sz="2100" b="0" i="0" u="none" strike="noStrike" cap="none">
                <a:solidFill>
                  <a:srgbClr val="4C4D4F"/>
                </a:solidFill>
                <a:latin typeface="Arial"/>
                <a:ea typeface="Arial"/>
                <a:cs typeface="Arial"/>
                <a:sym typeface="Arial"/>
              </a:rPr>
              <a:t>end hardware (antenna, amplifiers and coaxial cables) coupled to the SignalHound are all off-the-shelf components.</a:t>
            </a:r>
          </a:p>
        </p:txBody>
      </p:sp>
      <p:pic>
        <p:nvPicPr>
          <p:cNvPr id="47" name="Shape 47" descr="Screen Shot 2017-08-11 at 12.19.21.png"/>
          <p:cNvPicPr preferRelativeResize="0"/>
          <p:nvPr/>
        </p:nvPicPr>
        <p:blipFill rotWithShape="1">
          <a:blip r:embed="rId9">
            <a:alphaModFix/>
          </a:blip>
          <a:srcRect r="15813"/>
          <a:stretch/>
        </p:blipFill>
        <p:spPr>
          <a:xfrm>
            <a:off x="15889728" y="7643882"/>
            <a:ext cx="11428577" cy="7773917"/>
          </a:xfrm>
          <a:prstGeom prst="rect">
            <a:avLst/>
          </a:prstGeom>
          <a:noFill/>
          <a:ln>
            <a:noFill/>
          </a:ln>
        </p:spPr>
      </p:pic>
      <p:pic>
        <p:nvPicPr>
          <p:cNvPr id="48" name="Shape 48" descr="Screen Shot 2017-08-11 at 12.25.36.png"/>
          <p:cNvPicPr preferRelativeResize="0"/>
          <p:nvPr/>
        </p:nvPicPr>
        <p:blipFill rotWithShape="1">
          <a:blip r:embed="rId10">
            <a:alphaModFix/>
          </a:blip>
          <a:srcRect/>
          <a:stretch/>
        </p:blipFill>
        <p:spPr>
          <a:xfrm>
            <a:off x="29454118" y="5387251"/>
            <a:ext cx="12107537" cy="4896244"/>
          </a:xfrm>
          <a:prstGeom prst="rect">
            <a:avLst/>
          </a:prstGeom>
          <a:noFill/>
          <a:ln>
            <a:noFill/>
          </a:ln>
        </p:spPr>
      </p:pic>
      <p:pic>
        <p:nvPicPr>
          <p:cNvPr id="49" name="Shape 49" descr="Screen Shot 2017-08-11 at 12.29.14.png"/>
          <p:cNvPicPr preferRelativeResize="0"/>
          <p:nvPr/>
        </p:nvPicPr>
        <p:blipFill rotWithShape="1">
          <a:blip r:embed="rId11">
            <a:alphaModFix/>
          </a:blip>
          <a:srcRect l="3375" r="6150"/>
          <a:stretch/>
        </p:blipFill>
        <p:spPr>
          <a:xfrm>
            <a:off x="29794200" y="10109202"/>
            <a:ext cx="11588104" cy="4825999"/>
          </a:xfrm>
          <a:prstGeom prst="rect">
            <a:avLst/>
          </a:prstGeom>
          <a:noFill/>
          <a:ln>
            <a:noFill/>
          </a:ln>
        </p:spPr>
      </p:pic>
      <p:pic>
        <p:nvPicPr>
          <p:cNvPr id="50" name="Shape 50" descr="Screen Shot 2017-08-11 at 12.31.37.png"/>
          <p:cNvPicPr preferRelativeResize="0"/>
          <p:nvPr/>
        </p:nvPicPr>
        <p:blipFill rotWithShape="1">
          <a:blip r:embed="rId12">
            <a:alphaModFix/>
          </a:blip>
          <a:srcRect/>
          <a:stretch/>
        </p:blipFill>
        <p:spPr>
          <a:xfrm>
            <a:off x="29497631" y="14935201"/>
            <a:ext cx="11640561" cy="4891582"/>
          </a:xfrm>
          <a:prstGeom prst="rect">
            <a:avLst/>
          </a:prstGeom>
          <a:noFill/>
          <a:ln>
            <a:noFill/>
          </a:ln>
        </p:spPr>
      </p:pic>
      <p:pic>
        <p:nvPicPr>
          <p:cNvPr id="51" name="Shape 51" descr="Screen Shot 2017-08-11 at 12.34.56.png"/>
          <p:cNvPicPr preferRelativeResize="0"/>
          <p:nvPr/>
        </p:nvPicPr>
        <p:blipFill rotWithShape="1">
          <a:blip r:embed="rId13">
            <a:alphaModFix/>
          </a:blip>
          <a:srcRect/>
          <a:stretch/>
        </p:blipFill>
        <p:spPr>
          <a:xfrm>
            <a:off x="29502543" y="19702885"/>
            <a:ext cx="11558371" cy="3452335"/>
          </a:xfrm>
          <a:prstGeom prst="rect">
            <a:avLst/>
          </a:prstGeom>
          <a:noFill/>
          <a:ln>
            <a:noFill/>
          </a:ln>
        </p:spPr>
      </p:pic>
      <p:pic>
        <p:nvPicPr>
          <p:cNvPr id="52" name="Shape 52" descr="Screen Shot 2017-08-11 at 12.34.46.png"/>
          <p:cNvPicPr preferRelativeResize="0"/>
          <p:nvPr/>
        </p:nvPicPr>
        <p:blipFill rotWithShape="1">
          <a:blip r:embed="rId14">
            <a:alphaModFix/>
          </a:blip>
          <a:srcRect/>
          <a:stretch/>
        </p:blipFill>
        <p:spPr>
          <a:xfrm>
            <a:off x="29468187" y="23270146"/>
            <a:ext cx="11797205" cy="3344561"/>
          </a:xfrm>
          <a:prstGeom prst="rect">
            <a:avLst/>
          </a:prstGeom>
          <a:noFill/>
          <a:ln>
            <a:noFill/>
          </a:ln>
        </p:spPr>
      </p:pic>
      <p:sp>
        <p:nvSpPr>
          <p:cNvPr id="53" name="Shape 53"/>
          <p:cNvSpPr txBox="1"/>
          <p:nvPr/>
        </p:nvSpPr>
        <p:spPr>
          <a:xfrm>
            <a:off x="29224256" y="5602301"/>
            <a:ext cx="740182" cy="778905"/>
          </a:xfrm>
          <a:prstGeom prst="rect">
            <a:avLst/>
          </a:prstGeom>
          <a:noFill/>
          <a:ln>
            <a:noFill/>
          </a:ln>
        </p:spPr>
        <p:txBody>
          <a:bodyPr lIns="192250" tIns="96125" rIns="192250" bIns="961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800" b="1" i="0" u="none" strike="noStrike" cap="none">
                <a:solidFill>
                  <a:srgbClr val="000000"/>
                </a:solidFill>
                <a:latin typeface="Arial"/>
                <a:ea typeface="Arial"/>
                <a:cs typeface="Arial"/>
                <a:sym typeface="Arial"/>
              </a:rPr>
              <a:t>A</a:t>
            </a:r>
          </a:p>
        </p:txBody>
      </p:sp>
      <p:sp>
        <p:nvSpPr>
          <p:cNvPr id="54" name="Shape 54"/>
          <p:cNvSpPr txBox="1"/>
          <p:nvPr/>
        </p:nvSpPr>
        <p:spPr>
          <a:xfrm>
            <a:off x="29224256" y="10299861"/>
            <a:ext cx="740182" cy="778905"/>
          </a:xfrm>
          <a:prstGeom prst="rect">
            <a:avLst/>
          </a:prstGeom>
          <a:noFill/>
          <a:ln>
            <a:noFill/>
          </a:ln>
        </p:spPr>
        <p:txBody>
          <a:bodyPr lIns="192250" tIns="96125" rIns="192250" bIns="961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800" b="1" i="0" u="none" strike="noStrike" cap="none">
                <a:solidFill>
                  <a:srgbClr val="000000"/>
                </a:solidFill>
                <a:latin typeface="Arial"/>
                <a:ea typeface="Arial"/>
                <a:cs typeface="Arial"/>
                <a:sym typeface="Arial"/>
              </a:rPr>
              <a:t>B</a:t>
            </a:r>
          </a:p>
        </p:txBody>
      </p:sp>
      <p:sp>
        <p:nvSpPr>
          <p:cNvPr id="55" name="Shape 55"/>
          <p:cNvSpPr txBox="1"/>
          <p:nvPr/>
        </p:nvSpPr>
        <p:spPr>
          <a:xfrm>
            <a:off x="29224250" y="15167375"/>
            <a:ext cx="1389000" cy="778800"/>
          </a:xfrm>
          <a:prstGeom prst="rect">
            <a:avLst/>
          </a:prstGeom>
          <a:noFill/>
          <a:ln>
            <a:noFill/>
          </a:ln>
        </p:spPr>
        <p:txBody>
          <a:bodyPr lIns="192250" tIns="96125" rIns="192250" bIns="961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800" b="1" i="0" u="none" strike="noStrike" cap="none">
                <a:solidFill>
                  <a:srgbClr val="000000"/>
                </a:solidFill>
                <a:latin typeface="Arial"/>
                <a:ea typeface="Arial"/>
                <a:cs typeface="Arial"/>
                <a:sym typeface="Arial"/>
              </a:rPr>
              <a:t>C1</a:t>
            </a:r>
          </a:p>
        </p:txBody>
      </p:sp>
      <p:sp>
        <p:nvSpPr>
          <p:cNvPr id="56" name="Shape 56"/>
          <p:cNvSpPr txBox="1"/>
          <p:nvPr/>
        </p:nvSpPr>
        <p:spPr>
          <a:xfrm>
            <a:off x="29298359" y="19626685"/>
            <a:ext cx="740182" cy="778905"/>
          </a:xfrm>
          <a:prstGeom prst="rect">
            <a:avLst/>
          </a:prstGeom>
          <a:noFill/>
          <a:ln>
            <a:noFill/>
          </a:ln>
        </p:spPr>
        <p:txBody>
          <a:bodyPr lIns="192250" tIns="96125" rIns="192250" bIns="961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800" b="1" i="0" u="none" strike="noStrike" cap="none">
                <a:solidFill>
                  <a:srgbClr val="000000"/>
                </a:solidFill>
                <a:latin typeface="Arial"/>
                <a:ea typeface="Arial"/>
                <a:cs typeface="Arial"/>
                <a:sym typeface="Arial"/>
              </a:rPr>
              <a:t>D</a:t>
            </a:r>
          </a:p>
        </p:txBody>
      </p:sp>
      <p:sp>
        <p:nvSpPr>
          <p:cNvPr id="57" name="Shape 57"/>
          <p:cNvSpPr txBox="1"/>
          <p:nvPr/>
        </p:nvSpPr>
        <p:spPr>
          <a:xfrm>
            <a:off x="29338479" y="23219350"/>
            <a:ext cx="1751100" cy="778800"/>
          </a:xfrm>
          <a:prstGeom prst="rect">
            <a:avLst/>
          </a:prstGeom>
          <a:noFill/>
          <a:ln>
            <a:noFill/>
          </a:ln>
        </p:spPr>
        <p:txBody>
          <a:bodyPr lIns="192250" tIns="96125" rIns="192250" bIns="961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800" b="1" i="0" u="none" strike="noStrike" cap="none">
                <a:solidFill>
                  <a:srgbClr val="000000"/>
                </a:solidFill>
                <a:latin typeface="Arial"/>
                <a:ea typeface="Arial"/>
                <a:cs typeface="Arial"/>
                <a:sym typeface="Arial"/>
              </a:rPr>
              <a:t>C2</a:t>
            </a:r>
          </a:p>
        </p:txBody>
      </p:sp>
    </p:spTree>
  </p:cSld>
  <p:clrMapOvr>
    <a:masterClrMapping/>
  </p:clrMapOvr>
</p:sld>
</file>

<file path=ppt/theme/theme1.xml><?xml version="1.0" encoding="utf-8"?>
<a:theme xmlns:a="http://schemas.openxmlformats.org/drawingml/2006/main" name="Office Theme">
  <a:themeElements>
    <a:clrScheme name="OSU">
      <a:dk1>
        <a:srgbClr val="666666"/>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782</Words>
  <Application>Microsoft Macintosh PowerPoint</Application>
  <PresentationFormat>Custom</PresentationFormat>
  <Paragraphs>52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Denis Barkats</cp:lastModifiedBy>
  <cp:revision>2</cp:revision>
  <dcterms:modified xsi:type="dcterms:W3CDTF">2017-08-15T22:34:51Z</dcterms:modified>
</cp:coreProperties>
</file>