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052C-3819-4A07-8261-6DC2E25C4BBE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395-871F-4F4E-AD2C-55D65035E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77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052C-3819-4A07-8261-6DC2E25C4BBE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395-871F-4F4E-AD2C-55D65035E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29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052C-3819-4A07-8261-6DC2E25C4BBE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395-871F-4F4E-AD2C-55D65035E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82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052C-3819-4A07-8261-6DC2E25C4BBE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395-871F-4F4E-AD2C-55D65035E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60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052C-3819-4A07-8261-6DC2E25C4BBE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395-871F-4F4E-AD2C-55D65035E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052C-3819-4A07-8261-6DC2E25C4BBE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395-871F-4F4E-AD2C-55D65035E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81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052C-3819-4A07-8261-6DC2E25C4BBE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395-871F-4F4E-AD2C-55D65035E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21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052C-3819-4A07-8261-6DC2E25C4BBE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395-871F-4F4E-AD2C-55D65035E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01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052C-3819-4A07-8261-6DC2E25C4BBE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395-871F-4F4E-AD2C-55D65035E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052C-3819-4A07-8261-6DC2E25C4BBE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395-871F-4F4E-AD2C-55D65035E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7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052C-3819-4A07-8261-6DC2E25C4BBE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3395-871F-4F4E-AD2C-55D65035E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91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052C-3819-4A07-8261-6DC2E25C4BBE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3395-871F-4F4E-AD2C-55D65035E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604" y="186023"/>
            <a:ext cx="6096000" cy="67864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Old Use cases</a:t>
            </a:r>
            <a:endParaRPr lang="fr-FR" sz="1000" b="1" dirty="0" smtClean="0">
              <a:effectLst/>
            </a:endParaRPr>
          </a:p>
          <a:p>
            <a:pPr>
              <a:spcBef>
                <a:spcPts val="1000"/>
              </a:spcBef>
            </a:pPr>
            <a:r>
              <a:rPr lang="fr-FR" sz="1000" dirty="0" smtClean="0"/>
              <a:t/>
            </a:r>
            <a:br>
              <a:rPr lang="fr-FR" sz="1000" dirty="0" smtClean="0"/>
            </a:b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Case 1: User Alice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wants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to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upload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a doc, hello.txt</a:t>
            </a:r>
            <a:endParaRPr lang="fr-FR" sz="1000" b="1" dirty="0" smtClean="0">
              <a:effectLst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Alice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creates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hello.txt in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SecureBox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(SB)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C:/securebox/hello.txt</a:t>
            </a:r>
            <a:endParaRPr lang="fr-FR" sz="10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creates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secure_hello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C:/Dropbox</a:t>
            </a:r>
            <a:endParaRPr lang="fr-FR" sz="10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symmetric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key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hello_key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encrypts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hello.txt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hello.txt.crypt</a:t>
            </a:r>
            <a:endParaRPr lang="fr-FR" sz="10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 moves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hello.txt.crypt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C:/Dropbox/secure_hello</a:t>
            </a:r>
            <a:endParaRPr lang="fr-FR" sz="10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SB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encrypts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hello_key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hello_key.alice.crypt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Alice’s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public key</a:t>
            </a: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SB moves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hello_key.alice.crypt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C:/Dropbox/secure_hello/.sb</a:t>
            </a:r>
            <a:endParaRPr lang="fr-FR" sz="1000" b="0" i="0" u="none" strike="noStrike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fr-FR" sz="1000" dirty="0" smtClean="0"/>
              <a:t/>
            </a:r>
            <a:br>
              <a:rPr lang="fr-FR" sz="1000" dirty="0" smtClean="0"/>
            </a:b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Case 2: Alice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wants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to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synch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her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files on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her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other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computer “PC2”</a:t>
            </a:r>
            <a:endParaRPr lang="fr-FR" sz="1000" b="1" dirty="0" smtClean="0">
              <a:effectLst/>
            </a:endParaRPr>
          </a:p>
          <a:p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 PC1,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has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C:/securebox/hello.txt</a:t>
            </a:r>
            <a:endParaRPr lang="fr-FR" sz="1000" dirty="0" smtClean="0">
              <a:effectLst/>
            </a:endParaRPr>
          </a:p>
          <a:p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 PC2,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has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D:/Dropbox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D:/securebox</a:t>
            </a:r>
            <a:endParaRPr lang="fr-FR" sz="1000" dirty="0" smtClean="0">
              <a:effectLst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Dropbox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downloads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secure_hello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sur PC2: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D:/Dropbox/secure_hello</a:t>
            </a:r>
            <a:endParaRPr lang="fr-FR" sz="10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SB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sees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sb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decrypts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D:/Dropbox/secure_hello/.sb/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hello_key.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alice.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cryp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endParaRPr lang="fr-FR" sz="1000" b="0" i="0" u="none" strike="noStrike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decrypts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D:/Dropbox/secure_hello/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hello.txt.crypt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hello_key</a:t>
            </a:r>
            <a:endParaRPr lang="fr-FR" sz="10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 moves 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hello.txt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D:/securebox</a:t>
            </a:r>
            <a:endParaRPr lang="fr-FR" sz="10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fr-FR" sz="1000" dirty="0" smtClean="0"/>
              <a:t/>
            </a:r>
            <a:br>
              <a:rPr lang="fr-FR" sz="1000" dirty="0" smtClean="0"/>
            </a:b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Case 3: Alice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wants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to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share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hello.txt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with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Bob</a:t>
            </a:r>
            <a:endParaRPr lang="fr-FR" sz="1000" b="1" dirty="0" smtClean="0">
              <a:effectLst/>
            </a:endParaRPr>
          </a:p>
          <a:p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 PC1,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has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C:/securebox/hello.txt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C:/Dropbox/secure_hello/hello.txt.crypt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C:/Dropbox/secure_hello/.sb/hello_key.crypt</a:t>
            </a:r>
            <a:endParaRPr lang="fr-FR" sz="1000" dirty="0" smtClean="0">
              <a:effectLst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Alice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goes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 Dropbox and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shares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secure_hello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Bob</a:t>
            </a: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Bob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accepts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Dropbox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creates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Bob’s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computer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E:/Dropbox/secure_hello</a:t>
            </a:r>
            <a:endParaRPr lang="fr-FR" sz="1000" b="0" i="0" u="none" strike="noStrike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SB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sees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sb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E:/Dropbox/secure_hello</a:t>
            </a:r>
            <a:endParaRPr lang="fr-FR" sz="1000" b="0" i="0" u="none" strike="noStrike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SB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determines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can’t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hello_key.alice.crypt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decypher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hello.txt.crypt</a:t>
            </a:r>
            <a:endParaRPr lang="fr-FR" sz="1000" b="0" i="0" u="none" strike="noStrike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SB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creates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pub_key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E:/Dropbox/secure_hello/.sb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copies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Bob’s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public key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E:/Dropbox/secure_hello/.sb/pub_key/bob.pub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Alice’s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computer, Dropbox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creates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C:/Dropbox/secure_hello/.sb/pub_key/bob.pub </a:t>
            </a:r>
            <a:endParaRPr lang="fr-FR" sz="1000" b="0" i="0" u="none" strike="noStrike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Alice’s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computer, SB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decrypts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hello_key.alice.crypt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encrypts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wtih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bob.pub and places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C:/Dropbox/secure_hello/.sb/hello_key.bob.crypt</a:t>
            </a:r>
            <a:endParaRPr lang="fr-FR" sz="1000" b="0" i="0" u="none" strike="noStrike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Dropbox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creates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E:/Dropbox/secure_hello/.sb/hello_key.bob.crypt</a:t>
            </a:r>
            <a:endParaRPr lang="fr-FR" sz="1000" b="0" i="0" u="none" strike="noStrike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SB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recognizes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the new key and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decrypts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hello.txt.crypt</a:t>
            </a:r>
            <a:endParaRPr lang="fr-FR" sz="1000" b="0" i="0" u="none" strike="noStrike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SB copies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hello.txt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E:/securebox/hello.txt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 </a:t>
            </a:r>
          </a:p>
          <a:p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 </a:t>
            </a:r>
            <a:endParaRPr lang="fr-FR" sz="1000" dirty="0" smtClean="0">
              <a:effectLst/>
            </a:endParaRPr>
          </a:p>
          <a:p>
            <a:r>
              <a:rPr lang="fr-FR" sz="1000" b="0" i="0" u="none" strike="noStrike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Note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C:/securebox/hello.txt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Alice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had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 go to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Dropbox client and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C:/Dropbox/secure_hello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This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not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ideal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! Alice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should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initiate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the sharing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SecureBox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client (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turn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instruct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Dropbox to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…).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Similarly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Bob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receives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Dropbox sharing notification, for a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awkward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Not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nice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fr-FR" sz="1000" dirty="0" smtClean="0">
              <a:effectLst/>
            </a:endParaRPr>
          </a:p>
          <a:p>
            <a:r>
              <a:rPr lang="fr-FR" sz="1000" dirty="0" smtClean="0"/>
              <a:t/>
            </a:r>
            <a:br>
              <a:rPr lang="fr-FR" sz="1000" dirty="0" smtClean="0"/>
            </a:b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66490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604" y="186023"/>
            <a:ext cx="5832821" cy="614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New Use cases</a:t>
            </a:r>
            <a:endParaRPr lang="fr-FR" sz="1000" b="1" dirty="0" smtClean="0">
              <a:effectLst/>
            </a:endParaRPr>
          </a:p>
          <a:p>
            <a:pPr>
              <a:spcBef>
                <a:spcPts val="1000"/>
              </a:spcBef>
            </a:pPr>
            <a:r>
              <a:rPr lang="en-US" sz="1000" dirty="0" smtClean="0"/>
              <a:t>Note that </a:t>
            </a:r>
            <a:r>
              <a:rPr lang="en-US" sz="1000" dirty="0" err="1" smtClean="0"/>
              <a:t>SBdeamon</a:t>
            </a:r>
            <a:r>
              <a:rPr lang="en-US" sz="1000" dirty="0" smtClean="0"/>
              <a:t> is constantly running, while specific actions (such as registering a new folder) are triggered by user calls.</a:t>
            </a:r>
            <a:endParaRPr lang="fr-FR" sz="1000" dirty="0" smtClean="0"/>
          </a:p>
          <a:p>
            <a:pPr>
              <a:spcBef>
                <a:spcPts val="1000"/>
              </a:spcBef>
            </a:pPr>
            <a:r>
              <a:rPr lang="fr-FR" sz="1000" dirty="0" smtClean="0"/>
              <a:t/>
            </a:r>
            <a:br>
              <a:rPr lang="fr-FR" sz="1000" dirty="0" smtClean="0"/>
            </a:b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Installation 1: Alice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installs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SecureBox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on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her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computer</a:t>
            </a:r>
            <a:endParaRPr lang="fr-FR" sz="1000" b="1" dirty="0" smtClean="0">
              <a:effectLst/>
            </a:endParaRPr>
          </a:p>
          <a:p>
            <a:pPr fontAlgn="base">
              <a:buFont typeface="+mj-lt"/>
              <a:buAutoNum type="arabicPeriod"/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SB creates its </a:t>
            </a:r>
            <a:r>
              <a:rPr lang="en-US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config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files inside its private directory</a:t>
            </a:r>
            <a:endParaRPr lang="en-US" sz="10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 generates a unique ID (</a:t>
            </a:r>
            <a:r>
              <a:rPr lang="en-US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aliceid</a:t>
            </a:r>
            <a:r>
              <a:rPr lang="en-US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for Alice and an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RSA key</a:t>
            </a:r>
          </a:p>
          <a:p>
            <a:pPr fontAlgn="base">
              <a:buFont typeface="+mj-lt"/>
              <a:buAutoNum type="arabicPeriod"/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SB the private key is saved in userkey/private.id and the public key in userkey/public.id</a:t>
            </a:r>
          </a:p>
          <a:p>
            <a:pPr fontAlgn="base"/>
            <a:endParaRPr lang="fr-FR" sz="1000" b="1" i="0" u="none" strike="noStrike" dirty="0" smtClean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fontAlgn="base"/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Case 1: User Alice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wants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to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upload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a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folder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hello</a:t>
            </a:r>
            <a:endParaRPr lang="fr-FR" sz="1000" b="1" dirty="0" smtClean="0">
              <a:effectLst/>
            </a:endParaRPr>
          </a:p>
          <a:p>
            <a:pPr fontAlgn="base">
              <a:buFont typeface="+mj-lt"/>
              <a:buAutoNum type="arabicPeriod"/>
            </a:pPr>
            <a:r>
              <a:rPr lang="en-US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Alice calls SB ‘register’ routine on folder hello (hello can be anywhere on her computer)</a:t>
            </a:r>
          </a:p>
          <a:p>
            <a:pPr fontAlgn="base">
              <a:buFont typeface="+mj-lt"/>
              <a:buAutoNum type="arabicPeriod"/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SB creates a unique ID (</a:t>
            </a:r>
            <a:r>
              <a:rPr lang="en-US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helloid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) for this folder and a key, it stores them and the path to hello in a ‘Folder’ object, saved in </a:t>
            </a:r>
            <a:r>
              <a:rPr lang="en-US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settings.config.folderList</a:t>
            </a:r>
            <a:endParaRPr lang="en-US" sz="1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 creates inside Dropbox main folder a new folder _</a:t>
            </a:r>
            <a:r>
              <a:rPr lang="en-US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SecureBox_helloid</a:t>
            </a:r>
            <a:r>
              <a:rPr lang="en-US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with inside, _</a:t>
            </a:r>
            <a:r>
              <a:rPr lang="en-US" sz="10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originalname</a:t>
            </a:r>
            <a:r>
              <a:rPr lang="en-US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file, _users and _files folder</a:t>
            </a:r>
          </a:p>
          <a:p>
            <a:pPr fontAlgn="base">
              <a:buFont typeface="+mj-lt"/>
              <a:buAutoNum type="arabicPeriod"/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SB encrypts the folder key and saves it into _</a:t>
            </a:r>
            <a:r>
              <a:rPr lang="en-US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SecureBox_helloid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/_users/</a:t>
            </a:r>
            <a:r>
              <a:rPr lang="en-US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aliceid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along with Alice public identity</a:t>
            </a:r>
          </a:p>
          <a:p>
            <a:pPr fontAlgn="base">
              <a:buFont typeface="+mj-lt"/>
              <a:buAutoNum type="arabicPeriod"/>
            </a:pPr>
            <a:r>
              <a:rPr lang="en-US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SBdeamon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will detect the new entry in </a:t>
            </a:r>
            <a:r>
              <a:rPr lang="en-US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settings.config.folderList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scan hello and encrypt it into _</a:t>
            </a:r>
            <a:r>
              <a:rPr lang="en-US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SecureBox_helloid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/_files</a:t>
            </a:r>
            <a:endParaRPr lang="en-US" sz="10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endParaRPr lang="en-US" sz="10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Installation 2: Alice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installs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SecureBox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on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her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other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computer “PC2”</a:t>
            </a:r>
            <a:endParaRPr lang="fr-FR" sz="1000" b="1" dirty="0" smtClean="0">
              <a:effectLst/>
            </a:endParaRPr>
          </a:p>
          <a:p>
            <a:pPr fontAlgn="base"/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process is similar, but instead of generating a new ID and key for Alice, Alice must copy the file userkey/private.id onto PC2 and locate it when prompted by SB installer.</a:t>
            </a:r>
            <a:endParaRPr lang="en-US" sz="10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Case 2: Alice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wants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to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synch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her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files on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her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other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computer “PC2”</a:t>
            </a:r>
            <a:endParaRPr lang="fr-FR" sz="1000" b="1" dirty="0" smtClean="0">
              <a:effectLst/>
            </a:endParaRPr>
          </a:p>
          <a:p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 PC1,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has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C:/Dropbox</a:t>
            </a:r>
            <a:endParaRPr lang="fr-FR" sz="1000" dirty="0" smtClean="0">
              <a:effectLst/>
            </a:endParaRPr>
          </a:p>
          <a:p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 PC2,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has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D:/Dropbox</a:t>
            </a:r>
            <a:endParaRPr lang="fr-FR" sz="1000" dirty="0" smtClean="0">
              <a:effectLst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Dropbox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downloads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_</a:t>
            </a:r>
            <a:r>
              <a:rPr lang="en-US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SecureBox_helloid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sur PC2: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D:/Dropbox/_SecureBox_helloid</a:t>
            </a:r>
            <a:endParaRPr lang="fr-FR" sz="1000" b="0" i="0" u="none" strike="noStrike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Alice opens SB board </a:t>
            </a:r>
          </a:p>
          <a:p>
            <a:pPr fontAlgn="base">
              <a:buFont typeface="+mj-lt"/>
              <a:buAutoNum type="arabicPeriod"/>
            </a:pP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SB detects that _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SecureBox_helloid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is inside Dropbox, but that 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helloid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is not in its local 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folderList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; it reads _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SecureBox_helloid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/_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originalname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and reads “hello” and 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diplays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it</a:t>
            </a:r>
            <a:endParaRPr lang="en-US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Alice sees folder ‘hello’ marked as not synchronized locally – she presses ‘synchronize folder’</a:t>
            </a:r>
          </a:p>
          <a:p>
            <a:pPr fontAlgn="base">
              <a:buFont typeface="+mj-lt"/>
              <a:buAutoNum type="arabicPeriod"/>
            </a:pP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SB asks Alice where to save ‘hello’ locally, she chooses a location (e.g. D:/hello)</a:t>
            </a:r>
            <a:endParaRPr lang="en-US" sz="1000" b="0" i="0" u="none" strike="noStrike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SB uses Alice private key to decrypt the folder key inside _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SecureBox_helloid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/_users/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aliceid</a:t>
            </a:r>
            <a:endParaRPr lang="en-US" sz="10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SB adds an entry for 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helloid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inside 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folderList</a:t>
            </a:r>
            <a:endParaRPr lang="en-US" sz="10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SBdeamon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will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detect the new entry in </a:t>
            </a:r>
            <a:r>
              <a:rPr lang="en-US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settings.config.folderList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scan _</a:t>
            </a:r>
            <a:r>
              <a:rPr lang="en-US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SecureBox_helloid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/_files and decrypt it into D:/hello</a:t>
            </a:r>
            <a:endParaRPr lang="en-US" sz="1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3150" y="0"/>
            <a:ext cx="5816254" cy="6991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Case 3: Alice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wants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to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share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hello.txt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with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Bob</a:t>
            </a:r>
            <a:endParaRPr lang="fr-FR" sz="1000" b="1" dirty="0" smtClean="0">
              <a:effectLst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Alice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runs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SB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board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calls ‘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’ on hello</a:t>
            </a:r>
          </a:p>
          <a:p>
            <a:pPr fontAlgn="base">
              <a:buFont typeface="+mj-lt"/>
              <a:buAutoNum type="arabicPeriod"/>
            </a:pP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SB leads Alice to a Dropbox web page where she can share folder _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SecureBox_helloid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with Bob</a:t>
            </a:r>
          </a:p>
          <a:p>
            <a:pPr fontAlgn="base">
              <a:buFont typeface="+mj-lt"/>
              <a:buAutoNum type="arabicPeriod"/>
            </a:pP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Bob accepts and Dropbox creates the folder on Bob’s computer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E:/Dropbox/_SecureBox_helloid</a:t>
            </a:r>
            <a:endParaRPr lang="fr-FR" sz="1000" b="0" i="0" u="none" strike="noStrike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SBdeamon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sees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_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SecureBox_helloid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but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has no file _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SecureBox_helloid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/_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bobid</a:t>
            </a:r>
            <a:endParaRPr lang="fr-FR" sz="1000" b="0" i="0" u="none" strike="noStrike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SBdeamon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saves Bob identity into _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SecureBox_helloid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/_users/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W_bobid</a:t>
            </a:r>
            <a:endParaRPr lang="en-US" sz="10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SBdeamon</a:t>
            </a:r>
            <a:r>
              <a:rPr lang="en-US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 Alice computer detects </a:t>
            </a:r>
            <a:r>
              <a:rPr lang="en-US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W_bobid</a:t>
            </a:r>
            <a:r>
              <a:rPr lang="en-US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reads Bob public key in this file, use it to encrypt the key of folder hello and replaces the file </a:t>
            </a:r>
            <a:r>
              <a:rPr lang="en-US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W_bobid</a:t>
            </a:r>
            <a:r>
              <a:rPr lang="en-US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by a proper file </a:t>
            </a:r>
            <a:r>
              <a:rPr lang="en-US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bobid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, that contains this encrypted key</a:t>
            </a:r>
          </a:p>
          <a:p>
            <a:pPr fontAlgn="base">
              <a:buFont typeface="+mj-lt"/>
              <a:buAutoNum type="arabicPeriod"/>
            </a:pP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SBdeamon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on Alice computer also adds Bob identity to is contact list in 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settings.config.friends</a:t>
            </a:r>
            <a:endParaRPr lang="en-US" sz="10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rest is as Case 2: Bob opens SB board</a:t>
            </a:r>
          </a:p>
          <a:p>
            <a:pPr fontAlgn="base">
              <a:buFont typeface="+mj-lt"/>
              <a:buAutoNum type="arabicPeriod"/>
            </a:pP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SB on Bob’s computer detects that _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SecureBox_helloid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is inside Dropbox, but that 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helloid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is not in its local 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folderList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; it reads _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SecureBox_helloid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/_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originalname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and reads “hello” and 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diplays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it</a:t>
            </a:r>
          </a:p>
          <a:p>
            <a:pPr fontAlgn="base">
              <a:buFont typeface="+mj-lt"/>
              <a:buAutoNum type="arabicPeriod"/>
            </a:pPr>
            <a:r>
              <a:rPr lang="en-US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Bob sees folder ‘hello’ marked as not synchronized locally – he presses ‘synchronize folder’</a:t>
            </a:r>
          </a:p>
          <a:p>
            <a:pPr fontAlgn="base">
              <a:buFont typeface="+mj-lt"/>
              <a:buAutoNum type="arabicPeriod"/>
            </a:pP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SB asks Bob where to save ‘hello’ locally, she chooses a location (e.g. E:/hello)</a:t>
            </a:r>
            <a:endParaRPr lang="en-US" sz="1000" b="0" i="0" u="none" strike="noStrike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SB uses Bob private key to decrypt the folder key inside _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SecureBox_helloid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/_users/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bobid</a:t>
            </a:r>
            <a:endParaRPr lang="en-US" sz="10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SB adds an entry for 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helloid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inside 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folderList</a:t>
            </a:r>
            <a:endParaRPr lang="en-US" sz="10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SBdeamon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on Bob’s computer will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detect the new entry in </a:t>
            </a:r>
            <a:r>
              <a:rPr lang="en-US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settings.config.folderList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scan _</a:t>
            </a:r>
            <a:r>
              <a:rPr lang="en-US" sz="1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SecureBox_helloid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/_files and decrypt it into E:/hello</a:t>
            </a:r>
          </a:p>
          <a:p>
            <a:pPr fontAlgn="base">
              <a:buFont typeface="+mj-lt"/>
              <a:buAutoNum type="arabicPeriod"/>
            </a:pPr>
            <a:endParaRPr lang="en-US" sz="1000" b="0" i="0" u="none" strike="noStrike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Note that if Bob was already in 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Alices’s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contact list before, steps 4-7 can be bypassed because SB on Alice computer already knows Bob public identity, and already create _users/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bobid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(the second part of step 6). Therefore, at step 2, SB also shows the contact list and Alice could have selected Bob inside it if it was there.</a:t>
            </a:r>
          </a:p>
          <a:p>
            <a:r>
              <a:rPr lang="fr-FR" sz="1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 </a:t>
            </a:r>
            <a:endParaRPr lang="fr-FR" sz="1000" dirty="0" smtClean="0">
              <a:effectLst/>
            </a:endParaRPr>
          </a:p>
          <a:p>
            <a:r>
              <a:rPr lang="fr-FR" sz="1000" b="0" i="0" u="none" strike="noStrike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Note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Alice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directed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 a Dropbox page to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C:/Dropbox/_SecureBox_hello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.id This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not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ideal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! Alice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should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initiate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the sharing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SecureBox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client (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turn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instruct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Dropbox to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…).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Similarly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Bob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receives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Dropbox sharing notification, for a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awkward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Not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nice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fr-FR" sz="1000" dirty="0" smtClean="0">
              <a:effectLst/>
            </a:endParaRPr>
          </a:p>
          <a:p>
            <a:pPr fontAlgn="base"/>
            <a:endParaRPr lang="fr-FR" sz="1000" b="0" i="0" u="none" strike="noStrike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Changes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inside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fr-FR" sz="1000" b="1" i="0" u="none" strike="noStrike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folder</a:t>
            </a:r>
            <a:r>
              <a:rPr lang="fr-FR" sz="1000" b="1" i="0" u="none" strike="noStrike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hello</a:t>
            </a:r>
            <a:endParaRPr lang="fr-FR" sz="1000" b="1" dirty="0" smtClean="0">
              <a:effectLst/>
            </a:endParaRPr>
          </a:p>
          <a:p>
            <a:pPr fontAlgn="base">
              <a:buFont typeface="+mj-lt"/>
              <a:buAutoNum type="arabicPeriod"/>
            </a:pP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 of the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for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Alice on PC2,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makes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changes (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add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modify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files </a:t>
            </a:r>
            <a:r>
              <a:rPr lang="fr-FR" sz="1000" b="0" i="0" u="none" strike="noStrike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inside</a:t>
            </a:r>
            <a:r>
              <a:rPr lang="fr-FR" sz="1000" b="0" i="0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hello)</a:t>
            </a:r>
          </a:p>
          <a:p>
            <a:pPr fontAlgn="base">
              <a:buFont typeface="+mj-lt"/>
              <a:buAutoNum type="arabicPeriod"/>
            </a:pP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SBdeamon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on this computer detects the changes by comparing the folder tree to some memory trace inside SB private folder, and propagate these changes (while encrypting) to the local D:/Dropbox/_SecureBox_helloid/_files folder</a:t>
            </a:r>
          </a:p>
          <a:p>
            <a:pPr fontAlgn="base">
              <a:buFont typeface="+mj-lt"/>
              <a:buAutoNum type="arabicPeriod"/>
            </a:pP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Dropbox will propagate these changes to the _</a:t>
            </a: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SecureBox_helloid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/_files folder on every other computer (C:/… and E:/…)</a:t>
            </a:r>
          </a:p>
          <a:p>
            <a:pPr fontAlgn="base">
              <a:buFont typeface="+mj-lt"/>
              <a:buAutoNum type="arabicPeriod"/>
            </a:pPr>
            <a:r>
              <a:rPr lang="en-US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SBdeamon</a:t>
            </a:r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 on these other computers will detect the changes by comparing with the memory trace in its private folder, and propagate them (while decrypting by using the folder key) to C:/hello and E:/hello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82222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1962" y="44981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Classes</a:t>
            </a:r>
            <a:endParaRPr lang="en-US" dirty="0" smtClean="0"/>
          </a:p>
        </p:txBody>
      </p:sp>
      <p:grpSp>
        <p:nvGrpSpPr>
          <p:cNvPr id="9" name="Groupe 8"/>
          <p:cNvGrpSpPr/>
          <p:nvPr/>
        </p:nvGrpSpPr>
        <p:grpSpPr>
          <a:xfrm>
            <a:off x="402270" y="2960551"/>
            <a:ext cx="3000744" cy="1666875"/>
            <a:chOff x="1171575" y="1619250"/>
            <a:chExt cx="1847850" cy="1409700"/>
          </a:xfrm>
        </p:grpSpPr>
        <p:sp>
          <p:nvSpPr>
            <p:cNvPr id="6" name="Rectangle 5"/>
            <p:cNvSpPr/>
            <p:nvPr/>
          </p:nvSpPr>
          <p:spPr>
            <a:xfrm>
              <a:off x="1171575" y="1809750"/>
              <a:ext cx="184785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72000" bIns="3600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 (a unique identifier)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Originalname</a:t>
              </a:r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(a name that won’t change, even if the local folder name will change)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Path (current local path)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amOwner</a:t>
              </a:r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(not used)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Key (folder key, not encrypted)</a:t>
              </a:r>
              <a:endParaRPr lang="fr-F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1575" y="1619250"/>
              <a:ext cx="1847850" cy="19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Folder</a:t>
              </a:r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information on a given folder being currently synchronized</a:t>
              </a:r>
              <a:endParaRPr lang="fr-F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899973" y="4964771"/>
            <a:ext cx="1847850" cy="1666875"/>
            <a:chOff x="2166982" y="3830205"/>
            <a:chExt cx="1847850" cy="1666875"/>
          </a:xfrm>
        </p:grpSpPr>
        <p:grpSp>
          <p:nvGrpSpPr>
            <p:cNvPr id="13" name="Groupe 12"/>
            <p:cNvGrpSpPr/>
            <p:nvPr/>
          </p:nvGrpSpPr>
          <p:grpSpPr>
            <a:xfrm>
              <a:off x="2166982" y="3830205"/>
              <a:ext cx="1847850" cy="1666875"/>
              <a:chOff x="1171575" y="1619250"/>
              <a:chExt cx="1847850" cy="14097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171575" y="1809750"/>
                <a:ext cx="1847850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72000" bIns="36000" rtlCol="0" anchor="t" anchorCtr="0"/>
              <a:lstStyle/>
              <a:p>
                <a:endPara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2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Lockedkey</a:t>
                </a:r>
                <a:endPara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71575" y="1619250"/>
                <a:ext cx="1847850" cy="1905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US" sz="12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TakkedKey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the public identity of a user + the folder key encrypted for him</a:t>
                </a:r>
                <a:endParaRPr lang="fr-F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6" name="Groupe 15"/>
            <p:cNvGrpSpPr/>
            <p:nvPr/>
          </p:nvGrpSpPr>
          <p:grpSpPr>
            <a:xfrm>
              <a:off x="2262233" y="4098321"/>
              <a:ext cx="1604917" cy="1074532"/>
              <a:chOff x="1171575" y="1619250"/>
              <a:chExt cx="1847850" cy="139831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171575" y="1809751"/>
                <a:ext cx="1847850" cy="1207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72000" bIns="36000" rtlCol="0" anchor="t" anchorCtr="0"/>
              <a:lstStyle/>
              <a:p>
                <a:r>
                  <a:rPr lang="en-US" sz="9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ID</a:t>
                </a:r>
              </a:p>
              <a:p>
                <a:r>
                  <a:rPr lang="en-US" sz="9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First name</a:t>
                </a:r>
              </a:p>
              <a:p>
                <a:r>
                  <a:rPr lang="en-US" sz="9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Last name</a:t>
                </a:r>
              </a:p>
              <a:p>
                <a:r>
                  <a:rPr lang="en-US" sz="9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Device</a:t>
                </a:r>
              </a:p>
              <a:p>
                <a:r>
                  <a:rPr lang="en-US" sz="9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Key</a:t>
                </a:r>
              </a:p>
              <a:p>
                <a:r>
                  <a:rPr lang="en-US" sz="9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Isprivate</a:t>
                </a:r>
                <a:r>
                  <a:rPr lang="en-US" sz="9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endParaRPr lang="fr-FR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171575" y="1619250"/>
                <a:ext cx="1847850" cy="1905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Identity</a:t>
                </a:r>
                <a:endParaRPr lang="fr-F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23" name="Groupe 22"/>
          <p:cNvGrpSpPr/>
          <p:nvPr/>
        </p:nvGrpSpPr>
        <p:grpSpPr>
          <a:xfrm>
            <a:off x="6190880" y="1226790"/>
            <a:ext cx="2419720" cy="613291"/>
            <a:chOff x="1171575" y="1619250"/>
            <a:chExt cx="1847850" cy="518669"/>
          </a:xfrm>
        </p:grpSpPr>
        <p:sp>
          <p:nvSpPr>
            <p:cNvPr id="24" name="Rectangle 23"/>
            <p:cNvSpPr/>
            <p:nvPr/>
          </p:nvSpPr>
          <p:spPr>
            <a:xfrm>
              <a:off x="1171575" y="1809750"/>
              <a:ext cx="1847850" cy="3281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72000" bIns="36000" rtlCol="0" anchor="t" anchorCtr="0"/>
            <a:lstStyle/>
            <a:p>
              <a:r>
                <a:rPr lang="en-US" sz="12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dropboxdir</a:t>
              </a:r>
              <a:endParaRPr lang="fr-F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71575" y="1619250"/>
              <a:ext cx="1847850" cy="19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2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Config</a:t>
              </a:r>
              <a:r>
                <a:rPr lang="en-US" sz="12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the configuration variables that won’t change with time</a:t>
              </a:r>
              <a:endParaRPr lang="fr-F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1823898" y="956331"/>
            <a:ext cx="2419720" cy="1666875"/>
            <a:chOff x="1171575" y="1619250"/>
            <a:chExt cx="1847850" cy="1409700"/>
          </a:xfrm>
        </p:grpSpPr>
        <p:sp>
          <p:nvSpPr>
            <p:cNvPr id="27" name="Rectangle 26"/>
            <p:cNvSpPr/>
            <p:nvPr/>
          </p:nvSpPr>
          <p:spPr>
            <a:xfrm>
              <a:off x="1171575" y="1809750"/>
              <a:ext cx="1847850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72000" bIns="3600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 (a unique identifier)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 name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Last name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Device (not used)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Key (RSA private key, or only the public part)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Isprivate</a:t>
              </a:r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(Boolean)</a:t>
              </a:r>
              <a:endParaRPr lang="fr-F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71575" y="1619250"/>
              <a:ext cx="1847850" cy="19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Identity</a:t>
              </a:r>
              <a:r>
                <a: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the identity of a user</a:t>
              </a:r>
              <a:endParaRPr lang="fr-F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7724405" y="3025292"/>
            <a:ext cx="2419720" cy="3304280"/>
            <a:chOff x="6124205" y="1639573"/>
            <a:chExt cx="2419720" cy="3304280"/>
          </a:xfrm>
        </p:grpSpPr>
        <p:grpSp>
          <p:nvGrpSpPr>
            <p:cNvPr id="20" name="Groupe 19"/>
            <p:cNvGrpSpPr/>
            <p:nvPr/>
          </p:nvGrpSpPr>
          <p:grpSpPr>
            <a:xfrm>
              <a:off x="6124205" y="1639573"/>
              <a:ext cx="2419720" cy="3304280"/>
              <a:chOff x="1171575" y="1619250"/>
              <a:chExt cx="1847850" cy="279447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71575" y="1809750"/>
                <a:ext cx="1847850" cy="26039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72000" bIns="36000" rtlCol="0" anchor="t" anchorCtr="0"/>
              <a:lstStyle/>
              <a:p>
                <a:r>
                  <a:rPr lang="en-US" sz="12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folderList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(list of Folder objects)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        …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2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friendList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(list of Identity objects)</a:t>
                </a:r>
              </a:p>
              <a:p>
                <a:endPara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2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         …</a:t>
                </a:r>
              </a:p>
              <a:p>
                <a:endParaRPr lang="fr-F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71575" y="1619250"/>
                <a:ext cx="1847850" cy="1905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US" sz="12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CurrentState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variables that change with time</a:t>
                </a:r>
                <a:endParaRPr lang="fr-FR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6190881" y="2324637"/>
              <a:ext cx="1010019" cy="8201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72000" bIns="3600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 </a:t>
              </a:r>
            </a:p>
            <a:p>
              <a:r>
                <a:rPr lang="en-US" sz="9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Originalname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Path</a:t>
              </a:r>
            </a:p>
            <a:p>
              <a:r>
                <a:rPr lang="en-US" sz="9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amOwner</a:t>
              </a:r>
              <a:endPara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Key</a:t>
              </a:r>
              <a:endParaRPr lang="fr-F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29106" y="2324637"/>
              <a:ext cx="1010019" cy="8201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72000" bIns="3600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 </a:t>
              </a:r>
            </a:p>
            <a:p>
              <a:r>
                <a:rPr lang="en-US" sz="9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Originalname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Path</a:t>
              </a:r>
            </a:p>
            <a:p>
              <a:r>
                <a:rPr lang="en-US" sz="9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amOwner</a:t>
              </a:r>
              <a:endPara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Key</a:t>
              </a:r>
              <a:endParaRPr lang="fr-F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229105" y="3675038"/>
              <a:ext cx="1010019" cy="1039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72000" bIns="3600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 name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Last name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Device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Key</a:t>
              </a:r>
            </a:p>
            <a:p>
              <a:r>
                <a:rPr lang="en-US" sz="9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Isprivate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False</a:t>
              </a:r>
              <a:endParaRPr lang="fr-F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90881" y="3675038"/>
              <a:ext cx="1010019" cy="1039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72000" bIns="3600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First name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Last name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Device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Key</a:t>
              </a:r>
            </a:p>
            <a:p>
              <a:r>
                <a:rPr lang="en-US" sz="9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Isprivate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False</a:t>
              </a:r>
              <a:endParaRPr lang="fr-FR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81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6237" y="19633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Files</a:t>
            </a:r>
            <a:endParaRPr lang="en-US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60" y="1770875"/>
            <a:ext cx="1809750" cy="1562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387" y="2437625"/>
            <a:ext cx="5753100" cy="3371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193846" y="597455"/>
            <a:ext cx="62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synchronized folders can be anywhere on the computer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160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6" y="952500"/>
            <a:ext cx="6753225" cy="5819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486237" y="19633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Files</a:t>
            </a:r>
            <a:endParaRPr lang="en-US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193846" y="597455"/>
            <a:ext cx="328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SecureBox</a:t>
            </a:r>
            <a:r>
              <a:rPr lang="en-US" dirty="0" smtClean="0"/>
              <a:t> private working folder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947071" y="2171700"/>
            <a:ext cx="39292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Config</a:t>
            </a:r>
            <a:r>
              <a:rPr lang="en-US" sz="1200" dirty="0" smtClean="0"/>
              <a:t> object</a:t>
            </a:r>
          </a:p>
          <a:p>
            <a:r>
              <a:rPr lang="en-US" sz="1200" dirty="0" err="1" smtClean="0"/>
              <a:t>CurrentState</a:t>
            </a:r>
            <a:r>
              <a:rPr lang="en-US" sz="1200" dirty="0" smtClean="0"/>
              <a:t> object</a:t>
            </a:r>
          </a:p>
          <a:p>
            <a:endParaRPr lang="en-US" dirty="0" smtClean="0"/>
          </a:p>
          <a:p>
            <a:r>
              <a:rPr lang="en-US" sz="1200" dirty="0" smtClean="0">
                <a:effectLst/>
              </a:rPr>
              <a:t>Identity object (user identity, field </a:t>
            </a:r>
            <a:r>
              <a:rPr lang="en-US" sz="1200" dirty="0" err="1" smtClean="0">
                <a:effectLst/>
              </a:rPr>
              <a:t>isprivate</a:t>
            </a:r>
            <a:r>
              <a:rPr lang="en-US" sz="1200" dirty="0" smtClean="0">
                <a:effectLst/>
              </a:rPr>
              <a:t>=true)</a:t>
            </a:r>
            <a:endParaRPr lang="en-US" sz="1200" dirty="0" smtClean="0"/>
          </a:p>
          <a:p>
            <a:r>
              <a:rPr lang="en-US" sz="1200" dirty="0" smtClean="0">
                <a:effectLst/>
              </a:rPr>
              <a:t>Identity object (user identity, field </a:t>
            </a:r>
            <a:r>
              <a:rPr lang="en-US" sz="1200" dirty="0" err="1" smtClean="0">
                <a:effectLst/>
              </a:rPr>
              <a:t>isprivate</a:t>
            </a:r>
            <a:r>
              <a:rPr lang="en-US" sz="1200" dirty="0" smtClean="0">
                <a:effectLst/>
              </a:rPr>
              <a:t>=false)</a:t>
            </a:r>
          </a:p>
          <a:p>
            <a:endParaRPr lang="en-US" sz="1200" dirty="0"/>
          </a:p>
          <a:p>
            <a:r>
              <a:rPr lang="en-US" sz="1200" dirty="0" smtClean="0">
                <a:effectLst/>
              </a:rPr>
              <a:t>state of the synchronized files after the last synchronization:</a:t>
            </a:r>
          </a:p>
          <a:p>
            <a:r>
              <a:rPr lang="en-US" sz="1200" dirty="0" smtClean="0"/>
              <a:t>unique folder IDs guarantee that two folders won’t have the same name</a:t>
            </a:r>
            <a:endParaRPr lang="en-US" sz="1200" dirty="0" smtClean="0"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63521" y="3825657"/>
            <a:ext cx="1704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it is necessary to have such memory to resolve conflicts (e.g. if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file A appears on the cloud but not locally, should it be removed 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on the cloud, or crated locally?)</a:t>
            </a:r>
            <a:endParaRPr lang="fr-F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0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37" y="1333500"/>
            <a:ext cx="5953125" cy="5219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717721" y="661600"/>
            <a:ext cx="58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Encrypted files are created inside special Dropbox folders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86237" y="19633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Files</a:t>
            </a:r>
            <a:endParaRPr lang="en-US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6744162" y="1915716"/>
            <a:ext cx="51430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Special folder name includes the folder ID</a:t>
            </a:r>
          </a:p>
          <a:p>
            <a:endParaRPr lang="en-US" sz="1200" dirty="0" smtClean="0"/>
          </a:p>
          <a:p>
            <a:r>
              <a:rPr lang="en-US" sz="1200" dirty="0" smtClean="0"/>
              <a:t>_</a:t>
            </a:r>
            <a:r>
              <a:rPr lang="en-US" sz="1200" dirty="0" err="1" smtClean="0"/>
              <a:t>folderoriginal</a:t>
            </a:r>
            <a:r>
              <a:rPr lang="en-US" sz="1200" dirty="0" smtClean="0"/>
              <a:t> file just contains the folder original name</a:t>
            </a:r>
          </a:p>
          <a:p>
            <a:endParaRPr lang="en-US" sz="1200" dirty="0" smtClean="0"/>
          </a:p>
          <a:p>
            <a:r>
              <a:rPr lang="en-US" sz="1200" dirty="0" smtClean="0"/>
              <a:t>_users folder contains information about users sharing the folder</a:t>
            </a:r>
          </a:p>
          <a:p>
            <a:r>
              <a:rPr lang="en-US" sz="1200" dirty="0" smtClean="0"/>
              <a:t>each file inside contains a </a:t>
            </a:r>
            <a:r>
              <a:rPr lang="en-US" sz="1200" dirty="0" err="1" smtClean="0"/>
              <a:t>TaggedKey</a:t>
            </a:r>
            <a:r>
              <a:rPr lang="en-US" sz="1200" dirty="0" smtClean="0"/>
              <a:t> object and the name is a user ID; also, when a new user accesses to the folder but does not have its key yet, it drops inside _users a file with name </a:t>
            </a:r>
            <a:r>
              <a:rPr lang="en-US" sz="1200" dirty="0" err="1" smtClean="0"/>
              <a:t>W_userID</a:t>
            </a:r>
            <a:r>
              <a:rPr lang="en-US" sz="1200" dirty="0" smtClean="0"/>
              <a:t> that contains an Identity object with his public identity; the SB </a:t>
            </a:r>
            <a:r>
              <a:rPr lang="en-US" sz="1200" dirty="0" err="1" smtClean="0"/>
              <a:t>deamon</a:t>
            </a:r>
            <a:r>
              <a:rPr lang="en-US" sz="1200" dirty="0" smtClean="0"/>
              <a:t> of any user who has the folder key will detect such file and replace it by the proper </a:t>
            </a:r>
            <a:r>
              <a:rPr lang="en-US" sz="1200" dirty="0" err="1" smtClean="0"/>
              <a:t>userID</a:t>
            </a:r>
            <a:r>
              <a:rPr lang="en-US" sz="1200" dirty="0" smtClean="0"/>
              <a:t> containing a </a:t>
            </a:r>
            <a:r>
              <a:rPr lang="en-US" sz="1200" dirty="0" err="1" smtClean="0"/>
              <a:t>TaggedKey</a:t>
            </a:r>
            <a:r>
              <a:rPr lang="en-US" sz="1200" dirty="0" smtClean="0"/>
              <a:t> object, with the folder key encrypted using the new user public key</a:t>
            </a:r>
          </a:p>
          <a:p>
            <a:endParaRPr lang="en-US" sz="1200" dirty="0" smtClean="0"/>
          </a:p>
          <a:p>
            <a:r>
              <a:rPr lang="en-US" sz="1200" dirty="0" smtClean="0"/>
              <a:t>_files folder contains the encrypted files, following the same tree as in the original folder</a:t>
            </a:r>
            <a:endParaRPr lang="en-US" sz="12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58529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789</Words>
  <Application>Microsoft Office PowerPoint</Application>
  <PresentationFormat>Grand écran</PresentationFormat>
  <Paragraphs>172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Trebuchet MS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</dc:creator>
  <cp:lastModifiedBy>Thomas</cp:lastModifiedBy>
  <cp:revision>18</cp:revision>
  <dcterms:created xsi:type="dcterms:W3CDTF">2014-09-17T19:58:33Z</dcterms:created>
  <dcterms:modified xsi:type="dcterms:W3CDTF">2014-09-17T22:36:00Z</dcterms:modified>
</cp:coreProperties>
</file>