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51" r:id="rId2"/>
  </p:sldMasterIdLst>
  <p:notesMasterIdLst>
    <p:notesMasterId r:id="rId33"/>
  </p:notesMasterIdLst>
  <p:handoutMasterIdLst>
    <p:handoutMasterId r:id="rId34"/>
  </p:handoutMasterIdLst>
  <p:sldIdLst>
    <p:sldId id="264" r:id="rId3"/>
    <p:sldId id="404" r:id="rId4"/>
    <p:sldId id="434" r:id="rId5"/>
    <p:sldId id="435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256" r:id="rId15"/>
    <p:sldId id="258" r:id="rId16"/>
    <p:sldId id="259" r:id="rId17"/>
    <p:sldId id="260" r:id="rId18"/>
    <p:sldId id="274" r:id="rId19"/>
    <p:sldId id="269" r:id="rId20"/>
    <p:sldId id="499" r:id="rId21"/>
    <p:sldId id="500" r:id="rId22"/>
    <p:sldId id="275" r:id="rId23"/>
    <p:sldId id="501" r:id="rId24"/>
    <p:sldId id="502" r:id="rId25"/>
    <p:sldId id="503" r:id="rId26"/>
    <p:sldId id="504" r:id="rId27"/>
    <p:sldId id="505" r:id="rId28"/>
    <p:sldId id="284" r:id="rId29"/>
    <p:sldId id="506" r:id="rId30"/>
    <p:sldId id="286" r:id="rId31"/>
    <p:sldId id="287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81B2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 autoAdjust="0"/>
    <p:restoredTop sz="79184" autoAdjust="0"/>
  </p:normalViewPr>
  <p:slideViewPr>
    <p:cSldViewPr>
      <p:cViewPr varScale="1">
        <p:scale>
          <a:sx n="100" d="100"/>
          <a:sy n="100" d="100"/>
        </p:scale>
        <p:origin x="1864" y="168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3879F-CF74-8F48-BBCE-4C0D6C3F4A46}" type="datetime1">
              <a:rPr lang="fr-FR"/>
              <a:pPr/>
              <a:t>17/11/2020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2CA47-01DC-D147-B94F-D929872F916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208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3637814-10C2-614D-AD40-8E9EC74D705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465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447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6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4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4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1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2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30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66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0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37814-10C2-614D-AD40-8E9EC74D705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214563" y="857250"/>
            <a:ext cx="5929312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 b="1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2214563" y="2071688"/>
            <a:ext cx="6500812" cy="3929062"/>
          </a:xfrm>
          <a:prstGeom prst="rect">
            <a:avLst/>
          </a:prstGeom>
        </p:spPr>
        <p:txBody>
          <a:bodyPr/>
          <a:lstStyle>
            <a:lvl1pPr>
              <a:buNone/>
              <a:defRPr sz="1800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avec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214563" y="857250"/>
            <a:ext cx="5929312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 b="1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214547" y="2071678"/>
            <a:ext cx="6500858" cy="4000500"/>
          </a:xfrm>
          <a:prstGeom prst="rect">
            <a:avLst/>
          </a:prstGeom>
        </p:spPr>
        <p:txBody>
          <a:bodyPr/>
          <a:lstStyle>
            <a:lvl1pPr>
              <a:buClr>
                <a:srgbClr val="E81B26"/>
              </a:buClr>
              <a:buFont typeface="Wingdings" pitchFamily="2" charset="2"/>
              <a:buChar char="§"/>
              <a:defRPr sz="1800"/>
            </a:lvl1pPr>
            <a:lvl2pPr>
              <a:buClr>
                <a:srgbClr val="E81B26"/>
              </a:buClr>
              <a:buFont typeface="Wingdings" pitchFamily="2" charset="2"/>
              <a:buChar char="§"/>
              <a:defRPr sz="1600"/>
            </a:lvl2pPr>
            <a:lvl3pPr>
              <a:buClr>
                <a:srgbClr val="E81B26"/>
              </a:buCl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text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214563" y="857250"/>
            <a:ext cx="5929312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 b="1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428596" y="2071688"/>
            <a:ext cx="8286779" cy="3929062"/>
          </a:xfrm>
          <a:prstGeom prst="rect">
            <a:avLst/>
          </a:prstGeom>
        </p:spPr>
        <p:txBody>
          <a:bodyPr/>
          <a:lstStyle>
            <a:lvl1pPr marL="0" indent="0" eaLnBrk="1" hangingPunct="1">
              <a:spcBef>
                <a:spcPct val="0"/>
              </a:spcBef>
              <a:buFontTx/>
              <a:buNone/>
              <a:defRPr sz="1800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2214563" y="2071688"/>
            <a:ext cx="6500812" cy="3929062"/>
          </a:xfrm>
          <a:prstGeom prst="rect">
            <a:avLst/>
          </a:prstGeo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CH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214563" y="857250"/>
            <a:ext cx="5929312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 b="1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357158" y="2071678"/>
            <a:ext cx="1643074" cy="3929062"/>
          </a:xfrm>
          <a:prstGeom prst="rect">
            <a:avLst/>
          </a:prstGeom>
        </p:spPr>
        <p:txBody>
          <a:bodyPr/>
          <a:lstStyle>
            <a:lvl1pPr marL="0" indent="0" eaLnBrk="1" hangingPunct="1">
              <a:spcBef>
                <a:spcPct val="0"/>
              </a:spcBef>
              <a:buFontTx/>
              <a:buNone/>
              <a:defRPr sz="18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428596" y="2071688"/>
            <a:ext cx="8286779" cy="3929062"/>
          </a:xfrm>
          <a:prstGeom prst="rect">
            <a:avLst/>
          </a:prstGeom>
        </p:spPr>
        <p:txBody>
          <a:bodyPr/>
          <a:lstStyle>
            <a:lvl1pPr algn="l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CH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214563" y="857250"/>
            <a:ext cx="5929312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 b="1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ECFA-9FEC-D247-9DF9-AA93A995C7C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160-8FBD-8445-8AC3-AA5377B9A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3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ECFA-9FEC-D247-9DF9-AA93A995C7C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160-8FBD-8445-8AC3-AA5377B9A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3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214546" y="2071678"/>
            <a:ext cx="5929354" cy="1071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2214563" y="3214688"/>
            <a:ext cx="5929337" cy="5000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214546" y="2071678"/>
            <a:ext cx="5929354" cy="1071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>
          <a:xfrm>
            <a:off x="2214563" y="3214688"/>
            <a:ext cx="5929337" cy="5000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2"/>
          </p:nvPr>
        </p:nvSpPr>
        <p:spPr>
          <a:xfrm>
            <a:off x="2214000" y="0"/>
            <a:ext cx="6480000" cy="1800000"/>
          </a:xfrm>
          <a:prstGeom prst="rect">
            <a:avLst/>
          </a:prstGeom>
        </p:spPr>
        <p:txBody>
          <a:bodyPr/>
          <a:lstStyle>
            <a:lvl1pPr>
              <a:buNone/>
              <a:defRPr sz="1400" i="1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CH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7832725" y="64135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fld id="{8C6D3517-AA8E-2844-93AD-CFB2C13937E9}" type="slidenum">
              <a:rPr lang="fr-FR" sz="1000"/>
              <a:pPr eaLnBrk="0" hangingPunct="0"/>
              <a:t>‹N°›</a:t>
            </a:fld>
            <a:endParaRPr lang="fr-FR"/>
          </a:p>
        </p:txBody>
      </p:sp>
      <p:pic>
        <p:nvPicPr>
          <p:cNvPr id="1027" name="Picture 5" descr="LOGO_hepia_gran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239713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Image 17" descr="Logo_HES-SO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7915275" y="214313"/>
            <a:ext cx="96837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81" r:id="rId6"/>
    <p:sldLayoutId id="2147483682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2" descr="Logo_hepi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3913" y="5332413"/>
            <a:ext cx="3240087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Image 13" descr="Logo_HES-SO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5761038"/>
            <a:ext cx="16192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2104231" y="2888456"/>
            <a:ext cx="6700837" cy="216931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latin typeface="Arial" charset="0"/>
                <a:ea typeface="Arial" charset="0"/>
                <a:cs typeface="Arial" charset="0"/>
              </a:rPr>
              <a:t>Compilateur HEPIAL - 2020</a:t>
            </a:r>
          </a:p>
        </p:txBody>
      </p:sp>
      <p:sp>
        <p:nvSpPr>
          <p:cNvPr id="12291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2224088" y="4300538"/>
            <a:ext cx="5929312" cy="500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Stephane </a:t>
            </a:r>
            <a:r>
              <a:rPr lang="fr-CH" dirty="0" err="1">
                <a:cs typeface="ＭＳ Ｐゴシック" charset="-128"/>
              </a:rPr>
              <a:t>Malandain</a:t>
            </a:r>
            <a:r>
              <a:rPr lang="fr-CH" dirty="0">
                <a:cs typeface="ＭＳ Ｐゴシック" charset="-128"/>
              </a:rPr>
              <a:t> </a:t>
            </a:r>
            <a:r>
              <a:rPr lang="fr-FR" dirty="0">
                <a:cs typeface="ＭＳ Ｐゴシック" charset="-128"/>
              </a:rPr>
              <a:t>–</a:t>
            </a:r>
            <a:r>
              <a:rPr lang="fr-CH" dirty="0">
                <a:cs typeface="ＭＳ Ｐゴシック" charset="-128"/>
              </a:rPr>
              <a:t> Michaël </a:t>
            </a:r>
            <a:r>
              <a:rPr lang="fr-CH" dirty="0" err="1">
                <a:cs typeface="ＭＳ Ｐゴシック" charset="-128"/>
              </a:rPr>
              <a:t>Minelli</a:t>
            </a:r>
            <a:r>
              <a:rPr lang="fr-CH" dirty="0">
                <a:cs typeface="ＭＳ Ｐゴシック" charset="-128"/>
              </a:rPr>
              <a:t> - TCP </a:t>
            </a:r>
          </a:p>
        </p:txBody>
      </p:sp>
      <p:sp>
        <p:nvSpPr>
          <p:cNvPr id="12292" name="Espace réservé pour une image  3"/>
          <p:cNvSpPr>
            <a:spLocks noGrp="1"/>
          </p:cNvSpPr>
          <p:nvPr>
            <p:ph type="pic" sz="quarter" idx="12"/>
          </p:nvPr>
        </p:nvSpPr>
        <p:spPr bwMode="auto">
          <a:xfrm>
            <a:off x="2214563" y="0"/>
            <a:ext cx="6480175" cy="1800225"/>
          </a:xfrm>
          <a:noFill/>
          <a:ln>
            <a:miter lim="800000"/>
            <a:headEnd/>
            <a:tailEnd/>
          </a:ln>
        </p:spPr>
      </p:sp>
      <p:cxnSp>
        <p:nvCxnSpPr>
          <p:cNvPr id="6" name="Connecteur droit 5"/>
          <p:cNvCxnSpPr/>
          <p:nvPr/>
        </p:nvCxnSpPr>
        <p:spPr bwMode="auto">
          <a:xfrm>
            <a:off x="2209800" y="35814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Arbre Abstrait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Image 4" descr="graphe_TCP.jpeg">
            <a:extLst>
              <a:ext uri="{FF2B5EF4-FFF2-40B4-BE49-F238E27FC236}">
                <a16:creationId xmlns:a16="http://schemas.microsoft.com/office/drawing/2014/main" id="{03BAEDE5-510A-2345-92E4-C41CA17BD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63795"/>
            <a:ext cx="6673850" cy="51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Arbre Abstrait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Image 5" descr="Graphe_TCP2.jpeg">
            <a:extLst>
              <a:ext uri="{FF2B5EF4-FFF2-40B4-BE49-F238E27FC236}">
                <a16:creationId xmlns:a16="http://schemas.microsoft.com/office/drawing/2014/main" id="{05AE1E41-9634-7643-98DD-B74BB4FE3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45704"/>
            <a:ext cx="71674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Exemple de code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2CEBDE1-0050-FF4E-8491-0A74ED77CB63}"/>
              </a:ext>
            </a:extLst>
          </p:cNvPr>
          <p:cNvSpPr txBox="1">
            <a:spLocks/>
          </p:cNvSpPr>
          <p:nvPr/>
        </p:nvSpPr>
        <p:spPr>
          <a:xfrm>
            <a:off x="734888" y="1925073"/>
            <a:ext cx="8229600" cy="32321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fr-FR" sz="2400" kern="0" dirty="0">
                <a:latin typeface="Courier"/>
                <a:cs typeface="Courier"/>
              </a:rPr>
              <a:t>si (a == b) alors </a:t>
            </a:r>
          </a:p>
          <a:p>
            <a:pPr marL="0" indent="0">
              <a:buFontTx/>
              <a:buNone/>
            </a:pPr>
            <a:r>
              <a:rPr lang="fr-FR" sz="2400" kern="0" dirty="0">
                <a:latin typeface="Courier"/>
                <a:cs typeface="Courier"/>
              </a:rPr>
              <a:t>	si (y == 0) alors x = 1 sinon x = 2 	</a:t>
            </a:r>
            <a:r>
              <a:rPr lang="fr-FR" sz="2400" kern="0" dirty="0" err="1">
                <a:latin typeface="Courier"/>
                <a:cs typeface="Courier"/>
              </a:rPr>
              <a:t>finsi</a:t>
            </a:r>
            <a:r>
              <a:rPr lang="fr-FR" sz="2400" kern="0" dirty="0">
                <a:latin typeface="Courier"/>
                <a:cs typeface="Courier"/>
              </a:rPr>
              <a:t> </a:t>
            </a:r>
          </a:p>
          <a:p>
            <a:pPr marL="0" indent="0">
              <a:buFontTx/>
              <a:buNone/>
            </a:pPr>
            <a:r>
              <a:rPr lang="fr-FR" sz="2400" kern="0" dirty="0">
                <a:latin typeface="Courier"/>
                <a:cs typeface="Courier"/>
              </a:rPr>
              <a:t>sinon </a:t>
            </a:r>
          </a:p>
          <a:p>
            <a:pPr marL="0" indent="0">
              <a:buFontTx/>
              <a:buNone/>
            </a:pPr>
            <a:r>
              <a:rPr lang="fr-FR" sz="2400" kern="0" dirty="0">
                <a:latin typeface="Courier"/>
                <a:cs typeface="Courier"/>
              </a:rPr>
              <a:t>	si a alors x = 3 * x ; y = 0 </a:t>
            </a:r>
          </a:p>
          <a:p>
            <a:pPr marL="0" indent="0">
              <a:buFontTx/>
              <a:buNone/>
            </a:pPr>
            <a:r>
              <a:rPr lang="fr-FR" sz="2400" kern="0" dirty="0">
                <a:latin typeface="Courier"/>
                <a:cs typeface="Courier"/>
              </a:rPr>
              <a:t>	</a:t>
            </a:r>
            <a:r>
              <a:rPr lang="fr-FR" sz="2400" kern="0" dirty="0" err="1">
                <a:latin typeface="Courier"/>
                <a:cs typeface="Courier"/>
              </a:rPr>
              <a:t>finsi</a:t>
            </a:r>
            <a:r>
              <a:rPr lang="fr-FR" sz="2400" kern="0" dirty="0">
                <a:latin typeface="Courier"/>
                <a:cs typeface="Courier"/>
              </a:rPr>
              <a:t> </a:t>
            </a:r>
          </a:p>
          <a:p>
            <a:pPr marL="0" indent="0">
              <a:buFontTx/>
              <a:buNone/>
            </a:pPr>
            <a:r>
              <a:rPr lang="fr-FR" sz="2400" kern="0" dirty="0" err="1">
                <a:latin typeface="Courier"/>
                <a:cs typeface="Courier"/>
              </a:rPr>
              <a:t>finsi</a:t>
            </a:r>
            <a:r>
              <a:rPr lang="fr-FR" sz="2400" kern="0" dirty="0">
                <a:latin typeface="Courier"/>
                <a:cs typeface="Courier"/>
              </a:rPr>
              <a:t> </a:t>
            </a:r>
          </a:p>
          <a:p>
            <a:pPr marL="0" indent="0">
              <a:buFontTx/>
              <a:buNone/>
            </a:pPr>
            <a:endParaRPr lang="fr-FR" sz="2400" kern="0" dirty="0"/>
          </a:p>
        </p:txBody>
      </p:sp>
    </p:spTree>
    <p:extLst>
      <p:ext uri="{BB962C8B-B14F-4D97-AF65-F5344CB8AC3E}">
        <p14:creationId xmlns:p14="http://schemas.microsoft.com/office/powerpoint/2010/main" val="60371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750288" y="207721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630112" y="4442300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2943931" y="4253887"/>
            <a:ext cx="3118559" cy="1123676"/>
            <a:chOff x="2943931" y="4253887"/>
            <a:chExt cx="3118559" cy="112367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4253887"/>
              <a:ext cx="3118559" cy="822541"/>
              <a:chOff x="2955041" y="4240039"/>
              <a:chExt cx="3118559" cy="82254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551788" y="4413517"/>
                <a:ext cx="52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</p:txBody>
          </p:sp>
          <p:cxnSp>
            <p:nvCxnSpPr>
              <p:cNvPr id="44" name="Connecteur droit 43"/>
              <p:cNvCxnSpPr>
                <a:endCxn id="42" idx="3"/>
              </p:cNvCxnSpPr>
              <p:nvPr/>
            </p:nvCxnSpPr>
            <p:spPr>
              <a:xfrm flipV="1">
                <a:off x="5409891" y="4768611"/>
                <a:ext cx="663709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ZoneTexte 44"/>
            <p:cNvSpPr txBox="1"/>
            <p:nvPr/>
          </p:nvSpPr>
          <p:spPr>
            <a:xfrm>
              <a:off x="5597978" y="4731232"/>
              <a:ext cx="407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  <a:p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40245" y="4573071"/>
              <a:ext cx="295236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2943931" y="4619755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750288" y="207721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630112" y="4442300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2943931" y="2990346"/>
            <a:ext cx="3118559" cy="2387217"/>
            <a:chOff x="2943931" y="2990346"/>
            <a:chExt cx="3118559" cy="2387217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551788" y="4413517"/>
                <a:ext cx="52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</p:txBody>
          </p:sp>
          <p:cxnSp>
            <p:nvCxnSpPr>
              <p:cNvPr id="44" name="Connecteur droit 43"/>
              <p:cNvCxnSpPr>
                <a:endCxn id="42" idx="3"/>
              </p:cNvCxnSpPr>
              <p:nvPr/>
            </p:nvCxnSpPr>
            <p:spPr>
              <a:xfrm flipV="1">
                <a:off x="5409891" y="4768611"/>
                <a:ext cx="663709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>
              <a:endCxn id="43" idx="0"/>
            </p:cNvCxnSpPr>
            <p:nvPr/>
          </p:nvCxnSpPr>
          <p:spPr>
            <a:xfrm>
              <a:off x="4956601" y="3941847"/>
              <a:ext cx="844983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597978" y="4731232"/>
              <a:ext cx="407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  <a:p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40245" y="4573071"/>
              <a:ext cx="295236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387027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2943931" y="4619755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0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750288" y="207721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630112" y="4442300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cxnSp>
        <p:nvCxnSpPr>
          <p:cNvPr id="59" name="Connecteur en angle 58"/>
          <p:cNvCxnSpPr/>
          <p:nvPr/>
        </p:nvCxnSpPr>
        <p:spPr>
          <a:xfrm flipV="1">
            <a:off x="1348832" y="3242605"/>
            <a:ext cx="2825656" cy="941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2943931" y="2990346"/>
            <a:ext cx="3118559" cy="2387217"/>
            <a:chOff x="2943931" y="2990346"/>
            <a:chExt cx="3118559" cy="2387217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551788" y="4413517"/>
                <a:ext cx="52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</p:txBody>
          </p:sp>
          <p:cxnSp>
            <p:nvCxnSpPr>
              <p:cNvPr id="44" name="Connecteur droit 43"/>
              <p:cNvCxnSpPr>
                <a:endCxn id="42" idx="3"/>
              </p:cNvCxnSpPr>
              <p:nvPr/>
            </p:nvCxnSpPr>
            <p:spPr>
              <a:xfrm flipV="1">
                <a:off x="5409891" y="4768611"/>
                <a:ext cx="663709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>
              <a:endCxn id="43" idx="0"/>
            </p:cNvCxnSpPr>
            <p:nvPr/>
          </p:nvCxnSpPr>
          <p:spPr>
            <a:xfrm>
              <a:off x="4956601" y="3941847"/>
              <a:ext cx="844983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597978" y="4731232"/>
              <a:ext cx="407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  <a:p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40245" y="4573071"/>
              <a:ext cx="295236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387027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2943931" y="4619755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1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750288" y="207721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630112" y="4442300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cxnSp>
        <p:nvCxnSpPr>
          <p:cNvPr id="59" name="Connecteur en angle 58"/>
          <p:cNvCxnSpPr/>
          <p:nvPr/>
        </p:nvCxnSpPr>
        <p:spPr>
          <a:xfrm flipV="1">
            <a:off x="1348832" y="3242605"/>
            <a:ext cx="2825656" cy="941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2943931" y="2990346"/>
            <a:ext cx="3118559" cy="2387217"/>
            <a:chOff x="2943931" y="2990346"/>
            <a:chExt cx="3118559" cy="2387217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551788" y="4413517"/>
                <a:ext cx="52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</p:txBody>
          </p:sp>
          <p:cxnSp>
            <p:nvCxnSpPr>
              <p:cNvPr id="44" name="Connecteur droit 43"/>
              <p:cNvCxnSpPr>
                <a:endCxn id="42" idx="3"/>
              </p:cNvCxnSpPr>
              <p:nvPr/>
            </p:nvCxnSpPr>
            <p:spPr>
              <a:xfrm flipV="1">
                <a:off x="5409891" y="4768611"/>
                <a:ext cx="663709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>
              <a:endCxn id="43" idx="0"/>
            </p:cNvCxnSpPr>
            <p:nvPr/>
          </p:nvCxnSpPr>
          <p:spPr>
            <a:xfrm>
              <a:off x="4956601" y="3941847"/>
              <a:ext cx="844983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597978" y="4731232"/>
              <a:ext cx="407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  <a:p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40245" y="4573071"/>
              <a:ext cx="295236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283968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2943931" y="4619755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3026957" y="548058"/>
            <a:ext cx="3849299" cy="2094538"/>
            <a:chOff x="2943931" y="2990346"/>
            <a:chExt cx="3849299" cy="2094538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849299" cy="2020636"/>
              <a:chOff x="2955041" y="3041944"/>
              <a:chExt cx="3849299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335764" y="4413517"/>
                <a:ext cx="1468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cxnSpLocks/>
              <a:endCxn id="53" idx="0"/>
            </p:cNvCxnSpPr>
            <p:nvPr/>
          </p:nvCxnSpPr>
          <p:spPr>
            <a:xfrm>
              <a:off x="4740577" y="3941847"/>
              <a:ext cx="131836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272950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3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750288" y="207721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630112" y="4442300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cxnSp>
        <p:nvCxnSpPr>
          <p:cNvPr id="59" name="Connecteur en angle 58"/>
          <p:cNvCxnSpPr/>
          <p:nvPr/>
        </p:nvCxnSpPr>
        <p:spPr>
          <a:xfrm flipV="1">
            <a:off x="1348832" y="3242605"/>
            <a:ext cx="2825656" cy="941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2943931" y="2990346"/>
            <a:ext cx="3118559" cy="2387217"/>
            <a:chOff x="2943931" y="2990346"/>
            <a:chExt cx="3118559" cy="2387217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5551788" y="4413517"/>
                <a:ext cx="521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</p:txBody>
          </p:sp>
          <p:cxnSp>
            <p:nvCxnSpPr>
              <p:cNvPr id="44" name="Connecteur droit 43"/>
              <p:cNvCxnSpPr>
                <a:endCxn id="42" idx="3"/>
              </p:cNvCxnSpPr>
              <p:nvPr/>
            </p:nvCxnSpPr>
            <p:spPr>
              <a:xfrm flipV="1">
                <a:off x="5409891" y="4768611"/>
                <a:ext cx="663709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>
              <a:endCxn id="43" idx="0"/>
            </p:cNvCxnSpPr>
            <p:nvPr/>
          </p:nvCxnSpPr>
          <p:spPr>
            <a:xfrm>
              <a:off x="4956601" y="3941847"/>
              <a:ext cx="844983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597978" y="4731232"/>
              <a:ext cx="407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</a:t>
              </a:r>
            </a:p>
            <a:p>
              <a:endParaRPr lang="fr-FR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140245" y="4573071"/>
              <a:ext cx="295236" cy="654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251988" y="2990346"/>
              <a:ext cx="949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2943931" y="4619755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3026957" y="548058"/>
            <a:ext cx="3849299" cy="2094538"/>
            <a:chOff x="2943931" y="2990346"/>
            <a:chExt cx="3849299" cy="2094538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849299" cy="2020636"/>
              <a:chOff x="2955041" y="3041944"/>
              <a:chExt cx="3849299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409892" y="4413517"/>
                <a:ext cx="1394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cxnSpLocks/>
              <a:endCxn id="53" idx="0"/>
            </p:cNvCxnSpPr>
            <p:nvPr/>
          </p:nvCxnSpPr>
          <p:spPr>
            <a:xfrm>
              <a:off x="4956601" y="3941847"/>
              <a:ext cx="113940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04001" y="2990346"/>
              <a:ext cx="1094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cxnSp>
        <p:nvCxnSpPr>
          <p:cNvPr id="61" name="Connecteur en angle 60"/>
          <p:cNvCxnSpPr/>
          <p:nvPr/>
        </p:nvCxnSpPr>
        <p:spPr>
          <a:xfrm flipV="1">
            <a:off x="1011062" y="730629"/>
            <a:ext cx="3299463" cy="321121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3410388" y="212524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3305438" y="4410662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cxnSp>
        <p:nvCxnSpPr>
          <p:cNvPr id="59" name="Connecteur en angle 58"/>
          <p:cNvCxnSpPr/>
          <p:nvPr/>
        </p:nvCxnSpPr>
        <p:spPr>
          <a:xfrm flipV="1">
            <a:off x="4132523" y="3283848"/>
            <a:ext cx="2825656" cy="941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6183451" y="3193197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6183451" y="4068097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5201418" y="539602"/>
            <a:ext cx="3721280" cy="2094538"/>
            <a:chOff x="2943931" y="2990346"/>
            <a:chExt cx="3721280" cy="2094538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364452" y="4413517"/>
                <a:ext cx="131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cxnSpLocks/>
              <a:endCxn id="53" idx="0"/>
            </p:cNvCxnSpPr>
            <p:nvPr/>
          </p:nvCxnSpPr>
          <p:spPr>
            <a:xfrm>
              <a:off x="4956601" y="3941847"/>
              <a:ext cx="1052676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09139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773760" y="4722811"/>
            <a:ext cx="3721280" cy="2094393"/>
            <a:chOff x="2943931" y="2990491"/>
            <a:chExt cx="3721280" cy="2094393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364452" y="4413517"/>
                <a:ext cx="131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cxnSpLocks/>
              <a:endCxn id="72" idx="0"/>
            </p:cNvCxnSpPr>
            <p:nvPr/>
          </p:nvCxnSpPr>
          <p:spPr>
            <a:xfrm>
              <a:off x="4956601" y="3941847"/>
              <a:ext cx="1052676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40245" y="457307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236195" y="299049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5201418" y="2169011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0288" y="6346187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086734" y="791861"/>
            <a:ext cx="14227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4132523" y="3994666"/>
            <a:ext cx="954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086734" y="791861"/>
            <a:ext cx="0" cy="3202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3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3410388" y="212524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3305438" y="4410662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cxnSp>
        <p:nvCxnSpPr>
          <p:cNvPr id="59" name="Connecteur en angle 58"/>
          <p:cNvCxnSpPr/>
          <p:nvPr/>
        </p:nvCxnSpPr>
        <p:spPr>
          <a:xfrm flipV="1">
            <a:off x="4132523" y="3283848"/>
            <a:ext cx="2825656" cy="941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6183451" y="3193197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6183451" y="4068097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5201418" y="539602"/>
            <a:ext cx="3721280" cy="2094538"/>
            <a:chOff x="2943931" y="2990346"/>
            <a:chExt cx="3721280" cy="2094538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364452" y="4413517"/>
                <a:ext cx="131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cxnSpLocks/>
              <a:endCxn id="53" idx="0"/>
            </p:cNvCxnSpPr>
            <p:nvPr/>
          </p:nvCxnSpPr>
          <p:spPr>
            <a:xfrm>
              <a:off x="4956601" y="3941847"/>
              <a:ext cx="1052676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09139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773760" y="4722811"/>
            <a:ext cx="3721280" cy="2094393"/>
            <a:chOff x="2943931" y="2990491"/>
            <a:chExt cx="3721280" cy="2094393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364452" y="4413517"/>
                <a:ext cx="131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cxnSpLocks/>
              <a:endCxn id="72" idx="0"/>
            </p:cNvCxnSpPr>
            <p:nvPr/>
          </p:nvCxnSpPr>
          <p:spPr>
            <a:xfrm>
              <a:off x="4956601" y="3941847"/>
              <a:ext cx="1052676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40245" y="457307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236195" y="299049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5201418" y="2169011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0288" y="6346187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086734" y="791861"/>
            <a:ext cx="14227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4132523" y="3994666"/>
            <a:ext cx="954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086734" y="791861"/>
            <a:ext cx="0" cy="3202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87436C1-1784-734E-BA25-042C91BC2F91}"/>
              </a:ext>
            </a:extLst>
          </p:cNvPr>
          <p:cNvCxnSpPr/>
          <p:nvPr/>
        </p:nvCxnSpPr>
        <p:spPr>
          <a:xfrm flipH="1">
            <a:off x="1910138" y="3768614"/>
            <a:ext cx="17970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4E816BD-888D-F24A-A061-79BB6767E18D}"/>
              </a:ext>
            </a:extLst>
          </p:cNvPr>
          <p:cNvCxnSpPr/>
          <p:nvPr/>
        </p:nvCxnSpPr>
        <p:spPr>
          <a:xfrm>
            <a:off x="1910138" y="3768614"/>
            <a:ext cx="0" cy="117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9041C63-884D-7242-9F5B-02557329617C}"/>
              </a:ext>
            </a:extLst>
          </p:cNvPr>
          <p:cNvCxnSpPr/>
          <p:nvPr/>
        </p:nvCxnSpPr>
        <p:spPr>
          <a:xfrm>
            <a:off x="1910138" y="4943742"/>
            <a:ext cx="1716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Déroulement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012" name="Espace réservé du texte 2"/>
          <p:cNvSpPr txBox="1">
            <a:spLocks/>
          </p:cNvSpPr>
          <p:nvPr/>
        </p:nvSpPr>
        <p:spPr bwMode="auto">
          <a:xfrm>
            <a:off x="300608" y="1484784"/>
            <a:ext cx="692943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1"/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Début du projet : 17 novembre 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Fin du projet : 19 janvier 2021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Groupes de 2 personnes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Rendu : 22 janvier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Rapport +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Défense : 26 janvier 2021.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Modalités : présentation + démo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Lieu : HEPIA ou Teams (selon situation sanitaire</a:t>
            </a:r>
            <a:r>
              <a:rPr lang="fr-FR" dirty="0"/>
              <a:t>)</a:t>
            </a:r>
          </a:p>
          <a:p>
            <a:endParaRPr lang="fr-CH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FE4AFA2-ED2A-9C45-A3AD-89D090961E7A}"/>
              </a:ext>
            </a:extLst>
          </p:cNvPr>
          <p:cNvSpPr/>
          <p:nvPr/>
        </p:nvSpPr>
        <p:spPr>
          <a:xfrm>
            <a:off x="3410388" y="3345207"/>
            <a:ext cx="822960" cy="773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r 32"/>
          <p:cNvGrpSpPr/>
          <p:nvPr/>
        </p:nvGrpSpPr>
        <p:grpSpPr>
          <a:xfrm>
            <a:off x="3410388" y="2125242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3305438" y="4410662"/>
            <a:ext cx="15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PileArbre</a:t>
            </a:r>
            <a:endParaRPr lang="fr-FR" dirty="0"/>
          </a:p>
        </p:txBody>
      </p:sp>
      <p:cxnSp>
        <p:nvCxnSpPr>
          <p:cNvPr id="59" name="Connecteur en angle 58"/>
          <p:cNvCxnSpPr/>
          <p:nvPr/>
        </p:nvCxnSpPr>
        <p:spPr>
          <a:xfrm flipV="1">
            <a:off x="4132523" y="3283848"/>
            <a:ext cx="2825656" cy="941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6183451" y="3193197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6183451" y="4068097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5201418" y="539602"/>
            <a:ext cx="3721280" cy="2094538"/>
            <a:chOff x="2943931" y="2990346"/>
            <a:chExt cx="3721280" cy="2094538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364452" y="4413517"/>
                <a:ext cx="131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cxnSpLocks/>
              <a:endCxn id="53" idx="0"/>
            </p:cNvCxnSpPr>
            <p:nvPr/>
          </p:nvCxnSpPr>
          <p:spPr>
            <a:xfrm>
              <a:off x="4956601" y="3941847"/>
              <a:ext cx="1052676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09139" y="2990346"/>
              <a:ext cx="569574" cy="252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827584" y="4646975"/>
            <a:ext cx="3721280" cy="2094393"/>
            <a:chOff x="2943931" y="2990491"/>
            <a:chExt cx="3721280" cy="2094393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idf</a:t>
                </a:r>
                <a:endParaRPr lang="fr-FR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364452" y="4413517"/>
                <a:ext cx="13118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cxnSpLocks/>
              <a:endCxn id="72" idx="0"/>
            </p:cNvCxnSpPr>
            <p:nvPr/>
          </p:nvCxnSpPr>
          <p:spPr>
            <a:xfrm>
              <a:off x="4956601" y="3941847"/>
              <a:ext cx="1052676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40245" y="457307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236195" y="2990491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5201418" y="2169011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0288" y="6346187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086734" y="791861"/>
            <a:ext cx="14227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4132523" y="3994666"/>
            <a:ext cx="954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086734" y="791861"/>
            <a:ext cx="0" cy="3202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87436C1-1784-734E-BA25-042C91BC2F91}"/>
              </a:ext>
            </a:extLst>
          </p:cNvPr>
          <p:cNvCxnSpPr/>
          <p:nvPr/>
        </p:nvCxnSpPr>
        <p:spPr>
          <a:xfrm flipH="1">
            <a:off x="1910138" y="3768614"/>
            <a:ext cx="17970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4E816BD-888D-F24A-A061-79BB6767E18D}"/>
              </a:ext>
            </a:extLst>
          </p:cNvPr>
          <p:cNvCxnSpPr/>
          <p:nvPr/>
        </p:nvCxnSpPr>
        <p:spPr>
          <a:xfrm>
            <a:off x="1910138" y="3768614"/>
            <a:ext cx="0" cy="117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9041C63-884D-7242-9F5B-02557329617C}"/>
              </a:ext>
            </a:extLst>
          </p:cNvPr>
          <p:cNvCxnSpPr/>
          <p:nvPr/>
        </p:nvCxnSpPr>
        <p:spPr>
          <a:xfrm>
            <a:off x="1910138" y="4943742"/>
            <a:ext cx="1716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er 106">
            <a:extLst>
              <a:ext uri="{FF2B5EF4-FFF2-40B4-BE49-F238E27FC236}">
                <a16:creationId xmlns:a16="http://schemas.microsoft.com/office/drawing/2014/main" id="{BAC3163E-9639-8041-9C5D-2878A3C43528}"/>
              </a:ext>
            </a:extLst>
          </p:cNvPr>
          <p:cNvGrpSpPr/>
          <p:nvPr/>
        </p:nvGrpSpPr>
        <p:grpSpPr>
          <a:xfrm>
            <a:off x="468218" y="1006644"/>
            <a:ext cx="2951654" cy="1733054"/>
            <a:chOff x="2943931" y="2951566"/>
            <a:chExt cx="3954174" cy="2293478"/>
          </a:xfrm>
        </p:grpSpPr>
        <p:grpSp>
          <p:nvGrpSpPr>
            <p:cNvPr id="83" name="Grouper 107">
              <a:extLst>
                <a:ext uri="{FF2B5EF4-FFF2-40B4-BE49-F238E27FC236}">
                  <a16:creationId xmlns:a16="http://schemas.microsoft.com/office/drawing/2014/main" id="{FC978F79-2A78-744A-9624-9A04138C99AD}"/>
                </a:ext>
              </a:extLst>
            </p:cNvPr>
            <p:cNvGrpSpPr/>
            <p:nvPr/>
          </p:nvGrpSpPr>
          <p:grpSpPr>
            <a:xfrm>
              <a:off x="2943931" y="3055792"/>
              <a:ext cx="3954174" cy="2020636"/>
              <a:chOff x="2955041" y="3041944"/>
              <a:chExt cx="3954174" cy="2020636"/>
            </a:xfrm>
          </p:grpSpPr>
          <p:grpSp>
            <p:nvGrpSpPr>
              <p:cNvPr id="88" name="Grouper 112">
                <a:extLst>
                  <a:ext uri="{FF2B5EF4-FFF2-40B4-BE49-F238E27FC236}">
                    <a16:creationId xmlns:a16="http://schemas.microsoft.com/office/drawing/2014/main" id="{6D9DE162-E682-A74D-BF5A-1E1B306A97E0}"/>
                  </a:ext>
                </a:extLst>
              </p:cNvPr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78505D3-E9A5-B041-9804-3243603D4862}"/>
                    </a:ext>
                  </a:extLst>
                </p:cNvPr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8E2339A1-51E4-5142-92B6-1FB308C58065}"/>
                    </a:ext>
                  </a:extLst>
                </p:cNvPr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1D878B99-89E8-DF40-95F5-FBAAD261F1C5}"/>
                    </a:ext>
                  </a:extLst>
                </p:cNvPr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39552CF-6D1F-EA42-9A39-86D9C2BB05AE}"/>
                  </a:ext>
                </a:extLst>
              </p:cNvPr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0AE6C4E6-1420-EB45-B0AC-8CCA5D61C65D}"/>
                  </a:ext>
                </a:extLst>
              </p:cNvPr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78D1B2-7298-8849-9586-5334BB38206C}"/>
                  </a:ext>
                </a:extLst>
              </p:cNvPr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F7FB4E92-CEC7-014D-841A-0ECE3EB0091A}"/>
                  </a:ext>
                </a:extLst>
              </p:cNvPr>
              <p:cNvSpPr txBox="1"/>
              <p:nvPr/>
            </p:nvSpPr>
            <p:spPr>
              <a:xfrm>
                <a:off x="5278302" y="4346754"/>
                <a:ext cx="1630913" cy="529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Nombre</a:t>
                </a:r>
              </a:p>
            </p:txBody>
          </p: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1155B904-52A6-BE44-A08B-88B1FFD4F228}"/>
                  </a:ext>
                </a:extLst>
              </p:cNvPr>
              <p:cNvCxnSpPr>
                <a:endCxn id="93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en angle 96">
                <a:extLst>
                  <a:ext uri="{FF2B5EF4-FFF2-40B4-BE49-F238E27FC236}">
                    <a16:creationId xmlns:a16="http://schemas.microsoft.com/office/drawing/2014/main" id="{CB69B890-83A3-4C48-AE84-A6F544447A6E}"/>
                  </a:ext>
                </a:extLst>
              </p:cNvPr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en angle 83">
              <a:extLst>
                <a:ext uri="{FF2B5EF4-FFF2-40B4-BE49-F238E27FC236}">
                  <a16:creationId xmlns:a16="http://schemas.microsoft.com/office/drawing/2014/main" id="{56A801B0-BB11-7245-8E62-170C69222B5B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5133266" y="3875085"/>
              <a:ext cx="949382" cy="48551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2EF53826-B63E-624B-B10E-35C521EAF524}"/>
                </a:ext>
              </a:extLst>
            </p:cNvPr>
            <p:cNvSpPr txBox="1"/>
            <p:nvPr/>
          </p:nvSpPr>
          <p:spPr>
            <a:xfrm>
              <a:off x="5784320" y="4715549"/>
              <a:ext cx="471207" cy="52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2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8A65AA78-8A4F-4F4F-A411-78678EC215F5}"/>
                </a:ext>
              </a:extLst>
            </p:cNvPr>
            <p:cNvSpPr txBox="1"/>
            <p:nvPr/>
          </p:nvSpPr>
          <p:spPr>
            <a:xfrm>
              <a:off x="3114220" y="4498480"/>
              <a:ext cx="287259" cy="446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CA1EC783-FF61-3742-B476-9B2B98315CF6}"/>
                </a:ext>
              </a:extLst>
            </p:cNvPr>
            <p:cNvSpPr txBox="1"/>
            <p:nvPr/>
          </p:nvSpPr>
          <p:spPr>
            <a:xfrm>
              <a:off x="4205833" y="2951566"/>
              <a:ext cx="1059962" cy="529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Affect</a:t>
              </a:r>
            </a:p>
          </p:txBody>
        </p:sp>
      </p:grp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6A863D6-F85B-224E-B1E3-3A3BD422085C}"/>
              </a:ext>
            </a:extLst>
          </p:cNvPr>
          <p:cNvCxnSpPr/>
          <p:nvPr/>
        </p:nvCxnSpPr>
        <p:spPr>
          <a:xfrm flipH="1">
            <a:off x="188915" y="3487532"/>
            <a:ext cx="34841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3AAAB228-1DBF-7D41-9049-5A9AC0EBFFCE}"/>
              </a:ext>
            </a:extLst>
          </p:cNvPr>
          <p:cNvCxnSpPr>
            <a:cxnSpLocks/>
          </p:cNvCxnSpPr>
          <p:nvPr/>
        </p:nvCxnSpPr>
        <p:spPr>
          <a:xfrm flipH="1">
            <a:off x="194381" y="1252806"/>
            <a:ext cx="24816" cy="2234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13A1D922-000D-7A49-B989-576A0B32ACF2}"/>
              </a:ext>
            </a:extLst>
          </p:cNvPr>
          <p:cNvCxnSpPr/>
          <p:nvPr/>
        </p:nvCxnSpPr>
        <p:spPr>
          <a:xfrm flipV="1">
            <a:off x="219197" y="1226843"/>
            <a:ext cx="106295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18E74F7A-F82C-C547-A875-5A8572874BDB}"/>
              </a:ext>
            </a:extLst>
          </p:cNvPr>
          <p:cNvSpPr txBox="1"/>
          <p:nvPr/>
        </p:nvSpPr>
        <p:spPr>
          <a:xfrm>
            <a:off x="4894246" y="5457418"/>
            <a:ext cx="421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Ajout de la structure IF en dépilant les 3 dernières cellules de la pile.</a:t>
            </a:r>
          </a:p>
        </p:txBody>
      </p:sp>
    </p:spTree>
    <p:extLst>
      <p:ext uri="{BB962C8B-B14F-4D97-AF65-F5344CB8AC3E}">
        <p14:creationId xmlns:p14="http://schemas.microsoft.com/office/powerpoint/2010/main" val="162692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13" name="Connecteur droit avec flèche 12"/>
          <p:cNvCxnSpPr/>
          <p:nvPr/>
        </p:nvCxnSpPr>
        <p:spPr>
          <a:xfrm flipV="1">
            <a:off x="786174" y="990243"/>
            <a:ext cx="3185565" cy="1137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52916" y="1539798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16" y="1537270"/>
            <a:ext cx="0" cy="3220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167039" y="1823375"/>
            <a:ext cx="0" cy="2613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52916" y="4757316"/>
            <a:ext cx="3214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167039" y="4437196"/>
            <a:ext cx="6885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75442" y="181554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98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23" name="Connecteur droit 22"/>
          <p:cNvCxnSpPr/>
          <p:nvPr/>
        </p:nvCxnSpPr>
        <p:spPr>
          <a:xfrm flipH="1">
            <a:off x="52916" y="1539798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16" y="1537270"/>
            <a:ext cx="0" cy="3220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167039" y="1823375"/>
            <a:ext cx="0" cy="2613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52916" y="4757316"/>
            <a:ext cx="3214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167039" y="4437196"/>
            <a:ext cx="6885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75442" y="181554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18E2944-1B04-CD40-AA67-D5DEC3B1A687}"/>
              </a:ext>
            </a:extLst>
          </p:cNvPr>
          <p:cNvCxnSpPr/>
          <p:nvPr/>
        </p:nvCxnSpPr>
        <p:spPr>
          <a:xfrm flipH="1">
            <a:off x="4992098" y="1043157"/>
            <a:ext cx="265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3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123" name="Connecteur droit 122"/>
          <p:cNvCxnSpPr/>
          <p:nvPr/>
        </p:nvCxnSpPr>
        <p:spPr>
          <a:xfrm>
            <a:off x="167039" y="1823375"/>
            <a:ext cx="0" cy="2613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167039" y="4437196"/>
            <a:ext cx="68856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75442" y="181554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18E2944-1B04-CD40-AA67-D5DEC3B1A687}"/>
              </a:ext>
            </a:extLst>
          </p:cNvPr>
          <p:cNvCxnSpPr/>
          <p:nvPr/>
        </p:nvCxnSpPr>
        <p:spPr>
          <a:xfrm flipH="1">
            <a:off x="4992098" y="1043157"/>
            <a:ext cx="265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22EAE0A-EF0F-7C47-BBD0-931E872A3621}"/>
              </a:ext>
            </a:extLst>
          </p:cNvPr>
          <p:cNvCxnSpPr/>
          <p:nvPr/>
        </p:nvCxnSpPr>
        <p:spPr>
          <a:xfrm>
            <a:off x="7043512" y="1407306"/>
            <a:ext cx="28655" cy="164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8">
            <a:extLst>
              <a:ext uri="{FF2B5EF4-FFF2-40B4-BE49-F238E27FC236}">
                <a16:creationId xmlns:a16="http://schemas.microsoft.com/office/drawing/2014/main" id="{7C88295A-B5DD-534C-97BA-1991D21F74D8}"/>
              </a:ext>
            </a:extLst>
          </p:cNvPr>
          <p:cNvGrpSpPr/>
          <p:nvPr/>
        </p:nvGrpSpPr>
        <p:grpSpPr>
          <a:xfrm>
            <a:off x="6725684" y="3067046"/>
            <a:ext cx="748923" cy="626877"/>
            <a:chOff x="7215108" y="3112689"/>
            <a:chExt cx="748923" cy="626877"/>
          </a:xfrm>
        </p:grpSpPr>
        <p:grpSp>
          <p:nvGrpSpPr>
            <p:cNvPr id="95" name="Grouper 6">
              <a:extLst>
                <a:ext uri="{FF2B5EF4-FFF2-40B4-BE49-F238E27FC236}">
                  <a16:creationId xmlns:a16="http://schemas.microsoft.com/office/drawing/2014/main" id="{FA50913D-8CEC-EC46-A9E8-201EC3AC1F8C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BA7EE2C-0043-4949-BB59-D08E6977E75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5118024-8B14-1E43-A581-65CE93DC4811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6E519AC-32D0-7A46-9CD7-B9C8BEDD7E42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E0C5404-9B58-224D-8DFB-7C3F32A4E44E}"/>
              </a:ext>
            </a:extLst>
          </p:cNvPr>
          <p:cNvCxnSpPr/>
          <p:nvPr/>
        </p:nvCxnSpPr>
        <p:spPr>
          <a:xfrm flipH="1">
            <a:off x="3651175" y="3597848"/>
            <a:ext cx="3334864" cy="97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A591EA1F-4A4B-0748-887F-D2A74D337476}"/>
              </a:ext>
            </a:extLst>
          </p:cNvPr>
          <p:cNvCxnSpPr/>
          <p:nvPr/>
        </p:nvCxnSpPr>
        <p:spPr>
          <a:xfrm flipH="1">
            <a:off x="7052652" y="142283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7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18E2944-1B04-CD40-AA67-D5DEC3B1A687}"/>
              </a:ext>
            </a:extLst>
          </p:cNvPr>
          <p:cNvCxnSpPr/>
          <p:nvPr/>
        </p:nvCxnSpPr>
        <p:spPr>
          <a:xfrm flipH="1">
            <a:off x="4992098" y="1043157"/>
            <a:ext cx="265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22EAE0A-EF0F-7C47-BBD0-931E872A3621}"/>
              </a:ext>
            </a:extLst>
          </p:cNvPr>
          <p:cNvCxnSpPr/>
          <p:nvPr/>
        </p:nvCxnSpPr>
        <p:spPr>
          <a:xfrm>
            <a:off x="7043512" y="1407306"/>
            <a:ext cx="28655" cy="164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8">
            <a:extLst>
              <a:ext uri="{FF2B5EF4-FFF2-40B4-BE49-F238E27FC236}">
                <a16:creationId xmlns:a16="http://schemas.microsoft.com/office/drawing/2014/main" id="{7C88295A-B5DD-534C-97BA-1991D21F74D8}"/>
              </a:ext>
            </a:extLst>
          </p:cNvPr>
          <p:cNvGrpSpPr/>
          <p:nvPr/>
        </p:nvGrpSpPr>
        <p:grpSpPr>
          <a:xfrm>
            <a:off x="6725684" y="3067046"/>
            <a:ext cx="748923" cy="626877"/>
            <a:chOff x="7215108" y="3112689"/>
            <a:chExt cx="748923" cy="626877"/>
          </a:xfrm>
        </p:grpSpPr>
        <p:grpSp>
          <p:nvGrpSpPr>
            <p:cNvPr id="95" name="Grouper 6">
              <a:extLst>
                <a:ext uri="{FF2B5EF4-FFF2-40B4-BE49-F238E27FC236}">
                  <a16:creationId xmlns:a16="http://schemas.microsoft.com/office/drawing/2014/main" id="{FA50913D-8CEC-EC46-A9E8-201EC3AC1F8C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BA7EE2C-0043-4949-BB59-D08E6977E75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5118024-8B14-1E43-A581-65CE93DC4811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6E519AC-32D0-7A46-9CD7-B9C8BEDD7E42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E0C5404-9B58-224D-8DFB-7C3F32A4E44E}"/>
              </a:ext>
            </a:extLst>
          </p:cNvPr>
          <p:cNvCxnSpPr/>
          <p:nvPr/>
        </p:nvCxnSpPr>
        <p:spPr>
          <a:xfrm flipH="1">
            <a:off x="3651175" y="3597848"/>
            <a:ext cx="3334864" cy="97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A591EA1F-4A4B-0748-887F-D2A74D337476}"/>
              </a:ext>
            </a:extLst>
          </p:cNvPr>
          <p:cNvCxnSpPr/>
          <p:nvPr/>
        </p:nvCxnSpPr>
        <p:spPr>
          <a:xfrm flipH="1">
            <a:off x="7052652" y="142283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8">
            <a:extLst>
              <a:ext uri="{FF2B5EF4-FFF2-40B4-BE49-F238E27FC236}">
                <a16:creationId xmlns:a16="http://schemas.microsoft.com/office/drawing/2014/main" id="{3BFFB040-4D3D-ED42-BEA9-19520376E01A}"/>
              </a:ext>
            </a:extLst>
          </p:cNvPr>
          <p:cNvGrpSpPr/>
          <p:nvPr/>
        </p:nvGrpSpPr>
        <p:grpSpPr>
          <a:xfrm>
            <a:off x="7881398" y="3081271"/>
            <a:ext cx="748923" cy="626877"/>
            <a:chOff x="7215108" y="3112689"/>
            <a:chExt cx="748923" cy="626877"/>
          </a:xfrm>
        </p:grpSpPr>
        <p:grpSp>
          <p:nvGrpSpPr>
            <p:cNvPr id="102" name="Grouper 6">
              <a:extLst>
                <a:ext uri="{FF2B5EF4-FFF2-40B4-BE49-F238E27FC236}">
                  <a16:creationId xmlns:a16="http://schemas.microsoft.com/office/drawing/2014/main" id="{0F4A8FAD-5C27-8146-9254-B4C5EA1A86EB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69D2A7-01C6-C54A-9EDC-7A7E303EAE6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F92CA8E-F59C-5847-A1F7-648A8A7AE802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9110375-4853-C245-B38D-FD71F02B1011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43CEC876-A789-6040-8DA9-844DD4BEDC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7466508" y="3685528"/>
            <a:ext cx="693506" cy="65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4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18E2944-1B04-CD40-AA67-D5DEC3B1A687}"/>
              </a:ext>
            </a:extLst>
          </p:cNvPr>
          <p:cNvCxnSpPr/>
          <p:nvPr/>
        </p:nvCxnSpPr>
        <p:spPr>
          <a:xfrm flipH="1">
            <a:off x="4992098" y="1043157"/>
            <a:ext cx="265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22EAE0A-EF0F-7C47-BBD0-931E872A3621}"/>
              </a:ext>
            </a:extLst>
          </p:cNvPr>
          <p:cNvCxnSpPr/>
          <p:nvPr/>
        </p:nvCxnSpPr>
        <p:spPr>
          <a:xfrm>
            <a:off x="7043512" y="1407306"/>
            <a:ext cx="28655" cy="164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8">
            <a:extLst>
              <a:ext uri="{FF2B5EF4-FFF2-40B4-BE49-F238E27FC236}">
                <a16:creationId xmlns:a16="http://schemas.microsoft.com/office/drawing/2014/main" id="{7C88295A-B5DD-534C-97BA-1991D21F74D8}"/>
              </a:ext>
            </a:extLst>
          </p:cNvPr>
          <p:cNvGrpSpPr/>
          <p:nvPr/>
        </p:nvGrpSpPr>
        <p:grpSpPr>
          <a:xfrm>
            <a:off x="6725684" y="3067046"/>
            <a:ext cx="748923" cy="626877"/>
            <a:chOff x="7215108" y="3112689"/>
            <a:chExt cx="748923" cy="626877"/>
          </a:xfrm>
        </p:grpSpPr>
        <p:grpSp>
          <p:nvGrpSpPr>
            <p:cNvPr id="95" name="Grouper 6">
              <a:extLst>
                <a:ext uri="{FF2B5EF4-FFF2-40B4-BE49-F238E27FC236}">
                  <a16:creationId xmlns:a16="http://schemas.microsoft.com/office/drawing/2014/main" id="{FA50913D-8CEC-EC46-A9E8-201EC3AC1F8C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BA7EE2C-0043-4949-BB59-D08E6977E75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5118024-8B14-1E43-A581-65CE93DC4811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6E519AC-32D0-7A46-9CD7-B9C8BEDD7E42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E0C5404-9B58-224D-8DFB-7C3F32A4E44E}"/>
              </a:ext>
            </a:extLst>
          </p:cNvPr>
          <p:cNvCxnSpPr/>
          <p:nvPr/>
        </p:nvCxnSpPr>
        <p:spPr>
          <a:xfrm flipH="1">
            <a:off x="3651175" y="3597848"/>
            <a:ext cx="3334864" cy="97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A591EA1F-4A4B-0748-887F-D2A74D337476}"/>
              </a:ext>
            </a:extLst>
          </p:cNvPr>
          <p:cNvCxnSpPr/>
          <p:nvPr/>
        </p:nvCxnSpPr>
        <p:spPr>
          <a:xfrm flipH="1">
            <a:off x="7052652" y="142283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8">
            <a:extLst>
              <a:ext uri="{FF2B5EF4-FFF2-40B4-BE49-F238E27FC236}">
                <a16:creationId xmlns:a16="http://schemas.microsoft.com/office/drawing/2014/main" id="{3BFFB040-4D3D-ED42-BEA9-19520376E01A}"/>
              </a:ext>
            </a:extLst>
          </p:cNvPr>
          <p:cNvGrpSpPr/>
          <p:nvPr/>
        </p:nvGrpSpPr>
        <p:grpSpPr>
          <a:xfrm>
            <a:off x="8090152" y="3069986"/>
            <a:ext cx="748923" cy="626877"/>
            <a:chOff x="7215108" y="3112689"/>
            <a:chExt cx="748923" cy="626877"/>
          </a:xfrm>
        </p:grpSpPr>
        <p:grpSp>
          <p:nvGrpSpPr>
            <p:cNvPr id="102" name="Grouper 6">
              <a:extLst>
                <a:ext uri="{FF2B5EF4-FFF2-40B4-BE49-F238E27FC236}">
                  <a16:creationId xmlns:a16="http://schemas.microsoft.com/office/drawing/2014/main" id="{0F4A8FAD-5C27-8146-9254-B4C5EA1A86EB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69D2A7-01C6-C54A-9EDC-7A7E303EAE6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F92CA8E-F59C-5847-A1F7-648A8A7AE802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9110375-4853-C245-B38D-FD71F02B1011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43CEC876-A789-6040-8DA9-844DD4BEDC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7466508" y="3594324"/>
            <a:ext cx="926022" cy="7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91899B9-D3A6-3F4A-BE24-99CD5156D7C4}"/>
              </a:ext>
            </a:extLst>
          </p:cNvPr>
          <p:cNvCxnSpPr/>
          <p:nvPr/>
        </p:nvCxnSpPr>
        <p:spPr>
          <a:xfrm>
            <a:off x="8469175" y="1713105"/>
            <a:ext cx="28655" cy="1353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FAEBDFA-5D80-1948-ADAA-C47A52697B8A}"/>
              </a:ext>
            </a:extLst>
          </p:cNvPr>
          <p:cNvCxnSpPr/>
          <p:nvPr/>
        </p:nvCxnSpPr>
        <p:spPr>
          <a:xfrm flipH="1">
            <a:off x="7932459" y="1716045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7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18E2944-1B04-CD40-AA67-D5DEC3B1A687}"/>
              </a:ext>
            </a:extLst>
          </p:cNvPr>
          <p:cNvCxnSpPr/>
          <p:nvPr/>
        </p:nvCxnSpPr>
        <p:spPr>
          <a:xfrm flipH="1">
            <a:off x="4992098" y="1043157"/>
            <a:ext cx="265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22EAE0A-EF0F-7C47-BBD0-931E872A3621}"/>
              </a:ext>
            </a:extLst>
          </p:cNvPr>
          <p:cNvCxnSpPr/>
          <p:nvPr/>
        </p:nvCxnSpPr>
        <p:spPr>
          <a:xfrm>
            <a:off x="7043512" y="1407306"/>
            <a:ext cx="28655" cy="164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8">
            <a:extLst>
              <a:ext uri="{FF2B5EF4-FFF2-40B4-BE49-F238E27FC236}">
                <a16:creationId xmlns:a16="http://schemas.microsoft.com/office/drawing/2014/main" id="{7C88295A-B5DD-534C-97BA-1991D21F74D8}"/>
              </a:ext>
            </a:extLst>
          </p:cNvPr>
          <p:cNvGrpSpPr/>
          <p:nvPr/>
        </p:nvGrpSpPr>
        <p:grpSpPr>
          <a:xfrm>
            <a:off x="6725684" y="3067046"/>
            <a:ext cx="748923" cy="626877"/>
            <a:chOff x="7215108" y="3112689"/>
            <a:chExt cx="748923" cy="626877"/>
          </a:xfrm>
        </p:grpSpPr>
        <p:grpSp>
          <p:nvGrpSpPr>
            <p:cNvPr id="95" name="Grouper 6">
              <a:extLst>
                <a:ext uri="{FF2B5EF4-FFF2-40B4-BE49-F238E27FC236}">
                  <a16:creationId xmlns:a16="http://schemas.microsoft.com/office/drawing/2014/main" id="{FA50913D-8CEC-EC46-A9E8-201EC3AC1F8C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BA7EE2C-0043-4949-BB59-D08E6977E75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5118024-8B14-1E43-A581-65CE93DC4811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6E519AC-32D0-7A46-9CD7-B9C8BEDD7E42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E0C5404-9B58-224D-8DFB-7C3F32A4E44E}"/>
              </a:ext>
            </a:extLst>
          </p:cNvPr>
          <p:cNvCxnSpPr/>
          <p:nvPr/>
        </p:nvCxnSpPr>
        <p:spPr>
          <a:xfrm flipH="1">
            <a:off x="3651175" y="3597848"/>
            <a:ext cx="3334864" cy="97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A591EA1F-4A4B-0748-887F-D2A74D337476}"/>
              </a:ext>
            </a:extLst>
          </p:cNvPr>
          <p:cNvCxnSpPr/>
          <p:nvPr/>
        </p:nvCxnSpPr>
        <p:spPr>
          <a:xfrm flipH="1">
            <a:off x="7052652" y="142283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8">
            <a:extLst>
              <a:ext uri="{FF2B5EF4-FFF2-40B4-BE49-F238E27FC236}">
                <a16:creationId xmlns:a16="http://schemas.microsoft.com/office/drawing/2014/main" id="{3BFFB040-4D3D-ED42-BEA9-19520376E01A}"/>
              </a:ext>
            </a:extLst>
          </p:cNvPr>
          <p:cNvGrpSpPr/>
          <p:nvPr/>
        </p:nvGrpSpPr>
        <p:grpSpPr>
          <a:xfrm>
            <a:off x="8090152" y="3069986"/>
            <a:ext cx="748923" cy="626877"/>
            <a:chOff x="7215108" y="3112689"/>
            <a:chExt cx="748923" cy="626877"/>
          </a:xfrm>
        </p:grpSpPr>
        <p:grpSp>
          <p:nvGrpSpPr>
            <p:cNvPr id="102" name="Grouper 6">
              <a:extLst>
                <a:ext uri="{FF2B5EF4-FFF2-40B4-BE49-F238E27FC236}">
                  <a16:creationId xmlns:a16="http://schemas.microsoft.com/office/drawing/2014/main" id="{0F4A8FAD-5C27-8146-9254-B4C5EA1A86EB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69D2A7-01C6-C54A-9EDC-7A7E303EAE6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F92CA8E-F59C-5847-A1F7-648A8A7AE802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9110375-4853-C245-B38D-FD71F02B1011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43CEC876-A789-6040-8DA9-844DD4BEDC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7466508" y="3594324"/>
            <a:ext cx="926022" cy="7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91899B9-D3A6-3F4A-BE24-99CD5156D7C4}"/>
              </a:ext>
            </a:extLst>
          </p:cNvPr>
          <p:cNvCxnSpPr/>
          <p:nvPr/>
        </p:nvCxnSpPr>
        <p:spPr>
          <a:xfrm>
            <a:off x="8469175" y="1713105"/>
            <a:ext cx="28655" cy="1353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FAEBDFA-5D80-1948-ADAA-C47A52697B8A}"/>
              </a:ext>
            </a:extLst>
          </p:cNvPr>
          <p:cNvCxnSpPr/>
          <p:nvPr/>
        </p:nvCxnSpPr>
        <p:spPr>
          <a:xfrm flipH="1">
            <a:off x="7932459" y="1716045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C63B477-160A-4045-8D3C-D0E5936096D3}"/>
              </a:ext>
            </a:extLst>
          </p:cNvPr>
          <p:cNvCxnSpPr/>
          <p:nvPr/>
        </p:nvCxnSpPr>
        <p:spPr>
          <a:xfrm>
            <a:off x="712158" y="2082230"/>
            <a:ext cx="8753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B73A440-8872-B34D-8C0D-4A42EFADABAB}"/>
              </a:ext>
            </a:extLst>
          </p:cNvPr>
          <p:cNvCxnSpPr/>
          <p:nvPr/>
        </p:nvCxnSpPr>
        <p:spPr>
          <a:xfrm flipV="1">
            <a:off x="1587467" y="665201"/>
            <a:ext cx="0" cy="1417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97A2F09-134E-3842-BF3B-46C4288555CC}"/>
              </a:ext>
            </a:extLst>
          </p:cNvPr>
          <p:cNvCxnSpPr/>
          <p:nvPr/>
        </p:nvCxnSpPr>
        <p:spPr>
          <a:xfrm>
            <a:off x="1587467" y="665201"/>
            <a:ext cx="5639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9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12" y="2063636"/>
            <a:ext cx="8423970" cy="85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030" y="2063636"/>
            <a:ext cx="8899058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si (a == b) alors </a:t>
            </a:r>
          </a:p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	si (y == 0) alors x = 1 sinon x = 2 </a:t>
            </a:r>
            <a:r>
              <a:rPr lang="fr-FR" sz="2400" dirty="0" err="1">
                <a:latin typeface="Courier"/>
                <a:cs typeface="Courier"/>
              </a:rPr>
              <a:t>finsi</a:t>
            </a:r>
            <a:r>
              <a:rPr lang="fr-FR" sz="2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sinon </a:t>
            </a:r>
          </a:p>
          <a:p>
            <a:pPr marL="0" indent="0">
              <a:buNone/>
            </a:pPr>
            <a:r>
              <a:rPr lang="fr-FR" sz="2400" dirty="0">
                <a:latin typeface="Courier"/>
                <a:cs typeface="Courier"/>
              </a:rPr>
              <a:t>	si a alors x = 3 * x ; y = 0 </a:t>
            </a:r>
            <a:r>
              <a:rPr lang="fr-FR" sz="2400" dirty="0" err="1">
                <a:latin typeface="Courier"/>
                <a:cs typeface="Courier"/>
              </a:rPr>
              <a:t>finsi</a:t>
            </a:r>
            <a:r>
              <a:rPr lang="fr-FR" sz="2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400" dirty="0" err="1">
                <a:latin typeface="Courier"/>
                <a:cs typeface="Courier"/>
              </a:rPr>
              <a:t>finsi</a:t>
            </a:r>
            <a:r>
              <a:rPr lang="fr-FR" sz="24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579882" y="2063636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613323" y="243296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13323" y="329577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313219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r 32"/>
          <p:cNvGrpSpPr/>
          <p:nvPr/>
        </p:nvGrpSpPr>
        <p:grpSpPr>
          <a:xfrm>
            <a:off x="260418" y="202869"/>
            <a:ext cx="822960" cy="2234726"/>
            <a:chOff x="750288" y="2077212"/>
            <a:chExt cx="822960" cy="2234726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750288" y="4311938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75028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50288" y="4070554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750288" y="3848859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750288" y="3568095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750288" y="3297177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750288" y="3055792"/>
              <a:ext cx="82296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573248" y="2077212"/>
              <a:ext cx="0" cy="2234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/>
          <p:cNvSpPr txBox="1"/>
          <p:nvPr/>
        </p:nvSpPr>
        <p:spPr>
          <a:xfrm>
            <a:off x="135588" y="2483501"/>
            <a:ext cx="1545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PileArbre</a:t>
            </a:r>
            <a:endParaRPr lang="fr-FR" sz="1600" dirty="0"/>
          </a:p>
        </p:txBody>
      </p:sp>
      <p:cxnSp>
        <p:nvCxnSpPr>
          <p:cNvPr id="59" name="Connecteur en angle 58"/>
          <p:cNvCxnSpPr/>
          <p:nvPr/>
        </p:nvCxnSpPr>
        <p:spPr>
          <a:xfrm>
            <a:off x="712158" y="2331716"/>
            <a:ext cx="1124513" cy="2939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er 16"/>
          <p:cNvGrpSpPr/>
          <p:nvPr/>
        </p:nvGrpSpPr>
        <p:grpSpPr>
          <a:xfrm>
            <a:off x="1021823" y="2558498"/>
            <a:ext cx="2012670" cy="1130369"/>
            <a:chOff x="2943931" y="3055792"/>
            <a:chExt cx="3118559" cy="2020636"/>
          </a:xfrm>
        </p:grpSpPr>
        <p:grpSp>
          <p:nvGrpSpPr>
            <p:cNvPr id="2" name="Grouper 1"/>
            <p:cNvGrpSpPr/>
            <p:nvPr/>
          </p:nvGrpSpPr>
          <p:grpSpPr>
            <a:xfrm>
              <a:off x="2943931" y="3055792"/>
              <a:ext cx="3118559" cy="2020636"/>
              <a:chOff x="2955041" y="3041944"/>
              <a:chExt cx="3118559" cy="2020636"/>
            </a:xfrm>
          </p:grpSpPr>
          <p:grpSp>
            <p:nvGrpSpPr>
              <p:cNvPr id="15" name="Grouper 14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409892" y="4474641"/>
                <a:ext cx="663708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en angle 46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cteur en angle 54"/>
            <p:cNvCxnSpPr/>
            <p:nvPr/>
          </p:nvCxnSpPr>
          <p:spPr>
            <a:xfrm>
              <a:off x="4956601" y="3941846"/>
              <a:ext cx="844985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stCxn id="21" idx="1"/>
            <a:endCxn id="21" idx="3"/>
          </p:cNvCxnSpPr>
          <p:nvPr/>
        </p:nvCxnSpPr>
        <p:spPr>
          <a:xfrm>
            <a:off x="1021823" y="3433398"/>
            <a:ext cx="419678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er 30"/>
          <p:cNvGrpSpPr/>
          <p:nvPr/>
        </p:nvGrpSpPr>
        <p:grpSpPr>
          <a:xfrm>
            <a:off x="2814333" y="864043"/>
            <a:ext cx="3721280" cy="2132909"/>
            <a:chOff x="2943931" y="2990346"/>
            <a:chExt cx="3721280" cy="2132909"/>
          </a:xfrm>
        </p:grpSpPr>
        <p:grpSp>
          <p:nvGrpSpPr>
            <p:cNvPr id="38" name="Grouper 37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49" name="Grouper 48"/>
              <p:cNvGrpSpPr/>
              <p:nvPr/>
            </p:nvGrpSpPr>
            <p:grpSpPr>
              <a:xfrm>
                <a:off x="4263100" y="3041944"/>
                <a:ext cx="866402" cy="1028610"/>
                <a:chOff x="4676608" y="3738531"/>
                <a:chExt cx="1311313" cy="151849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/>
                <p:cNvCxnSpPr/>
                <p:nvPr/>
              </p:nvCxnSpPr>
              <p:spPr>
                <a:xfrm>
                  <a:off x="4676608" y="4794325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38067" y="4240039"/>
                <a:ext cx="5218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5551788" y="4413517"/>
                <a:ext cx="1124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54" name="Connecteur droit 53"/>
              <p:cNvCxnSpPr>
                <a:endCxn id="52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en angle 55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cteur en angle 38"/>
            <p:cNvCxnSpPr>
              <a:endCxn id="53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872170" y="47847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0</a:t>
              </a: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140245" y="45730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y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4387027" y="2990346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Egal</a:t>
              </a:r>
            </a:p>
          </p:txBody>
        </p:sp>
      </p:grpSp>
      <p:grpSp>
        <p:nvGrpSpPr>
          <p:cNvPr id="62" name="Grouper 61"/>
          <p:cNvGrpSpPr/>
          <p:nvPr/>
        </p:nvGrpSpPr>
        <p:grpSpPr>
          <a:xfrm>
            <a:off x="1959069" y="4631361"/>
            <a:ext cx="3721280" cy="1937700"/>
            <a:chOff x="2943931" y="2990346"/>
            <a:chExt cx="3721280" cy="2131471"/>
          </a:xfrm>
        </p:grpSpPr>
        <p:grpSp>
          <p:nvGrpSpPr>
            <p:cNvPr id="63" name="Grouper 62"/>
            <p:cNvGrpSpPr/>
            <p:nvPr/>
          </p:nvGrpSpPr>
          <p:grpSpPr>
            <a:xfrm>
              <a:off x="2943931" y="3055792"/>
              <a:ext cx="3721280" cy="2020636"/>
              <a:chOff x="2955041" y="3041944"/>
              <a:chExt cx="3721280" cy="2020636"/>
            </a:xfrm>
          </p:grpSpPr>
          <p:grpSp>
            <p:nvGrpSpPr>
              <p:cNvPr id="68" name="Grouper 67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76" name="Connecteur droit 75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ectangle 68"/>
              <p:cNvSpPr/>
              <p:nvPr/>
            </p:nvSpPr>
            <p:spPr>
              <a:xfrm>
                <a:off x="2955041" y="431193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3038067" y="4240039"/>
                <a:ext cx="521811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551788" y="4413517"/>
                <a:ext cx="1124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73" name="Connecteur droit 72"/>
              <p:cNvCxnSpPr>
                <a:endCxn id="71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en angle 63"/>
            <p:cNvCxnSpPr>
              <a:endCxn id="72" idx="0"/>
            </p:cNvCxnSpPr>
            <p:nvPr/>
          </p:nvCxnSpPr>
          <p:spPr>
            <a:xfrm>
              <a:off x="4956601" y="3941847"/>
              <a:ext cx="1146344" cy="48551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5872170" y="4715552"/>
              <a:ext cx="312906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3152646" y="4573071"/>
              <a:ext cx="30008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x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308635" y="2990346"/>
              <a:ext cx="70673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Affect</a:t>
              </a:r>
            </a:p>
          </p:txBody>
        </p:sp>
      </p:grpSp>
      <p:cxnSp>
        <p:nvCxnSpPr>
          <p:cNvPr id="78" name="Connecteur droit 77"/>
          <p:cNvCxnSpPr>
            <a:stCxn id="50" idx="1"/>
            <a:endCxn id="50" idx="3"/>
          </p:cNvCxnSpPr>
          <p:nvPr/>
        </p:nvCxnSpPr>
        <p:spPr>
          <a:xfrm>
            <a:off x="2814333" y="24934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959069" y="6161252"/>
            <a:ext cx="6502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Grouper 106"/>
          <p:cNvGrpSpPr/>
          <p:nvPr/>
        </p:nvGrpSpPr>
        <p:grpSpPr>
          <a:xfrm>
            <a:off x="6088328" y="4344652"/>
            <a:ext cx="3092184" cy="1671500"/>
            <a:chOff x="2943931" y="2951566"/>
            <a:chExt cx="3929626" cy="2212019"/>
          </a:xfrm>
        </p:grpSpPr>
        <p:grpSp>
          <p:nvGrpSpPr>
            <p:cNvPr id="108" name="Grouper 107"/>
            <p:cNvGrpSpPr/>
            <p:nvPr/>
          </p:nvGrpSpPr>
          <p:grpSpPr>
            <a:xfrm>
              <a:off x="2943931" y="3055792"/>
              <a:ext cx="3929626" cy="2077562"/>
              <a:chOff x="2955041" y="3041944"/>
              <a:chExt cx="3929626" cy="2077562"/>
            </a:xfrm>
          </p:grpSpPr>
          <p:grpSp>
            <p:nvGrpSpPr>
              <p:cNvPr id="113" name="Grouper 112"/>
              <p:cNvGrpSpPr/>
              <p:nvPr/>
            </p:nvGrpSpPr>
            <p:grpSpPr>
              <a:xfrm>
                <a:off x="4263101" y="3041944"/>
                <a:ext cx="866404" cy="1028610"/>
                <a:chOff x="4676606" y="3738531"/>
                <a:chExt cx="1311315" cy="151849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4676608" y="3738531"/>
                  <a:ext cx="1311313" cy="151849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1" name="Connecteur droit 120"/>
                <p:cNvCxnSpPr/>
                <p:nvPr/>
              </p:nvCxnSpPr>
              <p:spPr>
                <a:xfrm>
                  <a:off x="4676608" y="4218227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/>
                <p:cNvCxnSpPr/>
                <p:nvPr/>
              </p:nvCxnSpPr>
              <p:spPr>
                <a:xfrm>
                  <a:off x="4676606" y="4794324"/>
                  <a:ext cx="1311313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Rectangle 113"/>
              <p:cNvSpPr/>
              <p:nvPr/>
            </p:nvSpPr>
            <p:spPr>
              <a:xfrm>
                <a:off x="2955041" y="4311937"/>
                <a:ext cx="788153" cy="8075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3038067" y="4240039"/>
                <a:ext cx="521811" cy="77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idf</a:t>
                </a:r>
                <a:endParaRPr lang="fr-FR" sz="1600" dirty="0"/>
              </a:p>
              <a:p>
                <a:endParaRPr lang="fr-FR" sz="16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409891" y="4474641"/>
                <a:ext cx="1129991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5427864" y="4422620"/>
                <a:ext cx="1456803" cy="44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Nombre</a:t>
                </a:r>
              </a:p>
            </p:txBody>
          </p:sp>
          <p:cxnSp>
            <p:nvCxnSpPr>
              <p:cNvPr id="118" name="Connecteur droit 117"/>
              <p:cNvCxnSpPr>
                <a:endCxn id="116" idx="3"/>
              </p:cNvCxnSpPr>
              <p:nvPr/>
            </p:nvCxnSpPr>
            <p:spPr>
              <a:xfrm flipV="1">
                <a:off x="5409891" y="4768611"/>
                <a:ext cx="1129991" cy="988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en angle 118"/>
              <p:cNvCxnSpPr/>
              <p:nvPr/>
            </p:nvCxnSpPr>
            <p:spPr>
              <a:xfrm rot="10800000" flipV="1">
                <a:off x="3298974" y="3568095"/>
                <a:ext cx="1191303" cy="743842"/>
              </a:xfrm>
              <a:prstGeom prst="bentConnector3">
                <a:avLst>
                  <a:gd name="adj1" fmla="val 99587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Connecteur en angle 108"/>
            <p:cNvCxnSpPr>
              <a:cxnSpLocks/>
              <a:endCxn id="117" idx="0"/>
            </p:cNvCxnSpPr>
            <p:nvPr/>
          </p:nvCxnSpPr>
          <p:spPr>
            <a:xfrm>
              <a:off x="5108716" y="3950953"/>
              <a:ext cx="1036438" cy="48551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72170" y="4715551"/>
              <a:ext cx="379316" cy="44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3110083" y="4573071"/>
              <a:ext cx="34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205833" y="2951566"/>
              <a:ext cx="979049" cy="488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dirty="0"/>
                <a:t>Affect</a:t>
              </a:r>
            </a:p>
          </p:txBody>
        </p:sp>
      </p:grpSp>
      <p:cxnSp>
        <p:nvCxnSpPr>
          <p:cNvPr id="124" name="Connecteur droit 123"/>
          <p:cNvCxnSpPr/>
          <p:nvPr/>
        </p:nvCxnSpPr>
        <p:spPr>
          <a:xfrm>
            <a:off x="6153660" y="5677598"/>
            <a:ext cx="5116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er 7"/>
          <p:cNvGrpSpPr/>
          <p:nvPr/>
        </p:nvGrpSpPr>
        <p:grpSpPr>
          <a:xfrm>
            <a:off x="7280516" y="485622"/>
            <a:ext cx="936203" cy="1391653"/>
            <a:chOff x="7267736" y="630183"/>
            <a:chExt cx="936203" cy="1391653"/>
          </a:xfrm>
        </p:grpSpPr>
        <p:sp>
          <p:nvSpPr>
            <p:cNvPr id="87" name="Rectangle 86"/>
            <p:cNvSpPr/>
            <p:nvPr/>
          </p:nvSpPr>
          <p:spPr>
            <a:xfrm>
              <a:off x="7267736" y="664273"/>
              <a:ext cx="936203" cy="1357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8" name="Connecteur droit 87"/>
            <p:cNvCxnSpPr/>
            <p:nvPr/>
          </p:nvCxnSpPr>
          <p:spPr>
            <a:xfrm>
              <a:off x="7267736" y="1008026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7267736" y="1341564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7267736" y="1681831"/>
              <a:ext cx="936203" cy="2528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7488995" y="630183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Si</a:t>
              </a:r>
            </a:p>
          </p:txBody>
        </p:sp>
      </p:grp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18E2944-1B04-CD40-AA67-D5DEC3B1A687}"/>
              </a:ext>
            </a:extLst>
          </p:cNvPr>
          <p:cNvCxnSpPr/>
          <p:nvPr/>
        </p:nvCxnSpPr>
        <p:spPr>
          <a:xfrm flipH="1">
            <a:off x="4992098" y="1043157"/>
            <a:ext cx="2657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F22EAE0A-EF0F-7C47-BBD0-931E872A3621}"/>
              </a:ext>
            </a:extLst>
          </p:cNvPr>
          <p:cNvCxnSpPr/>
          <p:nvPr/>
        </p:nvCxnSpPr>
        <p:spPr>
          <a:xfrm>
            <a:off x="7043512" y="1407306"/>
            <a:ext cx="28655" cy="164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8">
            <a:extLst>
              <a:ext uri="{FF2B5EF4-FFF2-40B4-BE49-F238E27FC236}">
                <a16:creationId xmlns:a16="http://schemas.microsoft.com/office/drawing/2014/main" id="{7C88295A-B5DD-534C-97BA-1991D21F74D8}"/>
              </a:ext>
            </a:extLst>
          </p:cNvPr>
          <p:cNvGrpSpPr/>
          <p:nvPr/>
        </p:nvGrpSpPr>
        <p:grpSpPr>
          <a:xfrm>
            <a:off x="6725684" y="3067046"/>
            <a:ext cx="748923" cy="626877"/>
            <a:chOff x="7215108" y="3112689"/>
            <a:chExt cx="748923" cy="626877"/>
          </a:xfrm>
        </p:grpSpPr>
        <p:grpSp>
          <p:nvGrpSpPr>
            <p:cNvPr id="95" name="Grouper 6">
              <a:extLst>
                <a:ext uri="{FF2B5EF4-FFF2-40B4-BE49-F238E27FC236}">
                  <a16:creationId xmlns:a16="http://schemas.microsoft.com/office/drawing/2014/main" id="{FA50913D-8CEC-EC46-A9E8-201EC3AC1F8C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BA7EE2C-0043-4949-BB59-D08E6977E75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5118024-8B14-1E43-A581-65CE93DC4811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6E519AC-32D0-7A46-9CD7-B9C8BEDD7E42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2E0C5404-9B58-224D-8DFB-7C3F32A4E44E}"/>
              </a:ext>
            </a:extLst>
          </p:cNvPr>
          <p:cNvCxnSpPr/>
          <p:nvPr/>
        </p:nvCxnSpPr>
        <p:spPr>
          <a:xfrm flipH="1">
            <a:off x="3651175" y="3597848"/>
            <a:ext cx="3334864" cy="97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A591EA1F-4A4B-0748-887F-D2A74D337476}"/>
              </a:ext>
            </a:extLst>
          </p:cNvPr>
          <p:cNvCxnSpPr/>
          <p:nvPr/>
        </p:nvCxnSpPr>
        <p:spPr>
          <a:xfrm flipH="1">
            <a:off x="7052652" y="1422834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8">
            <a:extLst>
              <a:ext uri="{FF2B5EF4-FFF2-40B4-BE49-F238E27FC236}">
                <a16:creationId xmlns:a16="http://schemas.microsoft.com/office/drawing/2014/main" id="{3BFFB040-4D3D-ED42-BEA9-19520376E01A}"/>
              </a:ext>
            </a:extLst>
          </p:cNvPr>
          <p:cNvGrpSpPr/>
          <p:nvPr/>
        </p:nvGrpSpPr>
        <p:grpSpPr>
          <a:xfrm>
            <a:off x="8090152" y="3069986"/>
            <a:ext cx="748923" cy="626877"/>
            <a:chOff x="7215108" y="3112689"/>
            <a:chExt cx="748923" cy="626877"/>
          </a:xfrm>
        </p:grpSpPr>
        <p:grpSp>
          <p:nvGrpSpPr>
            <p:cNvPr id="102" name="Grouper 6">
              <a:extLst>
                <a:ext uri="{FF2B5EF4-FFF2-40B4-BE49-F238E27FC236}">
                  <a16:creationId xmlns:a16="http://schemas.microsoft.com/office/drawing/2014/main" id="{0F4A8FAD-5C27-8146-9254-B4C5EA1A86EB}"/>
                </a:ext>
              </a:extLst>
            </p:cNvPr>
            <p:cNvGrpSpPr/>
            <p:nvPr/>
          </p:nvGrpSpPr>
          <p:grpSpPr>
            <a:xfrm>
              <a:off x="7215108" y="3112689"/>
              <a:ext cx="748923" cy="626877"/>
              <a:chOff x="6613524" y="3027059"/>
              <a:chExt cx="748923" cy="62687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69D2A7-01C6-C54A-9EDC-7A7E303EAE6E}"/>
                  </a:ext>
                </a:extLst>
              </p:cNvPr>
              <p:cNvSpPr/>
              <p:nvPr/>
            </p:nvSpPr>
            <p:spPr>
              <a:xfrm>
                <a:off x="6646115" y="3065997"/>
                <a:ext cx="650276" cy="587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CF92CA8E-F59C-5847-A1F7-648A8A7AE802}"/>
                  </a:ext>
                </a:extLst>
              </p:cNvPr>
              <p:cNvSpPr txBox="1"/>
              <p:nvPr/>
            </p:nvSpPr>
            <p:spPr>
              <a:xfrm>
                <a:off x="6613524" y="3027059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dirty="0" err="1"/>
                  <a:t>Linstr</a:t>
                </a:r>
                <a:endParaRPr lang="fr-FR" sz="1800" dirty="0"/>
              </a:p>
            </p:txBody>
          </p:sp>
        </p:grp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9110375-4853-C245-B38D-FD71F02B1011}"/>
                </a:ext>
              </a:extLst>
            </p:cNvPr>
            <p:cNvCxnSpPr/>
            <p:nvPr/>
          </p:nvCxnSpPr>
          <p:spPr>
            <a:xfrm>
              <a:off x="7247699" y="3501028"/>
              <a:ext cx="650276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43CEC876-A789-6040-8DA9-844DD4BEDCD6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7466508" y="3594324"/>
            <a:ext cx="926022" cy="75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91899B9-D3A6-3F4A-BE24-99CD5156D7C4}"/>
              </a:ext>
            </a:extLst>
          </p:cNvPr>
          <p:cNvCxnSpPr/>
          <p:nvPr/>
        </p:nvCxnSpPr>
        <p:spPr>
          <a:xfrm>
            <a:off x="8469175" y="1713105"/>
            <a:ext cx="28655" cy="1353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FAEBDFA-5D80-1948-ADAA-C47A52697B8A}"/>
              </a:ext>
            </a:extLst>
          </p:cNvPr>
          <p:cNvCxnSpPr/>
          <p:nvPr/>
        </p:nvCxnSpPr>
        <p:spPr>
          <a:xfrm flipH="1">
            <a:off x="7932459" y="1716045"/>
            <a:ext cx="536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C63B477-160A-4045-8D3C-D0E5936096D3}"/>
              </a:ext>
            </a:extLst>
          </p:cNvPr>
          <p:cNvCxnSpPr/>
          <p:nvPr/>
        </p:nvCxnSpPr>
        <p:spPr>
          <a:xfrm>
            <a:off x="712158" y="2082230"/>
            <a:ext cx="8753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B73A440-8872-B34D-8C0D-4A42EFADABAB}"/>
              </a:ext>
            </a:extLst>
          </p:cNvPr>
          <p:cNvCxnSpPr/>
          <p:nvPr/>
        </p:nvCxnSpPr>
        <p:spPr>
          <a:xfrm flipV="1">
            <a:off x="1587467" y="665201"/>
            <a:ext cx="0" cy="1417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97A2F09-134E-3842-BF3B-46C4288555CC}"/>
              </a:ext>
            </a:extLst>
          </p:cNvPr>
          <p:cNvCxnSpPr/>
          <p:nvPr/>
        </p:nvCxnSpPr>
        <p:spPr>
          <a:xfrm>
            <a:off x="1587467" y="665201"/>
            <a:ext cx="5639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8A5C6EF-00BE-3847-9E54-D314B9140C27}"/>
              </a:ext>
            </a:extLst>
          </p:cNvPr>
          <p:cNvSpPr txBox="1"/>
          <p:nvPr/>
        </p:nvSpPr>
        <p:spPr>
          <a:xfrm>
            <a:off x="1843230" y="3160302"/>
            <a:ext cx="56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96BBC027-0279-8144-8C61-714ED0442A42}"/>
              </a:ext>
            </a:extLst>
          </p:cNvPr>
          <p:cNvSpPr txBox="1"/>
          <p:nvPr/>
        </p:nvSpPr>
        <p:spPr>
          <a:xfrm>
            <a:off x="8227057" y="704815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75955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Exemple3_TC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9144000" cy="60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HEPIAL 2020 : Composants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3A3C9F5-D1C2-464D-8995-5B93DB7C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65817"/>
            <a:ext cx="8255898" cy="345491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9EEFD8-6993-5245-AFF9-76FCC679C6CE}"/>
              </a:ext>
            </a:extLst>
          </p:cNvPr>
          <p:cNvSpPr txBox="1"/>
          <p:nvPr/>
        </p:nvSpPr>
        <p:spPr>
          <a:xfrm>
            <a:off x="5460180" y="5125534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’Compilateur’ jasmin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589ACF9-C774-6248-8558-091F6D0F15AB}"/>
              </a:ext>
            </a:extLst>
          </p:cNvPr>
          <p:cNvCxnSpPr/>
          <p:nvPr/>
        </p:nvCxnSpPr>
        <p:spPr>
          <a:xfrm flipH="1">
            <a:off x="7885162" y="5020733"/>
            <a:ext cx="8466" cy="71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2992FDA-56A5-6F4D-AC4C-210D1708CF2A}"/>
              </a:ext>
            </a:extLst>
          </p:cNvPr>
          <p:cNvSpPr txBox="1"/>
          <p:nvPr/>
        </p:nvSpPr>
        <p:spPr>
          <a:xfrm>
            <a:off x="6363173" y="58452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.class (java)</a:t>
            </a:r>
          </a:p>
        </p:txBody>
      </p:sp>
    </p:spTree>
    <p:extLst>
      <p:ext uri="{BB962C8B-B14F-4D97-AF65-F5344CB8AC3E}">
        <p14:creationId xmlns:p14="http://schemas.microsoft.com/office/powerpoint/2010/main" val="727324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exemple4_TC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90"/>
            <a:ext cx="9144000" cy="6605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03613" y="1481584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(3)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1884" y="2275290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173954" y="704214"/>
            <a:ext cx="35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46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Grammaire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9291CC9-7FB8-0B49-9402-732A73FDD56E}"/>
              </a:ext>
            </a:extLst>
          </p:cNvPr>
          <p:cNvSpPr txBox="1">
            <a:spLocks/>
          </p:cNvSpPr>
          <p:nvPr/>
        </p:nvSpPr>
        <p:spPr>
          <a:xfrm>
            <a:off x="518864" y="1628800"/>
            <a:ext cx="8229600" cy="41978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kern="0" dirty="0"/>
              <a:t>Grammaire simplifiée</a:t>
            </a:r>
          </a:p>
          <a:p>
            <a:endParaRPr lang="fr-FR" kern="0" dirty="0"/>
          </a:p>
          <a:p>
            <a:pPr lvl="1"/>
            <a:r>
              <a:rPr lang="fr-FR" kern="0" dirty="0"/>
              <a:t>2 types de données : entier, </a:t>
            </a:r>
            <a:r>
              <a:rPr lang="fr-FR" kern="0" dirty="0" err="1"/>
              <a:t>booleen</a:t>
            </a:r>
            <a:endParaRPr lang="fr-FR" kern="0" dirty="0"/>
          </a:p>
          <a:p>
            <a:pPr lvl="1"/>
            <a:endParaRPr lang="fr-FR" kern="0" dirty="0"/>
          </a:p>
          <a:p>
            <a:pPr lvl="1"/>
            <a:r>
              <a:rPr lang="fr-FR" kern="0" dirty="0"/>
              <a:t>Pas de tableaux </a:t>
            </a:r>
          </a:p>
          <a:p>
            <a:pPr lvl="1"/>
            <a:r>
              <a:rPr lang="fr-FR" kern="0" dirty="0"/>
              <a:t>Pas de procédures ni de fonctions</a:t>
            </a:r>
          </a:p>
          <a:p>
            <a:pPr lvl="1"/>
            <a:endParaRPr lang="fr-FR" kern="0" dirty="0"/>
          </a:p>
          <a:p>
            <a:r>
              <a:rPr lang="fr-FR" kern="0" dirty="0"/>
              <a:t>Compilateur : HEPIAL -&gt; JVM</a:t>
            </a:r>
          </a:p>
          <a:p>
            <a:pPr lvl="1"/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153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Grammaire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71F9CFE-10EA-EE42-8D6C-3EF5A175EC7A}"/>
              </a:ext>
            </a:extLst>
          </p:cNvPr>
          <p:cNvSpPr txBox="1">
            <a:spLocks/>
          </p:cNvSpPr>
          <p:nvPr/>
        </p:nvSpPr>
        <p:spPr>
          <a:xfrm>
            <a:off x="323528" y="1600200"/>
            <a:ext cx="8587110" cy="476673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sz="7200" kern="0" dirty="0"/>
              <a:t>Grammaire</a:t>
            </a:r>
          </a:p>
          <a:p>
            <a:endParaRPr lang="fr-FR" sz="6400" kern="0" dirty="0"/>
          </a:p>
          <a:p>
            <a:endParaRPr lang="fr-FR" kern="0" dirty="0"/>
          </a:p>
          <a:p>
            <a:pPr marL="400050" lvl="1" indent="0">
              <a:buFontTx/>
              <a:buNone/>
            </a:pPr>
            <a:r>
              <a:rPr lang="fr-FR" sz="4800" strike="sngStrike" kern="0" dirty="0">
                <a:latin typeface="Arial" charset="0"/>
                <a:ea typeface="Arial" charset="0"/>
                <a:cs typeface="Arial" charset="0"/>
              </a:rPr>
              <a:t>(1) 	AXIOME		-&gt;	PROGRAMME</a:t>
            </a:r>
            <a:endParaRPr lang="fr-FR" sz="4800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(2)	PROGRAMME	-&gt; 	ENTETE DECLA* 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fr-FR" sz="4800" b="1" i="1" kern="0" dirty="0" err="1">
                <a:latin typeface="Arial" charset="0"/>
                <a:ea typeface="Arial" charset="0"/>
                <a:cs typeface="Arial" charset="0"/>
              </a:rPr>
              <a:t>debutprg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CORPS ‘</a:t>
            </a:r>
            <a:r>
              <a:rPr lang="fr-FR" sz="4800" b="1" i="1" kern="0" dirty="0" err="1">
                <a:latin typeface="Arial" charset="0"/>
                <a:ea typeface="Arial" charset="0"/>
                <a:cs typeface="Arial" charset="0"/>
              </a:rPr>
              <a:t>finprg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			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(3)	ENTETE		-&gt; 	‘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programme’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4800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endParaRPr lang="fr-FR" sz="4800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(4)	DECLA		-&gt; 	DECLAVAR	|  DECLACONST				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(5)	DECLAVAR		-&gt;	TYPE LIDENT </a:t>
            </a:r>
            <a:r>
              <a:rPr lang="fr-FR" sz="4800" b="1" kern="0" dirty="0">
                <a:latin typeface="Arial" charset="0"/>
                <a:ea typeface="Arial" charset="0"/>
                <a:cs typeface="Arial" charset="0"/>
              </a:rPr>
              <a:t>‘;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’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(6)	LIDENT		-&gt;	</a:t>
            </a:r>
            <a:r>
              <a:rPr lang="fr-FR" sz="4800" b="1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| LIDENT </a:t>
            </a:r>
            <a:r>
              <a:rPr lang="fr-FR" sz="4800" b="1" kern="0" dirty="0">
                <a:latin typeface="Arial" charset="0"/>
                <a:ea typeface="Arial" charset="0"/>
                <a:cs typeface="Arial" charset="0"/>
              </a:rPr>
              <a:t>‘,’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4800" b="1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(7)	DECLACONST	-&gt;	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'constante'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TYPE </a:t>
            </a:r>
            <a:r>
              <a:rPr lang="fr-FR" sz="4800" b="1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sz="4800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fr-FR" sz="4800" b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EXPR ‘</a:t>
            </a:r>
            <a:r>
              <a:rPr lang="fr-FR" sz="4800" i="1" kern="0" dirty="0">
                <a:latin typeface="Arial" charset="0"/>
                <a:ea typeface="Arial" charset="0"/>
                <a:cs typeface="Arial" charset="0"/>
              </a:rPr>
              <a:t>;’</a:t>
            </a:r>
            <a:endParaRPr lang="fr-FR" sz="4800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(8)	TYPE		-&gt;	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'entier'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fr-FR" sz="4800" b="1" i="1" kern="0" dirty="0" err="1">
                <a:latin typeface="Arial" charset="0"/>
                <a:ea typeface="Arial" charset="0"/>
                <a:cs typeface="Arial" charset="0"/>
              </a:rPr>
              <a:t>booleen</a:t>
            </a:r>
            <a:r>
              <a:rPr lang="fr-FR" sz="4800" b="1" i="1" kern="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(9)	CORPS		-&gt;	INSTR * </a:t>
            </a:r>
          </a:p>
          <a:p>
            <a:pPr marL="400050" lvl="1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1143000" lvl="1" indent="-742950">
              <a:buFontTx/>
              <a:buAutoNum type="arabicParenBoth" startAt="10"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INSTR		-&gt;	AFFECTATION | ECRIRE | LIRE | CONDITION | TANTQUE | POUR  </a:t>
            </a:r>
          </a:p>
          <a:p>
            <a:pPr marL="0" indent="0">
              <a:buFontTx/>
              <a:buNone/>
            </a:pPr>
            <a:r>
              <a:rPr lang="fr-FR" sz="4800" kern="0" dirty="0">
                <a:latin typeface="Arial" charset="0"/>
                <a:ea typeface="Arial" charset="0"/>
                <a:cs typeface="Arial" charset="0"/>
              </a:rPr>
              <a:t> 			</a:t>
            </a:r>
          </a:p>
        </p:txBody>
      </p:sp>
    </p:spTree>
    <p:extLst>
      <p:ext uri="{BB962C8B-B14F-4D97-AF65-F5344CB8AC3E}">
        <p14:creationId xmlns:p14="http://schemas.microsoft.com/office/powerpoint/2010/main" val="26015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Grammaire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00CB8D1-53C8-394D-AC69-1F4261FC89A5}"/>
              </a:ext>
            </a:extLst>
          </p:cNvPr>
          <p:cNvSpPr txBox="1">
            <a:spLocks/>
          </p:cNvSpPr>
          <p:nvPr/>
        </p:nvSpPr>
        <p:spPr>
          <a:xfrm>
            <a:off x="179512" y="1600200"/>
            <a:ext cx="8856984" cy="476673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sz="4300" kern="0" dirty="0"/>
              <a:t>Grammaire (suite)</a:t>
            </a:r>
          </a:p>
          <a:p>
            <a:endParaRPr lang="fr-FR" sz="4300" kern="0" dirty="0"/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(11)	LIRE		-&gt;	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lire’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 ;’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(12)	ECRIRE		-&gt;	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ecrire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EXPR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 ;’ 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 |  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ecrire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b="1" kern="0" dirty="0" err="1">
                <a:latin typeface="Arial" charset="0"/>
                <a:ea typeface="Arial" charset="0"/>
                <a:cs typeface="Arial" charset="0"/>
              </a:rPr>
              <a:t>constanteChaine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 ;’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(13)	AFFECTATION	-&gt;	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‘=’ EXPR ‘;’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(15)	CONDITION	-&gt;	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si’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EXPR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'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alors'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CORPS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sinon’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CORPS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finsi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(16)	TANTQUE		-&gt;	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tantque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EXPR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faire’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CORPS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fintantque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(17)	POUR		-&gt;	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pour’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allantde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EXPR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a’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EXPR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faire’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 CORPS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 err="1">
                <a:latin typeface="Arial" charset="0"/>
                <a:ea typeface="Arial" charset="0"/>
                <a:cs typeface="Arial" charset="0"/>
              </a:rPr>
              <a:t>finpour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(18)	EXPR		-&gt;	EXPR OPEBIN EXPR | OPEUN EXPR | ‘(‘ EXPR ‘)’ | OPERANDE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(19)	OPERANDE	-&gt;	</a:t>
            </a:r>
            <a:r>
              <a:rPr lang="fr-FR" b="1" kern="0" dirty="0" err="1">
                <a:latin typeface="Arial" charset="0"/>
                <a:ea typeface="Arial" charset="0"/>
                <a:cs typeface="Arial" charset="0"/>
              </a:rPr>
              <a:t>ident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 err="1">
                <a:latin typeface="Arial" charset="0"/>
                <a:ea typeface="Arial" charset="0"/>
                <a:cs typeface="Arial" charset="0"/>
              </a:rPr>
              <a:t>constanteEnt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vrai’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faux’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(20)	OPEBIN		-&gt;	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‘+’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‘-‘ 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‘*’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‘/’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‘==’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‘&lt;&gt;’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‘&lt;’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‘&gt;’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‘&lt;=’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‘&gt;=’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et’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ou’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fr-FR" kern="0" dirty="0">
                <a:latin typeface="Arial" charset="0"/>
                <a:ea typeface="Arial" charset="0"/>
                <a:cs typeface="Arial" charset="0"/>
              </a:rPr>
              <a:t>(21)	OPEUN		-&gt;	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  <a:sym typeface="Symbol" charset="2"/>
              </a:rPr>
              <a:t>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fr-FR" kern="0" dirty="0">
                <a:latin typeface="Arial" charset="0"/>
                <a:ea typeface="Arial" charset="0"/>
                <a:cs typeface="Arial" charset="0"/>
              </a:rPr>
              <a:t> | </a:t>
            </a:r>
            <a:r>
              <a:rPr lang="fr-FR" b="1" kern="0" dirty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fr-FR" b="1" i="1" kern="0" dirty="0">
                <a:latin typeface="Arial" charset="0"/>
                <a:ea typeface="Arial" charset="0"/>
                <a:cs typeface="Arial" charset="0"/>
              </a:rPr>
              <a:t>non’</a:t>
            </a:r>
            <a:endParaRPr lang="fr-FR" kern="0" dirty="0">
              <a:latin typeface="Arial" charset="0"/>
              <a:ea typeface="Arial" charset="0"/>
              <a:cs typeface="Arial" charset="0"/>
            </a:endParaRP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4567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Grammaire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8540A5C-1532-D949-87F3-AE67F44E4BEC}"/>
              </a:ext>
            </a:extLst>
          </p:cNvPr>
          <p:cNvSpPr txBox="1">
            <a:spLocks/>
          </p:cNvSpPr>
          <p:nvPr/>
        </p:nvSpPr>
        <p:spPr>
          <a:xfrm>
            <a:off x="899592" y="1600200"/>
            <a:ext cx="7467600" cy="47667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sz="2400" kern="0" dirty="0"/>
              <a:t>Exemple de programme :</a:t>
            </a:r>
          </a:p>
          <a:p>
            <a:endParaRPr lang="fr-FR" sz="2400" kern="0" dirty="0"/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programme demo1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entier n;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entier 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debutprg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ecrire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"Nombre a 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elever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au carré: ";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  lire n;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= n*n;    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ecrire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"Résultat:";</a:t>
            </a:r>
          </a:p>
          <a:p>
            <a:pPr marL="0" indent="0">
              <a:buFontTx/>
              <a:buNone/>
            </a:pP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ecrire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fr-FR" sz="2000" kern="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FontTx/>
              <a:buNone/>
            </a:pPr>
            <a:r>
              <a:rPr lang="fr-FR" sz="2000" kern="0" dirty="0" err="1">
                <a:latin typeface="Courier" charset="0"/>
                <a:ea typeface="Courier" charset="0"/>
                <a:cs typeface="Courier" charset="0"/>
              </a:rPr>
              <a:t>finprg</a:t>
            </a:r>
            <a:endParaRPr lang="fr-FR" sz="2000" kern="0" dirty="0">
              <a:latin typeface="Courier" charset="0"/>
              <a:ea typeface="Courier" charset="0"/>
              <a:cs typeface="Courier" charset="0"/>
            </a:endParaRPr>
          </a:p>
          <a:p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57985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HEPIAL 2020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DD3F30E-AB26-A14A-867A-E2F6C27D922F}"/>
              </a:ext>
            </a:extLst>
          </p:cNvPr>
          <p:cNvSpPr txBox="1">
            <a:spLocks/>
          </p:cNvSpPr>
          <p:nvPr/>
        </p:nvSpPr>
        <p:spPr>
          <a:xfrm>
            <a:off x="287867" y="2155056"/>
            <a:ext cx="8229600" cy="3506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sz="2400" kern="0" dirty="0"/>
              <a:t>Deux étapes principales à réaliser :</a:t>
            </a:r>
          </a:p>
          <a:p>
            <a:endParaRPr lang="fr-FR" sz="2400" kern="0" dirty="0"/>
          </a:p>
          <a:p>
            <a:pPr marL="457200" lvl="1" indent="0">
              <a:buNone/>
            </a:pPr>
            <a:r>
              <a:rPr lang="fr-FR" sz="2400" kern="0" dirty="0"/>
              <a:t>1. </a:t>
            </a:r>
            <a:r>
              <a:rPr lang="fr-FR" sz="2400" kern="0"/>
              <a:t>Création de la table </a:t>
            </a:r>
            <a:r>
              <a:rPr lang="fr-FR" sz="2400" kern="0" dirty="0"/>
              <a:t>des symboles et de l’arbre syntaxique</a:t>
            </a:r>
          </a:p>
          <a:p>
            <a:pPr marL="457200" lvl="1" indent="0">
              <a:buNone/>
            </a:pPr>
            <a:endParaRPr lang="fr-FR" sz="2400" kern="0" dirty="0"/>
          </a:p>
          <a:p>
            <a:pPr marL="457200" lvl="1" indent="0">
              <a:buNone/>
            </a:pPr>
            <a:r>
              <a:rPr lang="fr-FR" sz="2400" kern="0" dirty="0"/>
              <a:t>2. Analyse sémantique, production du code et optimisation</a:t>
            </a:r>
          </a:p>
        </p:txBody>
      </p:sp>
    </p:spTree>
    <p:extLst>
      <p:ext uri="{BB962C8B-B14F-4D97-AF65-F5344CB8AC3E}">
        <p14:creationId xmlns:p14="http://schemas.microsoft.com/office/powerpoint/2010/main" val="172331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1981200" y="685800"/>
            <a:ext cx="6929438" cy="590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H" dirty="0">
                <a:cs typeface="ＭＳ Ｐゴシック" charset="-128"/>
              </a:rPr>
              <a:t>Table des symboles (TDS)</a:t>
            </a:r>
          </a:p>
        </p:txBody>
      </p:sp>
      <p:cxnSp>
        <p:nvCxnSpPr>
          <p:cNvPr id="4" name="Connecteur droit 3"/>
          <p:cNvCxnSpPr/>
          <p:nvPr/>
        </p:nvCxnSpPr>
        <p:spPr bwMode="auto">
          <a:xfrm>
            <a:off x="2057400" y="1219200"/>
            <a:ext cx="61722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DD3F30E-AB26-A14A-867A-E2F6C27D922F}"/>
              </a:ext>
            </a:extLst>
          </p:cNvPr>
          <p:cNvSpPr txBox="1">
            <a:spLocks/>
          </p:cNvSpPr>
          <p:nvPr/>
        </p:nvSpPr>
        <p:spPr>
          <a:xfrm>
            <a:off x="287867" y="2155056"/>
            <a:ext cx="8229600" cy="40171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pitchFamily="-10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FR" sz="2400" kern="0" dirty="0"/>
              <a:t>Correspond au 'dictionnaire'</a:t>
            </a:r>
          </a:p>
          <a:p>
            <a:r>
              <a:rPr lang="fr-FR" sz="2400" kern="0" dirty="0"/>
              <a:t>Très simple car pas de fonction</a:t>
            </a:r>
          </a:p>
          <a:p>
            <a:endParaRPr lang="fr-FR" sz="2400" kern="0" dirty="0"/>
          </a:p>
          <a:p>
            <a:r>
              <a:rPr lang="fr-FR" sz="2400" kern="0" dirty="0"/>
              <a:t>Type </a:t>
            </a:r>
            <a:r>
              <a:rPr lang="fr-FR" sz="2400" kern="0" dirty="0" err="1"/>
              <a:t>Hashmap</a:t>
            </a:r>
            <a:endParaRPr lang="fr-FR" sz="2400" kern="0" dirty="0"/>
          </a:p>
          <a:p>
            <a:r>
              <a:rPr lang="fr-FR" sz="2400" kern="0" dirty="0"/>
              <a:t>Couple clé / Valeur</a:t>
            </a:r>
          </a:p>
          <a:p>
            <a:endParaRPr lang="fr-FR" sz="2400" kern="0" dirty="0"/>
          </a:p>
          <a:p>
            <a:r>
              <a:rPr lang="fr-FR" sz="2400" kern="0" dirty="0"/>
              <a:t>ex : 	</a:t>
            </a:r>
            <a:r>
              <a:rPr lang="fr-FR" sz="2400" kern="0" dirty="0">
                <a:latin typeface="Courier" pitchFamily="2" charset="0"/>
              </a:rPr>
              <a:t>var1, Entier</a:t>
            </a:r>
          </a:p>
          <a:p>
            <a:pPr marL="0" indent="0">
              <a:buNone/>
            </a:pPr>
            <a:r>
              <a:rPr lang="fr-FR" sz="2400" kern="0" dirty="0">
                <a:latin typeface="Courier" pitchFamily="2" charset="0"/>
              </a:rPr>
              <a:t>		var2, </a:t>
            </a:r>
            <a:r>
              <a:rPr lang="fr-FR" sz="2400" kern="0" dirty="0" err="1">
                <a:latin typeface="Courier" pitchFamily="2" charset="0"/>
              </a:rPr>
              <a:t>Booleen</a:t>
            </a:r>
            <a:endParaRPr lang="fr-FR" sz="2400" kern="0" dirty="0">
              <a:latin typeface="Courier" pitchFamily="2" charset="0"/>
            </a:endParaRPr>
          </a:p>
          <a:p>
            <a:pPr marL="0" indent="0">
              <a:buNone/>
            </a:pPr>
            <a:r>
              <a:rPr lang="fr-FR" sz="2400" kern="0" dirty="0">
                <a:latin typeface="Courier" pitchFamily="2" charset="0"/>
              </a:rPr>
              <a:t>		var3, Entier</a:t>
            </a:r>
          </a:p>
        </p:txBody>
      </p:sp>
    </p:spTree>
    <p:extLst>
      <p:ext uri="{BB962C8B-B14F-4D97-AF65-F5344CB8AC3E}">
        <p14:creationId xmlns:p14="http://schemas.microsoft.com/office/powerpoint/2010/main" val="3356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B Corps de présentation">
  <a:themeElements>
    <a:clrScheme name="hepia logos_ba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pia logos_ba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hepia logos_b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 Titre de présentation">
  <a:themeElements>
    <a:clrScheme name="hepia logos_ba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epia logos_ba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hepia logos_b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pia logos_b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pia logos_b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Présentation1</Template>
  <TotalTime>104062</TotalTime>
  <Words>939</Words>
  <Application>Microsoft Macintosh PowerPoint</Application>
  <PresentationFormat>Affichage à l'écran (4:3)</PresentationFormat>
  <Paragraphs>344</Paragraphs>
  <Slides>30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Courier</vt:lpstr>
      <vt:lpstr>Wingdings</vt:lpstr>
      <vt:lpstr>B Corps de présentation</vt:lpstr>
      <vt:lpstr>A Titre de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de code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d'applications</dc:title>
  <dc:subject/>
  <dc:creator>steph</dc:creator>
  <cp:keywords/>
  <dc:description/>
  <cp:lastModifiedBy>Malandain Stéphane</cp:lastModifiedBy>
  <cp:revision>246</cp:revision>
  <cp:lastPrinted>2016-03-21T15:24:35Z</cp:lastPrinted>
  <dcterms:created xsi:type="dcterms:W3CDTF">2015-02-24T10:35:19Z</dcterms:created>
  <dcterms:modified xsi:type="dcterms:W3CDTF">2020-11-17T15:03:52Z</dcterms:modified>
  <cp:category/>
</cp:coreProperties>
</file>