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sldIdLst>
    <p:sldId id="256" r:id="rId3"/>
    <p:sldId id="259" r:id="rId4"/>
    <p:sldId id="258" r:id="rId5"/>
    <p:sldId id="260" r:id="rId6"/>
    <p:sldId id="263" r:id="rId7"/>
    <p:sldId id="261" r:id="rId8"/>
    <p:sldId id="262" r:id="rId9"/>
    <p:sldId id="264" r:id="rId10"/>
    <p:sldId id="265" r:id="rId11"/>
    <p:sldId id="266" r:id="rId12"/>
    <p:sldId id="267" r:id="rId13"/>
    <p:sldId id="270" r:id="rId14"/>
    <p:sldId id="268" r:id="rId15"/>
    <p:sldId id="269"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6D9F"/>
    <a:srgbClr val="C5ECF9"/>
    <a:srgbClr val="F67B28"/>
    <a:srgbClr val="CCF2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marketing%20analytics\assignment%201\Data%20and%20charts_Queries_Priyank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1"/>
          <c:tx>
            <c:strRef>
              <c:f>'1'!$F$5</c:f>
              <c:strCache>
                <c:ptCount val="1"/>
                <c:pt idx="0">
                  <c:v>Manual donations</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delete val="1"/>
          </c:dLbls>
          <c:cat>
            <c:numRef>
              <c:f>'1'!$G$3:$T$3</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'1'!$G$5:$T$5</c:f>
              <c:numCache>
                <c:formatCode>General</c:formatCode>
                <c:ptCount val="14"/>
                <c:pt idx="0">
                  <c:v>198011</c:v>
                </c:pt>
                <c:pt idx="1">
                  <c:v>228877</c:v>
                </c:pt>
                <c:pt idx="2">
                  <c:v>268658</c:v>
                </c:pt>
                <c:pt idx="3">
                  <c:v>310838</c:v>
                </c:pt>
                <c:pt idx="4">
                  <c:v>343615</c:v>
                </c:pt>
                <c:pt idx="5">
                  <c:v>371910</c:v>
                </c:pt>
                <c:pt idx="6">
                  <c:v>412227</c:v>
                </c:pt>
                <c:pt idx="7">
                  <c:v>429653</c:v>
                </c:pt>
                <c:pt idx="8">
                  <c:v>517935</c:v>
                </c:pt>
                <c:pt idx="9">
                  <c:v>555511</c:v>
                </c:pt>
                <c:pt idx="10">
                  <c:v>586894</c:v>
                </c:pt>
                <c:pt idx="11">
                  <c:v>617724</c:v>
                </c:pt>
                <c:pt idx="12">
                  <c:v>631886</c:v>
                </c:pt>
                <c:pt idx="13" formatCode="0">
                  <c:v>659303.03080534306</c:v>
                </c:pt>
              </c:numCache>
            </c:numRef>
          </c:val>
          <c:extLst>
            <c:ext xmlns:c16="http://schemas.microsoft.com/office/drawing/2014/chart" uri="{C3380CC4-5D6E-409C-BE32-E72D297353CC}">
              <c16:uniqueId val="{00000000-FB0C-470C-9617-84DA606B6E08}"/>
            </c:ext>
          </c:extLst>
        </c:ser>
        <c:ser>
          <c:idx val="2"/>
          <c:order val="2"/>
          <c:tx>
            <c:strRef>
              <c:f>'1'!$F$6</c:f>
              <c:strCache>
                <c:ptCount val="1"/>
                <c:pt idx="0">
                  <c:v>Automatic donations</c:v>
                </c:pt>
              </c:strCache>
            </c:strRef>
          </c:tx>
          <c:spPr>
            <a:solidFill>
              <a:srgbClr val="82E0FA"/>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delete val="1"/>
          </c:dLbls>
          <c:cat>
            <c:numRef>
              <c:f>'1'!$G$3:$T$3</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'1'!$G$6:$T$6</c:f>
              <c:numCache>
                <c:formatCode>General</c:formatCode>
                <c:ptCount val="14"/>
                <c:pt idx="0">
                  <c:v>5928</c:v>
                </c:pt>
                <c:pt idx="1">
                  <c:v>27314</c:v>
                </c:pt>
                <c:pt idx="2">
                  <c:v>40045</c:v>
                </c:pt>
                <c:pt idx="3">
                  <c:v>52811</c:v>
                </c:pt>
                <c:pt idx="4">
                  <c:v>76980</c:v>
                </c:pt>
                <c:pt idx="5">
                  <c:v>96165</c:v>
                </c:pt>
                <c:pt idx="6">
                  <c:v>114333</c:v>
                </c:pt>
                <c:pt idx="7">
                  <c:v>126805</c:v>
                </c:pt>
                <c:pt idx="8">
                  <c:v>154320</c:v>
                </c:pt>
                <c:pt idx="9">
                  <c:v>192905</c:v>
                </c:pt>
                <c:pt idx="10">
                  <c:v>231917</c:v>
                </c:pt>
                <c:pt idx="11">
                  <c:v>287124</c:v>
                </c:pt>
                <c:pt idx="12">
                  <c:v>331475</c:v>
                </c:pt>
                <c:pt idx="13" formatCode="0">
                  <c:v>396396.98386537033</c:v>
                </c:pt>
              </c:numCache>
            </c:numRef>
          </c:val>
          <c:extLst>
            <c:ext xmlns:c16="http://schemas.microsoft.com/office/drawing/2014/chart" uri="{C3380CC4-5D6E-409C-BE32-E72D297353CC}">
              <c16:uniqueId val="{00000001-FB0C-470C-9617-84DA606B6E08}"/>
            </c:ext>
          </c:extLst>
        </c:ser>
        <c:dLbls>
          <c:showLegendKey val="0"/>
          <c:showVal val="1"/>
          <c:showCatName val="0"/>
          <c:showSerName val="0"/>
          <c:showPercent val="0"/>
          <c:showBubbleSize val="0"/>
        </c:dLbls>
        <c:gapWidth val="150"/>
        <c:overlap val="100"/>
        <c:axId val="512473711"/>
        <c:axId val="511383551"/>
      </c:barChart>
      <c:lineChart>
        <c:grouping val="standard"/>
        <c:varyColors val="0"/>
        <c:ser>
          <c:idx val="0"/>
          <c:order val="0"/>
          <c:tx>
            <c:strRef>
              <c:f>'1'!$F$4</c:f>
              <c:strCache>
                <c:ptCount val="1"/>
                <c:pt idx="0">
                  <c:v>Total Donation received</c:v>
                </c:pt>
              </c:strCache>
            </c:strRef>
          </c:tx>
          <c:spPr>
            <a:ln w="34925" cap="rnd">
              <a:solidFill>
                <a:srgbClr val="92D050"/>
              </a:solidFill>
              <a:round/>
            </a:ln>
            <a:effectLst>
              <a:outerShdw blurRad="50800" dist="38100" dir="5400000" rotWithShape="0">
                <a:srgbClr val="000000">
                  <a:alpha val="35000"/>
                </a:srgbClr>
              </a:outerShdw>
            </a:effectLst>
          </c:spPr>
          <c:marker>
            <c:symbol val="circle"/>
            <c:size val="6"/>
            <c:spPr>
              <a:solidFill>
                <a:sysClr val="window" lastClr="FFFFFF"/>
              </a:solidFill>
              <a:ln w="9525">
                <a:solidFill>
                  <a:srgbClr val="92D050"/>
                </a:solidFill>
                <a:roun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marker>
          <c:dLbls>
            <c:delete val="1"/>
          </c:dLbls>
          <c:cat>
            <c:numRef>
              <c:f>'1'!$G$3:$T$3</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'1'!$G$4:$T$4</c:f>
              <c:numCache>
                <c:formatCode>#,##0\ [$€-1]_);\(#,##0\ [$€-1]\)</c:formatCode>
                <c:ptCount val="14"/>
                <c:pt idx="0">
                  <c:v>203939</c:v>
                </c:pt>
                <c:pt idx="1">
                  <c:v>256190</c:v>
                </c:pt>
                <c:pt idx="2">
                  <c:v>308703</c:v>
                </c:pt>
                <c:pt idx="3">
                  <c:v>363648</c:v>
                </c:pt>
                <c:pt idx="4">
                  <c:v>420595</c:v>
                </c:pt>
                <c:pt idx="5">
                  <c:v>468075</c:v>
                </c:pt>
                <c:pt idx="6">
                  <c:v>526559</c:v>
                </c:pt>
                <c:pt idx="7">
                  <c:v>556457</c:v>
                </c:pt>
                <c:pt idx="8">
                  <c:v>672255</c:v>
                </c:pt>
                <c:pt idx="9">
                  <c:v>748416</c:v>
                </c:pt>
                <c:pt idx="10">
                  <c:v>818811</c:v>
                </c:pt>
                <c:pt idx="11">
                  <c:v>904848</c:v>
                </c:pt>
                <c:pt idx="12">
                  <c:v>963361</c:v>
                </c:pt>
                <c:pt idx="13">
                  <c:v>1055700.0146707133</c:v>
                </c:pt>
              </c:numCache>
            </c:numRef>
          </c:val>
          <c:smooth val="0"/>
          <c:extLst>
            <c:ext xmlns:c16="http://schemas.microsoft.com/office/drawing/2014/chart" uri="{C3380CC4-5D6E-409C-BE32-E72D297353CC}">
              <c16:uniqueId val="{00000002-FB0C-470C-9617-84DA606B6E08}"/>
            </c:ext>
          </c:extLst>
        </c:ser>
        <c:dLbls>
          <c:showLegendKey val="0"/>
          <c:showVal val="1"/>
          <c:showCatName val="0"/>
          <c:showSerName val="0"/>
          <c:showPercent val="0"/>
          <c:showBubbleSize val="0"/>
        </c:dLbls>
        <c:marker val="1"/>
        <c:smooth val="0"/>
        <c:axId val="512473711"/>
        <c:axId val="511383551"/>
      </c:lineChart>
      <c:catAx>
        <c:axId val="51247371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83551"/>
        <c:crosses val="autoZero"/>
        <c:auto val="1"/>
        <c:lblAlgn val="ctr"/>
        <c:lblOffset val="100"/>
        <c:noMultiLvlLbl val="0"/>
      </c:catAx>
      <c:valAx>
        <c:axId val="5113835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Donations received in million Euros</a:t>
                </a:r>
              </a:p>
            </c:rich>
          </c:tx>
          <c:layout>
            <c:manualLayout>
              <c:xMode val="edge"/>
              <c:yMode val="edge"/>
              <c:x val="1.7026175782081297E-2"/>
              <c:y val="0.14960876369327072"/>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3711"/>
        <c:crosses val="autoZero"/>
        <c:crossBetween val="between"/>
        <c:dispUnits>
          <c:builtInUnit val="million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sz="1600" b="0" dirty="0">
                <a:solidFill>
                  <a:srgbClr val="286D9F"/>
                </a:solidFill>
                <a:effectLst/>
                <a:latin typeface="Calibri" panose="020F0502020204030204" pitchFamily="34" charset="0"/>
                <a:cs typeface="Calibri" panose="020F0502020204030204" pitchFamily="34" charset="0"/>
              </a:rPr>
              <a:t>Proportion</a:t>
            </a:r>
            <a:r>
              <a:rPr lang="fr-FR" sz="1600" b="0" baseline="0" dirty="0">
                <a:solidFill>
                  <a:srgbClr val="286D9F"/>
                </a:solidFill>
                <a:effectLst/>
                <a:latin typeface="Calibri" panose="020F0502020204030204" pitchFamily="34" charset="0"/>
                <a:cs typeface="Calibri" panose="020F0502020204030204" pitchFamily="34" charset="0"/>
              </a:rPr>
              <a:t> of Donation per </a:t>
            </a:r>
            <a:r>
              <a:rPr lang="fr-FR" sz="1600" b="0" baseline="0" dirty="0" err="1">
                <a:solidFill>
                  <a:srgbClr val="286D9F"/>
                </a:solidFill>
                <a:effectLst/>
                <a:latin typeface="Calibri" panose="020F0502020204030204" pitchFamily="34" charset="0"/>
                <a:cs typeface="Calibri" panose="020F0502020204030204" pitchFamily="34" charset="0"/>
              </a:rPr>
              <a:t>prefix</a:t>
            </a:r>
            <a:endParaRPr lang="fr-FR" sz="1600" b="0" dirty="0">
              <a:solidFill>
                <a:srgbClr val="286D9F"/>
              </a:solidFill>
              <a:effectLst/>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Feuil1!$B$1</c:f>
              <c:strCache>
                <c:ptCount val="1"/>
                <c:pt idx="0">
                  <c:v>AU</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Feuil1!$A$2:$A$4</c:f>
              <c:numCache>
                <c:formatCode>General</c:formatCode>
                <c:ptCount val="3"/>
                <c:pt idx="0">
                  <c:v>1995</c:v>
                </c:pt>
                <c:pt idx="1">
                  <c:v>2005</c:v>
                </c:pt>
                <c:pt idx="2">
                  <c:v>2017</c:v>
                </c:pt>
              </c:numCache>
            </c:numRef>
          </c:cat>
          <c:val>
            <c:numRef>
              <c:f>Feuil1!$B$2:$B$4</c:f>
              <c:numCache>
                <c:formatCode>General</c:formatCode>
                <c:ptCount val="3"/>
                <c:pt idx="0">
                  <c:v>5.3408973856790797E-3</c:v>
                </c:pt>
                <c:pt idx="1">
                  <c:v>5.6389485214505353E-4</c:v>
                </c:pt>
                <c:pt idx="2">
                  <c:v>3.5812121389970782E-4</c:v>
                </c:pt>
              </c:numCache>
            </c:numRef>
          </c:val>
          <c:extLst>
            <c:ext xmlns:c16="http://schemas.microsoft.com/office/drawing/2014/chart" uri="{C3380CC4-5D6E-409C-BE32-E72D297353CC}">
              <c16:uniqueId val="{00000000-F32F-4746-AA5E-A142276356E0}"/>
            </c:ext>
          </c:extLst>
        </c:ser>
        <c:ser>
          <c:idx val="1"/>
          <c:order val="1"/>
          <c:tx>
            <c:strRef>
              <c:f>Feuil1!$C$1</c:f>
              <c:strCache>
                <c:ptCount val="1"/>
                <c:pt idx="0">
                  <c:v>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Feuil1!$A$2:$A$4</c:f>
              <c:numCache>
                <c:formatCode>General</c:formatCode>
                <c:ptCount val="3"/>
                <c:pt idx="0">
                  <c:v>1995</c:v>
                </c:pt>
                <c:pt idx="1">
                  <c:v>2005</c:v>
                </c:pt>
                <c:pt idx="2">
                  <c:v>2017</c:v>
                </c:pt>
              </c:numCache>
            </c:numRef>
          </c:cat>
          <c:val>
            <c:numRef>
              <c:f>Feuil1!$C$2:$C$4</c:f>
              <c:numCache>
                <c:formatCode>General</c:formatCode>
                <c:ptCount val="3"/>
                <c:pt idx="0">
                  <c:v>0</c:v>
                </c:pt>
                <c:pt idx="1">
                  <c:v>7.3551502453702634E-4</c:v>
                </c:pt>
                <c:pt idx="2">
                  <c:v>7.6295389048198624E-4</c:v>
                </c:pt>
              </c:numCache>
            </c:numRef>
          </c:val>
          <c:extLst>
            <c:ext xmlns:c16="http://schemas.microsoft.com/office/drawing/2014/chart" uri="{C3380CC4-5D6E-409C-BE32-E72D297353CC}">
              <c16:uniqueId val="{00000001-F32F-4746-AA5E-A142276356E0}"/>
            </c:ext>
          </c:extLst>
        </c:ser>
        <c:ser>
          <c:idx val="2"/>
          <c:order val="2"/>
          <c:tx>
            <c:strRef>
              <c:f>Feuil1!$D$1</c:f>
              <c:strCache>
                <c:ptCount val="1"/>
                <c:pt idx="0">
                  <c:v>MLLE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Feuil1!$A$2:$A$4</c:f>
              <c:numCache>
                <c:formatCode>General</c:formatCode>
                <c:ptCount val="3"/>
                <c:pt idx="0">
                  <c:v>1995</c:v>
                </c:pt>
                <c:pt idx="1">
                  <c:v>2005</c:v>
                </c:pt>
                <c:pt idx="2">
                  <c:v>2017</c:v>
                </c:pt>
              </c:numCache>
            </c:numRef>
          </c:cat>
          <c:val>
            <c:numRef>
              <c:f>Feuil1!$D$2:$D$4</c:f>
              <c:numCache>
                <c:formatCode>General</c:formatCode>
                <c:ptCount val="3"/>
                <c:pt idx="0">
                  <c:v>0.11644866060636214</c:v>
                </c:pt>
                <c:pt idx="1">
                  <c:v>0.12710508690526806</c:v>
                </c:pt>
                <c:pt idx="2">
                  <c:v>0.15812504839177779</c:v>
                </c:pt>
              </c:numCache>
            </c:numRef>
          </c:val>
          <c:extLst>
            <c:ext xmlns:c16="http://schemas.microsoft.com/office/drawing/2014/chart" uri="{C3380CC4-5D6E-409C-BE32-E72D297353CC}">
              <c16:uniqueId val="{00000002-F32F-4746-AA5E-A142276356E0}"/>
            </c:ext>
          </c:extLst>
        </c:ser>
        <c:ser>
          <c:idx val="3"/>
          <c:order val="3"/>
          <c:tx>
            <c:strRef>
              <c:f>Feuil1!$E$1</c:f>
              <c:strCache>
                <c:ptCount val="1"/>
                <c:pt idx="0">
                  <c:v>MME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Feuil1!$A$2:$A$4</c:f>
              <c:numCache>
                <c:formatCode>General</c:formatCode>
                <c:ptCount val="3"/>
                <c:pt idx="0">
                  <c:v>1995</c:v>
                </c:pt>
                <c:pt idx="1">
                  <c:v>2005</c:v>
                </c:pt>
                <c:pt idx="2">
                  <c:v>2017</c:v>
                </c:pt>
              </c:numCache>
            </c:numRef>
          </c:cat>
          <c:val>
            <c:numRef>
              <c:f>Feuil1!$E$2:$E$4</c:f>
              <c:numCache>
                <c:formatCode>General</c:formatCode>
                <c:ptCount val="3"/>
                <c:pt idx="0">
                  <c:v>0.6707570101905892</c:v>
                </c:pt>
                <c:pt idx="1">
                  <c:v>0.62909507183848801</c:v>
                </c:pt>
                <c:pt idx="2">
                  <c:v>0.62055341519596752</c:v>
                </c:pt>
              </c:numCache>
            </c:numRef>
          </c:val>
          <c:extLst>
            <c:ext xmlns:c16="http://schemas.microsoft.com/office/drawing/2014/chart" uri="{C3380CC4-5D6E-409C-BE32-E72D297353CC}">
              <c16:uniqueId val="{00000003-F32F-4746-AA5E-A142276356E0}"/>
            </c:ext>
          </c:extLst>
        </c:ser>
        <c:ser>
          <c:idx val="4"/>
          <c:order val="4"/>
          <c:tx>
            <c:strRef>
              <c:f>Feuil1!$F$1</c:f>
              <c:strCache>
                <c:ptCount val="1"/>
                <c:pt idx="0">
                  <c:v>MMME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Feuil1!$A$2:$A$4</c:f>
              <c:numCache>
                <c:formatCode>General</c:formatCode>
                <c:ptCount val="3"/>
                <c:pt idx="0">
                  <c:v>1995</c:v>
                </c:pt>
                <c:pt idx="1">
                  <c:v>2005</c:v>
                </c:pt>
                <c:pt idx="2">
                  <c:v>2017</c:v>
                </c:pt>
              </c:numCache>
            </c:numRef>
          </c:cat>
          <c:val>
            <c:numRef>
              <c:f>Feuil1!$F$2:$F$4</c:f>
              <c:numCache>
                <c:formatCode>General</c:formatCode>
                <c:ptCount val="3"/>
                <c:pt idx="0">
                  <c:v>1.9492663798848158E-2</c:v>
                </c:pt>
                <c:pt idx="1">
                  <c:v>7.1291019611625511E-2</c:v>
                </c:pt>
                <c:pt idx="2">
                  <c:v>4.6935957972223018E-2</c:v>
                </c:pt>
              </c:numCache>
            </c:numRef>
          </c:val>
          <c:extLst>
            <c:ext xmlns:c16="http://schemas.microsoft.com/office/drawing/2014/chart" uri="{C3380CC4-5D6E-409C-BE32-E72D297353CC}">
              <c16:uniqueId val="{00000004-F32F-4746-AA5E-A142276356E0}"/>
            </c:ext>
          </c:extLst>
        </c:ser>
        <c:ser>
          <c:idx val="5"/>
          <c:order val="5"/>
          <c:tx>
            <c:strRef>
              <c:f>Feuil1!$G$1</c:f>
              <c:strCache>
                <c:ptCount val="1"/>
                <c:pt idx="0">
                  <c:v>MR</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Feuil1!$A$2:$A$4</c:f>
              <c:numCache>
                <c:formatCode>General</c:formatCode>
                <c:ptCount val="3"/>
                <c:pt idx="0">
                  <c:v>1995</c:v>
                </c:pt>
                <c:pt idx="1">
                  <c:v>2005</c:v>
                </c:pt>
                <c:pt idx="2">
                  <c:v>2017</c:v>
                </c:pt>
              </c:numCache>
            </c:numRef>
          </c:cat>
          <c:val>
            <c:numRef>
              <c:f>Feuil1!$G$2:$G$4</c:f>
              <c:numCache>
                <c:formatCode>General</c:formatCode>
                <c:ptCount val="3"/>
                <c:pt idx="0">
                  <c:v>0.18796076801852146</c:v>
                </c:pt>
                <c:pt idx="1">
                  <c:v>0.16194682589226678</c:v>
                </c:pt>
                <c:pt idx="2">
                  <c:v>0.16489430747853528</c:v>
                </c:pt>
              </c:numCache>
            </c:numRef>
          </c:val>
          <c:extLst>
            <c:ext xmlns:c16="http://schemas.microsoft.com/office/drawing/2014/chart" uri="{C3380CC4-5D6E-409C-BE32-E72D297353CC}">
              <c16:uniqueId val="{00000005-F32F-4746-AA5E-A142276356E0}"/>
            </c:ext>
          </c:extLst>
        </c:ser>
        <c:ser>
          <c:idx val="6"/>
          <c:order val="6"/>
          <c:tx>
            <c:strRef>
              <c:f>Feuil1!$H$1</c:f>
              <c:strCache>
                <c:ptCount val="1"/>
                <c:pt idx="0">
                  <c:v>NA</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Feuil1!$A$2:$A$4</c:f>
              <c:numCache>
                <c:formatCode>General</c:formatCode>
                <c:ptCount val="3"/>
                <c:pt idx="0">
                  <c:v>1995</c:v>
                </c:pt>
                <c:pt idx="1">
                  <c:v>2005</c:v>
                </c:pt>
                <c:pt idx="2">
                  <c:v>2017</c:v>
                </c:pt>
              </c:numCache>
            </c:numRef>
          </c:cat>
          <c:val>
            <c:numRef>
              <c:f>Feuil1!$H$2:$H$4</c:f>
              <c:numCache>
                <c:formatCode>General</c:formatCode>
                <c:ptCount val="3"/>
                <c:pt idx="0">
                  <c:v>0</c:v>
                </c:pt>
                <c:pt idx="1">
                  <c:v>9.2625858756696187E-3</c:v>
                </c:pt>
                <c:pt idx="2">
                  <c:v>8.3701958571147025E-3</c:v>
                </c:pt>
              </c:numCache>
            </c:numRef>
          </c:val>
          <c:extLst>
            <c:ext xmlns:c16="http://schemas.microsoft.com/office/drawing/2014/chart" uri="{C3380CC4-5D6E-409C-BE32-E72D297353CC}">
              <c16:uniqueId val="{00000006-F32F-4746-AA5E-A142276356E0}"/>
            </c:ext>
          </c:extLst>
        </c:ser>
        <c:dLbls>
          <c:showLegendKey val="0"/>
          <c:showVal val="0"/>
          <c:showCatName val="0"/>
          <c:showSerName val="0"/>
          <c:showPercent val="0"/>
          <c:showBubbleSize val="0"/>
        </c:dLbls>
        <c:gapWidth val="150"/>
        <c:shape val="box"/>
        <c:axId val="676191360"/>
        <c:axId val="640992240"/>
        <c:axId val="0"/>
      </c:bar3DChart>
      <c:catAx>
        <c:axId val="6761913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286D9F"/>
                </a:solidFill>
                <a:latin typeface="+mn-lt"/>
                <a:ea typeface="+mn-ea"/>
                <a:cs typeface="+mn-cs"/>
              </a:defRPr>
            </a:pPr>
            <a:endParaRPr lang="en-US"/>
          </a:p>
        </c:txPr>
        <c:crossAx val="640992240"/>
        <c:crosses val="autoZero"/>
        <c:auto val="1"/>
        <c:lblAlgn val="ctr"/>
        <c:lblOffset val="100"/>
        <c:noMultiLvlLbl val="0"/>
      </c:catAx>
      <c:valAx>
        <c:axId val="640992240"/>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286D9F"/>
                </a:solidFill>
                <a:latin typeface="+mn-lt"/>
                <a:ea typeface="+mn-ea"/>
                <a:cs typeface="+mn-cs"/>
              </a:defRPr>
            </a:pPr>
            <a:endParaRPr lang="en-US"/>
          </a:p>
        </c:txPr>
        <c:crossAx val="676191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286D9F"/>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Amount collected in 2017 – Top</a:t>
            </a:r>
            <a:r>
              <a:rPr lang="en-US" baseline="0" dirty="0"/>
              <a:t> 6 cities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Feuil1!$B$1</c:f>
              <c:strCache>
                <c:ptCount val="1"/>
                <c:pt idx="0">
                  <c:v>Amont collected</c:v>
                </c:pt>
              </c:strCache>
            </c:strRef>
          </c:tx>
          <c:spPr>
            <a:solidFill>
              <a:schemeClr val="accent1"/>
            </a:solidFill>
            <a:ln>
              <a:noFill/>
            </a:ln>
            <a:effectLst/>
            <a:sp3d/>
          </c:spPr>
          <c:invertIfNegative val="0"/>
          <c:cat>
            <c:strRef>
              <c:f>Feuil1!$A$2:$A$7</c:f>
              <c:strCache>
                <c:ptCount val="6"/>
                <c:pt idx="0">
                  <c:v>PARIS</c:v>
                </c:pt>
                <c:pt idx="1">
                  <c:v>MARSEILLE</c:v>
                </c:pt>
                <c:pt idx="2">
                  <c:v>BIDING</c:v>
                </c:pt>
                <c:pt idx="3">
                  <c:v>ROQUEBRUNE-CAP-MARTIN</c:v>
                </c:pt>
                <c:pt idx="4">
                  <c:v>LYON</c:v>
                </c:pt>
                <c:pt idx="5">
                  <c:v>NICE</c:v>
                </c:pt>
              </c:strCache>
            </c:strRef>
          </c:cat>
          <c:val>
            <c:numRef>
              <c:f>Feuil1!$B$2:$B$7</c:f>
              <c:numCache>
                <c:formatCode>General</c:formatCode>
                <c:ptCount val="6"/>
                <c:pt idx="0">
                  <c:v>49209</c:v>
                </c:pt>
                <c:pt idx="1">
                  <c:v>11858.82</c:v>
                </c:pt>
                <c:pt idx="2">
                  <c:v>11800</c:v>
                </c:pt>
                <c:pt idx="3">
                  <c:v>10830</c:v>
                </c:pt>
                <c:pt idx="4">
                  <c:v>8492</c:v>
                </c:pt>
                <c:pt idx="5">
                  <c:v>8432</c:v>
                </c:pt>
              </c:numCache>
            </c:numRef>
          </c:val>
          <c:extLst>
            <c:ext xmlns:c16="http://schemas.microsoft.com/office/drawing/2014/chart" uri="{C3380CC4-5D6E-409C-BE32-E72D297353CC}">
              <c16:uniqueId val="{00000000-7DEE-4764-A28D-9723583AD2DF}"/>
            </c:ext>
          </c:extLst>
        </c:ser>
        <c:dLbls>
          <c:showLegendKey val="0"/>
          <c:showVal val="0"/>
          <c:showCatName val="0"/>
          <c:showSerName val="0"/>
          <c:showPercent val="0"/>
          <c:showBubbleSize val="0"/>
        </c:dLbls>
        <c:gapWidth val="150"/>
        <c:shape val="box"/>
        <c:axId val="674206448"/>
        <c:axId val="694433952"/>
        <c:axId val="0"/>
      </c:bar3DChart>
      <c:catAx>
        <c:axId val="6742064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433952"/>
        <c:crosses val="autoZero"/>
        <c:auto val="1"/>
        <c:lblAlgn val="ctr"/>
        <c:lblOffset val="100"/>
        <c:noMultiLvlLbl val="0"/>
      </c:catAx>
      <c:valAx>
        <c:axId val="694433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4206448"/>
        <c:crosses val="autoZero"/>
        <c:crossBetween val="between"/>
        <c:dispUnits>
          <c:builtInUnit val="thousand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Number of Donors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'3a'!$F$32</c:f>
              <c:strCache>
                <c:ptCount val="1"/>
                <c:pt idx="0">
                  <c:v>no. of donors(DO)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'3a'!$G$31:$S$31</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'3a'!$G$32:$S$32</c:f>
              <c:numCache>
                <c:formatCode>General</c:formatCode>
                <c:ptCount val="13"/>
                <c:pt idx="0">
                  <c:v>4074</c:v>
                </c:pt>
                <c:pt idx="1">
                  <c:v>4410</c:v>
                </c:pt>
                <c:pt idx="2">
                  <c:v>5170</c:v>
                </c:pt>
                <c:pt idx="3">
                  <c:v>5572</c:v>
                </c:pt>
                <c:pt idx="4">
                  <c:v>5660</c:v>
                </c:pt>
                <c:pt idx="5">
                  <c:v>5700</c:v>
                </c:pt>
                <c:pt idx="6">
                  <c:v>6216</c:v>
                </c:pt>
                <c:pt idx="7">
                  <c:v>6340</c:v>
                </c:pt>
                <c:pt idx="8">
                  <c:v>7486</c:v>
                </c:pt>
                <c:pt idx="9">
                  <c:v>7652</c:v>
                </c:pt>
                <c:pt idx="10">
                  <c:v>7926</c:v>
                </c:pt>
                <c:pt idx="11">
                  <c:v>7596</c:v>
                </c:pt>
                <c:pt idx="12">
                  <c:v>8100</c:v>
                </c:pt>
              </c:numCache>
            </c:numRef>
          </c:val>
          <c:smooth val="0"/>
          <c:extLst>
            <c:ext xmlns:c16="http://schemas.microsoft.com/office/drawing/2014/chart" uri="{C3380CC4-5D6E-409C-BE32-E72D297353CC}">
              <c16:uniqueId val="{00000000-0FEB-4CB1-9AB6-59B01FF33F94}"/>
            </c:ext>
          </c:extLst>
        </c:ser>
        <c:ser>
          <c:idx val="1"/>
          <c:order val="1"/>
          <c:tx>
            <c:strRef>
              <c:f>'3a'!$F$33</c:f>
              <c:strCache>
                <c:ptCount val="1"/>
                <c:pt idx="0">
                  <c:v>no. of donors(PA)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'3a'!$G$31:$S$31</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'3a'!$G$33:$S$33</c:f>
              <c:numCache>
                <c:formatCode>General</c:formatCode>
                <c:ptCount val="13"/>
                <c:pt idx="0">
                  <c:v>119</c:v>
                </c:pt>
                <c:pt idx="1">
                  <c:v>275</c:v>
                </c:pt>
                <c:pt idx="2">
                  <c:v>363</c:v>
                </c:pt>
                <c:pt idx="3">
                  <c:v>525</c:v>
                </c:pt>
                <c:pt idx="4">
                  <c:v>736</c:v>
                </c:pt>
                <c:pt idx="5">
                  <c:v>886</c:v>
                </c:pt>
                <c:pt idx="6">
                  <c:v>994</c:v>
                </c:pt>
                <c:pt idx="7">
                  <c:v>1156</c:v>
                </c:pt>
                <c:pt idx="8">
                  <c:v>1345</c:v>
                </c:pt>
                <c:pt idx="9">
                  <c:v>1549</c:v>
                </c:pt>
                <c:pt idx="10">
                  <c:v>1818</c:v>
                </c:pt>
                <c:pt idx="11">
                  <c:v>2168</c:v>
                </c:pt>
                <c:pt idx="12">
                  <c:v>2490</c:v>
                </c:pt>
              </c:numCache>
            </c:numRef>
          </c:val>
          <c:smooth val="0"/>
          <c:extLst>
            <c:ext xmlns:c16="http://schemas.microsoft.com/office/drawing/2014/chart" uri="{C3380CC4-5D6E-409C-BE32-E72D297353CC}">
              <c16:uniqueId val="{00000001-0FEB-4CB1-9AB6-59B01FF33F94}"/>
            </c:ext>
          </c:extLst>
        </c:ser>
        <c:dLbls>
          <c:showLegendKey val="0"/>
          <c:showVal val="0"/>
          <c:showCatName val="0"/>
          <c:showSerName val="0"/>
          <c:showPercent val="0"/>
          <c:showBubbleSize val="0"/>
        </c:dLbls>
        <c:marker val="1"/>
        <c:smooth val="0"/>
        <c:axId val="477288207"/>
        <c:axId val="430334447"/>
      </c:lineChart>
      <c:catAx>
        <c:axId val="477288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334447"/>
        <c:crosses val="autoZero"/>
        <c:auto val="1"/>
        <c:lblAlgn val="ctr"/>
        <c:lblOffset val="100"/>
        <c:noMultiLvlLbl val="0"/>
      </c:catAx>
      <c:valAx>
        <c:axId val="430334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8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Average Frequency</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'3a'!$F$26</c:f>
              <c:strCache>
                <c:ptCount val="1"/>
                <c:pt idx="0">
                  <c:v>avg frequency of donations(DO)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'3a'!$G$25:$S$25</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'3a'!$G$26:$S$26</c:f>
              <c:numCache>
                <c:formatCode>0.0_);\(0.0\)</c:formatCode>
                <c:ptCount val="13"/>
                <c:pt idx="0">
                  <c:v>1.5154639175257731</c:v>
                </c:pt>
                <c:pt idx="1">
                  <c:v>1.6151927437641724</c:v>
                </c:pt>
                <c:pt idx="2">
                  <c:v>1.5468085106382978</c:v>
                </c:pt>
                <c:pt idx="3">
                  <c:v>1.578248384781048</c:v>
                </c:pt>
                <c:pt idx="4">
                  <c:v>1.5736749116607773</c:v>
                </c:pt>
                <c:pt idx="5">
                  <c:v>1.6273684210526316</c:v>
                </c:pt>
                <c:pt idx="6">
                  <c:v>1.635939510939511</c:v>
                </c:pt>
                <c:pt idx="7">
                  <c:v>1.6533123028391168</c:v>
                </c:pt>
                <c:pt idx="8">
                  <c:v>1.6330483569329415</c:v>
                </c:pt>
                <c:pt idx="9">
                  <c:v>1.6185311029796132</c:v>
                </c:pt>
                <c:pt idx="10">
                  <c:v>1.5600555134998739</c:v>
                </c:pt>
                <c:pt idx="11">
                  <c:v>1.5267245918904686</c:v>
                </c:pt>
                <c:pt idx="12">
                  <c:v>1.5574074074074074</c:v>
                </c:pt>
              </c:numCache>
            </c:numRef>
          </c:val>
          <c:smooth val="0"/>
          <c:extLst>
            <c:ext xmlns:c16="http://schemas.microsoft.com/office/drawing/2014/chart" uri="{C3380CC4-5D6E-409C-BE32-E72D297353CC}">
              <c16:uniqueId val="{00000000-2BC7-4539-93C5-909E79940604}"/>
            </c:ext>
          </c:extLst>
        </c:ser>
        <c:ser>
          <c:idx val="1"/>
          <c:order val="1"/>
          <c:tx>
            <c:strRef>
              <c:f>'3a'!$F$27</c:f>
              <c:strCache>
                <c:ptCount val="1"/>
                <c:pt idx="0">
                  <c:v>avg frequency of donations(PA)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'3a'!$G$25:$S$25</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'3a'!$G$27:$S$27</c:f>
              <c:numCache>
                <c:formatCode>0.0_);\(0.0\)</c:formatCode>
                <c:ptCount val="13"/>
                <c:pt idx="0">
                  <c:v>3.2352941176470589</c:v>
                </c:pt>
                <c:pt idx="1">
                  <c:v>6.872727272727273</c:v>
                </c:pt>
                <c:pt idx="2">
                  <c:v>8.4793388429752063</c:v>
                </c:pt>
                <c:pt idx="3">
                  <c:v>7.6571428571428575</c:v>
                </c:pt>
                <c:pt idx="4">
                  <c:v>8.1127717391304355</c:v>
                </c:pt>
                <c:pt idx="5">
                  <c:v>8.7911963882618505</c:v>
                </c:pt>
                <c:pt idx="6">
                  <c:v>9.4124748490945667</c:v>
                </c:pt>
                <c:pt idx="7">
                  <c:v>8.9731833910034595</c:v>
                </c:pt>
                <c:pt idx="8">
                  <c:v>9.3315985130111532</c:v>
                </c:pt>
                <c:pt idx="9">
                  <c:v>9.615881213686249</c:v>
                </c:pt>
                <c:pt idx="10">
                  <c:v>9.7684268426842689</c:v>
                </c:pt>
                <c:pt idx="11">
                  <c:v>10.086254612546126</c:v>
                </c:pt>
                <c:pt idx="12">
                  <c:v>10.126104417670684</c:v>
                </c:pt>
              </c:numCache>
            </c:numRef>
          </c:val>
          <c:smooth val="0"/>
          <c:extLst>
            <c:ext xmlns:c16="http://schemas.microsoft.com/office/drawing/2014/chart" uri="{C3380CC4-5D6E-409C-BE32-E72D297353CC}">
              <c16:uniqueId val="{00000001-2BC7-4539-93C5-909E79940604}"/>
            </c:ext>
          </c:extLst>
        </c:ser>
        <c:dLbls>
          <c:showLegendKey val="0"/>
          <c:showVal val="0"/>
          <c:showCatName val="0"/>
          <c:showSerName val="0"/>
          <c:showPercent val="0"/>
          <c:showBubbleSize val="0"/>
        </c:dLbls>
        <c:marker val="1"/>
        <c:smooth val="0"/>
        <c:axId val="541159167"/>
        <c:axId val="417954975"/>
      </c:lineChart>
      <c:catAx>
        <c:axId val="54115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954975"/>
        <c:crosses val="autoZero"/>
        <c:auto val="1"/>
        <c:lblAlgn val="ctr"/>
        <c:lblOffset val="100"/>
        <c:noMultiLvlLbl val="0"/>
      </c:catAx>
      <c:valAx>
        <c:axId val="417954975"/>
        <c:scaling>
          <c:orientation val="minMax"/>
        </c:scaling>
        <c:delete val="0"/>
        <c:axPos val="l"/>
        <c:majorGridlines>
          <c:spPr>
            <a:ln w="9525" cap="flat" cmpd="sng" algn="ctr">
              <a:solidFill>
                <a:schemeClr val="tx1">
                  <a:lumMod val="15000"/>
                  <a:lumOff val="85000"/>
                </a:schemeClr>
              </a:solidFill>
              <a:round/>
            </a:ln>
            <a:effectLst/>
          </c:spPr>
        </c:majorGridlines>
        <c:numFmt formatCode="0.0_);\(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159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1800" dirty="0"/>
              <a:t>Average Donation  in Euros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'3a'!$L$21</c:f>
              <c:strCache>
                <c:ptCount val="1"/>
                <c:pt idx="0">
                  <c:v>avg donation(DO)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'3a'!$M$20:$Y$20</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'3a'!$M$21:$Y$21</c:f>
              <c:numCache>
                <c:formatCode>General</c:formatCode>
                <c:ptCount val="13"/>
                <c:pt idx="0">
                  <c:v>33</c:v>
                </c:pt>
                <c:pt idx="1">
                  <c:v>33</c:v>
                </c:pt>
                <c:pt idx="2">
                  <c:v>34</c:v>
                </c:pt>
                <c:pt idx="3">
                  <c:v>36</c:v>
                </c:pt>
                <c:pt idx="4">
                  <c:v>39</c:v>
                </c:pt>
                <c:pt idx="5">
                  <c:v>41</c:v>
                </c:pt>
                <c:pt idx="6">
                  <c:v>41</c:v>
                </c:pt>
                <c:pt idx="7">
                  <c:v>41</c:v>
                </c:pt>
                <c:pt idx="8">
                  <c:v>43</c:v>
                </c:pt>
                <c:pt idx="9">
                  <c:v>45</c:v>
                </c:pt>
                <c:pt idx="10">
                  <c:v>48</c:v>
                </c:pt>
                <c:pt idx="11">
                  <c:v>54</c:v>
                </c:pt>
                <c:pt idx="12">
                  <c:v>51</c:v>
                </c:pt>
              </c:numCache>
            </c:numRef>
          </c:val>
          <c:smooth val="0"/>
          <c:extLst>
            <c:ext xmlns:c16="http://schemas.microsoft.com/office/drawing/2014/chart" uri="{C3380CC4-5D6E-409C-BE32-E72D297353CC}">
              <c16:uniqueId val="{00000000-EF46-4141-9EFA-3E7AE35F7917}"/>
            </c:ext>
          </c:extLst>
        </c:ser>
        <c:ser>
          <c:idx val="1"/>
          <c:order val="1"/>
          <c:tx>
            <c:strRef>
              <c:f>'3a'!$L$22</c:f>
              <c:strCache>
                <c:ptCount val="1"/>
                <c:pt idx="0">
                  <c:v>avg donation(PA)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'3a'!$M$20:$Y$20</c:f>
              <c:numCache>
                <c:formatCode>General</c:formatCode>
                <c:ptCount val="13"/>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numCache>
            </c:numRef>
          </c:cat>
          <c:val>
            <c:numRef>
              <c:f>'3a'!$M$22:$Y$22</c:f>
              <c:numCache>
                <c:formatCode>General</c:formatCode>
                <c:ptCount val="13"/>
                <c:pt idx="0">
                  <c:v>16</c:v>
                </c:pt>
                <c:pt idx="1">
                  <c:v>15</c:v>
                </c:pt>
                <c:pt idx="2">
                  <c:v>14</c:v>
                </c:pt>
                <c:pt idx="3">
                  <c:v>14</c:v>
                </c:pt>
                <c:pt idx="4">
                  <c:v>13</c:v>
                </c:pt>
                <c:pt idx="5">
                  <c:v>13</c:v>
                </c:pt>
                <c:pt idx="6">
                  <c:v>13</c:v>
                </c:pt>
                <c:pt idx="7">
                  <c:v>13</c:v>
                </c:pt>
                <c:pt idx="8">
                  <c:v>13</c:v>
                </c:pt>
                <c:pt idx="9">
                  <c:v>13</c:v>
                </c:pt>
                <c:pt idx="10">
                  <c:v>14</c:v>
                </c:pt>
                <c:pt idx="11">
                  <c:v>14</c:v>
                </c:pt>
                <c:pt idx="12">
                  <c:v>14</c:v>
                </c:pt>
              </c:numCache>
            </c:numRef>
          </c:val>
          <c:smooth val="0"/>
          <c:extLst>
            <c:ext xmlns:c16="http://schemas.microsoft.com/office/drawing/2014/chart" uri="{C3380CC4-5D6E-409C-BE32-E72D297353CC}">
              <c16:uniqueId val="{00000001-EF46-4141-9EFA-3E7AE35F7917}"/>
            </c:ext>
          </c:extLst>
        </c:ser>
        <c:dLbls>
          <c:showLegendKey val="0"/>
          <c:showVal val="0"/>
          <c:showCatName val="0"/>
          <c:showSerName val="0"/>
          <c:showPercent val="0"/>
          <c:showBubbleSize val="0"/>
        </c:dLbls>
        <c:marker val="1"/>
        <c:smooth val="0"/>
        <c:axId val="477269007"/>
        <c:axId val="56193183"/>
      </c:lineChart>
      <c:catAx>
        <c:axId val="47726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93183"/>
        <c:crosses val="autoZero"/>
        <c:auto val="1"/>
        <c:lblAlgn val="ctr"/>
        <c:lblOffset val="100"/>
        <c:noMultiLvlLbl val="0"/>
      </c:catAx>
      <c:valAx>
        <c:axId val="56193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69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'4a'!$J$5</c:f>
              <c:strCache>
                <c:ptCount val="1"/>
                <c:pt idx="0">
                  <c:v>2014</c:v>
                </c:pt>
              </c:strCache>
            </c:strRef>
          </c:tx>
          <c:spPr>
            <a:solidFill>
              <a:schemeClr val="accent1"/>
            </a:solidFill>
            <a:ln>
              <a:noFill/>
            </a:ln>
            <a:effectLst/>
          </c:spPr>
          <c:invertIfNegative val="0"/>
          <c:cat>
            <c:strRef>
              <c:f>'4a'!$I$6:$I$17</c:f>
              <c:strCache>
                <c:ptCount val="12"/>
                <c:pt idx="0">
                  <c:v>Jan</c:v>
                </c:pt>
                <c:pt idx="1">
                  <c:v>Feb</c:v>
                </c:pt>
                <c:pt idx="2">
                  <c:v>Mar</c:v>
                </c:pt>
                <c:pt idx="3">
                  <c:v>Apr</c:v>
                </c:pt>
                <c:pt idx="4">
                  <c:v>May</c:v>
                </c:pt>
                <c:pt idx="5">
                  <c:v>Jun </c:v>
                </c:pt>
                <c:pt idx="6">
                  <c:v>Jul</c:v>
                </c:pt>
                <c:pt idx="7">
                  <c:v>Aug</c:v>
                </c:pt>
                <c:pt idx="8">
                  <c:v>Sep</c:v>
                </c:pt>
                <c:pt idx="9">
                  <c:v>Oct</c:v>
                </c:pt>
                <c:pt idx="10">
                  <c:v>Nov</c:v>
                </c:pt>
                <c:pt idx="11">
                  <c:v>Dec</c:v>
                </c:pt>
              </c:strCache>
            </c:strRef>
          </c:cat>
          <c:val>
            <c:numRef>
              <c:f>'4a'!$J$6:$J$17</c:f>
              <c:numCache>
                <c:formatCode>General</c:formatCode>
                <c:ptCount val="12"/>
                <c:pt idx="0">
                  <c:v>11811</c:v>
                </c:pt>
                <c:pt idx="1">
                  <c:v>53086</c:v>
                </c:pt>
                <c:pt idx="2">
                  <c:v>13305</c:v>
                </c:pt>
                <c:pt idx="3">
                  <c:v>25915</c:v>
                </c:pt>
                <c:pt idx="4">
                  <c:v>19868</c:v>
                </c:pt>
                <c:pt idx="5">
                  <c:v>60363</c:v>
                </c:pt>
                <c:pt idx="6">
                  <c:v>48507</c:v>
                </c:pt>
                <c:pt idx="7">
                  <c:v>21040</c:v>
                </c:pt>
                <c:pt idx="8">
                  <c:v>34217</c:v>
                </c:pt>
                <c:pt idx="9">
                  <c:v>19355</c:v>
                </c:pt>
                <c:pt idx="10">
                  <c:v>106927</c:v>
                </c:pt>
                <c:pt idx="11">
                  <c:v>141121</c:v>
                </c:pt>
              </c:numCache>
            </c:numRef>
          </c:val>
          <c:extLst>
            <c:ext xmlns:c16="http://schemas.microsoft.com/office/drawing/2014/chart" uri="{C3380CC4-5D6E-409C-BE32-E72D297353CC}">
              <c16:uniqueId val="{00000000-CC71-4306-9BBC-178D5F3314A9}"/>
            </c:ext>
          </c:extLst>
        </c:ser>
        <c:ser>
          <c:idx val="1"/>
          <c:order val="1"/>
          <c:tx>
            <c:strRef>
              <c:f>'4a'!$K$5</c:f>
              <c:strCache>
                <c:ptCount val="1"/>
                <c:pt idx="0">
                  <c:v>2015</c:v>
                </c:pt>
              </c:strCache>
            </c:strRef>
          </c:tx>
          <c:spPr>
            <a:solidFill>
              <a:schemeClr val="accent2"/>
            </a:solidFill>
            <a:ln>
              <a:noFill/>
            </a:ln>
            <a:effectLst/>
          </c:spPr>
          <c:invertIfNegative val="0"/>
          <c:cat>
            <c:strRef>
              <c:f>'4a'!$I$6:$I$17</c:f>
              <c:strCache>
                <c:ptCount val="12"/>
                <c:pt idx="0">
                  <c:v>Jan</c:v>
                </c:pt>
                <c:pt idx="1">
                  <c:v>Feb</c:v>
                </c:pt>
                <c:pt idx="2">
                  <c:v>Mar</c:v>
                </c:pt>
                <c:pt idx="3">
                  <c:v>Apr</c:v>
                </c:pt>
                <c:pt idx="4">
                  <c:v>May</c:v>
                </c:pt>
                <c:pt idx="5">
                  <c:v>Jun </c:v>
                </c:pt>
                <c:pt idx="6">
                  <c:v>Jul</c:v>
                </c:pt>
                <c:pt idx="7">
                  <c:v>Aug</c:v>
                </c:pt>
                <c:pt idx="8">
                  <c:v>Sep</c:v>
                </c:pt>
                <c:pt idx="9">
                  <c:v>Oct</c:v>
                </c:pt>
                <c:pt idx="10">
                  <c:v>Nov</c:v>
                </c:pt>
                <c:pt idx="11">
                  <c:v>Dec</c:v>
                </c:pt>
              </c:strCache>
            </c:strRef>
          </c:cat>
          <c:val>
            <c:numRef>
              <c:f>'4a'!$K$6:$K$17</c:f>
              <c:numCache>
                <c:formatCode>General</c:formatCode>
                <c:ptCount val="12"/>
                <c:pt idx="0">
                  <c:v>10842</c:v>
                </c:pt>
                <c:pt idx="1">
                  <c:v>35709</c:v>
                </c:pt>
                <c:pt idx="2">
                  <c:v>10048</c:v>
                </c:pt>
                <c:pt idx="3">
                  <c:v>20188</c:v>
                </c:pt>
                <c:pt idx="4">
                  <c:v>22904</c:v>
                </c:pt>
                <c:pt idx="5">
                  <c:v>49866</c:v>
                </c:pt>
                <c:pt idx="6">
                  <c:v>62368</c:v>
                </c:pt>
                <c:pt idx="7">
                  <c:v>27731</c:v>
                </c:pt>
                <c:pt idx="8">
                  <c:v>37660</c:v>
                </c:pt>
                <c:pt idx="9">
                  <c:v>29170</c:v>
                </c:pt>
                <c:pt idx="10">
                  <c:v>100114</c:v>
                </c:pt>
                <c:pt idx="11">
                  <c:v>180296</c:v>
                </c:pt>
              </c:numCache>
            </c:numRef>
          </c:val>
          <c:extLst>
            <c:ext xmlns:c16="http://schemas.microsoft.com/office/drawing/2014/chart" uri="{C3380CC4-5D6E-409C-BE32-E72D297353CC}">
              <c16:uniqueId val="{00000001-CC71-4306-9BBC-178D5F3314A9}"/>
            </c:ext>
          </c:extLst>
        </c:ser>
        <c:ser>
          <c:idx val="2"/>
          <c:order val="2"/>
          <c:tx>
            <c:strRef>
              <c:f>'4a'!$L$5</c:f>
              <c:strCache>
                <c:ptCount val="1"/>
                <c:pt idx="0">
                  <c:v>2016</c:v>
                </c:pt>
              </c:strCache>
            </c:strRef>
          </c:tx>
          <c:spPr>
            <a:solidFill>
              <a:schemeClr val="accent3"/>
            </a:solidFill>
            <a:ln>
              <a:noFill/>
            </a:ln>
            <a:effectLst/>
          </c:spPr>
          <c:invertIfNegative val="0"/>
          <c:cat>
            <c:strRef>
              <c:f>'4a'!$I$6:$I$17</c:f>
              <c:strCache>
                <c:ptCount val="12"/>
                <c:pt idx="0">
                  <c:v>Jan</c:v>
                </c:pt>
                <c:pt idx="1">
                  <c:v>Feb</c:v>
                </c:pt>
                <c:pt idx="2">
                  <c:v>Mar</c:v>
                </c:pt>
                <c:pt idx="3">
                  <c:v>Apr</c:v>
                </c:pt>
                <c:pt idx="4">
                  <c:v>May</c:v>
                </c:pt>
                <c:pt idx="5">
                  <c:v>Jun </c:v>
                </c:pt>
                <c:pt idx="6">
                  <c:v>Jul</c:v>
                </c:pt>
                <c:pt idx="7">
                  <c:v>Aug</c:v>
                </c:pt>
                <c:pt idx="8">
                  <c:v>Sep</c:v>
                </c:pt>
                <c:pt idx="9">
                  <c:v>Oct</c:v>
                </c:pt>
                <c:pt idx="10">
                  <c:v>Nov</c:v>
                </c:pt>
                <c:pt idx="11">
                  <c:v>Dec</c:v>
                </c:pt>
              </c:strCache>
            </c:strRef>
          </c:cat>
          <c:val>
            <c:numRef>
              <c:f>'4a'!$L$6:$L$17</c:f>
              <c:numCache>
                <c:formatCode>General</c:formatCode>
                <c:ptCount val="12"/>
                <c:pt idx="0">
                  <c:v>9309</c:v>
                </c:pt>
                <c:pt idx="1">
                  <c:v>34651</c:v>
                </c:pt>
                <c:pt idx="2">
                  <c:v>18614</c:v>
                </c:pt>
                <c:pt idx="3">
                  <c:v>29060</c:v>
                </c:pt>
                <c:pt idx="4">
                  <c:v>26193</c:v>
                </c:pt>
                <c:pt idx="5">
                  <c:v>25247</c:v>
                </c:pt>
                <c:pt idx="6">
                  <c:v>70988</c:v>
                </c:pt>
                <c:pt idx="7">
                  <c:v>17120</c:v>
                </c:pt>
                <c:pt idx="8">
                  <c:v>40444</c:v>
                </c:pt>
                <c:pt idx="9">
                  <c:v>27904</c:v>
                </c:pt>
                <c:pt idx="10">
                  <c:v>95618</c:v>
                </c:pt>
                <c:pt idx="11">
                  <c:v>222581</c:v>
                </c:pt>
              </c:numCache>
            </c:numRef>
          </c:val>
          <c:extLst>
            <c:ext xmlns:c16="http://schemas.microsoft.com/office/drawing/2014/chart" uri="{C3380CC4-5D6E-409C-BE32-E72D297353CC}">
              <c16:uniqueId val="{00000002-CC71-4306-9BBC-178D5F3314A9}"/>
            </c:ext>
          </c:extLst>
        </c:ser>
        <c:ser>
          <c:idx val="3"/>
          <c:order val="3"/>
          <c:tx>
            <c:strRef>
              <c:f>'4a'!$M$5</c:f>
              <c:strCache>
                <c:ptCount val="1"/>
                <c:pt idx="0">
                  <c:v>2017</c:v>
                </c:pt>
              </c:strCache>
            </c:strRef>
          </c:tx>
          <c:spPr>
            <a:solidFill>
              <a:schemeClr val="accent4"/>
            </a:solidFill>
            <a:ln>
              <a:noFill/>
            </a:ln>
            <a:effectLst/>
          </c:spPr>
          <c:invertIfNegative val="0"/>
          <c:cat>
            <c:strRef>
              <c:f>'4a'!$I$6:$I$17</c:f>
              <c:strCache>
                <c:ptCount val="12"/>
                <c:pt idx="0">
                  <c:v>Jan</c:v>
                </c:pt>
                <c:pt idx="1">
                  <c:v>Feb</c:v>
                </c:pt>
                <c:pt idx="2">
                  <c:v>Mar</c:v>
                </c:pt>
                <c:pt idx="3">
                  <c:v>Apr</c:v>
                </c:pt>
                <c:pt idx="4">
                  <c:v>May</c:v>
                </c:pt>
                <c:pt idx="5">
                  <c:v>Jun </c:v>
                </c:pt>
                <c:pt idx="6">
                  <c:v>Jul</c:v>
                </c:pt>
                <c:pt idx="7">
                  <c:v>Aug</c:v>
                </c:pt>
                <c:pt idx="8">
                  <c:v>Sep</c:v>
                </c:pt>
                <c:pt idx="9">
                  <c:v>Oct</c:v>
                </c:pt>
                <c:pt idx="10">
                  <c:v>Nov</c:v>
                </c:pt>
                <c:pt idx="11">
                  <c:v>Dec</c:v>
                </c:pt>
              </c:strCache>
            </c:strRef>
          </c:cat>
          <c:val>
            <c:numRef>
              <c:f>'4a'!$M$6:$M$17</c:f>
              <c:numCache>
                <c:formatCode>General</c:formatCode>
                <c:ptCount val="12"/>
                <c:pt idx="0">
                  <c:v>12190</c:v>
                </c:pt>
                <c:pt idx="1">
                  <c:v>38549</c:v>
                </c:pt>
                <c:pt idx="2">
                  <c:v>19072</c:v>
                </c:pt>
                <c:pt idx="3">
                  <c:v>36751</c:v>
                </c:pt>
                <c:pt idx="4">
                  <c:v>24328</c:v>
                </c:pt>
                <c:pt idx="5">
                  <c:v>34752</c:v>
                </c:pt>
                <c:pt idx="6">
                  <c:v>99762</c:v>
                </c:pt>
                <c:pt idx="7">
                  <c:v>20860</c:v>
                </c:pt>
                <c:pt idx="8">
                  <c:v>40290</c:v>
                </c:pt>
                <c:pt idx="9">
                  <c:v>23934</c:v>
                </c:pt>
                <c:pt idx="10">
                  <c:v>86100</c:v>
                </c:pt>
                <c:pt idx="11">
                  <c:v>195301</c:v>
                </c:pt>
              </c:numCache>
            </c:numRef>
          </c:val>
          <c:extLst>
            <c:ext xmlns:c16="http://schemas.microsoft.com/office/drawing/2014/chart" uri="{C3380CC4-5D6E-409C-BE32-E72D297353CC}">
              <c16:uniqueId val="{00000003-CC71-4306-9BBC-178D5F3314A9}"/>
            </c:ext>
          </c:extLst>
        </c:ser>
        <c:dLbls>
          <c:showLegendKey val="0"/>
          <c:showVal val="0"/>
          <c:showCatName val="0"/>
          <c:showSerName val="0"/>
          <c:showPercent val="0"/>
          <c:showBubbleSize val="0"/>
        </c:dLbls>
        <c:gapWidth val="219"/>
        <c:overlap val="-27"/>
        <c:axId val="408092975"/>
        <c:axId val="206524319"/>
      </c:barChart>
      <c:catAx>
        <c:axId val="408092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524319"/>
        <c:crosses val="autoZero"/>
        <c:auto val="1"/>
        <c:lblAlgn val="ctr"/>
        <c:lblOffset val="100"/>
        <c:noMultiLvlLbl val="0"/>
      </c:catAx>
      <c:valAx>
        <c:axId val="206524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8092975"/>
        <c:crosses val="autoZero"/>
        <c:crossBetween val="between"/>
        <c:dispUnits>
          <c:builtInUnit val="m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Million </a:t>
                  </a:r>
                  <a:r>
                    <a:rPr lang="en-US"/>
                    <a:t>€</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36756584826028"/>
          <c:y val="4.9052396878483832E-2"/>
          <c:w val="0.86091285842381016"/>
          <c:h val="0.74549214792966934"/>
        </c:manualLayout>
      </c:layout>
      <c:barChart>
        <c:barDir val="col"/>
        <c:grouping val="clustered"/>
        <c:varyColors val="0"/>
        <c:ser>
          <c:idx val="0"/>
          <c:order val="0"/>
          <c:tx>
            <c:strRef>
              <c:f>'4b'!$I$2</c:f>
              <c:strCache>
                <c:ptCount val="1"/>
                <c:pt idx="0">
                  <c:v>2014</c:v>
                </c:pt>
              </c:strCache>
            </c:strRef>
          </c:tx>
          <c:spPr>
            <a:solidFill>
              <a:schemeClr val="accent1"/>
            </a:solidFill>
            <a:ln>
              <a:noFill/>
            </a:ln>
            <a:effectLst/>
          </c:spPr>
          <c:invertIfNegative val="0"/>
          <c:cat>
            <c:strRef>
              <c:f>'4b'!$H$3:$H$14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'4b'!$I$3:$I$14</c:f>
              <c:numCache>
                <c:formatCode>General</c:formatCode>
                <c:ptCount val="12"/>
                <c:pt idx="0">
                  <c:v>15145</c:v>
                </c:pt>
                <c:pt idx="1">
                  <c:v>15424</c:v>
                </c:pt>
                <c:pt idx="2">
                  <c:v>15282</c:v>
                </c:pt>
                <c:pt idx="3">
                  <c:v>15518</c:v>
                </c:pt>
                <c:pt idx="4">
                  <c:v>15923</c:v>
                </c:pt>
                <c:pt idx="5">
                  <c:v>16230</c:v>
                </c:pt>
                <c:pt idx="6">
                  <c:v>16202</c:v>
                </c:pt>
                <c:pt idx="7">
                  <c:v>16384</c:v>
                </c:pt>
                <c:pt idx="8">
                  <c:v>16268</c:v>
                </c:pt>
                <c:pt idx="9">
                  <c:v>16691</c:v>
                </c:pt>
                <c:pt idx="10">
                  <c:v>16967</c:v>
                </c:pt>
                <c:pt idx="11">
                  <c:v>16873</c:v>
                </c:pt>
              </c:numCache>
            </c:numRef>
          </c:val>
          <c:extLst>
            <c:ext xmlns:c16="http://schemas.microsoft.com/office/drawing/2014/chart" uri="{C3380CC4-5D6E-409C-BE32-E72D297353CC}">
              <c16:uniqueId val="{00000000-552F-4104-B707-BC7D4F42FB66}"/>
            </c:ext>
          </c:extLst>
        </c:ser>
        <c:ser>
          <c:idx val="1"/>
          <c:order val="1"/>
          <c:tx>
            <c:strRef>
              <c:f>'4b'!$J$2</c:f>
              <c:strCache>
                <c:ptCount val="1"/>
                <c:pt idx="0">
                  <c:v>2015</c:v>
                </c:pt>
              </c:strCache>
            </c:strRef>
          </c:tx>
          <c:spPr>
            <a:solidFill>
              <a:schemeClr val="accent2"/>
            </a:solidFill>
            <a:ln>
              <a:noFill/>
            </a:ln>
            <a:effectLst/>
          </c:spPr>
          <c:invertIfNegative val="0"/>
          <c:cat>
            <c:strRef>
              <c:f>'4b'!$H$3:$H$14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'4b'!$J$3:$J$14</c:f>
              <c:numCache>
                <c:formatCode>General</c:formatCode>
                <c:ptCount val="12"/>
                <c:pt idx="0">
                  <c:v>17722</c:v>
                </c:pt>
                <c:pt idx="1">
                  <c:v>18565</c:v>
                </c:pt>
                <c:pt idx="2">
                  <c:v>18678</c:v>
                </c:pt>
                <c:pt idx="3">
                  <c:v>18747</c:v>
                </c:pt>
                <c:pt idx="4">
                  <c:v>19085</c:v>
                </c:pt>
                <c:pt idx="5">
                  <c:v>18925</c:v>
                </c:pt>
                <c:pt idx="6">
                  <c:v>19137</c:v>
                </c:pt>
                <c:pt idx="7">
                  <c:v>19921</c:v>
                </c:pt>
                <c:pt idx="8">
                  <c:v>19740</c:v>
                </c:pt>
                <c:pt idx="9">
                  <c:v>20271</c:v>
                </c:pt>
                <c:pt idx="10">
                  <c:v>20578</c:v>
                </c:pt>
                <c:pt idx="11">
                  <c:v>20549</c:v>
                </c:pt>
              </c:numCache>
            </c:numRef>
          </c:val>
          <c:extLst>
            <c:ext xmlns:c16="http://schemas.microsoft.com/office/drawing/2014/chart" uri="{C3380CC4-5D6E-409C-BE32-E72D297353CC}">
              <c16:uniqueId val="{00000001-552F-4104-B707-BC7D4F42FB66}"/>
            </c:ext>
          </c:extLst>
        </c:ser>
        <c:ser>
          <c:idx val="2"/>
          <c:order val="2"/>
          <c:tx>
            <c:strRef>
              <c:f>'4b'!$K$2</c:f>
              <c:strCache>
                <c:ptCount val="1"/>
                <c:pt idx="0">
                  <c:v>2016</c:v>
                </c:pt>
              </c:strCache>
            </c:strRef>
          </c:tx>
          <c:spPr>
            <a:solidFill>
              <a:schemeClr val="accent3"/>
            </a:solidFill>
            <a:ln>
              <a:noFill/>
            </a:ln>
            <a:effectLst/>
          </c:spPr>
          <c:invertIfNegative val="0"/>
          <c:cat>
            <c:strRef>
              <c:f>'4b'!$H$3:$H$14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'4b'!$K$3:$K$14</c:f>
              <c:numCache>
                <c:formatCode>General</c:formatCode>
                <c:ptCount val="12"/>
                <c:pt idx="0">
                  <c:v>21599</c:v>
                </c:pt>
                <c:pt idx="1">
                  <c:v>22366</c:v>
                </c:pt>
                <c:pt idx="2">
                  <c:v>22754</c:v>
                </c:pt>
                <c:pt idx="3">
                  <c:v>23071</c:v>
                </c:pt>
                <c:pt idx="4">
                  <c:v>23954</c:v>
                </c:pt>
                <c:pt idx="5">
                  <c:v>23950</c:v>
                </c:pt>
                <c:pt idx="6">
                  <c:v>23908</c:v>
                </c:pt>
                <c:pt idx="7">
                  <c:v>24917</c:v>
                </c:pt>
                <c:pt idx="8">
                  <c:v>24707</c:v>
                </c:pt>
                <c:pt idx="9">
                  <c:v>25107</c:v>
                </c:pt>
                <c:pt idx="10">
                  <c:v>25475</c:v>
                </c:pt>
                <c:pt idx="11">
                  <c:v>25317</c:v>
                </c:pt>
              </c:numCache>
            </c:numRef>
          </c:val>
          <c:extLst>
            <c:ext xmlns:c16="http://schemas.microsoft.com/office/drawing/2014/chart" uri="{C3380CC4-5D6E-409C-BE32-E72D297353CC}">
              <c16:uniqueId val="{00000002-552F-4104-B707-BC7D4F42FB66}"/>
            </c:ext>
          </c:extLst>
        </c:ser>
        <c:ser>
          <c:idx val="3"/>
          <c:order val="3"/>
          <c:tx>
            <c:strRef>
              <c:f>'4b'!$L$2</c:f>
              <c:strCache>
                <c:ptCount val="1"/>
                <c:pt idx="0">
                  <c:v>2017</c:v>
                </c:pt>
              </c:strCache>
            </c:strRef>
          </c:tx>
          <c:spPr>
            <a:solidFill>
              <a:schemeClr val="accent4"/>
            </a:solidFill>
            <a:ln>
              <a:noFill/>
            </a:ln>
            <a:effectLst/>
          </c:spPr>
          <c:invertIfNegative val="0"/>
          <c:cat>
            <c:strRef>
              <c:f>'4b'!$H$3:$H$14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'4b'!$L$3:$L$14</c:f>
              <c:numCache>
                <c:formatCode>General</c:formatCode>
                <c:ptCount val="12"/>
                <c:pt idx="0">
                  <c:v>26169</c:v>
                </c:pt>
                <c:pt idx="1">
                  <c:v>26948</c:v>
                </c:pt>
                <c:pt idx="2">
                  <c:v>26914</c:v>
                </c:pt>
                <c:pt idx="3">
                  <c:v>27050</c:v>
                </c:pt>
                <c:pt idx="4">
                  <c:v>27690</c:v>
                </c:pt>
                <c:pt idx="5">
                  <c:v>27116</c:v>
                </c:pt>
                <c:pt idx="6">
                  <c:v>27255</c:v>
                </c:pt>
                <c:pt idx="7">
                  <c:v>28054</c:v>
                </c:pt>
                <c:pt idx="8">
                  <c:v>27855</c:v>
                </c:pt>
                <c:pt idx="9">
                  <c:v>28498</c:v>
                </c:pt>
                <c:pt idx="10">
                  <c:v>28902</c:v>
                </c:pt>
                <c:pt idx="11">
                  <c:v>29025</c:v>
                </c:pt>
              </c:numCache>
            </c:numRef>
          </c:val>
          <c:extLst>
            <c:ext xmlns:c16="http://schemas.microsoft.com/office/drawing/2014/chart" uri="{C3380CC4-5D6E-409C-BE32-E72D297353CC}">
              <c16:uniqueId val="{00000003-552F-4104-B707-BC7D4F42FB66}"/>
            </c:ext>
          </c:extLst>
        </c:ser>
        <c:dLbls>
          <c:showLegendKey val="0"/>
          <c:showVal val="0"/>
          <c:showCatName val="0"/>
          <c:showSerName val="0"/>
          <c:showPercent val="0"/>
          <c:showBubbleSize val="0"/>
        </c:dLbls>
        <c:gapWidth val="219"/>
        <c:overlap val="-27"/>
        <c:axId val="1870869295"/>
        <c:axId val="425245519"/>
      </c:barChart>
      <c:catAx>
        <c:axId val="1870869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5245519"/>
        <c:crosses val="autoZero"/>
        <c:auto val="1"/>
        <c:lblAlgn val="ctr"/>
        <c:lblOffset val="100"/>
        <c:noMultiLvlLbl val="0"/>
      </c:catAx>
      <c:valAx>
        <c:axId val="425245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869295"/>
        <c:crosses val="autoZero"/>
        <c:crossBetween val="between"/>
        <c:dispUnits>
          <c:builtInUnit val="m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Internet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'2b'!$N$14</c:f>
              <c:strCache>
                <c:ptCount val="1"/>
                <c:pt idx="0">
                  <c:v>Internet</c:v>
                </c:pt>
              </c:strCache>
            </c:strRef>
          </c:tx>
          <c:spPr>
            <a:solidFill>
              <a:srgbClr val="FFC000"/>
            </a:solidFill>
            <a:ln>
              <a:noFill/>
            </a:ln>
            <a:effectLst/>
          </c:spPr>
          <c:invertIfNegative val="0"/>
          <c:dLbls>
            <c:delete val="1"/>
          </c:dLbls>
          <c:cat>
            <c:numRef>
              <c:f>'2b'!$O$13:$R$13</c:f>
              <c:numCache>
                <c:formatCode>General</c:formatCode>
                <c:ptCount val="4"/>
                <c:pt idx="0">
                  <c:v>2014</c:v>
                </c:pt>
                <c:pt idx="1">
                  <c:v>2015</c:v>
                </c:pt>
                <c:pt idx="2">
                  <c:v>2016</c:v>
                </c:pt>
                <c:pt idx="3">
                  <c:v>2017</c:v>
                </c:pt>
              </c:numCache>
            </c:numRef>
          </c:cat>
          <c:val>
            <c:numRef>
              <c:f>'2b'!$O$14:$R$14</c:f>
              <c:numCache>
                <c:formatCode>General</c:formatCode>
                <c:ptCount val="4"/>
                <c:pt idx="0">
                  <c:v>32449</c:v>
                </c:pt>
                <c:pt idx="1">
                  <c:v>76361</c:v>
                </c:pt>
                <c:pt idx="2">
                  <c:v>97112</c:v>
                </c:pt>
                <c:pt idx="3">
                  <c:v>135151</c:v>
                </c:pt>
              </c:numCache>
            </c:numRef>
          </c:val>
          <c:extLst>
            <c:ext xmlns:c16="http://schemas.microsoft.com/office/drawing/2014/chart" uri="{C3380CC4-5D6E-409C-BE32-E72D297353CC}">
              <c16:uniqueId val="{00000000-2A94-4584-9C7A-80E39B70DD70}"/>
            </c:ext>
          </c:extLst>
        </c:ser>
        <c:dLbls>
          <c:showLegendKey val="0"/>
          <c:showVal val="1"/>
          <c:showCatName val="0"/>
          <c:showSerName val="0"/>
          <c:showPercent val="0"/>
          <c:showBubbleSize val="0"/>
        </c:dLbls>
        <c:gapWidth val="219"/>
        <c:overlap val="-27"/>
        <c:axId val="430516319"/>
        <c:axId val="428319391"/>
      </c:barChart>
      <c:catAx>
        <c:axId val="4305163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319391"/>
        <c:crosses val="autoZero"/>
        <c:auto val="1"/>
        <c:lblAlgn val="ctr"/>
        <c:lblOffset val="100"/>
        <c:noMultiLvlLbl val="0"/>
      </c:catAx>
      <c:valAx>
        <c:axId val="428319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 in million Euros</a:t>
                </a:r>
              </a:p>
            </c:rich>
          </c:tx>
          <c:layout>
            <c:manualLayout>
              <c:xMode val="edge"/>
              <c:yMode val="edge"/>
              <c:x val="3.3333333333333333E-2"/>
              <c:y val="0.2692516039661708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516319"/>
        <c:crosses val="autoZero"/>
        <c:crossBetween val="between"/>
        <c:dispUnits>
          <c:builtInUnit val="millions"/>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Mailing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'2b'!$N$19</c:f>
              <c:strCache>
                <c:ptCount val="1"/>
                <c:pt idx="0">
                  <c:v>mailing</c:v>
                </c:pt>
              </c:strCache>
            </c:strRef>
          </c:tx>
          <c:spPr>
            <a:solidFill>
              <a:schemeClr val="accent1"/>
            </a:solidFill>
            <a:ln>
              <a:noFill/>
            </a:ln>
            <a:effectLst/>
          </c:spPr>
          <c:invertIfNegative val="0"/>
          <c:cat>
            <c:numRef>
              <c:f>'2b'!$O$18:$R$18</c:f>
              <c:numCache>
                <c:formatCode>General</c:formatCode>
                <c:ptCount val="4"/>
                <c:pt idx="0">
                  <c:v>2014</c:v>
                </c:pt>
                <c:pt idx="1">
                  <c:v>2015</c:v>
                </c:pt>
                <c:pt idx="2">
                  <c:v>2016</c:v>
                </c:pt>
                <c:pt idx="3">
                  <c:v>2017</c:v>
                </c:pt>
              </c:numCache>
            </c:numRef>
          </c:cat>
          <c:val>
            <c:numRef>
              <c:f>'2b'!$O$19:$R$19</c:f>
              <c:numCache>
                <c:formatCode>General</c:formatCode>
                <c:ptCount val="4"/>
                <c:pt idx="0">
                  <c:v>715968</c:v>
                </c:pt>
                <c:pt idx="1">
                  <c:v>742450</c:v>
                </c:pt>
                <c:pt idx="2">
                  <c:v>807736</c:v>
                </c:pt>
                <c:pt idx="3">
                  <c:v>828210</c:v>
                </c:pt>
              </c:numCache>
            </c:numRef>
          </c:val>
          <c:extLst>
            <c:ext xmlns:c16="http://schemas.microsoft.com/office/drawing/2014/chart" uri="{C3380CC4-5D6E-409C-BE32-E72D297353CC}">
              <c16:uniqueId val="{00000000-6B44-4ABD-BB7B-67C4FA770E0B}"/>
            </c:ext>
          </c:extLst>
        </c:ser>
        <c:dLbls>
          <c:showLegendKey val="0"/>
          <c:showVal val="0"/>
          <c:showCatName val="0"/>
          <c:showSerName val="0"/>
          <c:showPercent val="0"/>
          <c:showBubbleSize val="0"/>
        </c:dLbls>
        <c:gapWidth val="219"/>
        <c:overlap val="-27"/>
        <c:axId val="50636079"/>
        <c:axId val="417979103"/>
      </c:barChart>
      <c:catAx>
        <c:axId val="506360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7979103"/>
        <c:crosses val="autoZero"/>
        <c:auto val="1"/>
        <c:lblAlgn val="ctr"/>
        <c:lblOffset val="100"/>
        <c:noMultiLvlLbl val="0"/>
      </c:catAx>
      <c:valAx>
        <c:axId val="417979103"/>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Amount in million Euros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636079"/>
        <c:crosses val="autoZero"/>
        <c:crossBetween val="between"/>
        <c:dispUnits>
          <c:builtInUnit val="millions"/>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286D9F"/>
                </a:solidFill>
                <a:latin typeface="+mn-lt"/>
                <a:ea typeface="+mn-ea"/>
                <a:cs typeface="+mn-cs"/>
              </a:defRPr>
            </a:pPr>
            <a:r>
              <a:rPr lang="en-US">
                <a:solidFill>
                  <a:srgbClr val="286D9F"/>
                </a:solidFill>
              </a:rPr>
              <a:t>Prefix Vs 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286D9F"/>
              </a:solidFill>
              <a:latin typeface="+mn-lt"/>
              <a:ea typeface="+mn-ea"/>
              <a:cs typeface="+mn-cs"/>
            </a:defRPr>
          </a:pPr>
          <a:endParaRPr lang="en-US"/>
        </a:p>
      </c:txPr>
    </c:title>
    <c:autoTitleDeleted val="0"/>
    <c:plotArea>
      <c:layout/>
      <c:barChart>
        <c:barDir val="col"/>
        <c:grouping val="clustered"/>
        <c:varyColors val="0"/>
        <c:ser>
          <c:idx val="0"/>
          <c:order val="0"/>
          <c:tx>
            <c:strRef>
              <c:f>'2c'!$B$1</c:f>
              <c:strCache>
                <c:ptCount val="1"/>
                <c:pt idx="0">
                  <c:v>amount</c:v>
                </c:pt>
              </c:strCache>
            </c:strRef>
          </c:tx>
          <c:spPr>
            <a:solidFill>
              <a:srgbClr val="286D9F"/>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'2c'!$A$2:$A$8</c:f>
              <c:strCache>
                <c:ptCount val="7"/>
                <c:pt idx="0">
                  <c:v>MME</c:v>
                </c:pt>
                <c:pt idx="1">
                  <c:v>MLLE</c:v>
                </c:pt>
                <c:pt idx="2">
                  <c:v>MR</c:v>
                </c:pt>
                <c:pt idx="3">
                  <c:v>MMME</c:v>
                </c:pt>
                <c:pt idx="4">
                  <c:v>NA</c:v>
                </c:pt>
                <c:pt idx="5">
                  <c:v>DR</c:v>
                </c:pt>
                <c:pt idx="6">
                  <c:v>AU</c:v>
                </c:pt>
              </c:strCache>
            </c:strRef>
          </c:cat>
          <c:val>
            <c:numRef>
              <c:f>'2c'!$B$2:$B$8</c:f>
              <c:numCache>
                <c:formatCode>General</c:formatCode>
                <c:ptCount val="7"/>
                <c:pt idx="0">
                  <c:v>4549483.8600000003</c:v>
                </c:pt>
                <c:pt idx="1">
                  <c:v>1202055.5900000001</c:v>
                </c:pt>
                <c:pt idx="2">
                  <c:v>1222162.8</c:v>
                </c:pt>
                <c:pt idx="3">
                  <c:v>419345.6</c:v>
                </c:pt>
                <c:pt idx="4">
                  <c:v>131956.23000000001</c:v>
                </c:pt>
                <c:pt idx="5">
                  <c:v>4670</c:v>
                </c:pt>
                <c:pt idx="6">
                  <c:v>10832.5</c:v>
                </c:pt>
              </c:numCache>
            </c:numRef>
          </c:val>
          <c:extLst>
            <c:ext xmlns:c16="http://schemas.microsoft.com/office/drawing/2014/chart" uri="{C3380CC4-5D6E-409C-BE32-E72D297353CC}">
              <c16:uniqueId val="{00000000-B89B-4B7A-90C9-8BA593C966C8}"/>
            </c:ext>
          </c:extLst>
        </c:ser>
        <c:dLbls>
          <c:showLegendKey val="0"/>
          <c:showVal val="1"/>
          <c:showCatName val="0"/>
          <c:showSerName val="0"/>
          <c:showPercent val="0"/>
          <c:showBubbleSize val="0"/>
        </c:dLbls>
        <c:gapWidth val="219"/>
        <c:overlap val="-27"/>
        <c:axId val="430543919"/>
        <c:axId val="428331871"/>
      </c:barChart>
      <c:catAx>
        <c:axId val="430543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331871"/>
        <c:crosses val="autoZero"/>
        <c:auto val="1"/>
        <c:lblAlgn val="ctr"/>
        <c:lblOffset val="100"/>
        <c:noMultiLvlLbl val="0"/>
      </c:catAx>
      <c:valAx>
        <c:axId val="428331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543919"/>
        <c:crosses val="autoZero"/>
        <c:crossBetween val="between"/>
        <c:dispUnits>
          <c:builtInUnit val="hundred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8560-25D0-4D79-B45C-461D40C7D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97D1C-4C4F-4158-AA45-A9DCDA848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C96C8F-47E8-49EA-A1D1-DEB5DBB9EBD5}"/>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a:extLst>
              <a:ext uri="{FF2B5EF4-FFF2-40B4-BE49-F238E27FC236}">
                <a16:creationId xmlns:a16="http://schemas.microsoft.com/office/drawing/2014/main" id="{3C542C2C-5AA1-418E-8C9B-B76ADAB7F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16808-9AD3-423E-941A-8BAEA7145CC4}"/>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53906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D719-58E2-400B-9221-B903946D0D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A7057-4E06-41EB-A200-A27BDECC6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63278-DEEF-41EB-8F48-1781CEBF2E83}"/>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a:extLst>
              <a:ext uri="{FF2B5EF4-FFF2-40B4-BE49-F238E27FC236}">
                <a16:creationId xmlns:a16="http://schemas.microsoft.com/office/drawing/2014/main" id="{EB81FDF0-313E-447B-BCF8-28B95848A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0A522-460C-4339-8DCF-4FD607F92738}"/>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210466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0AD553-2B8D-4A07-871E-F69B3A96B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116C96-5922-446A-B519-85CECF139E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03B13-5577-4123-B78C-7CFE6A83F9E6}"/>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a:extLst>
              <a:ext uri="{FF2B5EF4-FFF2-40B4-BE49-F238E27FC236}">
                <a16:creationId xmlns:a16="http://schemas.microsoft.com/office/drawing/2014/main" id="{9711EAC8-41DE-430B-B4DA-6EE0FCE00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D3E6C-B99A-4368-87A7-92955475B04D}"/>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94969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52688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42349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63220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DCF506-1BD7-4A24-9BC0-3AC59D7D1904}"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2944581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DCF506-1BD7-4A24-9BC0-3AC59D7D1904}"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4278940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DCF506-1BD7-4A24-9BC0-3AC59D7D1904}"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239619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CF506-1BD7-4A24-9BC0-3AC59D7D1904}"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291300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DCF506-1BD7-4A24-9BC0-3AC59D7D1904}"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39408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F32D-0E7E-42D8-A7CC-32AAD7774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F0ED9-AA7F-42EF-8BA1-A3119B081E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A68CD-F587-467D-9F2B-15E537C8C9E6}"/>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a:extLst>
              <a:ext uri="{FF2B5EF4-FFF2-40B4-BE49-F238E27FC236}">
                <a16:creationId xmlns:a16="http://schemas.microsoft.com/office/drawing/2014/main" id="{ACFD4ABF-D4E6-4EF9-93BD-DC99E4048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71D26-B50C-4A45-8747-69413B07CEF7}"/>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812607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A4DF7-2E4C-4B6D-B7D1-A3A85916C350}" type="slidenum">
              <a:rPr lang="en-US" smtClean="0"/>
              <a:t>‹#›</a:t>
            </a:fld>
            <a:endParaRPr lang="en-US"/>
          </a:p>
        </p:txBody>
      </p:sp>
      <p:sp>
        <p:nvSpPr>
          <p:cNvPr id="5" name="Date Placeholder 4"/>
          <p:cNvSpPr>
            <a:spLocks noGrp="1"/>
          </p:cNvSpPr>
          <p:nvPr>
            <p:ph type="dt" sz="half" idx="10"/>
          </p:nvPr>
        </p:nvSpPr>
        <p:spPr/>
        <p:txBody>
          <a:bodyPr/>
          <a:lstStyle/>
          <a:p>
            <a:fld id="{48DCF506-1BD7-4A24-9BC0-3AC59D7D1904}" type="datetimeFigureOut">
              <a:rPr lang="en-US" smtClean="0"/>
              <a:t>11/3/2019</a:t>
            </a:fld>
            <a:endParaRPr lang="en-US"/>
          </a:p>
        </p:txBody>
      </p:sp>
    </p:spTree>
    <p:extLst>
      <p:ext uri="{BB962C8B-B14F-4D97-AF65-F5344CB8AC3E}">
        <p14:creationId xmlns:p14="http://schemas.microsoft.com/office/powerpoint/2010/main" val="2695525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329502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5241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3914192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6025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2679590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1834251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42481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C663-5D80-449C-9096-F3CA3B44AC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906D5-4805-45FD-81D5-EB116196E8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833670-A6D6-41B5-9926-B54D8F309EDF}"/>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5" name="Footer Placeholder 4">
            <a:extLst>
              <a:ext uri="{FF2B5EF4-FFF2-40B4-BE49-F238E27FC236}">
                <a16:creationId xmlns:a16="http://schemas.microsoft.com/office/drawing/2014/main" id="{531BC2F5-1B17-426F-BEC3-5430EDD39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F7FDB-5D09-4B70-8F0E-E1CD5F8750CE}"/>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299353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FA97-60D7-4DB8-9A8A-4C5DFB985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ED0077-2D9F-47E6-B8CB-42DF899DE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341784-DB33-4FEB-AC05-1A555A5574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DE58A7-ED91-41A2-94F2-205181801821}"/>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6" name="Footer Placeholder 5">
            <a:extLst>
              <a:ext uri="{FF2B5EF4-FFF2-40B4-BE49-F238E27FC236}">
                <a16:creationId xmlns:a16="http://schemas.microsoft.com/office/drawing/2014/main" id="{8434EBB2-F18F-40EA-A87D-72899749C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D14F8-2BD8-4687-A943-8AB82565E554}"/>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116444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F52C-65EA-49E5-8EF2-122E9B14C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ED12B2-FAF2-4D3E-9D3D-4912EBD46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FACDBE-C350-4E02-A9D2-02D1262591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BF244-A27B-404F-90C2-DB34EE000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FCBA8-68CF-4D3F-9AA6-C8D91A4EAB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25E3D6-3A20-499D-A5BF-019B2B37A20C}"/>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8" name="Footer Placeholder 7">
            <a:extLst>
              <a:ext uri="{FF2B5EF4-FFF2-40B4-BE49-F238E27FC236}">
                <a16:creationId xmlns:a16="http://schemas.microsoft.com/office/drawing/2014/main" id="{C8E8C4E8-DCF7-40A8-BBCE-F8E54CFD6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B2AE8-50D4-4C51-ABA5-12012272B2E1}"/>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270627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8227-902A-499D-90D2-373572753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20511E-A1EB-4C9B-B4BE-06A46D42233F}"/>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4" name="Footer Placeholder 3">
            <a:extLst>
              <a:ext uri="{FF2B5EF4-FFF2-40B4-BE49-F238E27FC236}">
                <a16:creationId xmlns:a16="http://schemas.microsoft.com/office/drawing/2014/main" id="{A3159E9D-E36D-4247-8095-16950E736A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7C0AD0-3830-4BBF-8A9E-4D88AE1358B4}"/>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71189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A5234-0493-4353-8460-051592F1131F}"/>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3" name="Footer Placeholder 2">
            <a:extLst>
              <a:ext uri="{FF2B5EF4-FFF2-40B4-BE49-F238E27FC236}">
                <a16:creationId xmlns:a16="http://schemas.microsoft.com/office/drawing/2014/main" id="{8203C243-0533-498F-9AE6-95BB93DC15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1D9C8-5009-44C8-A204-618CC8DD9D5D}"/>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55779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AF2F-EA06-4AF5-9DB6-3EEDDD5BA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C9DD2C-EB55-46D6-8528-66A236ED1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8D2DCA-0EDA-4A3D-880D-091D24533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47109-3EB9-493E-A09A-F88BBFA03E90}"/>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6" name="Footer Placeholder 5">
            <a:extLst>
              <a:ext uri="{FF2B5EF4-FFF2-40B4-BE49-F238E27FC236}">
                <a16:creationId xmlns:a16="http://schemas.microsoft.com/office/drawing/2014/main" id="{C0151F52-937F-434F-8D84-8B5563640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52A5D-D4BF-4EB7-948C-36E190D376D7}"/>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5247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0904-A2B0-444B-BDCB-CC02A451E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6ACE6-C5C8-42CA-9C2F-698A15AB0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3071F-C83D-43BC-B3B8-060786265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84B08-1C01-4064-8ECF-ABCB97FD9384}"/>
              </a:ext>
            </a:extLst>
          </p:cNvPr>
          <p:cNvSpPr>
            <a:spLocks noGrp="1"/>
          </p:cNvSpPr>
          <p:nvPr>
            <p:ph type="dt" sz="half" idx="10"/>
          </p:nvPr>
        </p:nvSpPr>
        <p:spPr/>
        <p:txBody>
          <a:bodyPr/>
          <a:lstStyle/>
          <a:p>
            <a:fld id="{48DCF506-1BD7-4A24-9BC0-3AC59D7D1904}" type="datetimeFigureOut">
              <a:rPr lang="en-US" smtClean="0"/>
              <a:t>11/3/2019</a:t>
            </a:fld>
            <a:endParaRPr lang="en-US"/>
          </a:p>
        </p:txBody>
      </p:sp>
      <p:sp>
        <p:nvSpPr>
          <p:cNvPr id="6" name="Footer Placeholder 5">
            <a:extLst>
              <a:ext uri="{FF2B5EF4-FFF2-40B4-BE49-F238E27FC236}">
                <a16:creationId xmlns:a16="http://schemas.microsoft.com/office/drawing/2014/main" id="{383AFA7D-1062-4A8B-95C7-617516C70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249FC-256B-48D2-BB87-99B59A4FD8D1}"/>
              </a:ext>
            </a:extLst>
          </p:cNvPr>
          <p:cNvSpPr>
            <a:spLocks noGrp="1"/>
          </p:cNvSpPr>
          <p:nvPr>
            <p:ph type="sldNum" sz="quarter" idx="12"/>
          </p:nvPr>
        </p:nvSpPr>
        <p:spPr/>
        <p:txBody>
          <a:bodyPr/>
          <a:lstStyle/>
          <a:p>
            <a:fld id="{781A4DF7-2E4C-4B6D-B7D1-A3A85916C350}" type="slidenum">
              <a:rPr lang="en-US" smtClean="0"/>
              <a:t>‹#›</a:t>
            </a:fld>
            <a:endParaRPr lang="en-US"/>
          </a:p>
        </p:txBody>
      </p:sp>
    </p:spTree>
    <p:extLst>
      <p:ext uri="{BB962C8B-B14F-4D97-AF65-F5344CB8AC3E}">
        <p14:creationId xmlns:p14="http://schemas.microsoft.com/office/powerpoint/2010/main" val="31763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CE037-845D-4B49-9E5D-708280613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75B5C9-822E-4326-A5F6-8BD9513C1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DC63E-A154-4D3B-BDC7-103710276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CF506-1BD7-4A24-9BC0-3AC59D7D1904}" type="datetimeFigureOut">
              <a:rPr lang="en-US" smtClean="0"/>
              <a:t>11/3/2019</a:t>
            </a:fld>
            <a:endParaRPr lang="en-US"/>
          </a:p>
        </p:txBody>
      </p:sp>
      <p:sp>
        <p:nvSpPr>
          <p:cNvPr id="5" name="Footer Placeholder 4">
            <a:extLst>
              <a:ext uri="{FF2B5EF4-FFF2-40B4-BE49-F238E27FC236}">
                <a16:creationId xmlns:a16="http://schemas.microsoft.com/office/drawing/2014/main" id="{800B38A1-686D-45E2-83D0-9DF6356AD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34E2C9-A163-497D-A86F-9A49785AE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A4DF7-2E4C-4B6D-B7D1-A3A85916C350}" type="slidenum">
              <a:rPr lang="en-US" smtClean="0"/>
              <a:t>‹#›</a:t>
            </a:fld>
            <a:endParaRPr lang="en-US"/>
          </a:p>
        </p:txBody>
      </p:sp>
    </p:spTree>
    <p:extLst>
      <p:ext uri="{BB962C8B-B14F-4D97-AF65-F5344CB8AC3E}">
        <p14:creationId xmlns:p14="http://schemas.microsoft.com/office/powerpoint/2010/main" val="183814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DCF506-1BD7-4A24-9BC0-3AC59D7D1904}" type="datetimeFigureOut">
              <a:rPr lang="en-US" smtClean="0"/>
              <a:t>11/3/2019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1A4DF7-2E4C-4B6D-B7D1-A3A85916C350}" type="slidenum">
              <a:rPr lang="en-US" smtClean="0"/>
              <a:t>‹#›</a:t>
            </a:fld>
            <a:endParaRPr lang="en-US"/>
          </a:p>
        </p:txBody>
      </p:sp>
    </p:spTree>
    <p:extLst>
      <p:ext uri="{BB962C8B-B14F-4D97-AF65-F5344CB8AC3E}">
        <p14:creationId xmlns:p14="http://schemas.microsoft.com/office/powerpoint/2010/main" val="359975199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hart" Target="../charts/chart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0548BC-FDEC-4AC6-A80C-ED37B9F6ADEE}"/>
              </a:ext>
            </a:extLst>
          </p:cNvPr>
          <p:cNvSpPr txBox="1"/>
          <p:nvPr/>
        </p:nvSpPr>
        <p:spPr>
          <a:xfrm>
            <a:off x="3329126" y="2405849"/>
            <a:ext cx="184731" cy="369332"/>
          </a:xfrm>
          <a:prstGeom prst="rect">
            <a:avLst/>
          </a:prstGeom>
          <a:noFill/>
        </p:spPr>
        <p:txBody>
          <a:bodyPr wrap="none" rtlCol="0">
            <a:spAutoFit/>
          </a:bodyPr>
          <a:lstStyle/>
          <a:p>
            <a:endParaRPr lang="en-US" dirty="0">
              <a:solidFill>
                <a:srgbClr val="286D9F"/>
              </a:solidFill>
            </a:endParaRPr>
          </a:p>
        </p:txBody>
      </p:sp>
      <p:pic>
        <p:nvPicPr>
          <p:cNvPr id="8" name="Picture 7">
            <a:extLst>
              <a:ext uri="{FF2B5EF4-FFF2-40B4-BE49-F238E27FC236}">
                <a16:creationId xmlns:a16="http://schemas.microsoft.com/office/drawing/2014/main" id="{20DA8E94-BB71-43F5-A715-E2C556240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923" y="2266051"/>
            <a:ext cx="2166203" cy="2166203"/>
          </a:xfrm>
          <a:prstGeom prst="rect">
            <a:avLst/>
          </a:prstGeom>
        </p:spPr>
      </p:pic>
      <p:sp>
        <p:nvSpPr>
          <p:cNvPr id="9" name="TextBox 8">
            <a:extLst>
              <a:ext uri="{FF2B5EF4-FFF2-40B4-BE49-F238E27FC236}">
                <a16:creationId xmlns:a16="http://schemas.microsoft.com/office/drawing/2014/main" id="{7E0E265A-F20A-40FC-B541-DBBEC6D1A78E}"/>
              </a:ext>
            </a:extLst>
          </p:cNvPr>
          <p:cNvSpPr txBox="1"/>
          <p:nvPr/>
        </p:nvSpPr>
        <p:spPr>
          <a:xfrm>
            <a:off x="3852907" y="1917992"/>
            <a:ext cx="3426781" cy="2862322"/>
          </a:xfrm>
          <a:prstGeom prst="rect">
            <a:avLst/>
          </a:prstGeom>
          <a:noFill/>
        </p:spPr>
        <p:txBody>
          <a:bodyPr wrap="square" rtlCol="0">
            <a:spAutoFit/>
          </a:bodyPr>
          <a:lstStyle/>
          <a:p>
            <a:r>
              <a:rPr lang="en-US" sz="6000" dirty="0">
                <a:solidFill>
                  <a:srgbClr val="286D9F"/>
                </a:solidFill>
                <a:latin typeface="Calibri" panose="020F0502020204030204" pitchFamily="34" charset="0"/>
                <a:cs typeface="Calibri" panose="020F0502020204030204" pitchFamily="34" charset="0"/>
              </a:rPr>
              <a:t>Donations</a:t>
            </a:r>
          </a:p>
          <a:p>
            <a:pPr algn="ctr"/>
            <a:r>
              <a:rPr lang="en-US" sz="6000" dirty="0">
                <a:solidFill>
                  <a:srgbClr val="286D9F"/>
                </a:solidFill>
                <a:latin typeface="Calibri" panose="020F0502020204030204" pitchFamily="34" charset="0"/>
                <a:cs typeface="Calibri" panose="020F0502020204030204" pitchFamily="34" charset="0"/>
              </a:rPr>
              <a:t>and Donors</a:t>
            </a:r>
          </a:p>
        </p:txBody>
      </p:sp>
    </p:spTree>
    <p:extLst>
      <p:ext uri="{BB962C8B-B14F-4D97-AF65-F5344CB8AC3E}">
        <p14:creationId xmlns:p14="http://schemas.microsoft.com/office/powerpoint/2010/main" val="52908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C2B9D3-044E-44DA-86F9-D333BB2F476E}"/>
              </a:ext>
            </a:extLst>
          </p:cNvPr>
          <p:cNvSpPr>
            <a:spLocks noGrp="1"/>
          </p:cNvSpPr>
          <p:nvPr>
            <p:ph type="title"/>
          </p:nvPr>
        </p:nvSpPr>
        <p:spPr>
          <a:xfrm>
            <a:off x="257176" y="1504950"/>
            <a:ext cx="3162300" cy="3426619"/>
          </a:xfrm>
        </p:spPr>
        <p:txBody>
          <a:bodyPr>
            <a:noAutofit/>
          </a:bodyPr>
          <a:lstStyle/>
          <a:p>
            <a:r>
              <a:rPr lang="en-US" sz="4000" dirty="0">
                <a:solidFill>
                  <a:srgbClr val="286D9F"/>
                </a:solidFill>
              </a:rPr>
              <a:t>Observations on Demographics of Donors</a:t>
            </a:r>
          </a:p>
        </p:txBody>
      </p:sp>
      <p:cxnSp>
        <p:nvCxnSpPr>
          <p:cNvPr id="5" name="Straight Connector 4">
            <a:extLst>
              <a:ext uri="{FF2B5EF4-FFF2-40B4-BE49-F238E27FC236}">
                <a16:creationId xmlns:a16="http://schemas.microsoft.com/office/drawing/2014/main" id="{0FC5844A-73B6-4859-B112-3EAEEC17D804}"/>
              </a:ext>
            </a:extLst>
          </p:cNvPr>
          <p:cNvCxnSpPr/>
          <p:nvPr/>
        </p:nvCxnSpPr>
        <p:spPr>
          <a:xfrm>
            <a:off x="3352800"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graphicFrame>
        <p:nvGraphicFramePr>
          <p:cNvPr id="6" name="Espace réservé du contenu 3">
            <a:extLst>
              <a:ext uri="{FF2B5EF4-FFF2-40B4-BE49-F238E27FC236}">
                <a16:creationId xmlns:a16="http://schemas.microsoft.com/office/drawing/2014/main" id="{00A37CB4-039A-4126-804F-2A2357ADB178}"/>
              </a:ext>
            </a:extLst>
          </p:cNvPr>
          <p:cNvGraphicFramePr>
            <a:graphicFrameLocks noGrp="1"/>
          </p:cNvGraphicFramePr>
          <p:nvPr>
            <p:ph idx="1"/>
            <p:extLst>
              <p:ext uri="{D42A27DB-BD31-4B8C-83A1-F6EECF244321}">
                <p14:modId xmlns:p14="http://schemas.microsoft.com/office/powerpoint/2010/main" val="3739330367"/>
              </p:ext>
            </p:extLst>
          </p:nvPr>
        </p:nvGraphicFramePr>
        <p:xfrm>
          <a:off x="3605211" y="669131"/>
          <a:ext cx="5348287" cy="510778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67D8435-BEBC-4581-A525-D5CBC1D42D66}"/>
              </a:ext>
            </a:extLst>
          </p:cNvPr>
          <p:cNvSpPr txBox="1"/>
          <p:nvPr/>
        </p:nvSpPr>
        <p:spPr>
          <a:xfrm>
            <a:off x="9439275" y="2078831"/>
            <a:ext cx="2647950" cy="1754326"/>
          </a:xfrm>
          <a:prstGeom prst="rect">
            <a:avLst/>
          </a:prstGeom>
          <a:noFill/>
        </p:spPr>
        <p:txBody>
          <a:bodyPr wrap="square" rtlCol="0">
            <a:spAutoFit/>
          </a:bodyPr>
          <a:lstStyle/>
          <a:p>
            <a:r>
              <a:rPr lang="fr-FR" dirty="0">
                <a:solidFill>
                  <a:srgbClr val="286D9F"/>
                </a:solidFill>
              </a:rPr>
              <a:t>The </a:t>
            </a:r>
            <a:r>
              <a:rPr lang="fr-FR" dirty="0" err="1">
                <a:solidFill>
                  <a:srgbClr val="286D9F"/>
                </a:solidFill>
              </a:rPr>
              <a:t>presence</a:t>
            </a:r>
            <a:r>
              <a:rPr lang="fr-FR" dirty="0">
                <a:solidFill>
                  <a:srgbClr val="286D9F"/>
                </a:solidFill>
              </a:rPr>
              <a:t> of Biding, in the top-6 </a:t>
            </a:r>
            <a:r>
              <a:rPr lang="fr-FR" dirty="0" err="1">
                <a:solidFill>
                  <a:srgbClr val="286D9F"/>
                </a:solidFill>
              </a:rPr>
              <a:t>is</a:t>
            </a:r>
            <a:r>
              <a:rPr lang="fr-FR" dirty="0">
                <a:solidFill>
                  <a:srgbClr val="286D9F"/>
                </a:solidFill>
              </a:rPr>
              <a:t> due to the </a:t>
            </a:r>
            <a:r>
              <a:rPr lang="fr-FR" dirty="0" err="1">
                <a:solidFill>
                  <a:srgbClr val="286D9F"/>
                </a:solidFill>
              </a:rPr>
              <a:t>presence</a:t>
            </a:r>
            <a:r>
              <a:rPr lang="fr-FR" dirty="0">
                <a:solidFill>
                  <a:srgbClr val="286D9F"/>
                </a:solidFill>
              </a:rPr>
              <a:t> of one single </a:t>
            </a:r>
            <a:r>
              <a:rPr lang="fr-FR" dirty="0" err="1">
                <a:solidFill>
                  <a:srgbClr val="286D9F"/>
                </a:solidFill>
              </a:rPr>
              <a:t>generous</a:t>
            </a:r>
            <a:r>
              <a:rPr lang="fr-FR" dirty="0">
                <a:solidFill>
                  <a:srgbClr val="286D9F"/>
                </a:solidFill>
              </a:rPr>
              <a:t> </a:t>
            </a:r>
            <a:r>
              <a:rPr lang="fr-FR" dirty="0" err="1">
                <a:solidFill>
                  <a:srgbClr val="286D9F"/>
                </a:solidFill>
              </a:rPr>
              <a:t>donator</a:t>
            </a:r>
            <a:r>
              <a:rPr lang="fr-FR" dirty="0">
                <a:solidFill>
                  <a:srgbClr val="286D9F"/>
                </a:solidFill>
              </a:rPr>
              <a:t> in </a:t>
            </a:r>
            <a:r>
              <a:rPr lang="fr-FR" dirty="0" err="1">
                <a:solidFill>
                  <a:srgbClr val="286D9F"/>
                </a:solidFill>
              </a:rPr>
              <a:t>this</a:t>
            </a:r>
            <a:r>
              <a:rPr lang="fr-FR" dirty="0">
                <a:solidFill>
                  <a:srgbClr val="286D9F"/>
                </a:solidFill>
              </a:rPr>
              <a:t> </a:t>
            </a:r>
            <a:r>
              <a:rPr lang="fr-FR" dirty="0" err="1">
                <a:solidFill>
                  <a:srgbClr val="286D9F"/>
                </a:solidFill>
              </a:rPr>
              <a:t>small</a:t>
            </a:r>
            <a:r>
              <a:rPr lang="fr-FR" dirty="0">
                <a:solidFill>
                  <a:srgbClr val="286D9F"/>
                </a:solidFill>
              </a:rPr>
              <a:t> city.</a:t>
            </a:r>
          </a:p>
          <a:p>
            <a:endParaRPr lang="en-US" dirty="0">
              <a:solidFill>
                <a:srgbClr val="286D9F"/>
              </a:solidFill>
            </a:endParaRPr>
          </a:p>
        </p:txBody>
      </p:sp>
      <p:pic>
        <p:nvPicPr>
          <p:cNvPr id="8" name="Picture 7">
            <a:extLst>
              <a:ext uri="{FF2B5EF4-FFF2-40B4-BE49-F238E27FC236}">
                <a16:creationId xmlns:a16="http://schemas.microsoft.com/office/drawing/2014/main" id="{206E5F7E-E85A-4513-8136-47F13FD5E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233" y="1738350"/>
            <a:ext cx="547612" cy="547612"/>
          </a:xfrm>
          <a:prstGeom prst="rect">
            <a:avLst/>
          </a:prstGeom>
        </p:spPr>
      </p:pic>
    </p:spTree>
    <p:extLst>
      <p:ext uri="{BB962C8B-B14F-4D97-AF65-F5344CB8AC3E}">
        <p14:creationId xmlns:p14="http://schemas.microsoft.com/office/powerpoint/2010/main" val="423127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5C8B843-AF02-47D6-9775-B5C817098F15}"/>
              </a:ext>
            </a:extLst>
          </p:cNvPr>
          <p:cNvSpPr>
            <a:spLocks noGrp="1"/>
          </p:cNvSpPr>
          <p:nvPr>
            <p:ph type="title"/>
          </p:nvPr>
        </p:nvSpPr>
        <p:spPr>
          <a:xfrm>
            <a:off x="179105" y="1504950"/>
            <a:ext cx="2668869" cy="3426619"/>
          </a:xfrm>
        </p:spPr>
        <p:txBody>
          <a:bodyPr>
            <a:noAutofit/>
          </a:bodyPr>
          <a:lstStyle/>
          <a:p>
            <a:r>
              <a:rPr lang="en-US" sz="4000" dirty="0">
                <a:solidFill>
                  <a:srgbClr val="286D9F"/>
                </a:solidFill>
              </a:rPr>
              <a:t>Observation on Spatial distribution </a:t>
            </a:r>
            <a:br>
              <a:rPr lang="en-US" sz="4000" dirty="0">
                <a:solidFill>
                  <a:srgbClr val="286D9F"/>
                </a:solidFill>
              </a:rPr>
            </a:br>
            <a:r>
              <a:rPr lang="en-US" sz="4000" dirty="0">
                <a:solidFill>
                  <a:srgbClr val="286D9F"/>
                </a:solidFill>
              </a:rPr>
              <a:t>of donors</a:t>
            </a:r>
          </a:p>
        </p:txBody>
      </p:sp>
      <p:cxnSp>
        <p:nvCxnSpPr>
          <p:cNvPr id="6" name="Straight Connector 5">
            <a:extLst>
              <a:ext uri="{FF2B5EF4-FFF2-40B4-BE49-F238E27FC236}">
                <a16:creationId xmlns:a16="http://schemas.microsoft.com/office/drawing/2014/main" id="{23D16A4C-852E-4F19-89C9-99D541DA1507}"/>
              </a:ext>
            </a:extLst>
          </p:cNvPr>
          <p:cNvCxnSpPr/>
          <p:nvPr/>
        </p:nvCxnSpPr>
        <p:spPr>
          <a:xfrm>
            <a:off x="2847975"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grpSp>
        <p:nvGrpSpPr>
          <p:cNvPr id="7" name="组合 17">
            <a:extLst>
              <a:ext uri="{FF2B5EF4-FFF2-40B4-BE49-F238E27FC236}">
                <a16:creationId xmlns:a16="http://schemas.microsoft.com/office/drawing/2014/main" id="{0D724EE9-E877-4A45-8FD1-D3AA452FDED1}"/>
              </a:ext>
            </a:extLst>
          </p:cNvPr>
          <p:cNvGrpSpPr/>
          <p:nvPr/>
        </p:nvGrpSpPr>
        <p:grpSpPr>
          <a:xfrm>
            <a:off x="3323271" y="361951"/>
            <a:ext cx="4973002" cy="4261802"/>
            <a:chOff x="0" y="0"/>
            <a:chExt cx="3001010" cy="3048000"/>
          </a:xfrm>
        </p:grpSpPr>
        <p:pic>
          <p:nvPicPr>
            <p:cNvPr id="8" name="图片 9">
              <a:extLst>
                <a:ext uri="{FF2B5EF4-FFF2-40B4-BE49-F238E27FC236}">
                  <a16:creationId xmlns:a16="http://schemas.microsoft.com/office/drawing/2014/main" id="{14DCEE85-D00E-450B-8012-C151220E7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01010" cy="3048000"/>
            </a:xfrm>
            <a:prstGeom prst="rect">
              <a:avLst/>
            </a:prstGeom>
            <a:noFill/>
            <a:ln>
              <a:noFill/>
            </a:ln>
          </p:spPr>
        </p:pic>
        <p:sp>
          <p:nvSpPr>
            <p:cNvPr id="9" name="椭圆 6">
              <a:extLst>
                <a:ext uri="{FF2B5EF4-FFF2-40B4-BE49-F238E27FC236}">
                  <a16:creationId xmlns:a16="http://schemas.microsoft.com/office/drawing/2014/main" id="{D87ECF63-B402-4F04-B6EF-7DEB1D469B14}"/>
                </a:ext>
              </a:extLst>
            </p:cNvPr>
            <p:cNvSpPr/>
            <p:nvPr/>
          </p:nvSpPr>
          <p:spPr>
            <a:xfrm>
              <a:off x="1146175" y="247650"/>
              <a:ext cx="596900" cy="445770"/>
            </a:xfrm>
            <a:prstGeom prst="ellipse">
              <a:avLst/>
            </a:prstGeom>
            <a:solidFill>
              <a:schemeClr val="accent1">
                <a:alpha val="0"/>
              </a:scheme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椭圆 3">
              <a:extLst>
                <a:ext uri="{FF2B5EF4-FFF2-40B4-BE49-F238E27FC236}">
                  <a16:creationId xmlns:a16="http://schemas.microsoft.com/office/drawing/2014/main" id="{474E50F8-DF2D-4303-B872-A1C5E2121859}"/>
                </a:ext>
              </a:extLst>
            </p:cNvPr>
            <p:cNvSpPr/>
            <p:nvPr/>
          </p:nvSpPr>
          <p:spPr>
            <a:xfrm>
              <a:off x="1095375" y="650875"/>
              <a:ext cx="617220" cy="551815"/>
            </a:xfrm>
            <a:prstGeom prst="ellipse">
              <a:avLst/>
            </a:prstGeom>
            <a:solidFill>
              <a:schemeClr val="accent1">
                <a:alpha val="0"/>
              </a:schemeClr>
            </a:solid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椭圆 4">
              <a:extLst>
                <a:ext uri="{FF2B5EF4-FFF2-40B4-BE49-F238E27FC236}">
                  <a16:creationId xmlns:a16="http://schemas.microsoft.com/office/drawing/2014/main" id="{9C17EDED-4E2C-474C-995A-B37D5A7F7ADF}"/>
                </a:ext>
              </a:extLst>
            </p:cNvPr>
            <p:cNvSpPr/>
            <p:nvPr/>
          </p:nvSpPr>
          <p:spPr>
            <a:xfrm>
              <a:off x="1689100" y="1819275"/>
              <a:ext cx="644525" cy="619760"/>
            </a:xfrm>
            <a:prstGeom prst="ellipse">
              <a:avLst/>
            </a:prstGeom>
            <a:solidFill>
              <a:schemeClr val="lt1">
                <a:alpha val="0"/>
              </a:schemeClr>
            </a:solidFill>
            <a:ln w="47625">
              <a:solidFill>
                <a:srgbClr val="FFFF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TextBox 11">
            <a:extLst>
              <a:ext uri="{FF2B5EF4-FFF2-40B4-BE49-F238E27FC236}">
                <a16:creationId xmlns:a16="http://schemas.microsoft.com/office/drawing/2014/main" id="{54BE90CD-225F-407C-BA2F-AB0F875F1B64}"/>
              </a:ext>
            </a:extLst>
          </p:cNvPr>
          <p:cNvSpPr txBox="1"/>
          <p:nvPr/>
        </p:nvSpPr>
        <p:spPr>
          <a:xfrm>
            <a:off x="9152953" y="627787"/>
            <a:ext cx="2297809" cy="1754326"/>
          </a:xfrm>
          <a:prstGeom prst="rect">
            <a:avLst/>
          </a:prstGeom>
          <a:noFill/>
        </p:spPr>
        <p:txBody>
          <a:bodyPr wrap="square" rtlCol="0">
            <a:spAutoFit/>
          </a:bodyPr>
          <a:lstStyle/>
          <a:p>
            <a:r>
              <a:rPr lang="fr-FR" dirty="0">
                <a:solidFill>
                  <a:srgbClr val="286D9F"/>
                </a:solidFill>
              </a:rPr>
              <a:t>The </a:t>
            </a:r>
            <a:r>
              <a:rPr lang="fr-FR" dirty="0" err="1">
                <a:solidFill>
                  <a:srgbClr val="286D9F"/>
                </a:solidFill>
              </a:rPr>
              <a:t>three</a:t>
            </a:r>
            <a:r>
              <a:rPr lang="fr-FR" dirty="0">
                <a:solidFill>
                  <a:srgbClr val="286D9F"/>
                </a:solidFill>
              </a:rPr>
              <a:t> </a:t>
            </a:r>
            <a:r>
              <a:rPr lang="fr-FR" dirty="0" err="1">
                <a:solidFill>
                  <a:srgbClr val="286D9F"/>
                </a:solidFill>
              </a:rPr>
              <a:t>clustered</a:t>
            </a:r>
            <a:r>
              <a:rPr lang="fr-FR" dirty="0">
                <a:solidFill>
                  <a:srgbClr val="286D9F"/>
                </a:solidFill>
              </a:rPr>
              <a:t> </a:t>
            </a:r>
            <a:r>
              <a:rPr lang="fr-FR" dirty="0" err="1">
                <a:solidFill>
                  <a:srgbClr val="286D9F"/>
                </a:solidFill>
              </a:rPr>
              <a:t>donors</a:t>
            </a:r>
            <a:r>
              <a:rPr lang="fr-FR" dirty="0">
                <a:solidFill>
                  <a:srgbClr val="286D9F"/>
                </a:solidFill>
              </a:rPr>
              <a:t> </a:t>
            </a:r>
            <a:r>
              <a:rPr lang="fr-FR" dirty="0" err="1">
                <a:solidFill>
                  <a:srgbClr val="286D9F"/>
                </a:solidFill>
              </a:rPr>
              <a:t>highlighted</a:t>
            </a:r>
            <a:r>
              <a:rPr lang="fr-FR" dirty="0">
                <a:solidFill>
                  <a:srgbClr val="286D9F"/>
                </a:solidFill>
              </a:rPr>
              <a:t> in the spatial distribution have </a:t>
            </a:r>
            <a:r>
              <a:rPr lang="fr-FR" dirty="0" err="1">
                <a:solidFill>
                  <a:srgbClr val="286D9F"/>
                </a:solidFill>
              </a:rPr>
              <a:t>remained</a:t>
            </a:r>
            <a:r>
              <a:rPr lang="fr-FR" dirty="0">
                <a:solidFill>
                  <a:srgbClr val="286D9F"/>
                </a:solidFill>
              </a:rPr>
              <a:t> stable </a:t>
            </a:r>
            <a:r>
              <a:rPr lang="fr-FR" dirty="0" err="1">
                <a:solidFill>
                  <a:srgbClr val="286D9F"/>
                </a:solidFill>
              </a:rPr>
              <a:t>from</a:t>
            </a:r>
            <a:r>
              <a:rPr lang="fr-FR" dirty="0">
                <a:solidFill>
                  <a:srgbClr val="286D9F"/>
                </a:solidFill>
              </a:rPr>
              <a:t> </a:t>
            </a:r>
            <a:r>
              <a:rPr lang="fr-FR" dirty="0" err="1">
                <a:solidFill>
                  <a:srgbClr val="286D9F"/>
                </a:solidFill>
              </a:rPr>
              <a:t>past</a:t>
            </a:r>
            <a:r>
              <a:rPr lang="fr-FR" dirty="0">
                <a:solidFill>
                  <a:srgbClr val="286D9F"/>
                </a:solidFill>
              </a:rPr>
              <a:t> 20 </a:t>
            </a:r>
            <a:r>
              <a:rPr lang="fr-FR" dirty="0" err="1">
                <a:solidFill>
                  <a:srgbClr val="286D9F"/>
                </a:solidFill>
              </a:rPr>
              <a:t>years</a:t>
            </a:r>
            <a:r>
              <a:rPr lang="fr-FR" dirty="0">
                <a:solidFill>
                  <a:srgbClr val="286D9F"/>
                </a:solidFill>
              </a:rPr>
              <a:t>.</a:t>
            </a:r>
          </a:p>
          <a:p>
            <a:endParaRPr lang="en-US" dirty="0">
              <a:solidFill>
                <a:srgbClr val="286D9F"/>
              </a:solidFill>
            </a:endParaRPr>
          </a:p>
        </p:txBody>
      </p:sp>
      <p:pic>
        <p:nvPicPr>
          <p:cNvPr id="14" name="Picture 13">
            <a:extLst>
              <a:ext uri="{FF2B5EF4-FFF2-40B4-BE49-F238E27FC236}">
                <a16:creationId xmlns:a16="http://schemas.microsoft.com/office/drawing/2014/main" id="{F9E85DF5-074E-4236-B52F-7511B9B14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2964" y="627787"/>
            <a:ext cx="547612" cy="547612"/>
          </a:xfrm>
          <a:prstGeom prst="rect">
            <a:avLst/>
          </a:prstGeom>
        </p:spPr>
      </p:pic>
      <p:pic>
        <p:nvPicPr>
          <p:cNvPr id="15" name="Picture 14">
            <a:extLst>
              <a:ext uri="{FF2B5EF4-FFF2-40B4-BE49-F238E27FC236}">
                <a16:creationId xmlns:a16="http://schemas.microsoft.com/office/drawing/2014/main" id="{35A46CFE-B675-4ED2-B1D6-0D732CF21F78}"/>
              </a:ext>
            </a:extLst>
          </p:cNvPr>
          <p:cNvPicPr>
            <a:picLocks noChangeAspect="1"/>
          </p:cNvPicPr>
          <p:nvPr/>
        </p:nvPicPr>
        <p:blipFill>
          <a:blip r:embed="rId4"/>
          <a:stretch>
            <a:fillRect/>
          </a:stretch>
        </p:blipFill>
        <p:spPr>
          <a:xfrm rot="20352244">
            <a:off x="10293820" y="4560368"/>
            <a:ext cx="1727115" cy="128056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Oval 15">
            <a:extLst>
              <a:ext uri="{FF2B5EF4-FFF2-40B4-BE49-F238E27FC236}">
                <a16:creationId xmlns:a16="http://schemas.microsoft.com/office/drawing/2014/main" id="{033B39DC-C012-4915-82A3-16648DB23EA1}"/>
              </a:ext>
            </a:extLst>
          </p:cNvPr>
          <p:cNvSpPr/>
          <p:nvPr/>
        </p:nvSpPr>
        <p:spPr>
          <a:xfrm>
            <a:off x="10772960" y="4495027"/>
            <a:ext cx="266330" cy="257452"/>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741A9D7-BB0C-487B-8E0E-5C7126FB4AC9}"/>
              </a:ext>
            </a:extLst>
          </p:cNvPr>
          <p:cNvSpPr txBox="1"/>
          <p:nvPr/>
        </p:nvSpPr>
        <p:spPr>
          <a:xfrm rot="19948414">
            <a:off x="10433248" y="4634261"/>
            <a:ext cx="1448257" cy="923330"/>
          </a:xfrm>
          <a:prstGeom prst="rect">
            <a:avLst/>
          </a:prstGeom>
          <a:noFill/>
        </p:spPr>
        <p:txBody>
          <a:bodyPr wrap="square" rtlCol="0">
            <a:spAutoFit/>
          </a:bodyPr>
          <a:lstStyle/>
          <a:p>
            <a:r>
              <a:rPr lang="en-US" i="1" dirty="0"/>
              <a:t>Take away for focused campaigning</a:t>
            </a:r>
          </a:p>
        </p:txBody>
      </p:sp>
      <p:sp>
        <p:nvSpPr>
          <p:cNvPr id="18" name="TextBox 17">
            <a:extLst>
              <a:ext uri="{FF2B5EF4-FFF2-40B4-BE49-F238E27FC236}">
                <a16:creationId xmlns:a16="http://schemas.microsoft.com/office/drawing/2014/main" id="{ECE703C9-7C17-46AB-82FD-36F96B8FF197}"/>
              </a:ext>
            </a:extLst>
          </p:cNvPr>
          <p:cNvSpPr txBox="1"/>
          <p:nvPr/>
        </p:nvSpPr>
        <p:spPr>
          <a:xfrm>
            <a:off x="3770745" y="4656662"/>
            <a:ext cx="6921009" cy="1477328"/>
          </a:xfrm>
          <a:prstGeom prst="rect">
            <a:avLst/>
          </a:prstGeom>
          <a:noFill/>
        </p:spPr>
        <p:txBody>
          <a:bodyPr wrap="square" rtlCol="0">
            <a:spAutoFit/>
          </a:bodyPr>
          <a:lstStyle/>
          <a:p>
            <a:r>
              <a:rPr lang="en-US" dirty="0">
                <a:solidFill>
                  <a:srgbClr val="286D9F"/>
                </a:solidFill>
              </a:rPr>
              <a:t>These donor clusters are highly related to demographic clusters, of course, but it is interesting to find that some locations with larger population, like those in the northwest and in the northeast, do not have corresponding higher donor amount. Therefore, these locations may be the focus of future campaigns.</a:t>
            </a:r>
          </a:p>
        </p:txBody>
      </p:sp>
      <p:pic>
        <p:nvPicPr>
          <p:cNvPr id="20" name="图片 7">
            <a:extLst>
              <a:ext uri="{FF2B5EF4-FFF2-40B4-BE49-F238E27FC236}">
                <a16:creationId xmlns:a16="http://schemas.microsoft.com/office/drawing/2014/main" id="{D3A5A681-54DD-4074-A763-C07E72C3514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734177" y="2344305"/>
            <a:ext cx="2478784" cy="2070015"/>
          </a:xfrm>
          <a:prstGeom prst="rect">
            <a:avLst/>
          </a:prstGeom>
        </p:spPr>
      </p:pic>
    </p:spTree>
    <p:extLst>
      <p:ext uri="{BB962C8B-B14F-4D97-AF65-F5344CB8AC3E}">
        <p14:creationId xmlns:p14="http://schemas.microsoft.com/office/powerpoint/2010/main" val="329050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144AB31-3A56-46A9-AA66-4060F4211586}"/>
              </a:ext>
            </a:extLst>
          </p:cNvPr>
          <p:cNvCxnSpPr/>
          <p:nvPr/>
        </p:nvCxnSpPr>
        <p:spPr>
          <a:xfrm>
            <a:off x="2314575"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3C010AF-9801-4D01-BE4D-55EF3D0384AB}"/>
              </a:ext>
            </a:extLst>
          </p:cNvPr>
          <p:cNvSpPr>
            <a:spLocks noGrp="1"/>
          </p:cNvSpPr>
          <p:nvPr>
            <p:ph type="title"/>
          </p:nvPr>
        </p:nvSpPr>
        <p:spPr>
          <a:xfrm>
            <a:off x="22994" y="1555861"/>
            <a:ext cx="2191346" cy="3426619"/>
          </a:xfrm>
        </p:spPr>
        <p:txBody>
          <a:bodyPr>
            <a:noAutofit/>
          </a:bodyPr>
          <a:lstStyle/>
          <a:p>
            <a:r>
              <a:rPr lang="en-US" sz="4000" dirty="0">
                <a:solidFill>
                  <a:srgbClr val="286D9F"/>
                </a:solidFill>
              </a:rPr>
              <a:t>Donor Segments</a:t>
            </a:r>
          </a:p>
        </p:txBody>
      </p:sp>
      <p:sp>
        <p:nvSpPr>
          <p:cNvPr id="6" name="Slide Number Placeholder 3">
            <a:extLst>
              <a:ext uri="{FF2B5EF4-FFF2-40B4-BE49-F238E27FC236}">
                <a16:creationId xmlns:a16="http://schemas.microsoft.com/office/drawing/2014/main" id="{0CFFEFBA-0FF5-4741-AB94-0712B8378574}"/>
              </a:ext>
            </a:extLst>
          </p:cNvPr>
          <p:cNvSpPr>
            <a:spLocks noGrp="1"/>
          </p:cNvSpPr>
          <p:nvPr>
            <p:ph type="sldNum" sz="quarter" idx="12"/>
          </p:nvPr>
        </p:nvSpPr>
        <p:spPr>
          <a:xfrm>
            <a:off x="10481242" y="5016549"/>
            <a:ext cx="2743200" cy="365125"/>
          </a:xfrm>
        </p:spPr>
        <p:txBody>
          <a:bodyPr/>
          <a:lstStyle/>
          <a:p>
            <a:fld id="{D83B5687-1239-4E04-8306-49ECDD3E83CE}" type="slidenum">
              <a:rPr lang="fr-BE" smtClean="0"/>
              <a:pPr/>
              <a:t>12</a:t>
            </a:fld>
            <a:endParaRPr lang="fr-BE"/>
          </a:p>
        </p:txBody>
      </p:sp>
      <p:sp>
        <p:nvSpPr>
          <p:cNvPr id="19" name="Slide Number Placeholder 3">
            <a:extLst>
              <a:ext uri="{FF2B5EF4-FFF2-40B4-BE49-F238E27FC236}">
                <a16:creationId xmlns:a16="http://schemas.microsoft.com/office/drawing/2014/main" id="{12E565B0-9CDD-4FC7-B002-5DEE2B26AC04}"/>
              </a:ext>
            </a:extLst>
          </p:cNvPr>
          <p:cNvSpPr txBox="1">
            <a:spLocks/>
          </p:cNvSpPr>
          <p:nvPr/>
        </p:nvSpPr>
        <p:spPr>
          <a:xfrm>
            <a:off x="9834736" y="623252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3B5687-1239-4E04-8306-49ECDD3E83CE}" type="slidenum">
              <a:rPr lang="fr-BE" smtClean="0"/>
              <a:pPr/>
              <a:t>12</a:t>
            </a:fld>
            <a:endParaRPr lang="fr-BE"/>
          </a:p>
        </p:txBody>
      </p:sp>
      <p:sp>
        <p:nvSpPr>
          <p:cNvPr id="20" name="Rectangle 19">
            <a:extLst>
              <a:ext uri="{FF2B5EF4-FFF2-40B4-BE49-F238E27FC236}">
                <a16:creationId xmlns:a16="http://schemas.microsoft.com/office/drawing/2014/main" id="{20F48D04-7A83-4C29-83B4-F7CF78EA4C89}"/>
              </a:ext>
            </a:extLst>
          </p:cNvPr>
          <p:cNvSpPr/>
          <p:nvPr/>
        </p:nvSpPr>
        <p:spPr>
          <a:xfrm>
            <a:off x="9768408" y="2081039"/>
            <a:ext cx="2160240" cy="432048"/>
          </a:xfrm>
          <a:prstGeom prst="rect">
            <a:avLst/>
          </a:prstGeom>
          <a:solidFill>
            <a:schemeClr val="accent4">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286D9F"/>
                </a:solidFill>
                <a:latin typeface="Gotham Book" pitchFamily="2" charset="0"/>
              </a:rPr>
              <a:t>0-12 MONTHS</a:t>
            </a:r>
          </a:p>
        </p:txBody>
      </p:sp>
      <p:sp>
        <p:nvSpPr>
          <p:cNvPr id="21" name="Rectangle 20">
            <a:extLst>
              <a:ext uri="{FF2B5EF4-FFF2-40B4-BE49-F238E27FC236}">
                <a16:creationId xmlns:a16="http://schemas.microsoft.com/office/drawing/2014/main" id="{413808C8-D975-442E-B1A4-B8405C39306D}"/>
              </a:ext>
            </a:extLst>
          </p:cNvPr>
          <p:cNvSpPr/>
          <p:nvPr/>
        </p:nvSpPr>
        <p:spPr>
          <a:xfrm>
            <a:off x="7392144" y="2081039"/>
            <a:ext cx="2160240" cy="432048"/>
          </a:xfrm>
          <a:prstGeom prst="rect">
            <a:avLst/>
          </a:prstGeom>
          <a:solidFill>
            <a:schemeClr val="accent6">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rgbClr val="286D9F"/>
                </a:solidFill>
                <a:latin typeface="Gotham Book" pitchFamily="2" charset="0"/>
              </a:rPr>
              <a:t>13-24 MONTHS</a:t>
            </a:r>
          </a:p>
        </p:txBody>
      </p:sp>
      <p:sp>
        <p:nvSpPr>
          <p:cNvPr id="22" name="Rectangle 21">
            <a:extLst>
              <a:ext uri="{FF2B5EF4-FFF2-40B4-BE49-F238E27FC236}">
                <a16:creationId xmlns:a16="http://schemas.microsoft.com/office/drawing/2014/main" id="{659239A8-E5B8-4DDE-B946-F1C715EEE6C2}"/>
              </a:ext>
            </a:extLst>
          </p:cNvPr>
          <p:cNvSpPr/>
          <p:nvPr/>
        </p:nvSpPr>
        <p:spPr>
          <a:xfrm>
            <a:off x="5015880" y="2081039"/>
            <a:ext cx="2160240" cy="432048"/>
          </a:xfrm>
          <a:prstGeom prst="rect">
            <a:avLst/>
          </a:prstGeom>
          <a:solidFill>
            <a:schemeClr val="accent5">
              <a:lumMod val="60000"/>
              <a:lumOff val="4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rgbClr val="286D9F"/>
                </a:solidFill>
                <a:latin typeface="Gotham Book" pitchFamily="2" charset="0"/>
              </a:rPr>
              <a:t>25-36 MONTHS</a:t>
            </a:r>
          </a:p>
        </p:txBody>
      </p:sp>
      <p:sp>
        <p:nvSpPr>
          <p:cNvPr id="23" name="Rectangle 22">
            <a:extLst>
              <a:ext uri="{FF2B5EF4-FFF2-40B4-BE49-F238E27FC236}">
                <a16:creationId xmlns:a16="http://schemas.microsoft.com/office/drawing/2014/main" id="{7DD2EA83-13AF-49CD-A9A0-68F88636DDFF}"/>
              </a:ext>
            </a:extLst>
          </p:cNvPr>
          <p:cNvSpPr/>
          <p:nvPr/>
        </p:nvSpPr>
        <p:spPr>
          <a:xfrm>
            <a:off x="2655169" y="2081039"/>
            <a:ext cx="2160240" cy="432048"/>
          </a:xfrm>
          <a:prstGeom prst="rect">
            <a:avLst/>
          </a:prstGeom>
          <a:solidFill>
            <a:schemeClr val="accent3">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286D9F"/>
                </a:solidFill>
                <a:latin typeface="Gotham Book" pitchFamily="2" charset="0"/>
              </a:rPr>
              <a:t>36+ MONTHS</a:t>
            </a:r>
          </a:p>
        </p:txBody>
      </p:sp>
      <p:sp>
        <p:nvSpPr>
          <p:cNvPr id="24" name="Rectangle 23">
            <a:extLst>
              <a:ext uri="{FF2B5EF4-FFF2-40B4-BE49-F238E27FC236}">
                <a16:creationId xmlns:a16="http://schemas.microsoft.com/office/drawing/2014/main" id="{02E4C16A-CE91-4C90-B3F1-19EF86F2C31F}"/>
              </a:ext>
            </a:extLst>
          </p:cNvPr>
          <p:cNvSpPr/>
          <p:nvPr/>
        </p:nvSpPr>
        <p:spPr>
          <a:xfrm>
            <a:off x="9768408" y="5681439"/>
            <a:ext cx="2160240" cy="792088"/>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86D9F"/>
                </a:solidFill>
              </a:rPr>
              <a:t>NEW</a:t>
            </a:r>
          </a:p>
        </p:txBody>
      </p:sp>
      <p:sp>
        <p:nvSpPr>
          <p:cNvPr id="25" name="Rectangle 24">
            <a:extLst>
              <a:ext uri="{FF2B5EF4-FFF2-40B4-BE49-F238E27FC236}">
                <a16:creationId xmlns:a16="http://schemas.microsoft.com/office/drawing/2014/main" id="{ED846D14-B169-4CCC-A07B-192B4A120A65}"/>
              </a:ext>
            </a:extLst>
          </p:cNvPr>
          <p:cNvSpPr/>
          <p:nvPr/>
        </p:nvSpPr>
        <p:spPr>
          <a:xfrm>
            <a:off x="9768408" y="2873127"/>
            <a:ext cx="2160240" cy="792088"/>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86D9F"/>
                </a:solidFill>
              </a:rPr>
              <a:t>AUTO</a:t>
            </a:r>
          </a:p>
        </p:txBody>
      </p:sp>
      <p:sp>
        <p:nvSpPr>
          <p:cNvPr id="26" name="Rectangle 25">
            <a:extLst>
              <a:ext uri="{FF2B5EF4-FFF2-40B4-BE49-F238E27FC236}">
                <a16:creationId xmlns:a16="http://schemas.microsoft.com/office/drawing/2014/main" id="{66BDC1C9-DADA-4A18-9410-216A387618DA}"/>
              </a:ext>
            </a:extLst>
          </p:cNvPr>
          <p:cNvSpPr/>
          <p:nvPr/>
        </p:nvSpPr>
        <p:spPr>
          <a:xfrm>
            <a:off x="9768408" y="3809231"/>
            <a:ext cx="2160240" cy="792088"/>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86D9F"/>
                </a:solidFill>
                <a:sym typeface="Symbol"/>
              </a:rPr>
              <a:t>TOP</a:t>
            </a:r>
          </a:p>
          <a:p>
            <a:pPr algn="ctr"/>
            <a:r>
              <a:rPr lang="en-US" sz="1600" dirty="0">
                <a:solidFill>
                  <a:srgbClr val="286D9F"/>
                </a:solidFill>
                <a:sym typeface="Symbol"/>
              </a:rPr>
              <a:t>(</a:t>
            </a:r>
            <a:r>
              <a:rPr lang="en-US" sz="1600" dirty="0">
                <a:solidFill>
                  <a:srgbClr val="286D9F"/>
                </a:solidFill>
              </a:rPr>
              <a:t> 100 EUR)</a:t>
            </a:r>
            <a:endParaRPr lang="en-US" sz="1100" dirty="0">
              <a:solidFill>
                <a:srgbClr val="286D9F"/>
              </a:solidFill>
            </a:endParaRPr>
          </a:p>
        </p:txBody>
      </p:sp>
      <p:sp>
        <p:nvSpPr>
          <p:cNvPr id="27" name="Rectangle 26">
            <a:extLst>
              <a:ext uri="{FF2B5EF4-FFF2-40B4-BE49-F238E27FC236}">
                <a16:creationId xmlns:a16="http://schemas.microsoft.com/office/drawing/2014/main" id="{D22783FC-057D-4B9D-8056-DB8D450806CE}"/>
              </a:ext>
            </a:extLst>
          </p:cNvPr>
          <p:cNvSpPr/>
          <p:nvPr/>
        </p:nvSpPr>
        <p:spPr>
          <a:xfrm>
            <a:off x="9768408" y="4745335"/>
            <a:ext cx="2160240" cy="792088"/>
          </a:xfrm>
          <a:prstGeom prst="rect">
            <a:avLst/>
          </a:prstGeom>
          <a:solidFill>
            <a:schemeClr val="accent4">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86D9F"/>
                </a:solidFill>
              </a:rPr>
              <a:t>BOTTOM</a:t>
            </a:r>
          </a:p>
          <a:p>
            <a:pPr algn="ctr"/>
            <a:r>
              <a:rPr lang="en-US" sz="1600" dirty="0">
                <a:solidFill>
                  <a:srgbClr val="286D9F"/>
                </a:solidFill>
              </a:rPr>
              <a:t>(&lt; 100 EUR)</a:t>
            </a:r>
          </a:p>
        </p:txBody>
      </p:sp>
      <p:sp>
        <p:nvSpPr>
          <p:cNvPr id="28" name="Rectangle 27">
            <a:extLst>
              <a:ext uri="{FF2B5EF4-FFF2-40B4-BE49-F238E27FC236}">
                <a16:creationId xmlns:a16="http://schemas.microsoft.com/office/drawing/2014/main" id="{0B77E59D-D4F3-404A-B228-EC292A0A52EA}"/>
              </a:ext>
            </a:extLst>
          </p:cNvPr>
          <p:cNvSpPr/>
          <p:nvPr/>
        </p:nvSpPr>
        <p:spPr>
          <a:xfrm>
            <a:off x="7392144" y="2873127"/>
            <a:ext cx="2160240" cy="3600400"/>
          </a:xfrm>
          <a:prstGeom prst="rect">
            <a:avLst/>
          </a:prstGeom>
          <a:solidFill>
            <a:schemeClr val="accent6">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86D9F"/>
                </a:solidFill>
              </a:rPr>
              <a:t>WARM</a:t>
            </a:r>
          </a:p>
        </p:txBody>
      </p:sp>
      <p:sp>
        <p:nvSpPr>
          <p:cNvPr id="29" name="Rectangle 28">
            <a:extLst>
              <a:ext uri="{FF2B5EF4-FFF2-40B4-BE49-F238E27FC236}">
                <a16:creationId xmlns:a16="http://schemas.microsoft.com/office/drawing/2014/main" id="{BCB38F57-0C05-47FF-B2FC-D3135B605041}"/>
              </a:ext>
            </a:extLst>
          </p:cNvPr>
          <p:cNvSpPr/>
          <p:nvPr/>
        </p:nvSpPr>
        <p:spPr>
          <a:xfrm>
            <a:off x="5015880" y="2873127"/>
            <a:ext cx="2160240" cy="3600400"/>
          </a:xfrm>
          <a:prstGeom prst="rect">
            <a:avLst/>
          </a:prstGeom>
          <a:solidFill>
            <a:schemeClr val="accent5">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86D9F"/>
                </a:solidFill>
              </a:rPr>
              <a:t>COLD</a:t>
            </a:r>
          </a:p>
        </p:txBody>
      </p:sp>
      <p:sp>
        <p:nvSpPr>
          <p:cNvPr id="30" name="Rectangle 29">
            <a:extLst>
              <a:ext uri="{FF2B5EF4-FFF2-40B4-BE49-F238E27FC236}">
                <a16:creationId xmlns:a16="http://schemas.microsoft.com/office/drawing/2014/main" id="{9EA786EC-166C-45D4-889D-C185EB70E298}"/>
              </a:ext>
            </a:extLst>
          </p:cNvPr>
          <p:cNvSpPr/>
          <p:nvPr/>
        </p:nvSpPr>
        <p:spPr>
          <a:xfrm>
            <a:off x="2639616" y="2873127"/>
            <a:ext cx="2160240" cy="3600400"/>
          </a:xfrm>
          <a:prstGeom prst="rect">
            <a:avLst/>
          </a:prstGeom>
          <a:solidFill>
            <a:schemeClr val="accent3">
              <a:lumMod val="60000"/>
              <a:lumOff val="4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86D9F"/>
                </a:solidFill>
              </a:rPr>
              <a:t>LOST</a:t>
            </a:r>
          </a:p>
        </p:txBody>
      </p:sp>
      <p:sp>
        <p:nvSpPr>
          <p:cNvPr id="32" name="TextBox 31">
            <a:extLst>
              <a:ext uri="{FF2B5EF4-FFF2-40B4-BE49-F238E27FC236}">
                <a16:creationId xmlns:a16="http://schemas.microsoft.com/office/drawing/2014/main" id="{127DE16C-8DDD-486B-BCAF-FF525ECAABF9}"/>
              </a:ext>
            </a:extLst>
          </p:cNvPr>
          <p:cNvSpPr txBox="1"/>
          <p:nvPr/>
        </p:nvSpPr>
        <p:spPr>
          <a:xfrm>
            <a:off x="2986541" y="972724"/>
            <a:ext cx="8429623" cy="369332"/>
          </a:xfrm>
          <a:prstGeom prst="rect">
            <a:avLst/>
          </a:prstGeom>
          <a:noFill/>
        </p:spPr>
        <p:txBody>
          <a:bodyPr wrap="square" rtlCol="0">
            <a:spAutoFit/>
          </a:bodyPr>
          <a:lstStyle/>
          <a:p>
            <a:r>
              <a:rPr lang="en-US" dirty="0">
                <a:solidFill>
                  <a:srgbClr val="286D9F"/>
                </a:solidFill>
              </a:rPr>
              <a:t>Segmentation variables : Recency, Automatic deduction, First donation, and Generosity</a:t>
            </a:r>
          </a:p>
        </p:txBody>
      </p:sp>
    </p:spTree>
    <p:extLst>
      <p:ext uri="{BB962C8B-B14F-4D97-AF65-F5344CB8AC3E}">
        <p14:creationId xmlns:p14="http://schemas.microsoft.com/office/powerpoint/2010/main" val="314585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2603B5B-35F0-4111-B911-31E0D34F99F7}"/>
              </a:ext>
            </a:extLst>
          </p:cNvPr>
          <p:cNvCxnSpPr/>
          <p:nvPr/>
        </p:nvCxnSpPr>
        <p:spPr>
          <a:xfrm>
            <a:off x="3124200"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D092DC2B-C204-4C37-A292-3FBB1E2450C9}"/>
              </a:ext>
            </a:extLst>
          </p:cNvPr>
          <p:cNvSpPr>
            <a:spLocks noGrp="1"/>
          </p:cNvSpPr>
          <p:nvPr>
            <p:ph type="title"/>
          </p:nvPr>
        </p:nvSpPr>
        <p:spPr>
          <a:xfrm>
            <a:off x="179105" y="1504950"/>
            <a:ext cx="3107017" cy="3426619"/>
          </a:xfrm>
        </p:spPr>
        <p:txBody>
          <a:bodyPr>
            <a:noAutofit/>
          </a:bodyPr>
          <a:lstStyle/>
          <a:p>
            <a:r>
              <a:rPr lang="en-US" sz="4000" dirty="0">
                <a:solidFill>
                  <a:srgbClr val="286D9F"/>
                </a:solidFill>
              </a:rPr>
              <a:t>Segmentation of Donors</a:t>
            </a:r>
          </a:p>
        </p:txBody>
      </p:sp>
      <p:pic>
        <p:nvPicPr>
          <p:cNvPr id="2050" name="Picture 2" descr="https://lh4.googleusercontent.com/VUsSz3Ra5LY1o5l1UpZO867LalsKNXYv7y5UDn_CzF2nVJBJ7ByCF9VpXCbUctEsuxo3wwTr98Je9PTo8RNqjpE8z8YK9aToFGXcoTv2E1NZcyNi3B7MnZs1KKy-6-1Ig_VW1qhbTuo">
            <a:extLst>
              <a:ext uri="{FF2B5EF4-FFF2-40B4-BE49-F238E27FC236}">
                <a16:creationId xmlns:a16="http://schemas.microsoft.com/office/drawing/2014/main" id="{786DA2AE-B6CC-43D6-A4E3-0DA8BFEF2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33" y="934021"/>
            <a:ext cx="6890635" cy="43570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B55F805-EE09-4E37-BD5B-70AE99466213}"/>
              </a:ext>
            </a:extLst>
          </p:cNvPr>
          <p:cNvPicPr>
            <a:picLocks noChangeAspect="1"/>
          </p:cNvPicPr>
          <p:nvPr/>
        </p:nvPicPr>
        <p:blipFill>
          <a:blip r:embed="rId3"/>
          <a:stretch>
            <a:fillRect/>
          </a:stretch>
        </p:blipFill>
        <p:spPr>
          <a:xfrm>
            <a:off x="11211857" y="4749040"/>
            <a:ext cx="657225" cy="1457325"/>
          </a:xfrm>
          <a:prstGeom prst="rect">
            <a:avLst/>
          </a:prstGeom>
        </p:spPr>
      </p:pic>
      <p:sp>
        <p:nvSpPr>
          <p:cNvPr id="11" name="TextBox 10">
            <a:extLst>
              <a:ext uri="{FF2B5EF4-FFF2-40B4-BE49-F238E27FC236}">
                <a16:creationId xmlns:a16="http://schemas.microsoft.com/office/drawing/2014/main" id="{371B778F-FB0C-4FA3-896F-8619538BD3AE}"/>
              </a:ext>
            </a:extLst>
          </p:cNvPr>
          <p:cNvSpPr txBox="1"/>
          <p:nvPr/>
        </p:nvSpPr>
        <p:spPr>
          <a:xfrm>
            <a:off x="3815696" y="5477703"/>
            <a:ext cx="7724774" cy="892552"/>
          </a:xfrm>
          <a:prstGeom prst="rect">
            <a:avLst/>
          </a:prstGeom>
          <a:noFill/>
        </p:spPr>
        <p:txBody>
          <a:bodyPr wrap="square" rtlCol="0">
            <a:spAutoFit/>
          </a:bodyPr>
          <a:lstStyle/>
          <a:p>
            <a:r>
              <a:rPr lang="en-US" sz="800" dirty="0">
                <a:latin typeface="Arial" panose="020B0604020202020204" pitchFamily="34" charset="0"/>
              </a:rPr>
              <a:t>* After excluding one donor (outlier), donations/donor of New segment in period 1 is 57, which is in line with other periods.</a:t>
            </a:r>
            <a:endParaRPr lang="en-US" dirty="0"/>
          </a:p>
          <a:p>
            <a:r>
              <a:rPr lang="en-US" sz="800" dirty="0">
                <a:latin typeface="Arial" panose="020B0604020202020204" pitchFamily="34" charset="0"/>
              </a:rPr>
              <a:t>* Similarly, without the top 2 donations in TOP segment in period 2, donations/donor from Top segment is 207, which is in line with our expectations.</a:t>
            </a:r>
            <a:endParaRPr lang="en-US" dirty="0"/>
          </a:p>
          <a:p>
            <a:br>
              <a:rPr lang="en-US" dirty="0"/>
            </a:br>
            <a:endParaRPr lang="en-US" dirty="0"/>
          </a:p>
        </p:txBody>
      </p:sp>
    </p:spTree>
    <p:extLst>
      <p:ext uri="{BB962C8B-B14F-4D97-AF65-F5344CB8AC3E}">
        <p14:creationId xmlns:p14="http://schemas.microsoft.com/office/powerpoint/2010/main" val="321577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B946473-DD6D-4211-A244-4435331D68A6}"/>
              </a:ext>
            </a:extLst>
          </p:cNvPr>
          <p:cNvCxnSpPr/>
          <p:nvPr/>
        </p:nvCxnSpPr>
        <p:spPr>
          <a:xfrm>
            <a:off x="2714625"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DFA5AD4-B7F9-445D-9827-2C1C96C717A0}"/>
              </a:ext>
            </a:extLst>
          </p:cNvPr>
          <p:cNvSpPr>
            <a:spLocks noGrp="1"/>
          </p:cNvSpPr>
          <p:nvPr>
            <p:ph type="title"/>
          </p:nvPr>
        </p:nvSpPr>
        <p:spPr>
          <a:xfrm>
            <a:off x="276228" y="1476375"/>
            <a:ext cx="2438397" cy="3426619"/>
          </a:xfrm>
        </p:spPr>
        <p:txBody>
          <a:bodyPr>
            <a:noAutofit/>
          </a:bodyPr>
          <a:lstStyle/>
          <a:p>
            <a:r>
              <a:rPr lang="en-US" sz="4000" dirty="0">
                <a:solidFill>
                  <a:srgbClr val="286D9F"/>
                </a:solidFill>
              </a:rPr>
              <a:t>Movement of donors across segments</a:t>
            </a:r>
          </a:p>
        </p:txBody>
      </p:sp>
      <p:pic>
        <p:nvPicPr>
          <p:cNvPr id="6" name="Picture 2">
            <a:extLst>
              <a:ext uri="{FF2B5EF4-FFF2-40B4-BE49-F238E27FC236}">
                <a16:creationId xmlns:a16="http://schemas.microsoft.com/office/drawing/2014/main" id="{11C5B73F-CC92-4502-BE3D-36C3C24C24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2750" y="909637"/>
            <a:ext cx="886918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0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4C3B0CE-073D-4EFC-AC36-E3B8ADE53056}"/>
              </a:ext>
            </a:extLst>
          </p:cNvPr>
          <p:cNvCxnSpPr/>
          <p:nvPr/>
        </p:nvCxnSpPr>
        <p:spPr>
          <a:xfrm>
            <a:off x="2886075"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4903582-663D-4366-AC1D-70CB3651C951}"/>
              </a:ext>
            </a:extLst>
          </p:cNvPr>
          <p:cNvSpPr>
            <a:spLocks noGrp="1"/>
          </p:cNvSpPr>
          <p:nvPr>
            <p:ph type="title"/>
          </p:nvPr>
        </p:nvSpPr>
        <p:spPr>
          <a:xfrm>
            <a:off x="304810" y="1638300"/>
            <a:ext cx="2486022" cy="3426619"/>
          </a:xfrm>
        </p:spPr>
        <p:txBody>
          <a:bodyPr>
            <a:noAutofit/>
          </a:bodyPr>
          <a:lstStyle/>
          <a:p>
            <a:r>
              <a:rPr lang="en-US" sz="4000" dirty="0">
                <a:solidFill>
                  <a:srgbClr val="286D9F"/>
                </a:solidFill>
              </a:rPr>
              <a:t>Movement of donors across segments</a:t>
            </a:r>
          </a:p>
        </p:txBody>
      </p:sp>
      <p:sp>
        <p:nvSpPr>
          <p:cNvPr id="7" name="Espace réservé du contenu 2">
            <a:extLst>
              <a:ext uri="{FF2B5EF4-FFF2-40B4-BE49-F238E27FC236}">
                <a16:creationId xmlns:a16="http://schemas.microsoft.com/office/drawing/2014/main" id="{B35034C6-6F7F-448D-80F1-E627D680755B}"/>
              </a:ext>
            </a:extLst>
          </p:cNvPr>
          <p:cNvSpPr>
            <a:spLocks noGrp="1"/>
          </p:cNvSpPr>
          <p:nvPr>
            <p:ph idx="1"/>
          </p:nvPr>
        </p:nvSpPr>
        <p:spPr>
          <a:xfrm>
            <a:off x="8005763" y="1407173"/>
            <a:ext cx="3552824" cy="3705754"/>
          </a:xfrm>
        </p:spPr>
        <p:txBody>
          <a:bodyPr anchor="ctr">
            <a:normAutofit/>
          </a:bodyPr>
          <a:lstStyle/>
          <a:p>
            <a:pPr marL="0" indent="0">
              <a:buNone/>
            </a:pPr>
            <a:r>
              <a:rPr lang="fr-FR" sz="2400" dirty="0">
                <a:solidFill>
                  <a:srgbClr val="286D9F"/>
                </a:solidFill>
              </a:rPr>
              <a:t>This graph can help us to </a:t>
            </a:r>
            <a:r>
              <a:rPr lang="fr-FR" sz="2400" dirty="0" err="1">
                <a:solidFill>
                  <a:srgbClr val="286D9F"/>
                </a:solidFill>
              </a:rPr>
              <a:t>identify</a:t>
            </a:r>
            <a:r>
              <a:rPr lang="fr-FR" sz="2400" dirty="0">
                <a:solidFill>
                  <a:srgbClr val="286D9F"/>
                </a:solidFill>
              </a:rPr>
              <a:t> the </a:t>
            </a:r>
            <a:r>
              <a:rPr lang="fr-FR" sz="2400" dirty="0" err="1">
                <a:solidFill>
                  <a:srgbClr val="286D9F"/>
                </a:solidFill>
              </a:rPr>
              <a:t>donors</a:t>
            </a:r>
            <a:r>
              <a:rPr lang="fr-FR" sz="2400" dirty="0">
                <a:solidFill>
                  <a:srgbClr val="286D9F"/>
                </a:solidFill>
              </a:rPr>
              <a:t> </a:t>
            </a:r>
            <a:r>
              <a:rPr lang="fr-FR" sz="2400" dirty="0" err="1">
                <a:solidFill>
                  <a:srgbClr val="286D9F"/>
                </a:solidFill>
              </a:rPr>
              <a:t>we</a:t>
            </a:r>
            <a:r>
              <a:rPr lang="fr-FR" sz="2400" dirty="0">
                <a:solidFill>
                  <a:srgbClr val="286D9F"/>
                </a:solidFill>
              </a:rPr>
              <a:t> </a:t>
            </a:r>
            <a:r>
              <a:rPr lang="fr-FR" sz="2400" dirty="0" err="1">
                <a:solidFill>
                  <a:srgbClr val="286D9F"/>
                </a:solidFill>
              </a:rPr>
              <a:t>need</a:t>
            </a:r>
            <a:r>
              <a:rPr lang="fr-FR" sz="2400" dirty="0">
                <a:solidFill>
                  <a:srgbClr val="286D9F"/>
                </a:solidFill>
              </a:rPr>
              <a:t> to </a:t>
            </a:r>
            <a:r>
              <a:rPr lang="fr-FR" sz="2400" dirty="0" err="1">
                <a:solidFill>
                  <a:srgbClr val="286D9F"/>
                </a:solidFill>
              </a:rPr>
              <a:t>retain</a:t>
            </a:r>
            <a:r>
              <a:rPr lang="fr-FR" sz="2400" dirty="0">
                <a:solidFill>
                  <a:srgbClr val="286D9F"/>
                </a:solidFill>
              </a:rPr>
              <a:t> more and to </a:t>
            </a:r>
            <a:r>
              <a:rPr lang="fr-FR" sz="2400" dirty="0" err="1">
                <a:solidFill>
                  <a:srgbClr val="286D9F"/>
                </a:solidFill>
              </a:rPr>
              <a:t>win</a:t>
            </a:r>
            <a:r>
              <a:rPr lang="fr-FR" sz="2400" dirty="0">
                <a:solidFill>
                  <a:srgbClr val="286D9F"/>
                </a:solidFill>
              </a:rPr>
              <a:t> </a:t>
            </a:r>
            <a:r>
              <a:rPr lang="fr-FR" sz="2400" dirty="0" err="1">
                <a:solidFill>
                  <a:srgbClr val="286D9F"/>
                </a:solidFill>
              </a:rPr>
              <a:t>their</a:t>
            </a:r>
            <a:r>
              <a:rPr lang="fr-FR" sz="2400" dirty="0">
                <a:solidFill>
                  <a:srgbClr val="286D9F"/>
                </a:solidFill>
              </a:rPr>
              <a:t> </a:t>
            </a:r>
            <a:r>
              <a:rPr lang="fr-FR" sz="2400" dirty="0" err="1">
                <a:solidFill>
                  <a:srgbClr val="286D9F"/>
                </a:solidFill>
              </a:rPr>
              <a:t>loyalty</a:t>
            </a:r>
            <a:r>
              <a:rPr lang="fr-FR" sz="2400" dirty="0">
                <a:solidFill>
                  <a:srgbClr val="286D9F"/>
                </a:solidFill>
              </a:rPr>
              <a:t>.</a:t>
            </a:r>
          </a:p>
        </p:txBody>
      </p:sp>
      <p:sp>
        <p:nvSpPr>
          <p:cNvPr id="9" name="TextBox 8">
            <a:extLst>
              <a:ext uri="{FF2B5EF4-FFF2-40B4-BE49-F238E27FC236}">
                <a16:creationId xmlns:a16="http://schemas.microsoft.com/office/drawing/2014/main" id="{24048427-FF73-4CC3-8AD4-3DBC05321BB8}"/>
              </a:ext>
            </a:extLst>
          </p:cNvPr>
          <p:cNvSpPr txBox="1"/>
          <p:nvPr/>
        </p:nvSpPr>
        <p:spPr>
          <a:xfrm>
            <a:off x="3719522" y="1228725"/>
            <a:ext cx="3952865" cy="2031325"/>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286D9F"/>
                </a:solidFill>
              </a:rPr>
              <a:t>80 % </a:t>
            </a:r>
            <a:r>
              <a:rPr lang="fr-FR" dirty="0" err="1">
                <a:solidFill>
                  <a:srgbClr val="286D9F"/>
                </a:solidFill>
              </a:rPr>
              <a:t>donors</a:t>
            </a:r>
            <a:r>
              <a:rPr lang="fr-FR" dirty="0">
                <a:solidFill>
                  <a:srgbClr val="286D9F"/>
                </a:solidFill>
              </a:rPr>
              <a:t> </a:t>
            </a:r>
            <a:r>
              <a:rPr lang="fr-FR" dirty="0" err="1">
                <a:solidFill>
                  <a:srgbClr val="286D9F"/>
                </a:solidFill>
              </a:rPr>
              <a:t>from</a:t>
            </a:r>
            <a:r>
              <a:rPr lang="fr-FR" dirty="0">
                <a:solidFill>
                  <a:srgbClr val="286D9F"/>
                </a:solidFill>
              </a:rPr>
              <a:t> a Warm segment are </a:t>
            </a:r>
            <a:r>
              <a:rPr lang="fr-FR" dirty="0" err="1">
                <a:solidFill>
                  <a:srgbClr val="286D9F"/>
                </a:solidFill>
              </a:rPr>
              <a:t>Lost</a:t>
            </a:r>
            <a:r>
              <a:rPr lang="fr-FR" dirty="0">
                <a:solidFill>
                  <a:srgbClr val="286D9F"/>
                </a:solidFill>
              </a:rPr>
              <a:t> </a:t>
            </a:r>
            <a:r>
              <a:rPr lang="fr-FR" dirty="0" err="1">
                <a:solidFill>
                  <a:srgbClr val="286D9F"/>
                </a:solidFill>
              </a:rPr>
              <a:t>after</a:t>
            </a:r>
            <a:r>
              <a:rPr lang="fr-FR" dirty="0">
                <a:solidFill>
                  <a:srgbClr val="286D9F"/>
                </a:solidFill>
              </a:rPr>
              <a:t> </a:t>
            </a:r>
            <a:r>
              <a:rPr lang="fr-FR" dirty="0" err="1">
                <a:solidFill>
                  <a:srgbClr val="286D9F"/>
                </a:solidFill>
              </a:rPr>
              <a:t>two</a:t>
            </a:r>
            <a:r>
              <a:rPr lang="fr-FR" dirty="0">
                <a:solidFill>
                  <a:srgbClr val="286D9F"/>
                </a:solidFill>
              </a:rPr>
              <a:t> </a:t>
            </a:r>
            <a:r>
              <a:rPr lang="fr-FR" dirty="0" err="1">
                <a:solidFill>
                  <a:srgbClr val="286D9F"/>
                </a:solidFill>
              </a:rPr>
              <a:t>years</a:t>
            </a:r>
            <a:r>
              <a:rPr lang="fr-FR" dirty="0">
                <a:solidFill>
                  <a:srgbClr val="286D9F"/>
                </a:solidFill>
              </a:rPr>
              <a:t> (ex. flow </a:t>
            </a:r>
            <a:r>
              <a:rPr lang="fr-FR" dirty="0" err="1">
                <a:solidFill>
                  <a:srgbClr val="286D9F"/>
                </a:solidFill>
              </a:rPr>
              <a:t>from</a:t>
            </a:r>
            <a:r>
              <a:rPr lang="fr-FR" dirty="0">
                <a:solidFill>
                  <a:srgbClr val="286D9F"/>
                </a:solidFill>
              </a:rPr>
              <a:t> 3 Warm to 1 </a:t>
            </a:r>
            <a:r>
              <a:rPr lang="fr-FR" dirty="0" err="1">
                <a:solidFill>
                  <a:srgbClr val="286D9F"/>
                </a:solidFill>
              </a:rPr>
              <a:t>Lost</a:t>
            </a:r>
            <a:r>
              <a:rPr lang="fr-FR" dirty="0">
                <a:solidFill>
                  <a:srgbClr val="286D9F"/>
                </a:solidFill>
              </a:rPr>
              <a:t>)</a:t>
            </a:r>
          </a:p>
          <a:p>
            <a:endParaRPr lang="fr-FR" dirty="0">
              <a:solidFill>
                <a:srgbClr val="286D9F"/>
              </a:solidFill>
            </a:endParaRPr>
          </a:p>
          <a:p>
            <a:pPr marL="285750" indent="-285750">
              <a:buFont typeface="Arial" panose="020B0604020202020204" pitchFamily="34" charset="0"/>
              <a:buChar char="•"/>
            </a:pPr>
            <a:r>
              <a:rPr lang="fr-FR" dirty="0">
                <a:solidFill>
                  <a:srgbClr val="286D9F"/>
                </a:solidFill>
              </a:rPr>
              <a:t>25%-20% </a:t>
            </a:r>
            <a:r>
              <a:rPr lang="fr-FR" dirty="0" err="1">
                <a:solidFill>
                  <a:srgbClr val="286D9F"/>
                </a:solidFill>
              </a:rPr>
              <a:t>donors</a:t>
            </a:r>
            <a:r>
              <a:rPr lang="fr-FR" dirty="0">
                <a:solidFill>
                  <a:srgbClr val="286D9F"/>
                </a:solidFill>
              </a:rPr>
              <a:t> </a:t>
            </a:r>
            <a:r>
              <a:rPr lang="fr-FR" dirty="0" err="1">
                <a:solidFill>
                  <a:srgbClr val="286D9F"/>
                </a:solidFill>
              </a:rPr>
              <a:t>from</a:t>
            </a:r>
            <a:r>
              <a:rPr lang="fr-FR" dirty="0">
                <a:solidFill>
                  <a:srgbClr val="286D9F"/>
                </a:solidFill>
              </a:rPr>
              <a:t> a </a:t>
            </a:r>
            <a:r>
              <a:rPr lang="fr-FR" dirty="0" err="1">
                <a:solidFill>
                  <a:srgbClr val="286D9F"/>
                </a:solidFill>
              </a:rPr>
              <a:t>bottom</a:t>
            </a:r>
            <a:r>
              <a:rPr lang="fr-FR" dirty="0">
                <a:solidFill>
                  <a:srgbClr val="286D9F"/>
                </a:solidFill>
              </a:rPr>
              <a:t> segment are </a:t>
            </a:r>
            <a:r>
              <a:rPr lang="fr-FR" dirty="0" err="1">
                <a:solidFill>
                  <a:srgbClr val="286D9F"/>
                </a:solidFill>
              </a:rPr>
              <a:t>Lost</a:t>
            </a:r>
            <a:r>
              <a:rPr lang="fr-FR" dirty="0">
                <a:solidFill>
                  <a:srgbClr val="286D9F"/>
                </a:solidFill>
              </a:rPr>
              <a:t> </a:t>
            </a:r>
            <a:r>
              <a:rPr lang="fr-FR" dirty="0" err="1">
                <a:solidFill>
                  <a:srgbClr val="286D9F"/>
                </a:solidFill>
              </a:rPr>
              <a:t>after</a:t>
            </a:r>
            <a:r>
              <a:rPr lang="fr-FR" dirty="0">
                <a:solidFill>
                  <a:srgbClr val="286D9F"/>
                </a:solidFill>
              </a:rPr>
              <a:t> </a:t>
            </a:r>
            <a:r>
              <a:rPr lang="fr-FR" dirty="0" err="1">
                <a:solidFill>
                  <a:srgbClr val="286D9F"/>
                </a:solidFill>
              </a:rPr>
              <a:t>three</a:t>
            </a:r>
            <a:r>
              <a:rPr lang="fr-FR" dirty="0">
                <a:solidFill>
                  <a:srgbClr val="286D9F"/>
                </a:solidFill>
              </a:rPr>
              <a:t> </a:t>
            </a:r>
            <a:r>
              <a:rPr lang="fr-FR" dirty="0" err="1">
                <a:solidFill>
                  <a:srgbClr val="286D9F"/>
                </a:solidFill>
              </a:rPr>
              <a:t>years</a:t>
            </a:r>
            <a:r>
              <a:rPr lang="fr-FR" dirty="0">
                <a:solidFill>
                  <a:srgbClr val="286D9F"/>
                </a:solidFill>
              </a:rPr>
              <a:t> (ex. flow </a:t>
            </a:r>
            <a:r>
              <a:rPr lang="fr-FR" dirty="0" err="1">
                <a:solidFill>
                  <a:srgbClr val="286D9F"/>
                </a:solidFill>
              </a:rPr>
              <a:t>from</a:t>
            </a:r>
            <a:r>
              <a:rPr lang="fr-FR" dirty="0">
                <a:solidFill>
                  <a:srgbClr val="286D9F"/>
                </a:solidFill>
              </a:rPr>
              <a:t> 3 Bottom to 0 </a:t>
            </a:r>
            <a:r>
              <a:rPr lang="fr-FR" dirty="0" err="1">
                <a:solidFill>
                  <a:srgbClr val="286D9F"/>
                </a:solidFill>
              </a:rPr>
              <a:t>Lost</a:t>
            </a:r>
            <a:r>
              <a:rPr lang="fr-FR" dirty="0">
                <a:solidFill>
                  <a:srgbClr val="286D9F"/>
                </a:solidFill>
              </a:rPr>
              <a:t>)</a:t>
            </a:r>
          </a:p>
        </p:txBody>
      </p:sp>
      <p:sp>
        <p:nvSpPr>
          <p:cNvPr id="11" name="TextBox 10">
            <a:extLst>
              <a:ext uri="{FF2B5EF4-FFF2-40B4-BE49-F238E27FC236}">
                <a16:creationId xmlns:a16="http://schemas.microsoft.com/office/drawing/2014/main" id="{5622D9C5-A3F9-4CC8-86C9-600EE665A247}"/>
              </a:ext>
            </a:extLst>
          </p:cNvPr>
          <p:cNvSpPr txBox="1"/>
          <p:nvPr/>
        </p:nvSpPr>
        <p:spPr>
          <a:xfrm>
            <a:off x="4024320" y="3908640"/>
            <a:ext cx="3343267" cy="1415772"/>
          </a:xfrm>
          <a:prstGeom prst="rect">
            <a:avLst/>
          </a:prstGeom>
          <a:noFill/>
        </p:spPr>
        <p:txBody>
          <a:bodyPr wrap="square" rtlCol="0">
            <a:spAutoFit/>
          </a:bodyPr>
          <a:lstStyle/>
          <a:p>
            <a:r>
              <a:rPr lang="fr-FR" dirty="0">
                <a:solidFill>
                  <a:srgbClr val="286D9F"/>
                </a:solidFill>
              </a:rPr>
              <a:t>If </a:t>
            </a:r>
            <a:r>
              <a:rPr lang="fr-FR" dirty="0" err="1">
                <a:solidFill>
                  <a:srgbClr val="286D9F"/>
                </a:solidFill>
              </a:rPr>
              <a:t>donors</a:t>
            </a:r>
            <a:r>
              <a:rPr lang="fr-FR" dirty="0">
                <a:solidFill>
                  <a:srgbClr val="286D9F"/>
                </a:solidFill>
              </a:rPr>
              <a:t> are </a:t>
            </a:r>
            <a:r>
              <a:rPr lang="fr-FR" dirty="0" err="1">
                <a:solidFill>
                  <a:srgbClr val="286D9F"/>
                </a:solidFill>
              </a:rPr>
              <a:t>Lost</a:t>
            </a:r>
            <a:r>
              <a:rPr lang="fr-FR" dirty="0">
                <a:solidFill>
                  <a:srgbClr val="286D9F"/>
                </a:solidFill>
              </a:rPr>
              <a:t>, </a:t>
            </a:r>
            <a:r>
              <a:rPr lang="fr-FR" dirty="0" err="1">
                <a:solidFill>
                  <a:srgbClr val="286D9F"/>
                </a:solidFill>
              </a:rPr>
              <a:t>we</a:t>
            </a:r>
            <a:r>
              <a:rPr lang="fr-FR" dirty="0">
                <a:solidFill>
                  <a:srgbClr val="286D9F"/>
                </a:solidFill>
              </a:rPr>
              <a:t> can </a:t>
            </a:r>
            <a:r>
              <a:rPr lang="fr-FR" dirty="0" err="1">
                <a:solidFill>
                  <a:srgbClr val="286D9F"/>
                </a:solidFill>
              </a:rPr>
              <a:t>almost</a:t>
            </a:r>
            <a:r>
              <a:rPr lang="fr-FR" dirty="0">
                <a:solidFill>
                  <a:srgbClr val="286D9F"/>
                </a:solidFill>
              </a:rPr>
              <a:t> assume </a:t>
            </a:r>
            <a:r>
              <a:rPr lang="fr-FR" dirty="0" err="1">
                <a:solidFill>
                  <a:srgbClr val="286D9F"/>
                </a:solidFill>
              </a:rPr>
              <a:t>that</a:t>
            </a:r>
            <a:r>
              <a:rPr lang="fr-FR" dirty="0">
                <a:solidFill>
                  <a:srgbClr val="286D9F"/>
                </a:solidFill>
              </a:rPr>
              <a:t> </a:t>
            </a:r>
            <a:r>
              <a:rPr lang="fr-FR" dirty="0" err="1">
                <a:solidFill>
                  <a:srgbClr val="286D9F"/>
                </a:solidFill>
              </a:rPr>
              <a:t>they</a:t>
            </a:r>
            <a:r>
              <a:rPr lang="fr-FR" dirty="0">
                <a:solidFill>
                  <a:srgbClr val="286D9F"/>
                </a:solidFill>
              </a:rPr>
              <a:t> are </a:t>
            </a:r>
            <a:r>
              <a:rPr lang="fr-FR" dirty="0" err="1">
                <a:solidFill>
                  <a:srgbClr val="286D9F"/>
                </a:solidFill>
              </a:rPr>
              <a:t>never</a:t>
            </a:r>
            <a:r>
              <a:rPr lang="fr-FR" dirty="0">
                <a:solidFill>
                  <a:srgbClr val="286D9F"/>
                </a:solidFill>
              </a:rPr>
              <a:t> </a:t>
            </a:r>
            <a:r>
              <a:rPr lang="fr-FR" dirty="0" err="1">
                <a:solidFill>
                  <a:srgbClr val="286D9F"/>
                </a:solidFill>
              </a:rPr>
              <a:t>going</a:t>
            </a:r>
            <a:r>
              <a:rPr lang="fr-FR" dirty="0">
                <a:solidFill>
                  <a:srgbClr val="286D9F"/>
                </a:solidFill>
              </a:rPr>
              <a:t> to come back to </a:t>
            </a:r>
            <a:r>
              <a:rPr lang="fr-FR" dirty="0" err="1">
                <a:solidFill>
                  <a:srgbClr val="286D9F"/>
                </a:solidFill>
              </a:rPr>
              <a:t>donate</a:t>
            </a:r>
            <a:r>
              <a:rPr lang="fr-FR" dirty="0">
                <a:solidFill>
                  <a:srgbClr val="286D9F"/>
                </a:solidFill>
              </a:rPr>
              <a:t>  </a:t>
            </a:r>
            <a:r>
              <a:rPr lang="fr-FR" sz="1400" dirty="0">
                <a:solidFill>
                  <a:srgbClr val="286D9F"/>
                </a:solidFill>
              </a:rPr>
              <a:t>(ex. 3 </a:t>
            </a:r>
            <a:r>
              <a:rPr lang="fr-FR" sz="1400" dirty="0" err="1">
                <a:solidFill>
                  <a:srgbClr val="286D9F"/>
                </a:solidFill>
              </a:rPr>
              <a:t>Lost</a:t>
            </a:r>
            <a:r>
              <a:rPr lang="fr-FR" sz="1400" dirty="0">
                <a:solidFill>
                  <a:srgbClr val="286D9F"/>
                </a:solidFill>
              </a:rPr>
              <a:t> </a:t>
            </a:r>
            <a:r>
              <a:rPr lang="fr-FR" sz="1400" dirty="0" err="1">
                <a:solidFill>
                  <a:srgbClr val="286D9F"/>
                </a:solidFill>
              </a:rPr>
              <a:t>never</a:t>
            </a:r>
            <a:r>
              <a:rPr lang="fr-FR" sz="1400" dirty="0">
                <a:solidFill>
                  <a:srgbClr val="286D9F"/>
                </a:solidFill>
              </a:rPr>
              <a:t> </a:t>
            </a:r>
            <a:r>
              <a:rPr lang="fr-FR" sz="1400" dirty="0" err="1">
                <a:solidFill>
                  <a:srgbClr val="286D9F"/>
                </a:solidFill>
              </a:rPr>
              <a:t>donated</a:t>
            </a:r>
            <a:r>
              <a:rPr lang="fr-FR" sz="1400" dirty="0">
                <a:solidFill>
                  <a:srgbClr val="286D9F"/>
                </a:solidFill>
              </a:rPr>
              <a:t> </a:t>
            </a:r>
            <a:r>
              <a:rPr lang="fr-FR" sz="1400" dirty="0" err="1">
                <a:solidFill>
                  <a:srgbClr val="286D9F"/>
                </a:solidFill>
              </a:rPr>
              <a:t>later</a:t>
            </a:r>
            <a:r>
              <a:rPr lang="fr-FR" sz="1400" dirty="0">
                <a:solidFill>
                  <a:srgbClr val="286D9F"/>
                </a:solidFill>
              </a:rPr>
              <a:t>)</a:t>
            </a:r>
          </a:p>
          <a:p>
            <a:endParaRPr lang="en-US" dirty="0"/>
          </a:p>
        </p:txBody>
      </p:sp>
      <p:pic>
        <p:nvPicPr>
          <p:cNvPr id="12" name="Picture 11">
            <a:extLst>
              <a:ext uri="{FF2B5EF4-FFF2-40B4-BE49-F238E27FC236}">
                <a16:creationId xmlns:a16="http://schemas.microsoft.com/office/drawing/2014/main" id="{B3385AC8-A585-47B1-9BAA-9D037FBA4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167" y="3597951"/>
            <a:ext cx="547612" cy="547612"/>
          </a:xfrm>
          <a:prstGeom prst="rect">
            <a:avLst/>
          </a:prstGeom>
        </p:spPr>
      </p:pic>
      <p:pic>
        <p:nvPicPr>
          <p:cNvPr id="13" name="Picture 12">
            <a:extLst>
              <a:ext uri="{FF2B5EF4-FFF2-40B4-BE49-F238E27FC236}">
                <a16:creationId xmlns:a16="http://schemas.microsoft.com/office/drawing/2014/main" id="{6046977B-6FD6-4E28-ACCB-E4068683F841}"/>
              </a:ext>
            </a:extLst>
          </p:cNvPr>
          <p:cNvPicPr>
            <a:picLocks noChangeAspect="1"/>
          </p:cNvPicPr>
          <p:nvPr/>
        </p:nvPicPr>
        <p:blipFill>
          <a:blip r:embed="rId3"/>
          <a:stretch>
            <a:fillRect/>
          </a:stretch>
        </p:blipFill>
        <p:spPr>
          <a:xfrm>
            <a:off x="9782175" y="326085"/>
            <a:ext cx="2409825" cy="2162175"/>
          </a:xfrm>
          <a:prstGeom prst="rect">
            <a:avLst/>
          </a:prstGeom>
        </p:spPr>
      </p:pic>
      <p:pic>
        <p:nvPicPr>
          <p:cNvPr id="15" name="Picture 14">
            <a:extLst>
              <a:ext uri="{FF2B5EF4-FFF2-40B4-BE49-F238E27FC236}">
                <a16:creationId xmlns:a16="http://schemas.microsoft.com/office/drawing/2014/main" id="{5D2016F2-2052-49FF-B829-459D3B30EC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0753" y="962025"/>
            <a:ext cx="561628" cy="561628"/>
          </a:xfrm>
          <a:prstGeom prst="rect">
            <a:avLst/>
          </a:prstGeom>
        </p:spPr>
      </p:pic>
    </p:spTree>
    <p:extLst>
      <p:ext uri="{BB962C8B-B14F-4D97-AF65-F5344CB8AC3E}">
        <p14:creationId xmlns:p14="http://schemas.microsoft.com/office/powerpoint/2010/main" val="3798131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B8466FB-CFA9-4160-A789-9AE0699379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50811" y="1261004"/>
            <a:ext cx="8298548" cy="433599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9EF742E-66A5-4D60-B1E4-3C48092DA147}"/>
              </a:ext>
            </a:extLst>
          </p:cNvPr>
          <p:cNvCxnSpPr/>
          <p:nvPr/>
        </p:nvCxnSpPr>
        <p:spPr>
          <a:xfrm>
            <a:off x="2619375" y="108690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0CE3DC-92D1-4C0F-B44D-743DB15FB6A3}"/>
              </a:ext>
            </a:extLst>
          </p:cNvPr>
          <p:cNvSpPr>
            <a:spLocks noGrp="1"/>
          </p:cNvSpPr>
          <p:nvPr>
            <p:ph type="title"/>
          </p:nvPr>
        </p:nvSpPr>
        <p:spPr>
          <a:xfrm>
            <a:off x="95250" y="1504950"/>
            <a:ext cx="2609849" cy="3426619"/>
          </a:xfrm>
        </p:spPr>
        <p:txBody>
          <a:bodyPr>
            <a:noAutofit/>
          </a:bodyPr>
          <a:lstStyle/>
          <a:p>
            <a:r>
              <a:rPr lang="en-US" sz="4000" dirty="0">
                <a:solidFill>
                  <a:srgbClr val="286D9F"/>
                </a:solidFill>
              </a:rPr>
              <a:t>Generation of donations in donor segments</a:t>
            </a:r>
          </a:p>
        </p:txBody>
      </p:sp>
    </p:spTree>
    <p:extLst>
      <p:ext uri="{BB962C8B-B14F-4D97-AF65-F5344CB8AC3E}">
        <p14:creationId xmlns:p14="http://schemas.microsoft.com/office/powerpoint/2010/main" val="51655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9F6DA23-98F6-4CC4-8B68-3E124D3CEE38}"/>
              </a:ext>
            </a:extLst>
          </p:cNvPr>
          <p:cNvCxnSpPr/>
          <p:nvPr/>
        </p:nvCxnSpPr>
        <p:spPr>
          <a:xfrm>
            <a:off x="2847975"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10ABAD-A537-48C2-BA84-8A0C1A6FA265}"/>
              </a:ext>
            </a:extLst>
          </p:cNvPr>
          <p:cNvSpPr>
            <a:spLocks noGrp="1"/>
          </p:cNvSpPr>
          <p:nvPr>
            <p:ph type="title"/>
          </p:nvPr>
        </p:nvSpPr>
        <p:spPr>
          <a:xfrm>
            <a:off x="229834" y="1466850"/>
            <a:ext cx="2733670" cy="3426619"/>
          </a:xfrm>
        </p:spPr>
        <p:txBody>
          <a:bodyPr>
            <a:noAutofit/>
          </a:bodyPr>
          <a:lstStyle/>
          <a:p>
            <a:r>
              <a:rPr lang="en-US" sz="4000" dirty="0">
                <a:solidFill>
                  <a:srgbClr val="286D9F"/>
                </a:solidFill>
              </a:rPr>
              <a:t>Generation of donations in donor segments</a:t>
            </a:r>
          </a:p>
        </p:txBody>
      </p:sp>
      <p:sp>
        <p:nvSpPr>
          <p:cNvPr id="8" name="Rectangle 7">
            <a:extLst>
              <a:ext uri="{FF2B5EF4-FFF2-40B4-BE49-F238E27FC236}">
                <a16:creationId xmlns:a16="http://schemas.microsoft.com/office/drawing/2014/main" id="{A9C5C877-FEE9-44D6-BF8A-D955415450EB}"/>
              </a:ext>
            </a:extLst>
          </p:cNvPr>
          <p:cNvSpPr/>
          <p:nvPr/>
        </p:nvSpPr>
        <p:spPr>
          <a:xfrm>
            <a:off x="3814764" y="1242839"/>
            <a:ext cx="3495675" cy="2547364"/>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400" dirty="0">
                <a:solidFill>
                  <a:srgbClr val="286D9F"/>
                </a:solidFill>
              </a:rPr>
              <a:t> </a:t>
            </a:r>
            <a:r>
              <a:rPr lang="fr-FR" dirty="0">
                <a:solidFill>
                  <a:srgbClr val="286D9F"/>
                </a:solidFill>
              </a:rPr>
              <a:t>The </a:t>
            </a:r>
            <a:r>
              <a:rPr lang="fr-FR" dirty="0" err="1">
                <a:solidFill>
                  <a:srgbClr val="286D9F"/>
                </a:solidFill>
              </a:rPr>
              <a:t>dynamic</a:t>
            </a:r>
            <a:r>
              <a:rPr lang="fr-FR" dirty="0">
                <a:solidFill>
                  <a:srgbClr val="286D9F"/>
                </a:solidFill>
              </a:rPr>
              <a:t> of the last four </a:t>
            </a:r>
            <a:r>
              <a:rPr lang="fr-FR" dirty="0" err="1">
                <a:solidFill>
                  <a:srgbClr val="286D9F"/>
                </a:solidFill>
              </a:rPr>
              <a:t>years</a:t>
            </a:r>
            <a:r>
              <a:rPr lang="fr-FR" dirty="0">
                <a:solidFill>
                  <a:srgbClr val="286D9F"/>
                </a:solidFill>
              </a:rPr>
              <a:t> shows </a:t>
            </a:r>
            <a:r>
              <a:rPr lang="fr-FR" dirty="0" err="1">
                <a:solidFill>
                  <a:srgbClr val="286D9F"/>
                </a:solidFill>
              </a:rPr>
              <a:t>that</a:t>
            </a:r>
            <a:r>
              <a:rPr lang="fr-FR" dirty="0">
                <a:solidFill>
                  <a:srgbClr val="286D9F"/>
                </a:solidFill>
              </a:rPr>
              <a:t>  the </a:t>
            </a:r>
            <a:r>
              <a:rPr lang="fr-FR" dirty="0" err="1">
                <a:solidFill>
                  <a:srgbClr val="286D9F"/>
                </a:solidFill>
              </a:rPr>
              <a:t>amount</a:t>
            </a:r>
            <a:r>
              <a:rPr lang="fr-FR" dirty="0">
                <a:solidFill>
                  <a:srgbClr val="286D9F"/>
                </a:solidFill>
              </a:rPr>
              <a:t> of money </a:t>
            </a:r>
            <a:r>
              <a:rPr lang="fr-FR" dirty="0" err="1">
                <a:solidFill>
                  <a:srgbClr val="286D9F"/>
                </a:solidFill>
              </a:rPr>
              <a:t>given</a:t>
            </a:r>
            <a:r>
              <a:rPr lang="fr-FR" dirty="0">
                <a:solidFill>
                  <a:srgbClr val="286D9F"/>
                </a:solidFill>
              </a:rPr>
              <a:t> by the « Auto » segment </a:t>
            </a:r>
            <a:r>
              <a:rPr lang="fr-FR" dirty="0" err="1">
                <a:solidFill>
                  <a:srgbClr val="286D9F"/>
                </a:solidFill>
              </a:rPr>
              <a:t>is</a:t>
            </a:r>
            <a:r>
              <a:rPr lang="fr-FR" dirty="0">
                <a:solidFill>
                  <a:srgbClr val="286D9F"/>
                </a:solidFill>
              </a:rPr>
              <a:t> </a:t>
            </a:r>
            <a:r>
              <a:rPr lang="fr-FR" dirty="0" err="1">
                <a:solidFill>
                  <a:srgbClr val="286D9F"/>
                </a:solidFill>
              </a:rPr>
              <a:t>growing</a:t>
            </a:r>
            <a:r>
              <a:rPr lang="fr-FR" dirty="0">
                <a:solidFill>
                  <a:srgbClr val="286D9F"/>
                </a:solidFill>
              </a:rPr>
              <a:t>, </a:t>
            </a:r>
            <a:r>
              <a:rPr lang="fr-FR" dirty="0" err="1">
                <a:solidFill>
                  <a:srgbClr val="286D9F"/>
                </a:solidFill>
              </a:rPr>
              <a:t>which</a:t>
            </a:r>
            <a:r>
              <a:rPr lang="fr-FR" dirty="0">
                <a:solidFill>
                  <a:srgbClr val="286D9F"/>
                </a:solidFill>
              </a:rPr>
              <a:t> </a:t>
            </a:r>
            <a:r>
              <a:rPr lang="fr-FR" dirty="0" err="1">
                <a:solidFill>
                  <a:srgbClr val="286D9F"/>
                </a:solidFill>
              </a:rPr>
              <a:t>seems</a:t>
            </a:r>
            <a:r>
              <a:rPr lang="fr-FR" dirty="0">
                <a:solidFill>
                  <a:srgbClr val="286D9F"/>
                </a:solidFill>
              </a:rPr>
              <a:t> to </a:t>
            </a:r>
            <a:r>
              <a:rPr lang="fr-FR" dirty="0" err="1">
                <a:solidFill>
                  <a:srgbClr val="286D9F"/>
                </a:solidFill>
              </a:rPr>
              <a:t>be</a:t>
            </a:r>
            <a:r>
              <a:rPr lang="fr-FR" dirty="0">
                <a:solidFill>
                  <a:srgbClr val="286D9F"/>
                </a:solidFill>
              </a:rPr>
              <a:t> a good </a:t>
            </a:r>
            <a:r>
              <a:rPr lang="fr-FR" dirty="0" err="1">
                <a:solidFill>
                  <a:srgbClr val="286D9F"/>
                </a:solidFill>
              </a:rPr>
              <a:t>thing</a:t>
            </a:r>
            <a:r>
              <a:rPr lang="fr-FR" dirty="0">
                <a:solidFill>
                  <a:srgbClr val="286D9F"/>
                </a:solidFill>
              </a:rPr>
              <a:t> </a:t>
            </a:r>
            <a:r>
              <a:rPr lang="fr-FR" dirty="0" err="1">
                <a:solidFill>
                  <a:srgbClr val="286D9F"/>
                </a:solidFill>
              </a:rPr>
              <a:t>fincancially</a:t>
            </a:r>
            <a:r>
              <a:rPr lang="fr-FR" dirty="0">
                <a:solidFill>
                  <a:srgbClr val="286D9F"/>
                </a:solidFill>
              </a:rPr>
              <a:t> </a:t>
            </a:r>
            <a:r>
              <a:rPr lang="fr-FR" dirty="0" err="1">
                <a:solidFill>
                  <a:srgbClr val="286D9F"/>
                </a:solidFill>
              </a:rPr>
              <a:t>speaking</a:t>
            </a:r>
            <a:r>
              <a:rPr lang="fr-FR" dirty="0">
                <a:solidFill>
                  <a:srgbClr val="286D9F"/>
                </a:solidFill>
              </a:rPr>
              <a:t>.</a:t>
            </a:r>
          </a:p>
          <a:p>
            <a:pPr marL="228600" lvl="0" indent="-228600">
              <a:lnSpc>
                <a:spcPct val="90000"/>
              </a:lnSpc>
              <a:spcBef>
                <a:spcPts val="1000"/>
              </a:spcBef>
              <a:buFont typeface="Arial" panose="020B0604020202020204" pitchFamily="34" charset="0"/>
              <a:buChar char="•"/>
            </a:pPr>
            <a:r>
              <a:rPr lang="fr-FR" dirty="0">
                <a:solidFill>
                  <a:srgbClr val="286D9F"/>
                </a:solidFill>
              </a:rPr>
              <a:t>The </a:t>
            </a:r>
            <a:r>
              <a:rPr lang="fr-FR" dirty="0" err="1">
                <a:solidFill>
                  <a:srgbClr val="286D9F"/>
                </a:solidFill>
              </a:rPr>
              <a:t>amount</a:t>
            </a:r>
            <a:r>
              <a:rPr lang="fr-FR" dirty="0">
                <a:solidFill>
                  <a:srgbClr val="286D9F"/>
                </a:solidFill>
              </a:rPr>
              <a:t> of money </a:t>
            </a:r>
            <a:r>
              <a:rPr lang="fr-FR" dirty="0" err="1">
                <a:solidFill>
                  <a:srgbClr val="286D9F"/>
                </a:solidFill>
              </a:rPr>
              <a:t>given</a:t>
            </a:r>
            <a:r>
              <a:rPr lang="fr-FR" dirty="0">
                <a:solidFill>
                  <a:srgbClr val="286D9F"/>
                </a:solidFill>
              </a:rPr>
              <a:t> by the top segment </a:t>
            </a:r>
            <a:r>
              <a:rPr lang="fr-FR" dirty="0" err="1">
                <a:solidFill>
                  <a:srgbClr val="286D9F"/>
                </a:solidFill>
              </a:rPr>
              <a:t>remains</a:t>
            </a:r>
            <a:r>
              <a:rPr lang="fr-FR" dirty="0">
                <a:solidFill>
                  <a:srgbClr val="286D9F"/>
                </a:solidFill>
              </a:rPr>
              <a:t> stable over the four </a:t>
            </a:r>
            <a:r>
              <a:rPr lang="fr-FR" dirty="0" err="1">
                <a:solidFill>
                  <a:srgbClr val="286D9F"/>
                </a:solidFill>
              </a:rPr>
              <a:t>previous</a:t>
            </a:r>
            <a:r>
              <a:rPr lang="fr-FR" dirty="0">
                <a:solidFill>
                  <a:srgbClr val="286D9F"/>
                </a:solidFill>
              </a:rPr>
              <a:t> </a:t>
            </a:r>
            <a:r>
              <a:rPr lang="fr-FR" dirty="0" err="1">
                <a:solidFill>
                  <a:srgbClr val="286D9F"/>
                </a:solidFill>
              </a:rPr>
              <a:t>years</a:t>
            </a:r>
            <a:r>
              <a:rPr lang="fr-FR" dirty="0">
                <a:solidFill>
                  <a:srgbClr val="286D9F"/>
                </a:solidFill>
              </a:rPr>
              <a:t>.</a:t>
            </a:r>
          </a:p>
        </p:txBody>
      </p:sp>
      <p:sp>
        <p:nvSpPr>
          <p:cNvPr id="9" name="TextBox 8">
            <a:extLst>
              <a:ext uri="{FF2B5EF4-FFF2-40B4-BE49-F238E27FC236}">
                <a16:creationId xmlns:a16="http://schemas.microsoft.com/office/drawing/2014/main" id="{91AB8429-DCC1-48F9-A709-8789BDF03B94}"/>
              </a:ext>
            </a:extLst>
          </p:cNvPr>
          <p:cNvSpPr txBox="1"/>
          <p:nvPr/>
        </p:nvSpPr>
        <p:spPr>
          <a:xfrm>
            <a:off x="4012985" y="4205346"/>
            <a:ext cx="3495672" cy="1200329"/>
          </a:xfrm>
          <a:prstGeom prst="rect">
            <a:avLst/>
          </a:prstGeom>
          <a:noFill/>
        </p:spPr>
        <p:txBody>
          <a:bodyPr wrap="square" rtlCol="0">
            <a:spAutoFit/>
          </a:bodyPr>
          <a:lstStyle/>
          <a:p>
            <a:r>
              <a:rPr lang="en-US" dirty="0">
                <a:solidFill>
                  <a:srgbClr val="286D9F"/>
                </a:solidFill>
              </a:rPr>
              <a:t>This graph has to be put in perspective with the fact the global amount of donations is increasing over the years</a:t>
            </a:r>
          </a:p>
        </p:txBody>
      </p:sp>
      <p:sp>
        <p:nvSpPr>
          <p:cNvPr id="10" name="TextBox 9">
            <a:extLst>
              <a:ext uri="{FF2B5EF4-FFF2-40B4-BE49-F238E27FC236}">
                <a16:creationId xmlns:a16="http://schemas.microsoft.com/office/drawing/2014/main" id="{DE81E19B-36F1-4CDF-B137-48EF3C91F161}"/>
              </a:ext>
            </a:extLst>
          </p:cNvPr>
          <p:cNvSpPr txBox="1"/>
          <p:nvPr/>
        </p:nvSpPr>
        <p:spPr>
          <a:xfrm>
            <a:off x="8010525" y="2174021"/>
            <a:ext cx="3962405" cy="3785652"/>
          </a:xfrm>
          <a:prstGeom prst="rect">
            <a:avLst/>
          </a:prstGeom>
          <a:noFill/>
        </p:spPr>
        <p:txBody>
          <a:bodyPr wrap="square" rtlCol="0">
            <a:spAutoFit/>
          </a:bodyPr>
          <a:lstStyle/>
          <a:p>
            <a:r>
              <a:rPr lang="en-US" sz="2400" dirty="0">
                <a:solidFill>
                  <a:srgbClr val="286D9F"/>
                </a:solidFill>
              </a:rPr>
              <a:t>Reading both the graphs together, we see 1.4K donors begin to donate in a 1 year window which contribute to 10% of the overall donations. However, 10K existing donors turn inactive without any donations. This reminds the importance of retaining donors.</a:t>
            </a:r>
          </a:p>
        </p:txBody>
      </p:sp>
      <p:pic>
        <p:nvPicPr>
          <p:cNvPr id="11" name="Picture 10">
            <a:extLst>
              <a:ext uri="{FF2B5EF4-FFF2-40B4-BE49-F238E27FC236}">
                <a16:creationId xmlns:a16="http://schemas.microsoft.com/office/drawing/2014/main" id="{0064F077-0BFF-4E6F-AB70-A47956AF6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25" y="914747"/>
            <a:ext cx="561628" cy="561628"/>
          </a:xfrm>
          <a:prstGeom prst="rect">
            <a:avLst/>
          </a:prstGeom>
        </p:spPr>
      </p:pic>
      <p:pic>
        <p:nvPicPr>
          <p:cNvPr id="12" name="Picture 11">
            <a:extLst>
              <a:ext uri="{FF2B5EF4-FFF2-40B4-BE49-F238E27FC236}">
                <a16:creationId xmlns:a16="http://schemas.microsoft.com/office/drawing/2014/main" id="{96C8F0FE-6E00-4959-AE6E-304D0F22A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590" y="3790203"/>
            <a:ext cx="547612" cy="547612"/>
          </a:xfrm>
          <a:prstGeom prst="rect">
            <a:avLst/>
          </a:prstGeom>
        </p:spPr>
      </p:pic>
      <p:pic>
        <p:nvPicPr>
          <p:cNvPr id="13" name="Picture 12">
            <a:extLst>
              <a:ext uri="{FF2B5EF4-FFF2-40B4-BE49-F238E27FC236}">
                <a16:creationId xmlns:a16="http://schemas.microsoft.com/office/drawing/2014/main" id="{8C3D0404-EB45-41B6-82FD-63B7296AB0CB}"/>
              </a:ext>
            </a:extLst>
          </p:cNvPr>
          <p:cNvPicPr>
            <a:picLocks noChangeAspect="1"/>
          </p:cNvPicPr>
          <p:nvPr/>
        </p:nvPicPr>
        <p:blipFill>
          <a:blip r:embed="rId4"/>
          <a:stretch>
            <a:fillRect/>
          </a:stretch>
        </p:blipFill>
        <p:spPr>
          <a:xfrm>
            <a:off x="9552341" y="114473"/>
            <a:ext cx="2409825" cy="2162175"/>
          </a:xfrm>
          <a:prstGeom prst="rect">
            <a:avLst/>
          </a:prstGeom>
        </p:spPr>
      </p:pic>
    </p:spTree>
    <p:extLst>
      <p:ext uri="{BB962C8B-B14F-4D97-AF65-F5344CB8AC3E}">
        <p14:creationId xmlns:p14="http://schemas.microsoft.com/office/powerpoint/2010/main" val="77876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784CECB-2B0F-466C-85A1-8C6052B0C9CE}"/>
              </a:ext>
            </a:extLst>
          </p:cNvPr>
          <p:cNvCxnSpPr/>
          <p:nvPr/>
        </p:nvCxnSpPr>
        <p:spPr>
          <a:xfrm>
            <a:off x="2847975"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6CF71CE4-1A18-45A9-B4CC-6D4627FEEA0E}"/>
              </a:ext>
            </a:extLst>
          </p:cNvPr>
          <p:cNvSpPr>
            <a:spLocks noGrp="1"/>
          </p:cNvSpPr>
          <p:nvPr>
            <p:ph type="title"/>
          </p:nvPr>
        </p:nvSpPr>
        <p:spPr>
          <a:xfrm>
            <a:off x="229834" y="1466850"/>
            <a:ext cx="2733670" cy="3426619"/>
          </a:xfrm>
        </p:spPr>
        <p:txBody>
          <a:bodyPr>
            <a:noAutofit/>
          </a:bodyPr>
          <a:lstStyle/>
          <a:p>
            <a:r>
              <a:rPr lang="en-US" sz="4000" dirty="0">
                <a:solidFill>
                  <a:srgbClr val="286D9F"/>
                </a:solidFill>
              </a:rPr>
              <a:t>Generation of donations in ‘New’ donor segment</a:t>
            </a:r>
          </a:p>
        </p:txBody>
      </p:sp>
      <p:pic>
        <p:nvPicPr>
          <p:cNvPr id="25" name="Picture 24">
            <a:extLst>
              <a:ext uri="{FF2B5EF4-FFF2-40B4-BE49-F238E27FC236}">
                <a16:creationId xmlns:a16="http://schemas.microsoft.com/office/drawing/2014/main" id="{AFD5109D-04A4-4967-BDDA-D5824145A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773" y="602455"/>
            <a:ext cx="932512" cy="932512"/>
          </a:xfrm>
          <a:prstGeom prst="rect">
            <a:avLst/>
          </a:prstGeom>
        </p:spPr>
      </p:pic>
      <p:pic>
        <p:nvPicPr>
          <p:cNvPr id="27" name="Picture 26">
            <a:extLst>
              <a:ext uri="{FF2B5EF4-FFF2-40B4-BE49-F238E27FC236}">
                <a16:creationId xmlns:a16="http://schemas.microsoft.com/office/drawing/2014/main" id="{5840E3FF-47C9-4C99-8263-F2BDEFD83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606" y="1971839"/>
            <a:ext cx="932512" cy="932512"/>
          </a:xfrm>
          <a:prstGeom prst="rect">
            <a:avLst/>
          </a:prstGeom>
        </p:spPr>
      </p:pic>
      <p:pic>
        <p:nvPicPr>
          <p:cNvPr id="29" name="Picture 28">
            <a:extLst>
              <a:ext uri="{FF2B5EF4-FFF2-40B4-BE49-F238E27FC236}">
                <a16:creationId xmlns:a16="http://schemas.microsoft.com/office/drawing/2014/main" id="{DCBC2865-39A7-4AC3-BACD-34D884192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455" y="4818897"/>
            <a:ext cx="746080" cy="746080"/>
          </a:xfrm>
          <a:prstGeom prst="rect">
            <a:avLst/>
          </a:prstGeom>
        </p:spPr>
      </p:pic>
      <p:pic>
        <p:nvPicPr>
          <p:cNvPr id="31" name="Picture 30">
            <a:extLst>
              <a:ext uri="{FF2B5EF4-FFF2-40B4-BE49-F238E27FC236}">
                <a16:creationId xmlns:a16="http://schemas.microsoft.com/office/drawing/2014/main" id="{CF56D513-F591-454A-B094-AF5FF03DE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2774" y="3486264"/>
            <a:ext cx="865400" cy="865400"/>
          </a:xfrm>
          <a:prstGeom prst="rect">
            <a:avLst/>
          </a:prstGeom>
        </p:spPr>
      </p:pic>
      <p:sp>
        <p:nvSpPr>
          <p:cNvPr id="33" name="Oval 32">
            <a:extLst>
              <a:ext uri="{FF2B5EF4-FFF2-40B4-BE49-F238E27FC236}">
                <a16:creationId xmlns:a16="http://schemas.microsoft.com/office/drawing/2014/main" id="{3BF91F0D-2E5C-452F-A62E-21E266E07117}"/>
              </a:ext>
            </a:extLst>
          </p:cNvPr>
          <p:cNvSpPr/>
          <p:nvPr/>
        </p:nvSpPr>
        <p:spPr>
          <a:xfrm>
            <a:off x="4391487" y="4818897"/>
            <a:ext cx="2370338" cy="932512"/>
          </a:xfrm>
          <a:prstGeom prst="ellipse">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Fourth Donation </a:t>
            </a:r>
          </a:p>
        </p:txBody>
      </p:sp>
      <p:sp>
        <p:nvSpPr>
          <p:cNvPr id="35" name="Oval 34">
            <a:extLst>
              <a:ext uri="{FF2B5EF4-FFF2-40B4-BE49-F238E27FC236}">
                <a16:creationId xmlns:a16="http://schemas.microsoft.com/office/drawing/2014/main" id="{69F8C35C-75B4-4BC0-9FDC-FD6C1C5D1852}"/>
              </a:ext>
            </a:extLst>
          </p:cNvPr>
          <p:cNvSpPr/>
          <p:nvPr/>
        </p:nvSpPr>
        <p:spPr>
          <a:xfrm>
            <a:off x="4394446" y="1971839"/>
            <a:ext cx="2370338" cy="932512"/>
          </a:xfrm>
          <a:prstGeom prst="ellipse">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Second Donation </a:t>
            </a:r>
          </a:p>
        </p:txBody>
      </p:sp>
      <p:sp>
        <p:nvSpPr>
          <p:cNvPr id="36" name="Oval 35">
            <a:extLst>
              <a:ext uri="{FF2B5EF4-FFF2-40B4-BE49-F238E27FC236}">
                <a16:creationId xmlns:a16="http://schemas.microsoft.com/office/drawing/2014/main" id="{C4DD4425-0A8D-43F3-AE4E-739065C6F306}"/>
              </a:ext>
            </a:extLst>
          </p:cNvPr>
          <p:cNvSpPr/>
          <p:nvPr/>
        </p:nvSpPr>
        <p:spPr>
          <a:xfrm>
            <a:off x="4391487" y="3369850"/>
            <a:ext cx="2370338" cy="932512"/>
          </a:xfrm>
          <a:prstGeom prst="ellipse">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Third Donation </a:t>
            </a:r>
          </a:p>
        </p:txBody>
      </p:sp>
      <p:sp>
        <p:nvSpPr>
          <p:cNvPr id="37" name="Oval 36">
            <a:extLst>
              <a:ext uri="{FF2B5EF4-FFF2-40B4-BE49-F238E27FC236}">
                <a16:creationId xmlns:a16="http://schemas.microsoft.com/office/drawing/2014/main" id="{28CBDB9D-8460-4326-818E-CEAABB09F130}"/>
              </a:ext>
            </a:extLst>
          </p:cNvPr>
          <p:cNvSpPr/>
          <p:nvPr/>
        </p:nvSpPr>
        <p:spPr>
          <a:xfrm>
            <a:off x="4472368" y="602455"/>
            <a:ext cx="2370338" cy="932512"/>
          </a:xfrm>
          <a:prstGeom prst="ellipse">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First Donation </a:t>
            </a:r>
          </a:p>
        </p:txBody>
      </p:sp>
      <p:sp>
        <p:nvSpPr>
          <p:cNvPr id="38" name="Arrow: Right 37">
            <a:extLst>
              <a:ext uri="{FF2B5EF4-FFF2-40B4-BE49-F238E27FC236}">
                <a16:creationId xmlns:a16="http://schemas.microsoft.com/office/drawing/2014/main" id="{5EE05FFB-5DFF-4E5E-B59E-B9F35583D552}"/>
              </a:ext>
            </a:extLst>
          </p:cNvPr>
          <p:cNvSpPr/>
          <p:nvPr/>
        </p:nvSpPr>
        <p:spPr>
          <a:xfrm rot="5400000">
            <a:off x="5341631" y="1674043"/>
            <a:ext cx="438385" cy="158721"/>
          </a:xfrm>
          <a:prstGeom prst="rightArrow">
            <a:avLst/>
          </a:prstGeom>
          <a:solidFill>
            <a:srgbClr val="286D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08BED167-CB18-4392-A04F-E2CBD2A4EED1}"/>
              </a:ext>
            </a:extLst>
          </p:cNvPr>
          <p:cNvSpPr/>
          <p:nvPr/>
        </p:nvSpPr>
        <p:spPr>
          <a:xfrm rot="5400000">
            <a:off x="5346069" y="3044183"/>
            <a:ext cx="438385" cy="158721"/>
          </a:xfrm>
          <a:prstGeom prst="rightArrow">
            <a:avLst/>
          </a:prstGeom>
          <a:solidFill>
            <a:srgbClr val="286D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9CDAA0E2-BD4A-4BDC-825A-078A911C071D}"/>
              </a:ext>
            </a:extLst>
          </p:cNvPr>
          <p:cNvSpPr/>
          <p:nvPr/>
        </p:nvSpPr>
        <p:spPr>
          <a:xfrm rot="5400000">
            <a:off x="5341630" y="4491496"/>
            <a:ext cx="438385" cy="158721"/>
          </a:xfrm>
          <a:prstGeom prst="rightArrow">
            <a:avLst/>
          </a:prstGeom>
          <a:solidFill>
            <a:srgbClr val="286D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F2D3A40-2DA9-4F6B-87D1-6295FFFA67E5}"/>
              </a:ext>
            </a:extLst>
          </p:cNvPr>
          <p:cNvSpPr txBox="1"/>
          <p:nvPr/>
        </p:nvSpPr>
        <p:spPr>
          <a:xfrm>
            <a:off x="5701427" y="1553203"/>
            <a:ext cx="1506743" cy="553998"/>
          </a:xfrm>
          <a:prstGeom prst="rect">
            <a:avLst/>
          </a:prstGeom>
          <a:noFill/>
        </p:spPr>
        <p:txBody>
          <a:bodyPr wrap="square" rtlCol="0">
            <a:spAutoFit/>
          </a:bodyPr>
          <a:lstStyle/>
          <a:p>
            <a:r>
              <a:rPr lang="en-US" sz="1000" dirty="0">
                <a:solidFill>
                  <a:srgbClr val="286D9F"/>
                </a:solidFill>
              </a:rPr>
              <a:t>17%  of Donors</a:t>
            </a:r>
          </a:p>
          <a:p>
            <a:r>
              <a:rPr lang="en-US" sz="1000" dirty="0">
                <a:solidFill>
                  <a:srgbClr val="286D9F"/>
                </a:solidFill>
              </a:rPr>
              <a:t>Avg. donation €130</a:t>
            </a:r>
          </a:p>
          <a:p>
            <a:endParaRPr lang="en-US" sz="1000" dirty="0">
              <a:solidFill>
                <a:srgbClr val="286D9F"/>
              </a:solidFill>
            </a:endParaRPr>
          </a:p>
        </p:txBody>
      </p:sp>
      <p:sp>
        <p:nvSpPr>
          <p:cNvPr id="42" name="TextBox 41">
            <a:extLst>
              <a:ext uri="{FF2B5EF4-FFF2-40B4-BE49-F238E27FC236}">
                <a16:creationId xmlns:a16="http://schemas.microsoft.com/office/drawing/2014/main" id="{18296FA5-0E63-466F-BE06-CBEA34FB1FEC}"/>
              </a:ext>
            </a:extLst>
          </p:cNvPr>
          <p:cNvSpPr txBox="1"/>
          <p:nvPr/>
        </p:nvSpPr>
        <p:spPr>
          <a:xfrm>
            <a:off x="5701427" y="2904351"/>
            <a:ext cx="1223156" cy="1477328"/>
          </a:xfrm>
          <a:prstGeom prst="rect">
            <a:avLst/>
          </a:prstGeom>
          <a:noFill/>
        </p:spPr>
        <p:txBody>
          <a:bodyPr wrap="square" rtlCol="0">
            <a:spAutoFit/>
          </a:bodyPr>
          <a:lstStyle>
            <a:defPPr>
              <a:defRPr lang="en-US"/>
            </a:defPPr>
            <a:lvl1pPr>
              <a:defRPr sz="1000">
                <a:solidFill>
                  <a:srgbClr val="286D9F"/>
                </a:solidFill>
              </a:defRPr>
            </a:lvl1pPr>
          </a:lstStyle>
          <a:p>
            <a:r>
              <a:rPr lang="en-US" dirty="0"/>
              <a:t>3%  of Donors</a:t>
            </a:r>
          </a:p>
          <a:p>
            <a:r>
              <a:rPr lang="en-US" dirty="0"/>
              <a:t>Avg. donation €65</a:t>
            </a:r>
          </a:p>
        </p:txBody>
      </p:sp>
      <p:sp>
        <p:nvSpPr>
          <p:cNvPr id="44" name="TextBox 43">
            <a:extLst>
              <a:ext uri="{FF2B5EF4-FFF2-40B4-BE49-F238E27FC236}">
                <a16:creationId xmlns:a16="http://schemas.microsoft.com/office/drawing/2014/main" id="{1D0F8D08-9A7E-4A16-90B4-E9E101AE98AB}"/>
              </a:ext>
            </a:extLst>
          </p:cNvPr>
          <p:cNvSpPr txBox="1"/>
          <p:nvPr/>
        </p:nvSpPr>
        <p:spPr>
          <a:xfrm>
            <a:off x="5703746" y="4380512"/>
            <a:ext cx="1141279" cy="553998"/>
          </a:xfrm>
          <a:prstGeom prst="rect">
            <a:avLst/>
          </a:prstGeom>
          <a:noFill/>
        </p:spPr>
        <p:txBody>
          <a:bodyPr wrap="square" rtlCol="0">
            <a:spAutoFit/>
          </a:bodyPr>
          <a:lstStyle>
            <a:defPPr>
              <a:defRPr lang="en-US"/>
            </a:defPPr>
            <a:lvl1pPr>
              <a:defRPr sz="1000">
                <a:solidFill>
                  <a:srgbClr val="286D9F"/>
                </a:solidFill>
              </a:defRPr>
            </a:lvl1pPr>
          </a:lstStyle>
          <a:p>
            <a:r>
              <a:rPr lang="en-US" dirty="0"/>
              <a:t>1%  of Donors</a:t>
            </a:r>
          </a:p>
          <a:p>
            <a:r>
              <a:rPr lang="en-US" dirty="0"/>
              <a:t>Avg. donation €50</a:t>
            </a:r>
          </a:p>
          <a:p>
            <a:endParaRPr lang="en-US" dirty="0"/>
          </a:p>
        </p:txBody>
      </p:sp>
      <p:sp>
        <p:nvSpPr>
          <p:cNvPr id="45" name="TextBox 44">
            <a:extLst>
              <a:ext uri="{FF2B5EF4-FFF2-40B4-BE49-F238E27FC236}">
                <a16:creationId xmlns:a16="http://schemas.microsoft.com/office/drawing/2014/main" id="{937621AD-75A6-4408-BD10-E5494B3758D7}"/>
              </a:ext>
            </a:extLst>
          </p:cNvPr>
          <p:cNvSpPr txBox="1"/>
          <p:nvPr/>
        </p:nvSpPr>
        <p:spPr>
          <a:xfrm>
            <a:off x="8380520" y="1291738"/>
            <a:ext cx="2733670" cy="923330"/>
          </a:xfrm>
          <a:prstGeom prst="rect">
            <a:avLst/>
          </a:prstGeom>
          <a:noFill/>
        </p:spPr>
        <p:txBody>
          <a:bodyPr wrap="square" rtlCol="0">
            <a:spAutoFit/>
          </a:bodyPr>
          <a:lstStyle/>
          <a:p>
            <a:pPr algn="ctr"/>
            <a:r>
              <a:rPr lang="en-US" dirty="0">
                <a:solidFill>
                  <a:srgbClr val="286D9F"/>
                </a:solidFill>
              </a:rPr>
              <a:t>79% don’t donate in the same year after their first donation</a:t>
            </a:r>
          </a:p>
        </p:txBody>
      </p:sp>
      <p:pic>
        <p:nvPicPr>
          <p:cNvPr id="46" name="Picture 45">
            <a:extLst>
              <a:ext uri="{FF2B5EF4-FFF2-40B4-BE49-F238E27FC236}">
                <a16:creationId xmlns:a16="http://schemas.microsoft.com/office/drawing/2014/main" id="{AF03768B-D884-4885-A407-3BF507C9F3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884" y="1010924"/>
            <a:ext cx="561628" cy="561628"/>
          </a:xfrm>
          <a:prstGeom prst="rect">
            <a:avLst/>
          </a:prstGeom>
        </p:spPr>
      </p:pic>
      <p:pic>
        <p:nvPicPr>
          <p:cNvPr id="47" name="Picture 46">
            <a:extLst>
              <a:ext uri="{FF2B5EF4-FFF2-40B4-BE49-F238E27FC236}">
                <a16:creationId xmlns:a16="http://schemas.microsoft.com/office/drawing/2014/main" id="{CC60A0BF-5961-47A6-8B40-7E35CC72C182}"/>
              </a:ext>
            </a:extLst>
          </p:cNvPr>
          <p:cNvPicPr>
            <a:picLocks noChangeAspect="1"/>
          </p:cNvPicPr>
          <p:nvPr/>
        </p:nvPicPr>
        <p:blipFill>
          <a:blip r:embed="rId7"/>
          <a:stretch>
            <a:fillRect/>
          </a:stretch>
        </p:blipFill>
        <p:spPr>
          <a:xfrm>
            <a:off x="7670275" y="2288762"/>
            <a:ext cx="2409825" cy="2162175"/>
          </a:xfrm>
          <a:prstGeom prst="rect">
            <a:avLst/>
          </a:prstGeom>
        </p:spPr>
      </p:pic>
      <p:sp>
        <p:nvSpPr>
          <p:cNvPr id="48" name="TextBox 47">
            <a:extLst>
              <a:ext uri="{FF2B5EF4-FFF2-40B4-BE49-F238E27FC236}">
                <a16:creationId xmlns:a16="http://schemas.microsoft.com/office/drawing/2014/main" id="{B6165348-D3B4-4AAB-B1A4-891CBEB0E67C}"/>
              </a:ext>
            </a:extLst>
          </p:cNvPr>
          <p:cNvSpPr txBox="1"/>
          <p:nvPr/>
        </p:nvSpPr>
        <p:spPr>
          <a:xfrm>
            <a:off x="9191323" y="3715118"/>
            <a:ext cx="2226905" cy="2031325"/>
          </a:xfrm>
          <a:prstGeom prst="rect">
            <a:avLst/>
          </a:prstGeom>
          <a:noFill/>
        </p:spPr>
        <p:txBody>
          <a:bodyPr wrap="square" rtlCol="0">
            <a:spAutoFit/>
          </a:bodyPr>
          <a:lstStyle/>
          <a:p>
            <a:r>
              <a:rPr lang="en-US" dirty="0">
                <a:solidFill>
                  <a:srgbClr val="286D9F"/>
                </a:solidFill>
              </a:rPr>
              <a:t>Target campaigns on 79% of new donors that we get every year, who didn’t donate after their first donation in the same year.</a:t>
            </a:r>
          </a:p>
        </p:txBody>
      </p:sp>
    </p:spTree>
    <p:extLst>
      <p:ext uri="{BB962C8B-B14F-4D97-AF65-F5344CB8AC3E}">
        <p14:creationId xmlns:p14="http://schemas.microsoft.com/office/powerpoint/2010/main" val="59235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922E8-7B0D-4D47-861B-AD1DDCF9B9D1}"/>
              </a:ext>
            </a:extLst>
          </p:cNvPr>
          <p:cNvSpPr txBox="1"/>
          <p:nvPr/>
        </p:nvSpPr>
        <p:spPr>
          <a:xfrm>
            <a:off x="1847850" y="2575681"/>
            <a:ext cx="6896100" cy="1569660"/>
          </a:xfrm>
          <a:prstGeom prst="rect">
            <a:avLst/>
          </a:prstGeom>
          <a:noFill/>
        </p:spPr>
        <p:txBody>
          <a:bodyPr wrap="square" rtlCol="0">
            <a:spAutoFit/>
          </a:bodyPr>
          <a:lstStyle/>
          <a:p>
            <a:r>
              <a:rPr lang="en-US" sz="9600" dirty="0">
                <a:solidFill>
                  <a:srgbClr val="286D9F"/>
                </a:solidFill>
              </a:rPr>
              <a:t>Thank you</a:t>
            </a:r>
          </a:p>
        </p:txBody>
      </p:sp>
      <p:sp>
        <p:nvSpPr>
          <p:cNvPr id="5" name="TextBox 4">
            <a:extLst>
              <a:ext uri="{FF2B5EF4-FFF2-40B4-BE49-F238E27FC236}">
                <a16:creationId xmlns:a16="http://schemas.microsoft.com/office/drawing/2014/main" id="{74E02AAF-1BD2-42E6-8864-4AAB6846FDF8}"/>
              </a:ext>
            </a:extLst>
          </p:cNvPr>
          <p:cNvSpPr txBox="1"/>
          <p:nvPr/>
        </p:nvSpPr>
        <p:spPr>
          <a:xfrm>
            <a:off x="428625" y="5380672"/>
            <a:ext cx="4867275" cy="1477328"/>
          </a:xfrm>
          <a:prstGeom prst="rect">
            <a:avLst/>
          </a:prstGeom>
          <a:noFill/>
        </p:spPr>
        <p:txBody>
          <a:bodyPr wrap="square" rtlCol="0">
            <a:spAutoFit/>
          </a:bodyPr>
          <a:lstStyle/>
          <a:p>
            <a:r>
              <a:rPr lang="en-US" dirty="0">
                <a:solidFill>
                  <a:srgbClr val="286D9F"/>
                </a:solidFill>
              </a:rPr>
              <a:t>Priyanka Pippiri</a:t>
            </a:r>
          </a:p>
          <a:p>
            <a:r>
              <a:rPr lang="en-US" dirty="0">
                <a:solidFill>
                  <a:srgbClr val="286D9F"/>
                </a:solidFill>
              </a:rPr>
              <a:t>Subhash Taneja </a:t>
            </a:r>
            <a:r>
              <a:rPr lang="en-US" dirty="0" err="1">
                <a:solidFill>
                  <a:srgbClr val="286D9F"/>
                </a:solidFill>
              </a:rPr>
              <a:t>Ankisetty</a:t>
            </a:r>
            <a:endParaRPr lang="en-US" dirty="0">
              <a:solidFill>
                <a:srgbClr val="286D9F"/>
              </a:solidFill>
            </a:endParaRPr>
          </a:p>
          <a:p>
            <a:r>
              <a:rPr lang="en-US" dirty="0">
                <a:solidFill>
                  <a:srgbClr val="286D9F"/>
                </a:solidFill>
              </a:rPr>
              <a:t>Thomas </a:t>
            </a:r>
            <a:r>
              <a:rPr lang="en-US" dirty="0" err="1">
                <a:solidFill>
                  <a:srgbClr val="286D9F"/>
                </a:solidFill>
              </a:rPr>
              <a:t>Dorveaux</a:t>
            </a:r>
            <a:endParaRPr lang="en-US" dirty="0">
              <a:solidFill>
                <a:srgbClr val="286D9F"/>
              </a:solidFill>
            </a:endParaRPr>
          </a:p>
          <a:p>
            <a:r>
              <a:rPr lang="en-US" dirty="0" err="1">
                <a:solidFill>
                  <a:srgbClr val="286D9F"/>
                </a:solidFill>
              </a:rPr>
              <a:t>Xiangyu</a:t>
            </a:r>
            <a:r>
              <a:rPr lang="en-US" dirty="0">
                <a:solidFill>
                  <a:srgbClr val="286D9F"/>
                </a:solidFill>
              </a:rPr>
              <a:t> Wang</a:t>
            </a:r>
          </a:p>
          <a:p>
            <a:r>
              <a:rPr lang="en-US" dirty="0" err="1">
                <a:solidFill>
                  <a:srgbClr val="286D9F"/>
                </a:solidFill>
              </a:rPr>
              <a:t>Bhumana</a:t>
            </a:r>
            <a:r>
              <a:rPr lang="en-US" dirty="0">
                <a:solidFill>
                  <a:srgbClr val="286D9F"/>
                </a:solidFill>
              </a:rPr>
              <a:t> </a:t>
            </a:r>
            <a:r>
              <a:rPr lang="en-US" dirty="0" err="1">
                <a:solidFill>
                  <a:srgbClr val="286D9F"/>
                </a:solidFill>
              </a:rPr>
              <a:t>Prannoy</a:t>
            </a:r>
            <a:r>
              <a:rPr lang="en-US" dirty="0">
                <a:solidFill>
                  <a:srgbClr val="286D9F"/>
                </a:solidFill>
              </a:rPr>
              <a:t> Noel</a:t>
            </a:r>
          </a:p>
        </p:txBody>
      </p:sp>
    </p:spTree>
    <p:extLst>
      <p:ext uri="{BB962C8B-B14F-4D97-AF65-F5344CB8AC3E}">
        <p14:creationId xmlns:p14="http://schemas.microsoft.com/office/powerpoint/2010/main" val="210720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0F6F9B6-A530-43A7-8F0A-92142303AC10}"/>
              </a:ext>
            </a:extLst>
          </p:cNvPr>
          <p:cNvGraphicFramePr>
            <a:graphicFrameLocks/>
          </p:cNvGraphicFramePr>
          <p:nvPr>
            <p:extLst>
              <p:ext uri="{D42A27DB-BD31-4B8C-83A1-F6EECF244321}">
                <p14:modId xmlns:p14="http://schemas.microsoft.com/office/powerpoint/2010/main" val="2993614918"/>
              </p:ext>
            </p:extLst>
          </p:nvPr>
        </p:nvGraphicFramePr>
        <p:xfrm>
          <a:off x="3545889" y="818964"/>
          <a:ext cx="7945515" cy="5220071"/>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B779409A-E8D6-419D-8042-80B1156AA67C}"/>
              </a:ext>
            </a:extLst>
          </p:cNvPr>
          <p:cNvSpPr>
            <a:spLocks noGrp="1"/>
          </p:cNvSpPr>
          <p:nvPr>
            <p:ph type="title"/>
          </p:nvPr>
        </p:nvSpPr>
        <p:spPr>
          <a:xfrm>
            <a:off x="409574" y="1878806"/>
            <a:ext cx="2838451" cy="3100388"/>
          </a:xfrm>
        </p:spPr>
        <p:txBody>
          <a:bodyPr>
            <a:noAutofit/>
          </a:bodyPr>
          <a:lstStyle/>
          <a:p>
            <a:r>
              <a:rPr lang="en-US" dirty="0">
                <a:solidFill>
                  <a:srgbClr val="286D9F"/>
                </a:solidFill>
              </a:rPr>
              <a:t>Trend of donations over years</a:t>
            </a:r>
          </a:p>
        </p:txBody>
      </p:sp>
      <p:cxnSp>
        <p:nvCxnSpPr>
          <p:cNvPr id="6" name="Straight Connector 5">
            <a:extLst>
              <a:ext uri="{FF2B5EF4-FFF2-40B4-BE49-F238E27FC236}">
                <a16:creationId xmlns:a16="http://schemas.microsoft.com/office/drawing/2014/main" id="{94A840C5-F01D-495E-BE1F-749C0A2D374E}"/>
              </a:ext>
            </a:extLst>
          </p:cNvPr>
          <p:cNvCxnSpPr/>
          <p:nvPr/>
        </p:nvCxnSpPr>
        <p:spPr>
          <a:xfrm>
            <a:off x="3114675" y="1066800"/>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487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9AC4E817-1E67-4485-B0E0-A22172DFDFD9}"/>
                  </a:ext>
                </a:extLst>
              </p:cNvPr>
              <p:cNvSpPr/>
              <p:nvPr/>
            </p:nvSpPr>
            <p:spPr>
              <a:xfrm>
                <a:off x="196461" y="1503587"/>
                <a:ext cx="2247858"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286D9F"/>
                              </a:solidFill>
                              <a:latin typeface="Cambria Math" panose="02040503050406030204" pitchFamily="18" charset="0"/>
                            </a:rPr>
                          </m:ctrlPr>
                        </m:sSubPr>
                        <m:e>
                          <m:r>
                            <a:rPr lang="en-US" b="0" i="1" dirty="0" smtClean="0">
                              <a:solidFill>
                                <a:srgbClr val="286D9F"/>
                              </a:solidFill>
                              <a:latin typeface="Cambria Math" panose="02040503050406030204" pitchFamily="18" charset="0"/>
                            </a:rPr>
                            <m:t>𝑇𝑜𝑡𝑎𝑙</m:t>
                          </m:r>
                          <m:r>
                            <a:rPr lang="en-US" b="0" i="1" dirty="0" smtClean="0">
                              <a:latin typeface="Cambria Math" panose="02040503050406030204" pitchFamily="18" charset="0"/>
                            </a:rPr>
                            <m:t> </m:t>
                          </m:r>
                          <m:r>
                            <a:rPr lang="en-US" b="0" i="1" dirty="0" smtClean="0">
                              <a:solidFill>
                                <a:srgbClr val="286D9F"/>
                              </a:solidFill>
                              <a:latin typeface="Cambria Math" panose="02040503050406030204" pitchFamily="18" charset="0"/>
                            </a:rPr>
                            <m:t>𝐷𝑜𝑛𝑎𝑡𝑖𝑜𝑛</m:t>
                          </m:r>
                        </m:e>
                        <m:sub>
                          <m:r>
                            <a:rPr lang="en-US" b="0" i="1" dirty="0" smtClean="0">
                              <a:solidFill>
                                <a:schemeClr val="accent2">
                                  <a:lumMod val="75000"/>
                                </a:schemeClr>
                              </a:solidFill>
                              <a:latin typeface="Cambria Math" panose="02040503050406030204" pitchFamily="18" charset="0"/>
                            </a:rPr>
                            <m:t>2017</m:t>
                          </m:r>
                        </m:sub>
                      </m:sSub>
                    </m:oMath>
                  </m:oMathPara>
                </a14:m>
                <a:endParaRPr lang="en-US" dirty="0">
                  <a:solidFill>
                    <a:srgbClr val="286D9F"/>
                  </a:solidFill>
                </a:endParaRPr>
              </a:p>
            </p:txBody>
          </p:sp>
        </mc:Choice>
        <mc:Fallback xmlns="">
          <p:sp>
            <p:nvSpPr>
              <p:cNvPr id="4" name="Rectangle: Rounded Corners 3">
                <a:extLst>
                  <a:ext uri="{FF2B5EF4-FFF2-40B4-BE49-F238E27FC236}">
                    <a16:creationId xmlns:a16="http://schemas.microsoft.com/office/drawing/2014/main" id="{9AC4E817-1E67-4485-B0E0-A22172DFDFD9}"/>
                  </a:ext>
                </a:extLst>
              </p:cNvPr>
              <p:cNvSpPr>
                <a:spLocks noRot="1" noChangeAspect="1" noMove="1" noResize="1" noEditPoints="1" noAdjustHandles="1" noChangeArrowheads="1" noChangeShapeType="1" noTextEdit="1"/>
              </p:cNvSpPr>
              <p:nvPr/>
            </p:nvSpPr>
            <p:spPr>
              <a:xfrm>
                <a:off x="196461" y="1503587"/>
                <a:ext cx="2247858" cy="656948"/>
              </a:xfrm>
              <a:prstGeom prst="roundRect">
                <a:avLst/>
              </a:prstGeom>
              <a:blipFill>
                <a:blip r:embed="rId2"/>
                <a:stretch>
                  <a:fillRect/>
                </a:stretch>
              </a:blipFill>
              <a:ln>
                <a:noFill/>
              </a:ln>
            </p:spPr>
            <p:txBody>
              <a:bodyPr/>
              <a:lstStyle/>
              <a:p>
                <a:r>
                  <a:rPr lang="en-US">
                    <a:noFill/>
                  </a:rPr>
                  <a:t> </a:t>
                </a:r>
              </a:p>
            </p:txBody>
          </p:sp>
        </mc:Fallback>
      </mc:AlternateContent>
      <p:sp>
        <p:nvSpPr>
          <p:cNvPr id="26" name="Rectangle: Rounded Corners 25">
            <a:extLst>
              <a:ext uri="{FF2B5EF4-FFF2-40B4-BE49-F238E27FC236}">
                <a16:creationId xmlns:a16="http://schemas.microsoft.com/office/drawing/2014/main" id="{AFDA8A54-42AC-47DF-9F70-20FDAEC288D1}"/>
              </a:ext>
            </a:extLst>
          </p:cNvPr>
          <p:cNvSpPr/>
          <p:nvPr/>
        </p:nvSpPr>
        <p:spPr>
          <a:xfrm>
            <a:off x="3323536" y="941350"/>
            <a:ext cx="1008767"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8100</a:t>
            </a:r>
          </a:p>
        </p:txBody>
      </p:sp>
      <p:sp>
        <p:nvSpPr>
          <p:cNvPr id="27" name="Rectangle: Rounded Corners 26">
            <a:extLst>
              <a:ext uri="{FF2B5EF4-FFF2-40B4-BE49-F238E27FC236}">
                <a16:creationId xmlns:a16="http://schemas.microsoft.com/office/drawing/2014/main" id="{EE62DC17-1B91-4CAD-9033-96D9E4EE2EFF}"/>
              </a:ext>
            </a:extLst>
          </p:cNvPr>
          <p:cNvSpPr/>
          <p:nvPr/>
        </p:nvSpPr>
        <p:spPr>
          <a:xfrm>
            <a:off x="3323536" y="2115612"/>
            <a:ext cx="1008767"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2490</a:t>
            </a:r>
          </a:p>
        </p:txBody>
      </p:sp>
      <p:sp>
        <p:nvSpPr>
          <p:cNvPr id="28" name="Rectangle: Rounded Corners 27">
            <a:extLst>
              <a:ext uri="{FF2B5EF4-FFF2-40B4-BE49-F238E27FC236}">
                <a16:creationId xmlns:a16="http://schemas.microsoft.com/office/drawing/2014/main" id="{0C6C483D-EB54-472A-9F14-91BCCCB42F6C}"/>
              </a:ext>
            </a:extLst>
          </p:cNvPr>
          <p:cNvSpPr/>
          <p:nvPr/>
        </p:nvSpPr>
        <p:spPr>
          <a:xfrm>
            <a:off x="7099504" y="941350"/>
            <a:ext cx="1008767"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51</a:t>
            </a:r>
          </a:p>
        </p:txBody>
      </p:sp>
      <p:sp>
        <p:nvSpPr>
          <p:cNvPr id="29" name="Rectangle: Rounded Corners 28">
            <a:extLst>
              <a:ext uri="{FF2B5EF4-FFF2-40B4-BE49-F238E27FC236}">
                <a16:creationId xmlns:a16="http://schemas.microsoft.com/office/drawing/2014/main" id="{4ADA751A-72F2-472F-A194-2EBC4A006C61}"/>
              </a:ext>
            </a:extLst>
          </p:cNvPr>
          <p:cNvSpPr/>
          <p:nvPr/>
        </p:nvSpPr>
        <p:spPr>
          <a:xfrm>
            <a:off x="5211519" y="2115612"/>
            <a:ext cx="1008768"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10.1</a:t>
            </a:r>
          </a:p>
        </p:txBody>
      </p:sp>
      <p:sp>
        <p:nvSpPr>
          <p:cNvPr id="30" name="Rectangle: Rounded Corners 29">
            <a:extLst>
              <a:ext uri="{FF2B5EF4-FFF2-40B4-BE49-F238E27FC236}">
                <a16:creationId xmlns:a16="http://schemas.microsoft.com/office/drawing/2014/main" id="{680842EB-933E-4515-A697-9B5E51EC8DE6}"/>
              </a:ext>
            </a:extLst>
          </p:cNvPr>
          <p:cNvSpPr/>
          <p:nvPr/>
        </p:nvSpPr>
        <p:spPr>
          <a:xfrm>
            <a:off x="5211520" y="941350"/>
            <a:ext cx="1008767"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1.6</a:t>
            </a:r>
          </a:p>
        </p:txBody>
      </p:sp>
      <p:sp>
        <p:nvSpPr>
          <p:cNvPr id="31" name="Arrow: Right 30">
            <a:extLst>
              <a:ext uri="{FF2B5EF4-FFF2-40B4-BE49-F238E27FC236}">
                <a16:creationId xmlns:a16="http://schemas.microsoft.com/office/drawing/2014/main" id="{A0E774D3-0D4A-43C5-BD07-8E7FCD0A7142}"/>
              </a:ext>
            </a:extLst>
          </p:cNvPr>
          <p:cNvSpPr/>
          <p:nvPr/>
        </p:nvSpPr>
        <p:spPr>
          <a:xfrm rot="19596582">
            <a:off x="2455568" y="1484274"/>
            <a:ext cx="734689" cy="109758"/>
          </a:xfrm>
          <a:prstGeom prst="rightArrow">
            <a:avLst/>
          </a:prstGeom>
          <a:solidFill>
            <a:srgbClr val="286D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964B75F9-6009-469B-B8E8-F399B4141740}"/>
              </a:ext>
            </a:extLst>
          </p:cNvPr>
          <p:cNvSpPr/>
          <p:nvPr/>
        </p:nvSpPr>
        <p:spPr>
          <a:xfrm rot="1886806">
            <a:off x="2460676" y="2180349"/>
            <a:ext cx="734689" cy="109758"/>
          </a:xfrm>
          <a:prstGeom prst="rightArrow">
            <a:avLst/>
          </a:prstGeom>
          <a:solidFill>
            <a:srgbClr val="286D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6BF5A55-F274-4FD1-9F99-9115B8CB1C8E}"/>
              </a:ext>
            </a:extLst>
          </p:cNvPr>
          <p:cNvSpPr txBox="1"/>
          <p:nvPr/>
        </p:nvSpPr>
        <p:spPr>
          <a:xfrm>
            <a:off x="3037806" y="159537"/>
            <a:ext cx="1580225" cy="646331"/>
          </a:xfrm>
          <a:prstGeom prst="rect">
            <a:avLst/>
          </a:prstGeom>
          <a:noFill/>
        </p:spPr>
        <p:txBody>
          <a:bodyPr wrap="square" rtlCol="0">
            <a:spAutoFit/>
          </a:bodyPr>
          <a:lstStyle/>
          <a:p>
            <a:pPr algn="ctr"/>
            <a:r>
              <a:rPr lang="en-US" dirty="0">
                <a:solidFill>
                  <a:srgbClr val="286D9F"/>
                </a:solidFill>
              </a:rPr>
              <a:t>Number of donors</a:t>
            </a:r>
          </a:p>
        </p:txBody>
      </p:sp>
      <p:sp>
        <p:nvSpPr>
          <p:cNvPr id="35" name="TextBox 34">
            <a:extLst>
              <a:ext uri="{FF2B5EF4-FFF2-40B4-BE49-F238E27FC236}">
                <a16:creationId xmlns:a16="http://schemas.microsoft.com/office/drawing/2014/main" id="{14764B9E-C446-48B3-93A5-4FC5ABC57253}"/>
              </a:ext>
            </a:extLst>
          </p:cNvPr>
          <p:cNvSpPr txBox="1"/>
          <p:nvPr/>
        </p:nvSpPr>
        <p:spPr>
          <a:xfrm>
            <a:off x="4925790" y="159537"/>
            <a:ext cx="1580225" cy="646331"/>
          </a:xfrm>
          <a:prstGeom prst="rect">
            <a:avLst/>
          </a:prstGeom>
          <a:noFill/>
        </p:spPr>
        <p:txBody>
          <a:bodyPr wrap="square" rtlCol="0">
            <a:spAutoFit/>
          </a:bodyPr>
          <a:lstStyle/>
          <a:p>
            <a:pPr algn="ctr"/>
            <a:r>
              <a:rPr lang="en-US" dirty="0">
                <a:solidFill>
                  <a:srgbClr val="286D9F"/>
                </a:solidFill>
              </a:rPr>
              <a:t>Average Frequency</a:t>
            </a:r>
          </a:p>
        </p:txBody>
      </p:sp>
      <p:sp>
        <p:nvSpPr>
          <p:cNvPr id="36" name="Rectangle: Rounded Corners 35">
            <a:extLst>
              <a:ext uri="{FF2B5EF4-FFF2-40B4-BE49-F238E27FC236}">
                <a16:creationId xmlns:a16="http://schemas.microsoft.com/office/drawing/2014/main" id="{F3564D0D-704B-4CB3-A532-02E1EDCB5484}"/>
              </a:ext>
            </a:extLst>
          </p:cNvPr>
          <p:cNvSpPr/>
          <p:nvPr/>
        </p:nvSpPr>
        <p:spPr>
          <a:xfrm>
            <a:off x="7099504" y="2115612"/>
            <a:ext cx="1008767"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14</a:t>
            </a:r>
          </a:p>
        </p:txBody>
      </p:sp>
      <p:sp>
        <p:nvSpPr>
          <p:cNvPr id="37" name="TextBox 36">
            <a:extLst>
              <a:ext uri="{FF2B5EF4-FFF2-40B4-BE49-F238E27FC236}">
                <a16:creationId xmlns:a16="http://schemas.microsoft.com/office/drawing/2014/main" id="{7E61E8D4-3FC1-4250-B1DF-C66DA611866B}"/>
              </a:ext>
            </a:extLst>
          </p:cNvPr>
          <p:cNvSpPr txBox="1"/>
          <p:nvPr/>
        </p:nvSpPr>
        <p:spPr>
          <a:xfrm>
            <a:off x="6813774" y="159276"/>
            <a:ext cx="1704172" cy="646331"/>
          </a:xfrm>
          <a:prstGeom prst="rect">
            <a:avLst/>
          </a:prstGeom>
          <a:noFill/>
        </p:spPr>
        <p:txBody>
          <a:bodyPr wrap="square" rtlCol="0">
            <a:spAutoFit/>
          </a:bodyPr>
          <a:lstStyle/>
          <a:p>
            <a:pPr algn="ctr"/>
            <a:r>
              <a:rPr lang="en-US" dirty="0">
                <a:solidFill>
                  <a:srgbClr val="286D9F"/>
                </a:solidFill>
              </a:rPr>
              <a:t>Average Donation Value</a:t>
            </a:r>
          </a:p>
        </p:txBody>
      </p:sp>
      <p:pic>
        <p:nvPicPr>
          <p:cNvPr id="41" name="Picture 40">
            <a:extLst>
              <a:ext uri="{FF2B5EF4-FFF2-40B4-BE49-F238E27FC236}">
                <a16:creationId xmlns:a16="http://schemas.microsoft.com/office/drawing/2014/main" id="{E4801733-03FD-4136-A179-29528DF9F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51" y="1201818"/>
            <a:ext cx="258921" cy="258921"/>
          </a:xfrm>
          <a:prstGeom prst="rect">
            <a:avLst/>
          </a:prstGeom>
        </p:spPr>
      </p:pic>
      <p:pic>
        <p:nvPicPr>
          <p:cNvPr id="42" name="Picture 41">
            <a:extLst>
              <a:ext uri="{FF2B5EF4-FFF2-40B4-BE49-F238E27FC236}">
                <a16:creationId xmlns:a16="http://schemas.microsoft.com/office/drawing/2014/main" id="{E4BFD11E-CE77-4C2C-93D0-6AACFBA8D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51" y="2314625"/>
            <a:ext cx="258921" cy="258921"/>
          </a:xfrm>
          <a:prstGeom prst="rect">
            <a:avLst/>
          </a:prstGeom>
        </p:spPr>
      </p:pic>
      <p:pic>
        <p:nvPicPr>
          <p:cNvPr id="43" name="Picture 42">
            <a:extLst>
              <a:ext uri="{FF2B5EF4-FFF2-40B4-BE49-F238E27FC236}">
                <a16:creationId xmlns:a16="http://schemas.microsoft.com/office/drawing/2014/main" id="{D72E2FFC-87F6-487F-B98C-99E90D8DF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526903" y="1140363"/>
            <a:ext cx="258921" cy="258921"/>
          </a:xfrm>
          <a:prstGeom prst="rect">
            <a:avLst/>
          </a:prstGeom>
        </p:spPr>
      </p:pic>
      <p:pic>
        <p:nvPicPr>
          <p:cNvPr id="44" name="Picture 43">
            <a:extLst>
              <a:ext uri="{FF2B5EF4-FFF2-40B4-BE49-F238E27FC236}">
                <a16:creationId xmlns:a16="http://schemas.microsoft.com/office/drawing/2014/main" id="{42CD7139-FDDA-4C00-AA92-BAD5FAF84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526902" y="2348833"/>
            <a:ext cx="258921" cy="258921"/>
          </a:xfrm>
          <a:prstGeom prst="rect">
            <a:avLst/>
          </a:prstGeom>
        </p:spPr>
      </p:pic>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0E71CB64-60AA-4A54-9AB3-C35F6B28E8E3}"/>
                  </a:ext>
                </a:extLst>
              </p:cNvPr>
              <p:cNvSpPr/>
              <p:nvPr/>
            </p:nvSpPr>
            <p:spPr>
              <a:xfrm>
                <a:off x="9032176" y="939492"/>
                <a:ext cx="2447803"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a:t>
                </a:r>
                <a14:m>
                  <m:oMath xmlns:m="http://schemas.openxmlformats.org/officeDocument/2006/math">
                    <m:sSub>
                      <m:sSubPr>
                        <m:ctrlPr>
                          <a:rPr lang="en-US" i="1" dirty="0" smtClean="0">
                            <a:solidFill>
                              <a:srgbClr val="286D9F"/>
                            </a:solidFill>
                            <a:latin typeface="Cambria Math" panose="02040503050406030204" pitchFamily="18" charset="0"/>
                          </a:rPr>
                        </m:ctrlPr>
                      </m:sSubPr>
                      <m:e>
                        <m:r>
                          <m:rPr>
                            <m:nor/>
                          </m:rPr>
                          <a:rPr lang="en-US" b="0" i="0" dirty="0" smtClean="0">
                            <a:solidFill>
                              <a:srgbClr val="286D9F"/>
                            </a:solidFill>
                          </a:rPr>
                          <m:t>631</m:t>
                        </m:r>
                        <m:r>
                          <m:rPr>
                            <m:nor/>
                          </m:rPr>
                          <a:rPr lang="en-US" b="0" i="0" dirty="0" smtClean="0">
                            <a:solidFill>
                              <a:srgbClr val="286D9F"/>
                            </a:solidFill>
                          </a:rPr>
                          <m:t>K</m:t>
                        </m:r>
                      </m:e>
                      <m:sub>
                        <m:r>
                          <a:rPr lang="en-US" b="0" i="1" dirty="0" smtClean="0">
                            <a:solidFill>
                              <a:srgbClr val="286D9F"/>
                            </a:solidFill>
                            <a:latin typeface="Cambria Math" panose="02040503050406030204" pitchFamily="18" charset="0"/>
                          </a:rPr>
                          <m:t>𝑀𝑎𝑛𝑢𝑎𝑙</m:t>
                        </m:r>
                      </m:sub>
                    </m:sSub>
                  </m:oMath>
                </a14:m>
                <a:endParaRPr lang="en-US" dirty="0">
                  <a:solidFill>
                    <a:srgbClr val="286D9F"/>
                  </a:solidFill>
                </a:endParaRPr>
              </a:p>
            </p:txBody>
          </p:sp>
        </mc:Choice>
        <mc:Fallback xmlns="">
          <p:sp>
            <p:nvSpPr>
              <p:cNvPr id="46" name="Rectangle: Rounded Corners 45">
                <a:extLst>
                  <a:ext uri="{FF2B5EF4-FFF2-40B4-BE49-F238E27FC236}">
                    <a16:creationId xmlns:a16="http://schemas.microsoft.com/office/drawing/2014/main" id="{0E71CB64-60AA-4A54-9AB3-C35F6B28E8E3}"/>
                  </a:ext>
                </a:extLst>
              </p:cNvPr>
              <p:cNvSpPr>
                <a:spLocks noRot="1" noChangeAspect="1" noMove="1" noResize="1" noEditPoints="1" noAdjustHandles="1" noChangeArrowheads="1" noChangeShapeType="1" noTextEdit="1"/>
              </p:cNvSpPr>
              <p:nvPr/>
            </p:nvSpPr>
            <p:spPr>
              <a:xfrm>
                <a:off x="9032176" y="939492"/>
                <a:ext cx="2447803" cy="656948"/>
              </a:xfrm>
              <a:prstGeom prst="round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39CC6CE6-E8F0-4E37-B523-468795F60C0E}"/>
                  </a:ext>
                </a:extLst>
              </p:cNvPr>
              <p:cNvSpPr/>
              <p:nvPr/>
            </p:nvSpPr>
            <p:spPr>
              <a:xfrm>
                <a:off x="9016829" y="2088467"/>
                <a:ext cx="2447803" cy="656948"/>
              </a:xfrm>
              <a:prstGeom prst="roundRect">
                <a:avLst/>
              </a:prstGeom>
              <a:solidFill>
                <a:srgbClr val="C5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86D9F"/>
                    </a:solidFill>
                  </a:rPr>
                  <a:t>€</a:t>
                </a:r>
                <a14:m>
                  <m:oMath xmlns:m="http://schemas.openxmlformats.org/officeDocument/2006/math">
                    <m:sSub>
                      <m:sSubPr>
                        <m:ctrlPr>
                          <a:rPr lang="en-US" i="1" dirty="0" smtClean="0">
                            <a:solidFill>
                              <a:srgbClr val="286D9F"/>
                            </a:solidFill>
                            <a:latin typeface="Cambria Math" panose="02040503050406030204" pitchFamily="18" charset="0"/>
                          </a:rPr>
                        </m:ctrlPr>
                      </m:sSubPr>
                      <m:e>
                        <m:r>
                          <m:rPr>
                            <m:nor/>
                          </m:rPr>
                          <a:rPr lang="en-US" b="0" i="0" dirty="0" smtClean="0">
                            <a:solidFill>
                              <a:srgbClr val="286D9F"/>
                            </a:solidFill>
                            <a:latin typeface="Cambria Math" panose="02040503050406030204" pitchFamily="18" charset="0"/>
                          </a:rPr>
                          <m:t>3</m:t>
                        </m:r>
                        <m:r>
                          <m:rPr>
                            <m:nor/>
                          </m:rPr>
                          <a:rPr lang="en-US" b="0" i="0" dirty="0" smtClean="0">
                            <a:solidFill>
                              <a:srgbClr val="286D9F"/>
                            </a:solidFill>
                          </a:rPr>
                          <m:t>31</m:t>
                        </m:r>
                        <m:r>
                          <m:rPr>
                            <m:nor/>
                          </m:rPr>
                          <a:rPr lang="en-US" b="0" i="0" dirty="0" smtClean="0">
                            <a:solidFill>
                              <a:srgbClr val="286D9F"/>
                            </a:solidFill>
                          </a:rPr>
                          <m:t>K</m:t>
                        </m:r>
                      </m:e>
                      <m:sub>
                        <m:r>
                          <a:rPr lang="en-US" b="0" i="1" dirty="0" smtClean="0">
                            <a:solidFill>
                              <a:srgbClr val="286D9F"/>
                            </a:solidFill>
                            <a:latin typeface="Cambria Math" panose="02040503050406030204" pitchFamily="18" charset="0"/>
                          </a:rPr>
                          <m:t>𝐴𝑢𝑡𝑜𝑚𝑎𝑡𝑖𝑐</m:t>
                        </m:r>
                      </m:sub>
                    </m:sSub>
                  </m:oMath>
                </a14:m>
                <a:endParaRPr lang="en-US" dirty="0">
                  <a:solidFill>
                    <a:srgbClr val="286D9F"/>
                  </a:solidFill>
                </a:endParaRPr>
              </a:p>
            </p:txBody>
          </p:sp>
        </mc:Choice>
        <mc:Fallback xmlns="">
          <p:sp>
            <p:nvSpPr>
              <p:cNvPr id="47" name="Rectangle: Rounded Corners 46">
                <a:extLst>
                  <a:ext uri="{FF2B5EF4-FFF2-40B4-BE49-F238E27FC236}">
                    <a16:creationId xmlns:a16="http://schemas.microsoft.com/office/drawing/2014/main" id="{39CC6CE6-E8F0-4E37-B523-468795F60C0E}"/>
                  </a:ext>
                </a:extLst>
              </p:cNvPr>
              <p:cNvSpPr>
                <a:spLocks noRot="1" noChangeAspect="1" noMove="1" noResize="1" noEditPoints="1" noAdjustHandles="1" noChangeArrowheads="1" noChangeShapeType="1" noTextEdit="1"/>
              </p:cNvSpPr>
              <p:nvPr/>
            </p:nvSpPr>
            <p:spPr>
              <a:xfrm>
                <a:off x="9016829" y="2088467"/>
                <a:ext cx="2447803" cy="656948"/>
              </a:xfrm>
              <a:prstGeom prst="roundRect">
                <a:avLst/>
              </a:prstGeom>
              <a:blipFill>
                <a:blip r:embed="rId5"/>
                <a:stretch>
                  <a:fillRect/>
                </a:stretch>
              </a:blipFill>
              <a:ln>
                <a:noFill/>
              </a:ln>
            </p:spPr>
            <p:txBody>
              <a:bodyPr/>
              <a:lstStyle/>
              <a:p>
                <a:r>
                  <a:rPr lang="en-US">
                    <a:noFill/>
                  </a:rPr>
                  <a:t> </a:t>
                </a:r>
              </a:p>
            </p:txBody>
          </p:sp>
        </mc:Fallback>
      </mc:AlternateContent>
      <p:sp>
        <p:nvSpPr>
          <p:cNvPr id="50" name="Arrow: Right 49">
            <a:extLst>
              <a:ext uri="{FF2B5EF4-FFF2-40B4-BE49-F238E27FC236}">
                <a16:creationId xmlns:a16="http://schemas.microsoft.com/office/drawing/2014/main" id="{CA91ADC5-70CE-4456-A6A9-7C7996199596}"/>
              </a:ext>
            </a:extLst>
          </p:cNvPr>
          <p:cNvSpPr/>
          <p:nvPr/>
        </p:nvSpPr>
        <p:spPr>
          <a:xfrm>
            <a:off x="8291744" y="1245945"/>
            <a:ext cx="601436" cy="90446"/>
          </a:xfrm>
          <a:prstGeom prst="rightArrow">
            <a:avLst/>
          </a:prstGeom>
          <a:solidFill>
            <a:srgbClr val="286D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4BE09123-D35C-4240-89AB-798A21151A23}"/>
              </a:ext>
            </a:extLst>
          </p:cNvPr>
          <p:cNvSpPr/>
          <p:nvPr/>
        </p:nvSpPr>
        <p:spPr>
          <a:xfrm>
            <a:off x="8291744" y="2398862"/>
            <a:ext cx="601436" cy="90446"/>
          </a:xfrm>
          <a:prstGeom prst="rightArrow">
            <a:avLst/>
          </a:prstGeom>
          <a:solidFill>
            <a:srgbClr val="286D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7F6E99F-EB6B-439B-B6E5-3F2142D6729A}"/>
              </a:ext>
            </a:extLst>
          </p:cNvPr>
          <p:cNvSpPr txBox="1"/>
          <p:nvPr/>
        </p:nvSpPr>
        <p:spPr>
          <a:xfrm>
            <a:off x="2303755" y="4189392"/>
            <a:ext cx="4057095" cy="1569660"/>
          </a:xfrm>
          <a:prstGeom prst="rect">
            <a:avLst/>
          </a:prstGeom>
          <a:noFill/>
        </p:spPr>
        <p:txBody>
          <a:bodyPr wrap="square" rtlCol="0">
            <a:spAutoFit/>
          </a:bodyPr>
          <a:lstStyle/>
          <a:p>
            <a:r>
              <a:rPr lang="en-US" sz="2400" dirty="0">
                <a:solidFill>
                  <a:schemeClr val="accent2">
                    <a:lumMod val="75000"/>
                  </a:schemeClr>
                </a:solidFill>
              </a:rPr>
              <a:t>Focus on :</a:t>
            </a:r>
          </a:p>
          <a:p>
            <a:pPr marL="285750" indent="-285750">
              <a:buFont typeface="Arial" panose="020B0604020202020204" pitchFamily="34" charset="0"/>
              <a:buChar char="•"/>
            </a:pPr>
            <a:r>
              <a:rPr lang="en-US" sz="2400" dirty="0">
                <a:solidFill>
                  <a:schemeClr val="accent2">
                    <a:lumMod val="75000"/>
                  </a:schemeClr>
                </a:solidFill>
              </a:rPr>
              <a:t>Number of Donors</a:t>
            </a:r>
          </a:p>
          <a:p>
            <a:pPr marL="285750" indent="-285750">
              <a:buFont typeface="Arial" panose="020B0604020202020204" pitchFamily="34" charset="0"/>
              <a:buChar char="•"/>
            </a:pPr>
            <a:r>
              <a:rPr lang="en-US" sz="2400" dirty="0">
                <a:solidFill>
                  <a:schemeClr val="accent2">
                    <a:lumMod val="75000"/>
                  </a:schemeClr>
                </a:solidFill>
              </a:rPr>
              <a:t>Average Frequency</a:t>
            </a:r>
          </a:p>
          <a:p>
            <a:pPr marL="285750" indent="-285750">
              <a:buFont typeface="Arial" panose="020B0604020202020204" pitchFamily="34" charset="0"/>
              <a:buChar char="•"/>
            </a:pPr>
            <a:r>
              <a:rPr lang="en-US" sz="2400" dirty="0">
                <a:solidFill>
                  <a:schemeClr val="accent2">
                    <a:lumMod val="75000"/>
                  </a:schemeClr>
                </a:solidFill>
              </a:rPr>
              <a:t>Average Donation Value</a:t>
            </a:r>
          </a:p>
        </p:txBody>
      </p:sp>
      <p:pic>
        <p:nvPicPr>
          <p:cNvPr id="54" name="Picture 53">
            <a:extLst>
              <a:ext uri="{FF2B5EF4-FFF2-40B4-BE49-F238E27FC236}">
                <a16:creationId xmlns:a16="http://schemas.microsoft.com/office/drawing/2014/main" id="{ABC06E65-3587-4E37-8754-4E6B720ABE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788" y="3755254"/>
            <a:ext cx="2142531" cy="2161259"/>
          </a:xfrm>
          <a:prstGeom prst="rect">
            <a:avLst/>
          </a:prstGeom>
        </p:spPr>
      </p:pic>
      <p:pic>
        <p:nvPicPr>
          <p:cNvPr id="55" name="Picture 54">
            <a:extLst>
              <a:ext uri="{FF2B5EF4-FFF2-40B4-BE49-F238E27FC236}">
                <a16:creationId xmlns:a16="http://schemas.microsoft.com/office/drawing/2014/main" id="{8BCDA485-3A05-49F1-8599-1D0C896478F1}"/>
              </a:ext>
            </a:extLst>
          </p:cNvPr>
          <p:cNvPicPr>
            <a:picLocks noChangeAspect="1"/>
          </p:cNvPicPr>
          <p:nvPr/>
        </p:nvPicPr>
        <p:blipFill>
          <a:blip r:embed="rId7"/>
          <a:stretch>
            <a:fillRect/>
          </a:stretch>
        </p:blipFill>
        <p:spPr>
          <a:xfrm>
            <a:off x="6233191" y="2989154"/>
            <a:ext cx="5149184" cy="3468547"/>
          </a:xfrm>
          <a:prstGeom prst="rect">
            <a:avLst/>
          </a:prstGeom>
        </p:spPr>
      </p:pic>
    </p:spTree>
    <p:extLst>
      <p:ext uri="{BB962C8B-B14F-4D97-AF65-F5344CB8AC3E}">
        <p14:creationId xmlns:p14="http://schemas.microsoft.com/office/powerpoint/2010/main" val="79923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7EFE8B-B682-4FDB-9914-91AF0CBC3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065" y="824884"/>
            <a:ext cx="1612624" cy="1612624"/>
          </a:xfrm>
          <a:prstGeom prst="rect">
            <a:avLst/>
          </a:prstGeom>
        </p:spPr>
      </p:pic>
      <p:pic>
        <p:nvPicPr>
          <p:cNvPr id="10" name="Picture 9">
            <a:extLst>
              <a:ext uri="{FF2B5EF4-FFF2-40B4-BE49-F238E27FC236}">
                <a16:creationId xmlns:a16="http://schemas.microsoft.com/office/drawing/2014/main" id="{E630F127-3E93-4096-BD55-CE76E8F3E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4311" y="901084"/>
            <a:ext cx="1612624" cy="1612624"/>
          </a:xfrm>
          <a:prstGeom prst="rect">
            <a:avLst/>
          </a:prstGeom>
        </p:spPr>
      </p:pic>
      <p:pic>
        <p:nvPicPr>
          <p:cNvPr id="13" name="Picture 12">
            <a:extLst>
              <a:ext uri="{FF2B5EF4-FFF2-40B4-BE49-F238E27FC236}">
                <a16:creationId xmlns:a16="http://schemas.microsoft.com/office/drawing/2014/main" id="{CF5A58C9-F17C-4D05-AB26-B2883593D5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688" y="824884"/>
            <a:ext cx="1612624" cy="1612624"/>
          </a:xfrm>
          <a:prstGeom prst="rect">
            <a:avLst/>
          </a:prstGeom>
        </p:spPr>
      </p:pic>
      <p:graphicFrame>
        <p:nvGraphicFramePr>
          <p:cNvPr id="15" name="Chart 14">
            <a:extLst>
              <a:ext uri="{FF2B5EF4-FFF2-40B4-BE49-F238E27FC236}">
                <a16:creationId xmlns:a16="http://schemas.microsoft.com/office/drawing/2014/main" id="{BCCE09E8-68B4-4F3A-B947-405C3999F97D}"/>
              </a:ext>
            </a:extLst>
          </p:cNvPr>
          <p:cNvGraphicFramePr>
            <a:graphicFrameLocks/>
          </p:cNvGraphicFramePr>
          <p:nvPr>
            <p:extLst>
              <p:ext uri="{D42A27DB-BD31-4B8C-83A1-F6EECF244321}">
                <p14:modId xmlns:p14="http://schemas.microsoft.com/office/powerpoint/2010/main" val="1535637069"/>
              </p:ext>
            </p:extLst>
          </p:nvPr>
        </p:nvGraphicFramePr>
        <p:xfrm>
          <a:off x="144967" y="3289916"/>
          <a:ext cx="351282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id="{543F332F-6D28-42CB-B331-BEE11A72539F}"/>
              </a:ext>
            </a:extLst>
          </p:cNvPr>
          <p:cNvGraphicFramePr>
            <a:graphicFrameLocks/>
          </p:cNvGraphicFramePr>
          <p:nvPr>
            <p:extLst>
              <p:ext uri="{D42A27DB-BD31-4B8C-83A1-F6EECF244321}">
                <p14:modId xmlns:p14="http://schemas.microsoft.com/office/powerpoint/2010/main" val="492200288"/>
              </p:ext>
            </p:extLst>
          </p:nvPr>
        </p:nvGraphicFramePr>
        <p:xfrm>
          <a:off x="4438650" y="3289916"/>
          <a:ext cx="3512820" cy="290133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Chart 16">
            <a:extLst>
              <a:ext uri="{FF2B5EF4-FFF2-40B4-BE49-F238E27FC236}">
                <a16:creationId xmlns:a16="http://schemas.microsoft.com/office/drawing/2014/main" id="{3686E94B-3E32-4A48-B766-38075869DCF0}"/>
              </a:ext>
            </a:extLst>
          </p:cNvPr>
          <p:cNvGraphicFramePr>
            <a:graphicFrameLocks/>
          </p:cNvGraphicFramePr>
          <p:nvPr>
            <p:extLst>
              <p:ext uri="{D42A27DB-BD31-4B8C-83A1-F6EECF244321}">
                <p14:modId xmlns:p14="http://schemas.microsoft.com/office/powerpoint/2010/main" val="566175929"/>
              </p:ext>
            </p:extLst>
          </p:nvPr>
        </p:nvGraphicFramePr>
        <p:xfrm>
          <a:off x="8534215" y="3213716"/>
          <a:ext cx="336804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8839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5.googleusercontent.com/bOtxw8-A-_R-JXnMNBVYdsQySWDqbQsZDf5GBWaELDj0vg3Q6rkMyF2j6rFaSZu5TJWVFZLmiYbDF114fMop4ApwKZzyhhe_Ieennr-QmmNxyMHx8UonHA045a1mUcz_Do9BGcCKTEE">
            <a:extLst>
              <a:ext uri="{FF2B5EF4-FFF2-40B4-BE49-F238E27FC236}">
                <a16:creationId xmlns:a16="http://schemas.microsoft.com/office/drawing/2014/main" id="{F9A426DC-521D-4B10-9A96-67A018C7D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023" y="1565944"/>
            <a:ext cx="5467350" cy="4076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AC7037-DABC-4E1A-A891-BCBB98CF9F43}"/>
              </a:ext>
            </a:extLst>
          </p:cNvPr>
          <p:cNvSpPr txBox="1"/>
          <p:nvPr/>
        </p:nvSpPr>
        <p:spPr>
          <a:xfrm>
            <a:off x="7734300" y="2450132"/>
            <a:ext cx="3781425" cy="2308324"/>
          </a:xfrm>
          <a:prstGeom prst="rect">
            <a:avLst/>
          </a:prstGeom>
          <a:noFill/>
        </p:spPr>
        <p:txBody>
          <a:bodyPr wrap="square" rtlCol="0">
            <a:spAutoFit/>
          </a:bodyPr>
          <a:lstStyle/>
          <a:p>
            <a:r>
              <a:rPr lang="en-US" dirty="0">
                <a:solidFill>
                  <a:srgbClr val="286D9F"/>
                </a:solidFill>
              </a:rPr>
              <a:t>From this chart, its evident that donors are well segregated as per,</a:t>
            </a:r>
          </a:p>
          <a:p>
            <a:r>
              <a:rPr lang="en-US" dirty="0">
                <a:solidFill>
                  <a:srgbClr val="286D9F"/>
                </a:solidFill>
              </a:rPr>
              <a:t>1. Count of donors in DO and PA</a:t>
            </a:r>
          </a:p>
          <a:p>
            <a:r>
              <a:rPr lang="en-US" dirty="0">
                <a:solidFill>
                  <a:srgbClr val="286D9F"/>
                </a:solidFill>
              </a:rPr>
              <a:t>2. Frequency of donations</a:t>
            </a:r>
          </a:p>
          <a:p>
            <a:r>
              <a:rPr lang="en-US" dirty="0">
                <a:solidFill>
                  <a:srgbClr val="286D9F"/>
                </a:solidFill>
              </a:rPr>
              <a:t>3. Average value of donations</a:t>
            </a:r>
          </a:p>
          <a:p>
            <a:r>
              <a:rPr lang="en-US" dirty="0">
                <a:solidFill>
                  <a:srgbClr val="286D9F"/>
                </a:solidFill>
              </a:rPr>
              <a:t>So, campaigns needs to be drafted accordingly. </a:t>
            </a:r>
            <a:br>
              <a:rPr lang="en-US" dirty="0">
                <a:solidFill>
                  <a:srgbClr val="286D9F"/>
                </a:solidFill>
              </a:rPr>
            </a:br>
            <a:endParaRPr lang="en-US" dirty="0">
              <a:solidFill>
                <a:srgbClr val="286D9F"/>
              </a:solidFill>
            </a:endParaRPr>
          </a:p>
        </p:txBody>
      </p:sp>
      <p:pic>
        <p:nvPicPr>
          <p:cNvPr id="6" name="Picture 5">
            <a:extLst>
              <a:ext uri="{FF2B5EF4-FFF2-40B4-BE49-F238E27FC236}">
                <a16:creationId xmlns:a16="http://schemas.microsoft.com/office/drawing/2014/main" id="{1F473CE5-0927-4735-A464-3E6256380B95}"/>
              </a:ext>
            </a:extLst>
          </p:cNvPr>
          <p:cNvPicPr>
            <a:picLocks noChangeAspect="1"/>
          </p:cNvPicPr>
          <p:nvPr/>
        </p:nvPicPr>
        <p:blipFill>
          <a:blip r:embed="rId3"/>
          <a:stretch>
            <a:fillRect/>
          </a:stretch>
        </p:blipFill>
        <p:spPr>
          <a:xfrm rot="20352244">
            <a:off x="313499" y="397944"/>
            <a:ext cx="1727115" cy="128056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Oval 6">
            <a:extLst>
              <a:ext uri="{FF2B5EF4-FFF2-40B4-BE49-F238E27FC236}">
                <a16:creationId xmlns:a16="http://schemas.microsoft.com/office/drawing/2014/main" id="{F579005A-6721-47BC-943F-9583828E497E}"/>
              </a:ext>
            </a:extLst>
          </p:cNvPr>
          <p:cNvSpPr/>
          <p:nvPr/>
        </p:nvSpPr>
        <p:spPr>
          <a:xfrm>
            <a:off x="695510" y="395149"/>
            <a:ext cx="266330" cy="257452"/>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F646AA4-EBAD-4B98-86FE-BC2573C2D961}"/>
              </a:ext>
            </a:extLst>
          </p:cNvPr>
          <p:cNvSpPr txBox="1"/>
          <p:nvPr/>
        </p:nvSpPr>
        <p:spPr>
          <a:xfrm rot="19948414">
            <a:off x="453704" y="475972"/>
            <a:ext cx="1448257" cy="923330"/>
          </a:xfrm>
          <a:prstGeom prst="rect">
            <a:avLst/>
          </a:prstGeom>
          <a:noFill/>
        </p:spPr>
        <p:txBody>
          <a:bodyPr wrap="square" rtlCol="0">
            <a:spAutoFit/>
          </a:bodyPr>
          <a:lstStyle/>
          <a:p>
            <a:r>
              <a:rPr lang="en-US" i="1" dirty="0"/>
              <a:t>Take away for focused campaigning</a:t>
            </a:r>
          </a:p>
        </p:txBody>
      </p:sp>
      <p:pic>
        <p:nvPicPr>
          <p:cNvPr id="9" name="Picture 8">
            <a:extLst>
              <a:ext uri="{FF2B5EF4-FFF2-40B4-BE49-F238E27FC236}">
                <a16:creationId xmlns:a16="http://schemas.microsoft.com/office/drawing/2014/main" id="{A02385E6-322A-42D3-B205-8BEBC7DF1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759" y="2176326"/>
            <a:ext cx="547612" cy="547612"/>
          </a:xfrm>
          <a:prstGeom prst="rect">
            <a:avLst/>
          </a:prstGeom>
        </p:spPr>
      </p:pic>
    </p:spTree>
    <p:extLst>
      <p:ext uri="{BB962C8B-B14F-4D97-AF65-F5344CB8AC3E}">
        <p14:creationId xmlns:p14="http://schemas.microsoft.com/office/powerpoint/2010/main" val="404152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80F0-6E91-484D-81DD-7AB555B1EFDA}"/>
              </a:ext>
            </a:extLst>
          </p:cNvPr>
          <p:cNvSpPr>
            <a:spLocks noGrp="1"/>
          </p:cNvSpPr>
          <p:nvPr>
            <p:ph type="title"/>
          </p:nvPr>
        </p:nvSpPr>
        <p:spPr>
          <a:xfrm>
            <a:off x="828674" y="1878806"/>
            <a:ext cx="2838451" cy="3100388"/>
          </a:xfrm>
        </p:spPr>
        <p:txBody>
          <a:bodyPr>
            <a:noAutofit/>
          </a:bodyPr>
          <a:lstStyle/>
          <a:p>
            <a:r>
              <a:rPr lang="en-US" dirty="0">
                <a:solidFill>
                  <a:srgbClr val="286D9F"/>
                </a:solidFill>
              </a:rPr>
              <a:t>Observed seasonality in manual and automatic donations</a:t>
            </a:r>
          </a:p>
        </p:txBody>
      </p:sp>
      <p:cxnSp>
        <p:nvCxnSpPr>
          <p:cNvPr id="5" name="Straight Connector 4">
            <a:extLst>
              <a:ext uri="{FF2B5EF4-FFF2-40B4-BE49-F238E27FC236}">
                <a16:creationId xmlns:a16="http://schemas.microsoft.com/office/drawing/2014/main" id="{3C8BADAC-73ED-48A6-B99C-337F6DE2575B}"/>
              </a:ext>
            </a:extLst>
          </p:cNvPr>
          <p:cNvCxnSpPr/>
          <p:nvPr/>
        </p:nvCxnSpPr>
        <p:spPr>
          <a:xfrm>
            <a:off x="3533775" y="1066800"/>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45C4F05-613C-4FC6-88D8-069E6BE38A4A}"/>
              </a:ext>
            </a:extLst>
          </p:cNvPr>
          <p:cNvGraphicFramePr>
            <a:graphicFrameLocks/>
          </p:cNvGraphicFramePr>
          <p:nvPr>
            <p:extLst>
              <p:ext uri="{D42A27DB-BD31-4B8C-83A1-F6EECF244321}">
                <p14:modId xmlns:p14="http://schemas.microsoft.com/office/powerpoint/2010/main" val="271299014"/>
              </p:ext>
            </p:extLst>
          </p:nvPr>
        </p:nvGraphicFramePr>
        <p:xfrm>
          <a:off x="4695827" y="209550"/>
          <a:ext cx="6429353" cy="30003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019FABD-B5CE-4212-B99B-6B780922E16E}"/>
              </a:ext>
            </a:extLst>
          </p:cNvPr>
          <p:cNvGraphicFramePr>
            <a:graphicFrameLocks/>
          </p:cNvGraphicFramePr>
          <p:nvPr>
            <p:extLst>
              <p:ext uri="{D42A27DB-BD31-4B8C-83A1-F6EECF244321}">
                <p14:modId xmlns:p14="http://schemas.microsoft.com/office/powerpoint/2010/main" val="407237500"/>
              </p:ext>
            </p:extLst>
          </p:nvPr>
        </p:nvGraphicFramePr>
        <p:xfrm>
          <a:off x="4695827" y="3800475"/>
          <a:ext cx="6429365" cy="2847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14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F7FB50-021C-44BF-9A85-C4F48392ED6E}"/>
              </a:ext>
            </a:extLst>
          </p:cNvPr>
          <p:cNvSpPr>
            <a:spLocks noGrp="1"/>
          </p:cNvSpPr>
          <p:nvPr>
            <p:ph type="title"/>
          </p:nvPr>
        </p:nvSpPr>
        <p:spPr>
          <a:xfrm>
            <a:off x="438150" y="1878806"/>
            <a:ext cx="3228975" cy="3100388"/>
          </a:xfrm>
        </p:spPr>
        <p:txBody>
          <a:bodyPr>
            <a:noAutofit/>
          </a:bodyPr>
          <a:lstStyle/>
          <a:p>
            <a:r>
              <a:rPr lang="en-US" dirty="0">
                <a:solidFill>
                  <a:srgbClr val="286D9F"/>
                </a:solidFill>
              </a:rPr>
              <a:t>Influence of Campaigning channels from past 4 years</a:t>
            </a:r>
          </a:p>
        </p:txBody>
      </p:sp>
      <p:cxnSp>
        <p:nvCxnSpPr>
          <p:cNvPr id="6" name="Straight Connector 5">
            <a:extLst>
              <a:ext uri="{FF2B5EF4-FFF2-40B4-BE49-F238E27FC236}">
                <a16:creationId xmlns:a16="http://schemas.microsoft.com/office/drawing/2014/main" id="{3464DC1C-E061-43B9-BDF0-67891B83C59F}"/>
              </a:ext>
            </a:extLst>
          </p:cNvPr>
          <p:cNvCxnSpPr/>
          <p:nvPr/>
        </p:nvCxnSpPr>
        <p:spPr>
          <a:xfrm>
            <a:off x="3533775" y="1066800"/>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431E591F-D0E2-4FAC-A957-659B4D2D83ED}"/>
              </a:ext>
            </a:extLst>
          </p:cNvPr>
          <p:cNvGraphicFramePr>
            <a:graphicFrameLocks/>
          </p:cNvGraphicFramePr>
          <p:nvPr>
            <p:extLst>
              <p:ext uri="{D42A27DB-BD31-4B8C-83A1-F6EECF244321}">
                <p14:modId xmlns:p14="http://schemas.microsoft.com/office/powerpoint/2010/main" val="2231099890"/>
              </p:ext>
            </p:extLst>
          </p:nvPr>
        </p:nvGraphicFramePr>
        <p:xfrm>
          <a:off x="4962524" y="233362"/>
          <a:ext cx="5753093" cy="3181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CF32354-5F41-4CD3-8EBB-3B415E6C3D3D}"/>
              </a:ext>
            </a:extLst>
          </p:cNvPr>
          <p:cNvGraphicFramePr>
            <a:graphicFrameLocks/>
          </p:cNvGraphicFramePr>
          <p:nvPr>
            <p:extLst>
              <p:ext uri="{D42A27DB-BD31-4B8C-83A1-F6EECF244321}">
                <p14:modId xmlns:p14="http://schemas.microsoft.com/office/powerpoint/2010/main" val="928316817"/>
              </p:ext>
            </p:extLst>
          </p:nvPr>
        </p:nvGraphicFramePr>
        <p:xfrm>
          <a:off x="5195888" y="3688556"/>
          <a:ext cx="5286363" cy="29360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1841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E7F027-CB85-4DF4-99C0-502FEAB4620E}"/>
              </a:ext>
            </a:extLst>
          </p:cNvPr>
          <p:cNvSpPr>
            <a:spLocks noGrp="1"/>
          </p:cNvSpPr>
          <p:nvPr>
            <p:ph type="title"/>
          </p:nvPr>
        </p:nvSpPr>
        <p:spPr>
          <a:xfrm>
            <a:off x="257176" y="1504950"/>
            <a:ext cx="3162300" cy="3426619"/>
          </a:xfrm>
        </p:spPr>
        <p:txBody>
          <a:bodyPr>
            <a:noAutofit/>
          </a:bodyPr>
          <a:lstStyle/>
          <a:p>
            <a:r>
              <a:rPr lang="en-US" dirty="0">
                <a:solidFill>
                  <a:srgbClr val="286D9F"/>
                </a:solidFill>
              </a:rPr>
              <a:t>Observations based on Prefixes</a:t>
            </a:r>
          </a:p>
        </p:txBody>
      </p:sp>
      <p:cxnSp>
        <p:nvCxnSpPr>
          <p:cNvPr id="5" name="Straight Connector 4">
            <a:extLst>
              <a:ext uri="{FF2B5EF4-FFF2-40B4-BE49-F238E27FC236}">
                <a16:creationId xmlns:a16="http://schemas.microsoft.com/office/drawing/2014/main" id="{02259CA7-2190-4734-BD8E-35D3279DC3C9}"/>
              </a:ext>
            </a:extLst>
          </p:cNvPr>
          <p:cNvCxnSpPr/>
          <p:nvPr/>
        </p:nvCxnSpPr>
        <p:spPr>
          <a:xfrm>
            <a:off x="3352800" y="1081087"/>
            <a:ext cx="0" cy="4695825"/>
          </a:xfrm>
          <a:prstGeom prst="line">
            <a:avLst/>
          </a:prstGeom>
          <a:ln>
            <a:solidFill>
              <a:srgbClr val="286D9F"/>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C7380EB3-E73D-4A52-8637-C025B7F4713D}"/>
              </a:ext>
            </a:extLst>
          </p:cNvPr>
          <p:cNvGraphicFramePr>
            <a:graphicFrameLocks/>
          </p:cNvGraphicFramePr>
          <p:nvPr>
            <p:extLst>
              <p:ext uri="{D42A27DB-BD31-4B8C-83A1-F6EECF244321}">
                <p14:modId xmlns:p14="http://schemas.microsoft.com/office/powerpoint/2010/main" val="2177569346"/>
              </p:ext>
            </p:extLst>
          </p:nvPr>
        </p:nvGraphicFramePr>
        <p:xfrm>
          <a:off x="3667125" y="13335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aphique 3">
            <a:extLst>
              <a:ext uri="{FF2B5EF4-FFF2-40B4-BE49-F238E27FC236}">
                <a16:creationId xmlns:a16="http://schemas.microsoft.com/office/drawing/2014/main" id="{2018CFBA-18E6-41E0-A3F0-3D80FBC3463F}"/>
              </a:ext>
            </a:extLst>
          </p:cNvPr>
          <p:cNvGraphicFramePr>
            <a:graphicFrameLocks noGrp="1"/>
          </p:cNvGraphicFramePr>
          <p:nvPr>
            <p:ph idx="1"/>
            <p:extLst>
              <p:ext uri="{D42A27DB-BD31-4B8C-83A1-F6EECF244321}">
                <p14:modId xmlns:p14="http://schemas.microsoft.com/office/powerpoint/2010/main" val="4077384521"/>
              </p:ext>
            </p:extLst>
          </p:nvPr>
        </p:nvGraphicFramePr>
        <p:xfrm>
          <a:off x="6934206" y="3114675"/>
          <a:ext cx="5000618" cy="346948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635E9C6-1375-45A6-9442-988F6DE584A6}"/>
              </a:ext>
            </a:extLst>
          </p:cNvPr>
          <p:cNvSpPr txBox="1"/>
          <p:nvPr/>
        </p:nvSpPr>
        <p:spPr>
          <a:xfrm>
            <a:off x="4219575" y="4133850"/>
            <a:ext cx="2362195" cy="1200329"/>
          </a:xfrm>
          <a:prstGeom prst="rect">
            <a:avLst/>
          </a:prstGeom>
          <a:noFill/>
        </p:spPr>
        <p:txBody>
          <a:bodyPr wrap="square" rtlCol="0">
            <a:spAutoFit/>
          </a:bodyPr>
          <a:lstStyle/>
          <a:p>
            <a:r>
              <a:rPr lang="en-US" dirty="0">
                <a:solidFill>
                  <a:srgbClr val="286D9F"/>
                </a:solidFill>
              </a:rPr>
              <a:t>The proportion of donation amount per prefix seems stable over years.</a:t>
            </a:r>
          </a:p>
        </p:txBody>
      </p:sp>
      <p:sp>
        <p:nvSpPr>
          <p:cNvPr id="9" name="TextBox 8">
            <a:extLst>
              <a:ext uri="{FF2B5EF4-FFF2-40B4-BE49-F238E27FC236}">
                <a16:creationId xmlns:a16="http://schemas.microsoft.com/office/drawing/2014/main" id="{5B5F3CFB-3239-420B-84F3-826A2B073F6C}"/>
              </a:ext>
            </a:extLst>
          </p:cNvPr>
          <p:cNvSpPr txBox="1"/>
          <p:nvPr/>
        </p:nvSpPr>
        <p:spPr>
          <a:xfrm>
            <a:off x="9586988" y="1057248"/>
            <a:ext cx="1924050" cy="1200329"/>
          </a:xfrm>
          <a:prstGeom prst="rect">
            <a:avLst/>
          </a:prstGeom>
          <a:noFill/>
        </p:spPr>
        <p:txBody>
          <a:bodyPr wrap="square" rtlCol="0">
            <a:spAutoFit/>
          </a:bodyPr>
          <a:lstStyle/>
          <a:p>
            <a:r>
              <a:rPr lang="en-US" dirty="0">
                <a:solidFill>
                  <a:srgbClr val="286D9F"/>
                </a:solidFill>
              </a:rPr>
              <a:t>Total amount of donation received from women is higher</a:t>
            </a:r>
          </a:p>
        </p:txBody>
      </p:sp>
      <p:pic>
        <p:nvPicPr>
          <p:cNvPr id="11" name="Picture 10">
            <a:extLst>
              <a:ext uri="{FF2B5EF4-FFF2-40B4-BE49-F238E27FC236}">
                <a16:creationId xmlns:a16="http://schemas.microsoft.com/office/drawing/2014/main" id="{09DAC8A1-33AC-48B8-A0DF-8BE7C1E83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259" y="3981451"/>
            <a:ext cx="514197" cy="514197"/>
          </a:xfrm>
          <a:prstGeom prst="rect">
            <a:avLst/>
          </a:prstGeom>
        </p:spPr>
      </p:pic>
      <p:pic>
        <p:nvPicPr>
          <p:cNvPr id="13" name="Picture 12">
            <a:extLst>
              <a:ext uri="{FF2B5EF4-FFF2-40B4-BE49-F238E27FC236}">
                <a16:creationId xmlns:a16="http://schemas.microsoft.com/office/drawing/2014/main" id="{FF6BCB85-B86F-4816-A458-E47695878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0709" y="807281"/>
            <a:ext cx="547612" cy="547612"/>
          </a:xfrm>
          <a:prstGeom prst="rect">
            <a:avLst/>
          </a:prstGeom>
        </p:spPr>
      </p:pic>
    </p:spTree>
    <p:extLst>
      <p:ext uri="{BB962C8B-B14F-4D97-AF65-F5344CB8AC3E}">
        <p14:creationId xmlns:p14="http://schemas.microsoft.com/office/powerpoint/2010/main" val="257703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7B3B23-6A11-4DCF-811C-3C0374B366B5}"/>
              </a:ext>
            </a:extLst>
          </p:cNvPr>
          <p:cNvPicPr>
            <a:picLocks noChangeAspect="1"/>
          </p:cNvPicPr>
          <p:nvPr/>
        </p:nvPicPr>
        <p:blipFill>
          <a:blip r:embed="rId2"/>
          <a:stretch>
            <a:fillRect/>
          </a:stretch>
        </p:blipFill>
        <p:spPr>
          <a:xfrm rot="20352244">
            <a:off x="313499" y="397944"/>
            <a:ext cx="1727115" cy="128056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Oval 6">
            <a:extLst>
              <a:ext uri="{FF2B5EF4-FFF2-40B4-BE49-F238E27FC236}">
                <a16:creationId xmlns:a16="http://schemas.microsoft.com/office/drawing/2014/main" id="{369D9A1D-F38A-438E-B785-9632D871C390}"/>
              </a:ext>
            </a:extLst>
          </p:cNvPr>
          <p:cNvSpPr/>
          <p:nvPr/>
        </p:nvSpPr>
        <p:spPr>
          <a:xfrm>
            <a:off x="695510" y="395149"/>
            <a:ext cx="266330" cy="257452"/>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2B8B96-88C2-412D-99D2-ABAB9287A6A8}"/>
              </a:ext>
            </a:extLst>
          </p:cNvPr>
          <p:cNvSpPr txBox="1"/>
          <p:nvPr/>
        </p:nvSpPr>
        <p:spPr>
          <a:xfrm rot="19948414">
            <a:off x="453704" y="475972"/>
            <a:ext cx="1448257" cy="923330"/>
          </a:xfrm>
          <a:prstGeom prst="rect">
            <a:avLst/>
          </a:prstGeom>
          <a:noFill/>
        </p:spPr>
        <p:txBody>
          <a:bodyPr wrap="square" rtlCol="0">
            <a:spAutoFit/>
          </a:bodyPr>
          <a:lstStyle/>
          <a:p>
            <a:r>
              <a:rPr lang="en-US" i="1" dirty="0"/>
              <a:t>Take away for focused campaigning</a:t>
            </a:r>
          </a:p>
        </p:txBody>
      </p:sp>
      <p:pic>
        <p:nvPicPr>
          <p:cNvPr id="11" name="Picture 10">
            <a:extLst>
              <a:ext uri="{FF2B5EF4-FFF2-40B4-BE49-F238E27FC236}">
                <a16:creationId xmlns:a16="http://schemas.microsoft.com/office/drawing/2014/main" id="{1EC8C4AD-838C-487F-8372-BD4F48516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968" y="1176565"/>
            <a:ext cx="1285724" cy="1285724"/>
          </a:xfrm>
          <a:prstGeom prst="rect">
            <a:avLst/>
          </a:prstGeom>
        </p:spPr>
      </p:pic>
      <p:pic>
        <p:nvPicPr>
          <p:cNvPr id="13" name="Picture 12">
            <a:extLst>
              <a:ext uri="{FF2B5EF4-FFF2-40B4-BE49-F238E27FC236}">
                <a16:creationId xmlns:a16="http://schemas.microsoft.com/office/drawing/2014/main" id="{A7C719D9-C29B-4840-A474-C0136153E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0377" y="1152677"/>
            <a:ext cx="1285724" cy="1285724"/>
          </a:xfrm>
          <a:prstGeom prst="rect">
            <a:avLst/>
          </a:prstGeom>
        </p:spPr>
      </p:pic>
      <p:pic>
        <p:nvPicPr>
          <p:cNvPr id="15" name="Picture 14">
            <a:extLst>
              <a:ext uri="{FF2B5EF4-FFF2-40B4-BE49-F238E27FC236}">
                <a16:creationId xmlns:a16="http://schemas.microsoft.com/office/drawing/2014/main" id="{50B85B1E-A510-4078-9038-A468E038D4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1561" y="1152677"/>
            <a:ext cx="1285723" cy="1285723"/>
          </a:xfrm>
          <a:prstGeom prst="rect">
            <a:avLst/>
          </a:prstGeom>
        </p:spPr>
      </p:pic>
      <p:sp>
        <p:nvSpPr>
          <p:cNvPr id="16" name="TextBox 15">
            <a:extLst>
              <a:ext uri="{FF2B5EF4-FFF2-40B4-BE49-F238E27FC236}">
                <a16:creationId xmlns:a16="http://schemas.microsoft.com/office/drawing/2014/main" id="{42F3700A-B6E7-4771-BF1F-18E49CFE0547}"/>
              </a:ext>
            </a:extLst>
          </p:cNvPr>
          <p:cNvSpPr txBox="1"/>
          <p:nvPr/>
        </p:nvSpPr>
        <p:spPr>
          <a:xfrm>
            <a:off x="1674373" y="2942273"/>
            <a:ext cx="2720097" cy="2862322"/>
          </a:xfrm>
          <a:prstGeom prst="rect">
            <a:avLst/>
          </a:prstGeom>
          <a:noFill/>
        </p:spPr>
        <p:txBody>
          <a:bodyPr wrap="square" rtlCol="0">
            <a:spAutoFit/>
          </a:bodyPr>
          <a:lstStyle/>
          <a:p>
            <a:pPr algn="ctr"/>
            <a:r>
              <a:rPr lang="en-US" dirty="0">
                <a:solidFill>
                  <a:srgbClr val="286D9F"/>
                </a:solidFill>
              </a:rPr>
              <a:t>Holiday season in December sees highest inflow of manual donations. So focus on churned-out donors in this season with effective campaigns to reactivate them.</a:t>
            </a:r>
          </a:p>
          <a:p>
            <a:pPr algn="ctr"/>
            <a:r>
              <a:rPr lang="en-US" dirty="0">
                <a:solidFill>
                  <a:srgbClr val="286D9F"/>
                </a:solidFill>
              </a:rPr>
              <a:t>.</a:t>
            </a:r>
          </a:p>
          <a:p>
            <a:endParaRPr lang="en-US" dirty="0">
              <a:solidFill>
                <a:srgbClr val="286D9F"/>
              </a:solidFill>
            </a:endParaRPr>
          </a:p>
        </p:txBody>
      </p:sp>
      <p:sp>
        <p:nvSpPr>
          <p:cNvPr id="17" name="TextBox 16">
            <a:extLst>
              <a:ext uri="{FF2B5EF4-FFF2-40B4-BE49-F238E27FC236}">
                <a16:creationId xmlns:a16="http://schemas.microsoft.com/office/drawing/2014/main" id="{12D0F30E-17A0-4F27-8829-E59A19E5EA73}"/>
              </a:ext>
            </a:extLst>
          </p:cNvPr>
          <p:cNvSpPr txBox="1"/>
          <p:nvPr/>
        </p:nvSpPr>
        <p:spPr>
          <a:xfrm>
            <a:off x="5279937" y="2942273"/>
            <a:ext cx="2537786" cy="2031325"/>
          </a:xfrm>
          <a:prstGeom prst="rect">
            <a:avLst/>
          </a:prstGeom>
          <a:noFill/>
        </p:spPr>
        <p:txBody>
          <a:bodyPr wrap="square" rtlCol="0">
            <a:spAutoFit/>
          </a:bodyPr>
          <a:lstStyle/>
          <a:p>
            <a:pPr algn="ctr"/>
            <a:r>
              <a:rPr lang="en-US" dirty="0">
                <a:solidFill>
                  <a:srgbClr val="286D9F"/>
                </a:solidFill>
              </a:rPr>
              <a:t>Campaigning through digital channel sees very high percentage of increase in donations as compared to mailing channel. Focus more on Digital Campaigns.</a:t>
            </a:r>
          </a:p>
        </p:txBody>
      </p:sp>
      <p:sp>
        <p:nvSpPr>
          <p:cNvPr id="18" name="TextBox 17">
            <a:extLst>
              <a:ext uri="{FF2B5EF4-FFF2-40B4-BE49-F238E27FC236}">
                <a16:creationId xmlns:a16="http://schemas.microsoft.com/office/drawing/2014/main" id="{36012697-52D5-4A72-BD4E-A8FC6FBCF342}"/>
              </a:ext>
            </a:extLst>
          </p:cNvPr>
          <p:cNvSpPr txBox="1"/>
          <p:nvPr/>
        </p:nvSpPr>
        <p:spPr>
          <a:xfrm>
            <a:off x="8794346" y="2931796"/>
            <a:ext cx="2537786" cy="2308324"/>
          </a:xfrm>
          <a:prstGeom prst="rect">
            <a:avLst/>
          </a:prstGeom>
          <a:noFill/>
        </p:spPr>
        <p:txBody>
          <a:bodyPr wrap="square" rtlCol="0">
            <a:spAutoFit/>
          </a:bodyPr>
          <a:lstStyle/>
          <a:p>
            <a:pPr algn="ctr"/>
            <a:r>
              <a:rPr lang="en-US" dirty="0">
                <a:solidFill>
                  <a:srgbClr val="286D9F"/>
                </a:solidFill>
              </a:rPr>
              <a:t>It is evident from our observation that the major part of donations are received from women. Focus our campaigns towards increasing the number of male donors too.</a:t>
            </a:r>
          </a:p>
        </p:txBody>
      </p:sp>
    </p:spTree>
    <p:extLst>
      <p:ext uri="{BB962C8B-B14F-4D97-AF65-F5344CB8AC3E}">
        <p14:creationId xmlns:p14="http://schemas.microsoft.com/office/powerpoint/2010/main" val="4138058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412</TotalTime>
  <Words>753</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Calibri Light</vt:lpstr>
      <vt:lpstr>Cambria Math</vt:lpstr>
      <vt:lpstr>Gotham Book</vt:lpstr>
      <vt:lpstr>Trebuchet MS</vt:lpstr>
      <vt:lpstr>Wingdings 3</vt:lpstr>
      <vt:lpstr>Office Theme</vt:lpstr>
      <vt:lpstr>Facet</vt:lpstr>
      <vt:lpstr>PowerPoint Presentation</vt:lpstr>
      <vt:lpstr>Trend of donations over years</vt:lpstr>
      <vt:lpstr>PowerPoint Presentation</vt:lpstr>
      <vt:lpstr>PowerPoint Presentation</vt:lpstr>
      <vt:lpstr>PowerPoint Presentation</vt:lpstr>
      <vt:lpstr>Observed seasonality in manual and automatic donations</vt:lpstr>
      <vt:lpstr>Influence of Campaigning channels from past 4 years</vt:lpstr>
      <vt:lpstr>Observations based on Prefixes</vt:lpstr>
      <vt:lpstr>PowerPoint Presentation</vt:lpstr>
      <vt:lpstr>Observations on Demographics of Donors</vt:lpstr>
      <vt:lpstr>Observation on Spatial distribution  of donors</vt:lpstr>
      <vt:lpstr>Donor Segments</vt:lpstr>
      <vt:lpstr>Segmentation of Donors</vt:lpstr>
      <vt:lpstr>Movement of donors across segments</vt:lpstr>
      <vt:lpstr>Movement of donors across segments</vt:lpstr>
      <vt:lpstr>Generation of donations in donor segments</vt:lpstr>
      <vt:lpstr>Generation of donations in donor segments</vt:lpstr>
      <vt:lpstr>Generation of donations in ‘New’ donor segment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Pippiri</dc:creator>
  <cp:lastModifiedBy>Priyanka Pippiri</cp:lastModifiedBy>
  <cp:revision>53</cp:revision>
  <dcterms:created xsi:type="dcterms:W3CDTF">2019-11-03T15:03:22Z</dcterms:created>
  <dcterms:modified xsi:type="dcterms:W3CDTF">2019-11-03T22:49:29Z</dcterms:modified>
</cp:coreProperties>
</file>