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1" r:id="rId4"/>
    <p:sldId id="266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0"/>
    <p:restoredTop sz="94676"/>
  </p:normalViewPr>
  <p:slideViewPr>
    <p:cSldViewPr snapToGrid="0">
      <p:cViewPr varScale="1">
        <p:scale>
          <a:sx n="135" d="100"/>
          <a:sy n="135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14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9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0F766-53E3-F929-5972-CC0BBE4EA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4C99-192B-B455-B7F8-FF35D050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Spectrometry: the basics</a:t>
            </a:r>
          </a:p>
        </p:txBody>
      </p:sp>
      <p:pic>
        <p:nvPicPr>
          <p:cNvPr id="4098" name="Picture 2" descr="Basic Reflection Spectroscopy Setup - YouTube">
            <a:extLst>
              <a:ext uri="{FF2B5EF4-FFF2-40B4-BE49-F238E27FC236}">
                <a16:creationId xmlns:a16="http://schemas.microsoft.com/office/drawing/2014/main" id="{7207EF19-E2BA-9132-89F2-EDFEE9BC2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40" y="2954859"/>
            <a:ext cx="6246430" cy="351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AB7135-4B02-8E58-28DD-57B1BD45EDA8}"/>
              </a:ext>
            </a:extLst>
          </p:cNvPr>
          <p:cNvSpPr txBox="1"/>
          <p:nvPr/>
        </p:nvSpPr>
        <p:spPr>
          <a:xfrm>
            <a:off x="9138602" y="3649686"/>
            <a:ext cx="18341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0E0E0E"/>
                </a:solidFill>
                <a:effectLst/>
              </a:rPr>
              <a:t>Light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9F806-D6FE-C318-5C89-6277FC6048AA}"/>
              </a:ext>
            </a:extLst>
          </p:cNvPr>
          <p:cNvSpPr txBox="1"/>
          <p:nvPr/>
        </p:nvSpPr>
        <p:spPr>
          <a:xfrm>
            <a:off x="6434680" y="2227285"/>
            <a:ext cx="18341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0E0E0E"/>
                </a:solidFill>
                <a:effectLst/>
              </a:rPr>
              <a:t>Spec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12D58-368D-187E-4A6C-4114B99D5307}"/>
              </a:ext>
            </a:extLst>
          </p:cNvPr>
          <p:cNvSpPr txBox="1"/>
          <p:nvPr/>
        </p:nvSpPr>
        <p:spPr>
          <a:xfrm>
            <a:off x="1115568" y="4712236"/>
            <a:ext cx="18341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0E0E0E"/>
                </a:solidFill>
                <a:effectLst/>
              </a:rPr>
              <a:t>Probe(s)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77203E-505A-6ED3-1F82-F50925250F21}"/>
              </a:ext>
            </a:extLst>
          </p:cNvPr>
          <p:cNvCxnSpPr>
            <a:cxnSpLocks/>
          </p:cNvCxnSpPr>
          <p:nvPr/>
        </p:nvCxnSpPr>
        <p:spPr>
          <a:xfrm flipV="1">
            <a:off x="2469440" y="4712236"/>
            <a:ext cx="1103319" cy="2308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2B8CE-2C7A-AF5A-2B8F-186EA63A520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237993" y="3880519"/>
            <a:ext cx="900609" cy="447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91AE48-491B-8C71-B630-F11C711DFD37}"/>
              </a:ext>
            </a:extLst>
          </p:cNvPr>
          <p:cNvCxnSpPr>
            <a:cxnSpLocks/>
          </p:cNvCxnSpPr>
          <p:nvPr/>
        </p:nvCxnSpPr>
        <p:spPr>
          <a:xfrm>
            <a:off x="6870160" y="2668893"/>
            <a:ext cx="218797" cy="5191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09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2C448-C2D1-887E-8FB5-9FF306C02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66C5-FA11-5DB5-A9F2-55BC36F6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Spectrometry: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E0A27-C81F-F6A9-7240-FAFFC23A540B}"/>
              </a:ext>
            </a:extLst>
          </p:cNvPr>
          <p:cNvSpPr txBox="1"/>
          <p:nvPr/>
        </p:nvSpPr>
        <p:spPr>
          <a:xfrm>
            <a:off x="1115568" y="2296114"/>
            <a:ext cx="87879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sz="2400" b="1" dirty="0"/>
          </a:p>
          <a:p>
            <a:r>
              <a:rPr lang="en-AU" sz="2400" b="1" dirty="0">
                <a:effectLst/>
              </a:rPr>
              <a:t>Reflectance (relative) </a:t>
            </a:r>
          </a:p>
          <a:p>
            <a:endParaRPr lang="en-AU" sz="2400" dirty="0">
              <a:effectLst/>
            </a:endParaRPr>
          </a:p>
          <a:p>
            <a:r>
              <a:rPr lang="en-AU" sz="2400" dirty="0">
                <a:effectLst/>
              </a:rPr>
              <a:t>Radiance</a:t>
            </a:r>
          </a:p>
          <a:p>
            <a:endParaRPr lang="en-AU" sz="2400" dirty="0">
              <a:effectLst/>
            </a:endParaRPr>
          </a:p>
          <a:p>
            <a:r>
              <a:rPr lang="en-AU" sz="2400" dirty="0">
                <a:effectLst/>
              </a:rPr>
              <a:t>Irradiance (vector/scalar)</a:t>
            </a:r>
          </a:p>
          <a:p>
            <a:endParaRPr lang="en-AU" sz="2400" dirty="0"/>
          </a:p>
          <a:p>
            <a:r>
              <a:rPr lang="en-AU" sz="2400" dirty="0">
                <a:effectLst/>
              </a:rPr>
              <a:t>Transmittance (diffuse/</a:t>
            </a:r>
            <a:r>
              <a:rPr lang="en-AU" sz="2400" dirty="0"/>
              <a:t>direct)</a:t>
            </a:r>
            <a:endParaRPr lang="en-AU" sz="2400" dirty="0">
              <a:effectLst/>
            </a:endParaRPr>
          </a:p>
          <a:p>
            <a:endParaRPr lang="en-AU" sz="2400" dirty="0"/>
          </a:p>
        </p:txBody>
      </p:sp>
      <p:pic>
        <p:nvPicPr>
          <p:cNvPr id="1026" name="Picture 2" descr="Ocean Optics Jaz UV/Visible Spectrophotometer with Remote Probe from  Cole-Parmer India">
            <a:extLst>
              <a:ext uri="{FF2B5EF4-FFF2-40B4-BE49-F238E27FC236}">
                <a16:creationId xmlns:a16="http://schemas.microsoft.com/office/drawing/2014/main" id="{E5F71FE2-3C95-E9D4-5B5B-167FD834E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443" y="2269958"/>
            <a:ext cx="4394200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7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8A729-FD80-EAAC-9261-4660F39F9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5E22-3F94-0D2A-5051-D667707B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Spectrometry: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9A79E-A5EC-B382-D5DA-37AFBE5B0FF5}"/>
              </a:ext>
            </a:extLst>
          </p:cNvPr>
          <p:cNvSpPr txBox="1"/>
          <p:nvPr/>
        </p:nvSpPr>
        <p:spPr>
          <a:xfrm>
            <a:off x="579748" y="2535340"/>
            <a:ext cx="60991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i="1" dirty="0"/>
              <a:t>Greater</a:t>
            </a:r>
            <a:endParaRPr lang="en-AU" sz="2400" b="1" i="1" dirty="0">
              <a:effectLst/>
            </a:endParaRPr>
          </a:p>
          <a:p>
            <a:endParaRPr lang="en-AU" sz="2400" dirty="0">
              <a:effectLst/>
            </a:endParaRPr>
          </a:p>
          <a:p>
            <a:r>
              <a:rPr lang="en-AU" sz="2400" dirty="0">
                <a:effectLst/>
              </a:rPr>
              <a:t>- The spec</a:t>
            </a:r>
          </a:p>
          <a:p>
            <a:endParaRPr lang="en-AU" sz="2400" dirty="0">
              <a:effectLst/>
            </a:endParaRPr>
          </a:p>
          <a:p>
            <a:r>
              <a:rPr lang="en-AU" sz="2400" dirty="0">
                <a:effectLst/>
              </a:rPr>
              <a:t>- Light source </a:t>
            </a:r>
          </a:p>
          <a:p>
            <a:endParaRPr lang="en-AU" sz="2400" dirty="0"/>
          </a:p>
          <a:p>
            <a:r>
              <a:rPr lang="en-AU" sz="2400" dirty="0">
                <a:effectLst/>
              </a:rPr>
              <a:t>- Light &lt;-&gt; object &lt;-&gt; spec geometry </a:t>
            </a:r>
            <a:endParaRPr lang="en-AU" sz="2400" dirty="0"/>
          </a:p>
          <a:p>
            <a:endParaRPr lang="en-AU" sz="2400" dirty="0">
              <a:effectLst/>
            </a:endParaRPr>
          </a:p>
          <a:p>
            <a:r>
              <a:rPr lang="en-AU" sz="2400" dirty="0">
                <a:effectLst/>
              </a:rPr>
              <a:t>- Standards</a:t>
            </a:r>
            <a:endParaRPr lang="en-AU" sz="2400" dirty="0"/>
          </a:p>
          <a:p>
            <a:endParaRPr lang="en-AU" sz="2400" dirty="0"/>
          </a:p>
          <a:p>
            <a:endParaRPr lang="en-AU" sz="2400" b="1" i="1" dirty="0"/>
          </a:p>
          <a:p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DFD54-F2E4-C6B1-7F5F-92D467985856}"/>
              </a:ext>
            </a:extLst>
          </p:cNvPr>
          <p:cNvSpPr txBox="1"/>
          <p:nvPr/>
        </p:nvSpPr>
        <p:spPr>
          <a:xfrm>
            <a:off x="6424367" y="2535340"/>
            <a:ext cx="60991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i="1" dirty="0"/>
              <a:t>Lesser</a:t>
            </a:r>
          </a:p>
          <a:p>
            <a:endParaRPr lang="en-AU" sz="2400" dirty="0"/>
          </a:p>
          <a:p>
            <a:r>
              <a:rPr lang="en-AU" sz="2400" dirty="0"/>
              <a:t>- F</a:t>
            </a:r>
            <a:r>
              <a:rPr lang="en-AU" sz="2400" dirty="0">
                <a:effectLst/>
              </a:rPr>
              <a:t>ibres (diameter/length/sensitivity)</a:t>
            </a:r>
          </a:p>
          <a:p>
            <a:pPr marL="342900" indent="-342900">
              <a:buFontTx/>
              <a:buChar char="-"/>
            </a:pPr>
            <a:endParaRPr lang="en-AU" sz="2400" dirty="0"/>
          </a:p>
          <a:p>
            <a:r>
              <a:rPr lang="en-AU" sz="2400" dirty="0">
                <a:effectLst/>
              </a:rPr>
              <a:t>- Filters/collimators/lenses</a:t>
            </a:r>
          </a:p>
          <a:p>
            <a:endParaRPr lang="en-AU" sz="2400" dirty="0"/>
          </a:p>
          <a:p>
            <a:r>
              <a:rPr lang="en-AU" sz="2400" dirty="0">
                <a:effectLst/>
              </a:rPr>
              <a:t>- Integration time 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- Boxcar width/smoothing</a:t>
            </a:r>
          </a:p>
        </p:txBody>
      </p:sp>
    </p:spTree>
    <p:extLst>
      <p:ext uri="{BB962C8B-B14F-4D97-AF65-F5344CB8AC3E}">
        <p14:creationId xmlns:p14="http://schemas.microsoft.com/office/powerpoint/2010/main" val="257027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12395-F32B-C4D0-78FB-610D66CE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17EB-57B4-092D-D754-3A5DEEFC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Spectrometry: the spec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C3813-17B6-BE64-6271-579D3952AD65}"/>
              </a:ext>
            </a:extLst>
          </p:cNvPr>
          <p:cNvSpPr txBox="1"/>
          <p:nvPr/>
        </p:nvSpPr>
        <p:spPr>
          <a:xfrm>
            <a:off x="1648417" y="2013228"/>
            <a:ext cx="99842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i="1" dirty="0"/>
              <a:t>Key: sufficient sensitivity across the spectral range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F20E8-FBD2-EE9D-D7B3-E3378CFEC22D}"/>
              </a:ext>
            </a:extLst>
          </p:cNvPr>
          <p:cNvSpPr txBox="1"/>
          <p:nvPr/>
        </p:nvSpPr>
        <p:spPr>
          <a:xfrm>
            <a:off x="362295" y="2883016"/>
            <a:ext cx="60991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2000" dirty="0">
                <a:solidFill>
                  <a:srgbClr val="0E0E0E"/>
                </a:solidFill>
                <a:effectLst/>
              </a:rPr>
              <a:t>UV – VIS – NIR+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rgbClr val="0E0E0E"/>
                </a:solidFill>
              </a:rPr>
              <a:t>Sensitivity, noise, range</a:t>
            </a:r>
            <a:endParaRPr lang="en-AU" sz="2000" dirty="0">
              <a:solidFill>
                <a:srgbClr val="0E0E0E"/>
              </a:solidFill>
              <a:effectLst/>
            </a:endParaRP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rgbClr val="0E0E0E"/>
                </a:solidFill>
              </a:rPr>
              <a:t>Lots of brands/types</a:t>
            </a:r>
          </a:p>
          <a:p>
            <a:pPr marL="800100" lvl="1" indent="-342900">
              <a:buFontTx/>
              <a:buChar char="-"/>
            </a:pPr>
            <a:r>
              <a:rPr lang="en-AU" sz="2000" dirty="0">
                <a:solidFill>
                  <a:srgbClr val="0E0E0E"/>
                </a:solidFill>
              </a:rPr>
              <a:t>Oceanview</a:t>
            </a:r>
          </a:p>
          <a:p>
            <a:pPr marL="800100" lvl="1" indent="-342900">
              <a:buFontTx/>
              <a:buChar char="-"/>
            </a:pPr>
            <a:r>
              <a:rPr lang="en-AU" sz="2000" dirty="0" err="1">
                <a:solidFill>
                  <a:srgbClr val="0E0E0E"/>
                </a:solidFill>
              </a:rPr>
              <a:t>Avantes</a:t>
            </a:r>
            <a:endParaRPr lang="en-AU" sz="2000" dirty="0">
              <a:solidFill>
                <a:srgbClr val="0E0E0E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AU" sz="2000" dirty="0">
                <a:solidFill>
                  <a:srgbClr val="0E0E0E"/>
                </a:solidFill>
              </a:rPr>
              <a:t>Horiba</a:t>
            </a:r>
          </a:p>
          <a:p>
            <a:pPr marL="800100" lvl="1" indent="-342900">
              <a:buFontTx/>
              <a:buChar char="-"/>
            </a:pPr>
            <a:r>
              <a:rPr lang="en-AU" sz="2000" dirty="0" err="1">
                <a:solidFill>
                  <a:srgbClr val="0E0E0E"/>
                </a:solidFill>
              </a:rPr>
              <a:t>StellarNet</a:t>
            </a:r>
            <a:endParaRPr lang="en-AU" sz="2000" dirty="0">
              <a:solidFill>
                <a:srgbClr val="0E0E0E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AU" sz="2000" dirty="0">
                <a:solidFill>
                  <a:srgbClr val="0E0E0E"/>
                </a:solidFill>
                <a:effectLst/>
              </a:rPr>
              <a:t>Whatever Jolyon’s invented lately</a:t>
            </a:r>
          </a:p>
          <a:p>
            <a:pPr marL="342900" indent="-342900">
              <a:buFontTx/>
              <a:buChar char="-"/>
            </a:pPr>
            <a:endParaRPr lang="en-AU" sz="2000" dirty="0">
              <a:solidFill>
                <a:srgbClr val="0E0E0E"/>
              </a:solidFill>
              <a:effectLst/>
            </a:endParaRPr>
          </a:p>
        </p:txBody>
      </p:sp>
      <p:pic>
        <p:nvPicPr>
          <p:cNvPr id="5122" name="Picture 2" descr="Ocean HDX | Ocean Optics">
            <a:extLst>
              <a:ext uri="{FF2B5EF4-FFF2-40B4-BE49-F238E27FC236}">
                <a16:creationId xmlns:a16="http://schemas.microsoft.com/office/drawing/2014/main" id="{A7CD0860-FB79-19CA-9469-D44E5F93F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64" y="4006400"/>
            <a:ext cx="5139108" cy="289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2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0CA25-77E5-C5D9-7F85-D9B35AD67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E202-580F-7B50-6E11-1EA19E1F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Light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8A86-C1B0-058F-AD2F-A5A30A1DB4D3}"/>
              </a:ext>
            </a:extLst>
          </p:cNvPr>
          <p:cNvSpPr txBox="1"/>
          <p:nvPr/>
        </p:nvSpPr>
        <p:spPr>
          <a:xfrm>
            <a:off x="1638991" y="2071452"/>
            <a:ext cx="9121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i="1" dirty="0"/>
              <a:t>Key: sufficient intensity across the spectral range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7F698-FAC6-55AE-67FB-FC43FFAD73FB}"/>
              </a:ext>
            </a:extLst>
          </p:cNvPr>
          <p:cNvSpPr txBox="1"/>
          <p:nvPr/>
        </p:nvSpPr>
        <p:spPr>
          <a:xfrm>
            <a:off x="556182" y="3933187"/>
            <a:ext cx="60991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E0E0E"/>
                </a:solidFill>
                <a:effectLst/>
              </a:rPr>
              <a:t>Tungsten-Halogen</a:t>
            </a:r>
          </a:p>
          <a:p>
            <a:r>
              <a:rPr lang="en-AU" dirty="0">
                <a:solidFill>
                  <a:srgbClr val="0E0E0E"/>
                </a:solidFill>
                <a:effectLst/>
              </a:rPr>
              <a:t>Deuterium</a:t>
            </a:r>
          </a:p>
          <a:p>
            <a:r>
              <a:rPr lang="en-AU" dirty="0">
                <a:solidFill>
                  <a:srgbClr val="0E0E0E"/>
                </a:solidFill>
                <a:effectLst/>
              </a:rPr>
              <a:t>Xenon Arc Lamps</a:t>
            </a:r>
          </a:p>
          <a:p>
            <a:r>
              <a:rPr lang="en-AU" dirty="0">
                <a:solidFill>
                  <a:srgbClr val="0E0E0E"/>
                </a:solidFill>
                <a:effectLst/>
              </a:rPr>
              <a:t>Light Emitting Diodes (LEDs)</a:t>
            </a:r>
          </a:p>
          <a:p>
            <a:r>
              <a:rPr lang="en-AU" dirty="0">
                <a:solidFill>
                  <a:srgbClr val="0E0E0E"/>
                </a:solidFill>
                <a:effectLst/>
              </a:rPr>
              <a:t>Quartz Tungsten-Halogen (QTH) Lamps</a:t>
            </a:r>
          </a:p>
          <a:p>
            <a:r>
              <a:rPr lang="en-AU" dirty="0">
                <a:solidFill>
                  <a:srgbClr val="0E0E0E"/>
                </a:solidFill>
                <a:effectLst/>
              </a:rPr>
              <a:t>Mercury Arc</a:t>
            </a:r>
          </a:p>
          <a:p>
            <a:r>
              <a:rPr lang="en-AU" dirty="0">
                <a:solidFill>
                  <a:srgbClr val="0E0E0E"/>
                </a:solidFill>
              </a:rPr>
              <a:t>...</a:t>
            </a:r>
            <a:endParaRPr lang="en-AU" dirty="0">
              <a:solidFill>
                <a:srgbClr val="0E0E0E"/>
              </a:solidFill>
              <a:effectLst/>
            </a:endParaRPr>
          </a:p>
        </p:txBody>
      </p:sp>
      <p:pic>
        <p:nvPicPr>
          <p:cNvPr id="2050" name="Picture 2" descr="UV light source - PX-2 - Ocean Insight - xenon lamp / pulsed / miniature">
            <a:extLst>
              <a:ext uri="{FF2B5EF4-FFF2-40B4-BE49-F238E27FC236}">
                <a16:creationId xmlns:a16="http://schemas.microsoft.com/office/drawing/2014/main" id="{C6E31982-4B29-0063-F143-2404CFB6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717" y="2999463"/>
            <a:ext cx="3684905" cy="36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B5D7A7-2905-0702-2B5C-58A23EC78087}"/>
              </a:ext>
            </a:extLst>
          </p:cNvPr>
          <p:cNvSpPr txBox="1"/>
          <p:nvPr/>
        </p:nvSpPr>
        <p:spPr>
          <a:xfrm>
            <a:off x="273378" y="2833042"/>
            <a:ext cx="85169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AU" sz="1800" dirty="0"/>
              <a:t>Typically part of the whole setup, little ongoing consideration</a:t>
            </a:r>
          </a:p>
          <a:p>
            <a:pPr marL="285750" indent="-285750">
              <a:buFontTx/>
              <a:buChar char="-"/>
            </a:pPr>
            <a:endParaRPr lang="en-AU" sz="1800" dirty="0"/>
          </a:p>
          <a:p>
            <a:pPr marL="285750" indent="-285750">
              <a:buFontTx/>
              <a:buChar char="-"/>
            </a:pPr>
            <a:r>
              <a:rPr lang="en-AU" dirty="0"/>
              <a:t>BYO. Very rarely use ‘natural’ light, instead block ambient light and use: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08078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C4B4A-C6FA-F929-0188-B8A3A0D7C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C17FB-DBA0-0E5C-4939-EA2BDCF3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Geometry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C431C-013F-FFC2-3D7E-E4C7B5604C52}"/>
              </a:ext>
            </a:extLst>
          </p:cNvPr>
          <p:cNvSpPr txBox="1"/>
          <p:nvPr/>
        </p:nvSpPr>
        <p:spPr>
          <a:xfrm>
            <a:off x="841248" y="2252870"/>
            <a:ext cx="5993892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Relationship between light, sample, collector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Need to consider specular (‘mirror’) vs diffuse samples &amp; measurements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Need to take sample measurements under same setup (geometry, distances) as standards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pic>
        <p:nvPicPr>
          <p:cNvPr id="3" name="Picture 2" descr="Diagram of a diagram of a solar system&#10;&#10;Description automatically generated">
            <a:extLst>
              <a:ext uri="{FF2B5EF4-FFF2-40B4-BE49-F238E27FC236}">
                <a16:creationId xmlns:a16="http://schemas.microsoft.com/office/drawing/2014/main" id="{2AA84A24-CFB1-0ECD-7253-9AFB28DBA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374" y="343371"/>
            <a:ext cx="4891626" cy="61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3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A966C5-24B6-F38E-E8A0-B8FAAD967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BCDC95-0E22-F651-5D6C-39C51CB0A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6738FA7-7E9B-25E7-6323-9DF3A218E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86832-6047-0C03-8321-E0A7AE0C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Standards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2318E6-6853-97DD-5DBB-4CA2F7021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7B030-BDFB-1C27-CF81-BCE54D0A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F450D-3B04-C392-4389-72ACD8D3DBC8}"/>
              </a:ext>
            </a:extLst>
          </p:cNvPr>
          <p:cNvSpPr txBox="1"/>
          <p:nvPr/>
        </p:nvSpPr>
        <p:spPr>
          <a:xfrm>
            <a:off x="473582" y="2163291"/>
            <a:ext cx="6624801" cy="35602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Reflectance is a </a:t>
            </a:r>
            <a:r>
              <a:rPr lang="en-US" i="1" dirty="0"/>
              <a:t>relative </a:t>
            </a:r>
            <a:r>
              <a:rPr lang="en-US" dirty="0"/>
              <a:t>measure</a:t>
            </a:r>
            <a:endParaRPr lang="en-US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Light standards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Spectralon</a:t>
            </a:r>
            <a:r>
              <a:rPr lang="en-US" dirty="0"/>
              <a:t>/</a:t>
            </a:r>
            <a:r>
              <a:rPr lang="en-US" dirty="0" err="1"/>
              <a:t>teflon</a:t>
            </a:r>
            <a:r>
              <a:rPr lang="en-US" dirty="0"/>
              <a:t> (PTFE)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Barium sulfate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Mirror (specular standard)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Dark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Block/unplug collector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Velvet</a:t>
            </a:r>
            <a:endParaRPr lang="en-US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Recalibrate regularly to account for light drift, movement etc.</a:t>
            </a:r>
          </a:p>
        </p:txBody>
      </p:sp>
      <p:pic>
        <p:nvPicPr>
          <p:cNvPr id="5" name="Picture 4" descr="Several round black and white containers&#10;&#10;Description automatically generated">
            <a:extLst>
              <a:ext uri="{FF2B5EF4-FFF2-40B4-BE49-F238E27FC236}">
                <a16:creationId xmlns:a16="http://schemas.microsoft.com/office/drawing/2014/main" id="{78A044D3-FA97-EA74-8701-BE54CAD1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78" y="1486918"/>
            <a:ext cx="4655787" cy="378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5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0DE646-39C1-4D31-A436-16BA8A8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E4D3E7-0480-DBD6-B6CA-9C8A0AC47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5250C1-56FE-B97A-3F59-AB1786E8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597FA-98A7-E1E1-5F2D-9B024C4A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Other considerations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AC474F-941C-F8D1-B5BF-1240429DB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BF5467-939D-4764-5FE5-0279C93D5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6F128-BCA7-BA10-C729-DD7FA574783C}"/>
              </a:ext>
            </a:extLst>
          </p:cNvPr>
          <p:cNvSpPr txBox="1"/>
          <p:nvPr/>
        </p:nvSpPr>
        <p:spPr>
          <a:xfrm>
            <a:off x="473582" y="2163291"/>
            <a:ext cx="6624801" cy="3560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i="1" dirty="0"/>
              <a:t>Hardware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- </a:t>
            </a:r>
            <a:r>
              <a:rPr lang="en-US" dirty="0" err="1"/>
              <a:t>Fibres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effectLst/>
              </a:rPr>
              <a:t>	- ~3-500 um common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	</a:t>
            </a:r>
            <a:r>
              <a:rPr lang="en-US" dirty="0">
                <a:effectLst/>
              </a:rPr>
              <a:t>- Collector/light spot sizes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	- Spectral range/sensitivity</a:t>
            </a:r>
            <a:endParaRPr lang="en-US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- Lenses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b="1" i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i="1" dirty="0"/>
              <a:t>Settings</a:t>
            </a:r>
          </a:p>
          <a:p>
            <a:r>
              <a:rPr lang="en-AU" sz="1800" dirty="0">
                <a:effectLst/>
              </a:rPr>
              <a:t>- Integration time </a:t>
            </a:r>
            <a:endParaRPr lang="en-AU" sz="1800" dirty="0"/>
          </a:p>
          <a:p>
            <a:endParaRPr lang="en-AU" sz="1800" dirty="0"/>
          </a:p>
          <a:p>
            <a:r>
              <a:rPr lang="en-AU" sz="1800" dirty="0"/>
              <a:t>- Boxcar width/smoothing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>
              <a:effectLst/>
            </a:endParaRPr>
          </a:p>
        </p:txBody>
      </p:sp>
      <p:pic>
        <p:nvPicPr>
          <p:cNvPr id="6146" name="Picture 2" descr="P-400-2-UV-VIS Optical Fiber, SMA Connector, Ocean Optics">
            <a:extLst>
              <a:ext uri="{FF2B5EF4-FFF2-40B4-BE49-F238E27FC236}">
                <a16:creationId xmlns:a16="http://schemas.microsoft.com/office/drawing/2014/main" id="{44A3FF32-6B3F-9F47-59F0-05209A633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19" y="327204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47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79A8E-5E02-B825-7157-CF17324B7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6408B7-782F-5E2C-8123-DC81ACB6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F077844-221E-DAAF-DDFE-F6CB630C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30CF-81EE-0D7D-5AA6-3D7A4BFB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In practice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5F089-623D-F28C-CCF6-7EE4035CC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4176A-22FD-5F26-A27B-AB061AAFC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B752F-28A2-F67C-1632-0E6D03AA068B}"/>
              </a:ext>
            </a:extLst>
          </p:cNvPr>
          <p:cNvSpPr txBox="1"/>
          <p:nvPr/>
        </p:nvSpPr>
        <p:spPr>
          <a:xfrm>
            <a:off x="473582" y="2163291"/>
            <a:ext cx="6624801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(1) Set up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effectLst/>
              </a:rPr>
              <a:t>- set geometry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- collection settings (boxcar, integration...)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(2) Calibrate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effectLst/>
              </a:rPr>
              <a:t>- light and dark </a:t>
            </a:r>
            <a:r>
              <a:rPr lang="en-US" dirty="0" err="1">
                <a:effectLst/>
              </a:rPr>
              <a:t>standardise</a:t>
            </a:r>
            <a:endParaRPr lang="en-US" dirty="0">
              <a:effectLst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effectLst/>
              </a:rPr>
              <a:t>(3) Record spectrum</a:t>
            </a:r>
          </a:p>
        </p:txBody>
      </p:sp>
      <p:sp>
        <p:nvSpPr>
          <p:cNvPr id="8" name="U-turn Arrow 7">
            <a:extLst>
              <a:ext uri="{FF2B5EF4-FFF2-40B4-BE49-F238E27FC236}">
                <a16:creationId xmlns:a16="http://schemas.microsoft.com/office/drawing/2014/main" id="{09C35954-E493-B3D0-8B45-B2783F72F826}"/>
              </a:ext>
            </a:extLst>
          </p:cNvPr>
          <p:cNvSpPr/>
          <p:nvPr/>
        </p:nvSpPr>
        <p:spPr>
          <a:xfrm rot="16200000" flipV="1">
            <a:off x="3637239" y="4022038"/>
            <a:ext cx="1129515" cy="1135930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7170" name="Picture 2" descr="Portable Spectrometer Ideal for Field Applications Envirotech Online">
            <a:extLst>
              <a:ext uri="{FF2B5EF4-FFF2-40B4-BE49-F238E27FC236}">
                <a16:creationId xmlns:a16="http://schemas.microsoft.com/office/drawing/2014/main" id="{DC8A1C18-297B-2BB6-3644-025664B98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53" y="2501899"/>
            <a:ext cx="4570037" cy="304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271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306</Words>
  <Application>Microsoft Macintosh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Spectrometry: the basics</vt:lpstr>
      <vt:lpstr>Spectrometry: data</vt:lpstr>
      <vt:lpstr>Spectrometry: considerations</vt:lpstr>
      <vt:lpstr>Spectrometry: the spec</vt:lpstr>
      <vt:lpstr>Light source</vt:lpstr>
      <vt:lpstr>Geometry</vt:lpstr>
      <vt:lpstr>Standards</vt:lpstr>
      <vt:lpstr>Other considerations</vt:lpstr>
      <vt:lpstr>In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White</dc:creator>
  <cp:lastModifiedBy>Thomas White</cp:lastModifiedBy>
  <cp:revision>58</cp:revision>
  <dcterms:created xsi:type="dcterms:W3CDTF">2024-09-22T03:09:00Z</dcterms:created>
  <dcterms:modified xsi:type="dcterms:W3CDTF">2024-09-27T07:05:16Z</dcterms:modified>
</cp:coreProperties>
</file>