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9" r:id="rId5"/>
    <p:sldId id="265" r:id="rId6"/>
    <p:sldId id="262" r:id="rId7"/>
    <p:sldId id="261" r:id="rId8"/>
    <p:sldId id="274" r:id="rId9"/>
    <p:sldId id="267" r:id="rId10"/>
    <p:sldId id="271" r:id="rId11"/>
    <p:sldId id="268" r:id="rId12"/>
    <p:sldId id="272" r:id="rId13"/>
    <p:sldId id="273" r:id="rId14"/>
    <p:sldId id="263" r:id="rId15"/>
    <p:sldId id="266" r:id="rId16"/>
    <p:sldId id="264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2"/>
    <p:restoredTop sz="94676"/>
  </p:normalViewPr>
  <p:slideViewPr>
    <p:cSldViewPr snapToGrid="0">
      <p:cViewPr varScale="1">
        <p:scale>
          <a:sx n="135" d="100"/>
          <a:sy n="135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85F23-B343-13F5-6CCB-6F28E04D7F1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PAVO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An introduction and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ogo with colorful peacock feathers&#10;&#10;Description automatically generated">
            <a:extLst>
              <a:ext uri="{FF2B5EF4-FFF2-40B4-BE49-F238E27FC236}">
                <a16:creationId xmlns:a16="http://schemas.microsoft.com/office/drawing/2014/main" id="{4AACC99B-B7BF-5B0F-EB07-81875E6D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FFE9-87FB-B2F5-6FF2-A9572DEA6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8785-4A4E-0175-9C4D-67F2CAF0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spectral</a:t>
            </a:r>
          </a:p>
        </p:txBody>
      </p:sp>
    </p:spTree>
    <p:extLst>
      <p:ext uri="{BB962C8B-B14F-4D97-AF65-F5344CB8AC3E}">
        <p14:creationId xmlns:p14="http://schemas.microsoft.com/office/powerpoint/2010/main" val="289674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A63A-130B-2B38-326E-66E00937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B429-D3B0-5C93-557E-F26E9E4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visual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7F878-B5DB-FA25-7E32-967E598D73A6}"/>
              </a:ext>
            </a:extLst>
          </p:cNvPr>
          <p:cNvSpPr txBox="1"/>
          <p:nvPr/>
        </p:nvSpPr>
        <p:spPr>
          <a:xfrm>
            <a:off x="282804" y="2306032"/>
            <a:ext cx="11265031" cy="3364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Most-used</a:t>
            </a:r>
            <a:endParaRPr lang="en-AU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vismodel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/>
              <a:t>– estimating cone/quantum catches for RN and </a:t>
            </a:r>
            <a:r>
              <a:rPr lang="en-AU" sz="2000" dirty="0" err="1"/>
              <a:t>colourspace</a:t>
            </a:r>
            <a:r>
              <a:rPr lang="en-AU" sz="2000" dirty="0"/>
              <a:t> models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colspace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/>
              <a:t>– implementing </a:t>
            </a:r>
            <a:r>
              <a:rPr lang="en-AU" sz="2000" dirty="0" err="1"/>
              <a:t>colourspace</a:t>
            </a:r>
            <a:r>
              <a:rPr lang="en-AU" sz="2000" dirty="0"/>
              <a:t> models. 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	Generic n-dimensional, Hexagon, ‘categorical’ space (</a:t>
            </a:r>
            <a:r>
              <a:rPr lang="en-AU" sz="2000" dirty="0" err="1"/>
              <a:t>Troje</a:t>
            </a:r>
            <a:r>
              <a:rPr lang="en-AU" sz="2000" dirty="0"/>
              <a:t>), COC, CIE models 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coldist</a:t>
            </a:r>
            <a:r>
              <a:rPr lang="en-AU" sz="2000" dirty="0">
                <a:latin typeface="Cambria" panose="02040503050406030204" pitchFamily="18" charset="0"/>
              </a:rPr>
              <a:t>() &amp; </a:t>
            </a:r>
            <a:r>
              <a:rPr lang="en-AU" sz="2000" dirty="0" err="1">
                <a:latin typeface="Cambria" panose="02040503050406030204" pitchFamily="18" charset="0"/>
              </a:rPr>
              <a:t>bootcoldist</a:t>
            </a:r>
            <a:r>
              <a:rPr lang="en-AU" sz="2000" dirty="0">
                <a:latin typeface="Cambria" panose="02040503050406030204" pitchFamily="18" charset="0"/>
              </a:rPr>
              <a:t>()</a:t>
            </a:r>
            <a:r>
              <a:rPr lang="en-AU" sz="2000" dirty="0"/>
              <a:t> – calculating colour distances (all models/spaces)</a:t>
            </a:r>
          </a:p>
          <a:p>
            <a:pPr>
              <a:lnSpc>
                <a:spcPct val="150000"/>
              </a:lnSpc>
            </a:pPr>
            <a:endParaRPr lang="en-AU" sz="2000" dirty="0"/>
          </a:p>
          <a:p>
            <a:pPr>
              <a:lnSpc>
                <a:spcPct val="1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2972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5A48B-4C80-1A73-8C78-4081FA62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BD67-A24E-A5B4-DA4A-766F1FAD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visual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94A53-8D57-0A84-0706-5607744663B9}"/>
              </a:ext>
            </a:extLst>
          </p:cNvPr>
          <p:cNvSpPr txBox="1"/>
          <p:nvPr/>
        </p:nvSpPr>
        <p:spPr>
          <a:xfrm>
            <a:off x="282804" y="2306032"/>
            <a:ext cx="11265031" cy="290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Others</a:t>
            </a:r>
            <a:endParaRPr lang="en-AU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classify(), adjacent() </a:t>
            </a:r>
            <a:r>
              <a:rPr lang="en-AU" sz="2000" dirty="0"/>
              <a:t>– estimating cone/quantum catches for RN and </a:t>
            </a:r>
            <a:r>
              <a:rPr lang="en-AU" sz="2000" dirty="0" err="1"/>
              <a:t>colourspace</a:t>
            </a:r>
            <a:r>
              <a:rPr lang="en-AU" sz="2000" dirty="0"/>
              <a:t> models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colspace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/>
              <a:t>– implementing </a:t>
            </a:r>
            <a:r>
              <a:rPr lang="en-AU" sz="2000" dirty="0" err="1"/>
              <a:t>colourspace</a:t>
            </a:r>
            <a:r>
              <a:rPr lang="en-AU" sz="2000" dirty="0"/>
              <a:t> models. 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	Generic n-dimensional, Hexagon, ‘categorical’ space (</a:t>
            </a:r>
            <a:r>
              <a:rPr lang="en-AU" sz="2000" dirty="0" err="1"/>
              <a:t>Troje</a:t>
            </a:r>
            <a:r>
              <a:rPr lang="en-AU" sz="2000" dirty="0"/>
              <a:t>), COC, CIE models 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coldist</a:t>
            </a:r>
            <a:r>
              <a:rPr lang="en-AU" sz="2000" dirty="0">
                <a:latin typeface="Cambria" panose="02040503050406030204" pitchFamily="18" charset="0"/>
              </a:rPr>
              <a:t>()</a:t>
            </a:r>
            <a:r>
              <a:rPr lang="en-AU" sz="2000" dirty="0"/>
              <a:t> – calculating colour distances (all models/spaces)</a:t>
            </a:r>
          </a:p>
          <a:p>
            <a:pPr>
              <a:lnSpc>
                <a:spcPct val="1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7377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78D7-4EFF-4384-AD1D-17F9FE98D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A170-DA7C-D433-8F46-0E7FB75E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visual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D0873-233A-6B1D-2AD0-BCC829972742}"/>
              </a:ext>
            </a:extLst>
          </p:cNvPr>
          <p:cNvSpPr txBox="1"/>
          <p:nvPr/>
        </p:nvSpPr>
        <p:spPr>
          <a:xfrm>
            <a:off x="282804" y="2306032"/>
            <a:ext cx="11265031" cy="197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Utility</a:t>
            </a:r>
            <a:endParaRPr lang="en-AU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sensmodel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>
                <a:latin typeface="+mj-lt"/>
              </a:rPr>
              <a:t>– modelling receptor absorbances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sensdata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>
                <a:latin typeface="+mj-lt"/>
              </a:rPr>
              <a:t>— checking out the build-in data (raw or plotted)</a:t>
            </a:r>
          </a:p>
          <a:p>
            <a:pPr>
              <a:lnSpc>
                <a:spcPct val="1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0518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8329-4B4A-41C3-69D8-C6D78834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F2B7-7220-415F-34F9-FEEF8788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Newish stuff summary (up to v.2.9.0)</a:t>
            </a:r>
          </a:p>
        </p:txBody>
      </p:sp>
    </p:spTree>
    <p:extLst>
      <p:ext uri="{BB962C8B-B14F-4D97-AF65-F5344CB8AC3E}">
        <p14:creationId xmlns:p14="http://schemas.microsoft.com/office/powerpoint/2010/main" val="34112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923E-F3E6-B925-5F48-F33333EF9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6C39-0877-931A-10C5-F2DCE624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CE910-56A1-5135-0E1D-CD0D01C34979}"/>
              </a:ext>
            </a:extLst>
          </p:cNvPr>
          <p:cNvSpPr txBox="1"/>
          <p:nvPr/>
        </p:nvSpPr>
        <p:spPr>
          <a:xfrm>
            <a:off x="749429" y="2187812"/>
            <a:ext cx="9318398" cy="169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AU" sz="2400" b="0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sensmodel</a:t>
            </a: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() expansion for alternate methods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AU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various QOL improvements</a:t>
            </a:r>
            <a:endParaRPr lang="en-AU" sz="2400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What do you want?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0606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86BC-3FAE-BE84-2A67-CBB9A3A7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7BDB-2C88-762A-A486-AADDF8DF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A386D-2327-639D-9924-5BB1C8B3AD1B}"/>
              </a:ext>
            </a:extLst>
          </p:cNvPr>
          <p:cNvSpPr txBox="1"/>
          <p:nvPr/>
        </p:nvSpPr>
        <p:spPr>
          <a:xfrm>
            <a:off x="1352745" y="2828835"/>
            <a:ext cx="9318398" cy="169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b="0" i="0" u="none" strike="noStrike" dirty="0">
                <a:solidFill>
                  <a:srgbClr val="333333"/>
                </a:solidFill>
                <a:effectLst/>
              </a:rPr>
              <a:t>Develop a sense of the major functionality of PAVO </a:t>
            </a:r>
            <a:r>
              <a:rPr lang="en-AU" sz="2400" dirty="0">
                <a:solidFill>
                  <a:srgbClr val="333333"/>
                </a:solidFill>
              </a:rPr>
              <a:t>and spectrometry-based methods, </a:t>
            </a:r>
          </a:p>
          <a:p>
            <a:pPr algn="ctr"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via some representative biological questions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5763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0A1B-8BB0-EE55-1A7B-ABB7100A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91C-50F4-446E-FA1A-198FA280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Today: question-driven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941AA-9058-2DA1-13EA-0A835395EEEA}"/>
              </a:ext>
            </a:extLst>
          </p:cNvPr>
          <p:cNvSpPr txBox="1"/>
          <p:nvPr/>
        </p:nvSpPr>
        <p:spPr>
          <a:xfrm>
            <a:off x="117834" y="5986194"/>
            <a:ext cx="9233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222222"/>
                </a:solidFill>
                <a:effectLst/>
              </a:rPr>
              <a:t>Kemp et al. (2015). An integrative framework for the appraisal of coloration in nature. </a:t>
            </a:r>
          </a:p>
          <a:p>
            <a:r>
              <a:rPr lang="en-AU" b="0" i="1" u="none" strike="noStrike" dirty="0">
                <a:solidFill>
                  <a:srgbClr val="222222"/>
                </a:solidFill>
                <a:effectLst/>
              </a:rPr>
              <a:t>The American Naturalist</a:t>
            </a:r>
            <a:r>
              <a:rPr lang="en-AU" b="0" i="0" u="none" strike="noStrike" dirty="0">
                <a:solidFill>
                  <a:srgbClr val="222222"/>
                </a:solidFill>
                <a:effectLst/>
              </a:rPr>
              <a:t>, </a:t>
            </a:r>
            <a:r>
              <a:rPr lang="en-AU" b="0" i="1" u="none" strike="noStrike" dirty="0">
                <a:solidFill>
                  <a:srgbClr val="222222"/>
                </a:solidFill>
                <a:effectLst/>
              </a:rPr>
              <a:t>185</a:t>
            </a:r>
            <a:r>
              <a:rPr lang="en-AU" b="0" i="0" u="none" strike="noStrike" dirty="0">
                <a:solidFill>
                  <a:srgbClr val="222222"/>
                </a:solidFill>
                <a:effectLst/>
              </a:rPr>
              <a:t>(6), 705-724.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91CB-3701-8C56-5ED9-276EA975A828}"/>
              </a:ext>
            </a:extLst>
          </p:cNvPr>
          <p:cNvSpPr txBox="1"/>
          <p:nvPr/>
        </p:nvSpPr>
        <p:spPr>
          <a:xfrm>
            <a:off x="476052" y="2866542"/>
            <a:ext cx="4114802" cy="169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(1) Spectral/physical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(2) Discrimination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(3) Perceptual distance</a:t>
            </a:r>
            <a:endParaRPr lang="en-AU" sz="2400" dirty="0"/>
          </a:p>
        </p:txBody>
      </p:sp>
      <p:pic>
        <p:nvPicPr>
          <p:cNvPr id="1026" name="Picture 2" descr="The science of camouflage: Do I need camo to hunt?">
            <a:extLst>
              <a:ext uri="{FF2B5EF4-FFF2-40B4-BE49-F238E27FC236}">
                <a16:creationId xmlns:a16="http://schemas.microsoft.com/office/drawing/2014/main" id="{965548CC-49B8-CBD9-F740-E4651592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6323" y="2395202"/>
            <a:ext cx="4767173" cy="31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8EA3-009A-96D6-70DC-AF0FC6A3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5751-DBAC-AB89-1CE1-6A8EEDF8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Today: question-driven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E258F-33C1-D025-2555-1D293FF0FDC7}"/>
              </a:ext>
            </a:extLst>
          </p:cNvPr>
          <p:cNvSpPr txBox="1"/>
          <p:nvPr/>
        </p:nvSpPr>
        <p:spPr>
          <a:xfrm>
            <a:off x="282804" y="2023228"/>
            <a:ext cx="11265031" cy="58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https://</a:t>
            </a:r>
            <a:r>
              <a:rPr lang="en-AU" sz="2400" dirty="0" err="1">
                <a:latin typeface="+mj-lt"/>
              </a:rPr>
              <a:t>github.com</a:t>
            </a:r>
            <a:r>
              <a:rPr lang="en-AU" sz="2400" dirty="0">
                <a:latin typeface="+mj-lt"/>
              </a:rPr>
              <a:t>/</a:t>
            </a:r>
            <a:r>
              <a:rPr lang="en-AU" sz="2400" dirty="0" err="1">
                <a:latin typeface="+mj-lt"/>
              </a:rPr>
              <a:t>thomased</a:t>
            </a:r>
            <a:r>
              <a:rPr lang="en-AU" sz="2400" dirty="0">
                <a:latin typeface="+mj-lt"/>
              </a:rPr>
              <a:t>/</a:t>
            </a:r>
            <a:r>
              <a:rPr lang="en-AU" sz="2400" dirty="0" err="1">
                <a:latin typeface="+mj-lt"/>
              </a:rPr>
              <a:t>pavo_workshop</a:t>
            </a:r>
            <a:endParaRPr lang="en-AU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7B2654-78D1-D13C-EA87-A24315BA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0" y="2705108"/>
            <a:ext cx="7018038" cy="39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Package aim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CCACA-A928-7800-2B88-A10E97C72D75}"/>
              </a:ext>
            </a:extLst>
          </p:cNvPr>
          <p:cNvSpPr txBox="1"/>
          <p:nvPr/>
        </p:nvSpPr>
        <p:spPr>
          <a:xfrm>
            <a:off x="1705466" y="2438887"/>
            <a:ext cx="8781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flexible and integrated workflow for working with </a:t>
            </a:r>
            <a:r>
              <a:rPr lang="en-AU" sz="2400" b="0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spectral </a:t>
            </a: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</a:t>
            </a:r>
            <a:r>
              <a:rPr lang="en-AU" sz="2400" b="0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spatial </a:t>
            </a: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colour data. 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5AE4-5B33-72C4-5A44-1A52E5CD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677-561A-36A8-B58D-CCE5A5DD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&amp;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5BFE-1D59-4C5C-1BA4-1CA1DEFDEB0B}"/>
              </a:ext>
            </a:extLst>
          </p:cNvPr>
          <p:cNvSpPr txBox="1"/>
          <p:nvPr/>
        </p:nvSpPr>
        <p:spPr>
          <a:xfrm>
            <a:off x="683443" y="2382327"/>
            <a:ext cx="43127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~2011 -&gt; Inception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2013 -&gt; v0.5. Maia et al. (2013) original paper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~2013 -&gt; I joined. </a:t>
            </a:r>
            <a:r>
              <a:rPr lang="en-AU" dirty="0">
                <a:solidFill>
                  <a:srgbClr val="333333"/>
                </a:solidFill>
                <a:latin typeface="Helvetica Neue" panose="02000503000000020004" pitchFamily="2" charset="0"/>
              </a:rPr>
              <a:t>v</a:t>
            </a:r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1.0.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~2017 -&gt; Hugo aboard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~2019 -&gt; v2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Present -&gt; v2.9.0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85123-B8B8-9F9D-B640-1372B8A66EEB}"/>
              </a:ext>
            </a:extLst>
          </p:cNvPr>
          <p:cNvSpPr txBox="1"/>
          <p:nvPr/>
        </p:nvSpPr>
        <p:spPr>
          <a:xfrm>
            <a:off x="7528874" y="2308483"/>
            <a:ext cx="4312763" cy="29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333333"/>
                </a:solidFill>
                <a:latin typeface="Helvetica Neue" panose="02000503000000020004" pitchFamily="2" charset="0"/>
              </a:rPr>
              <a:t>Thomas White</a:t>
            </a:r>
          </a:p>
          <a:p>
            <a:pPr>
              <a:lnSpc>
                <a:spcPct val="150000"/>
              </a:lnSpc>
            </a:pPr>
            <a:r>
              <a:rPr lang="en-AU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Hugo </a:t>
            </a:r>
            <a:r>
              <a:rPr lang="en-AU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Gruson</a:t>
            </a:r>
            <a:endParaRPr lang="en-AU" b="1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Rafael Maia</a:t>
            </a: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Chad Eliason</a:t>
            </a: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Pierre-Paul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Bitton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Matthew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Shawkey</a:t>
            </a:r>
            <a:endParaRPr lang="en-AU" i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Stephanie </a:t>
            </a: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Doucet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9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1AF6-CB75-864A-D3C1-1BCB5E22F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EEE7-120C-64A5-3607-C31800C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7684-48F2-6AAB-1231-76E69D351133}"/>
              </a:ext>
            </a:extLst>
          </p:cNvPr>
          <p:cNvSpPr txBox="1"/>
          <p:nvPr/>
        </p:nvSpPr>
        <p:spPr>
          <a:xfrm>
            <a:off x="1786379" y="2459312"/>
            <a:ext cx="8619242" cy="279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b="0" i="0" u="none" strike="noStrike" dirty="0">
                <a:solidFill>
                  <a:srgbClr val="1F2328"/>
                </a:solidFill>
                <a:effectLst/>
              </a:rPr>
              <a:t>current release</a:t>
            </a:r>
            <a:endParaRPr lang="en-AU" sz="2400" b="0" i="0" u="none" strike="noStrike" dirty="0">
              <a:solidFill>
                <a:srgbClr val="1F2328"/>
              </a:solidFill>
              <a:effectLst/>
              <a:latin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2400" b="0" i="0" u="none" strike="noStrike" dirty="0" err="1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install.packages</a:t>
            </a:r>
            <a:r>
              <a:rPr lang="en-AU" sz="2400" b="0" i="0" u="none" strike="noStrike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("</a:t>
            </a:r>
            <a:r>
              <a:rPr lang="en-AU" sz="2400" b="0" i="0" u="none" strike="noStrike" dirty="0" err="1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pavo</a:t>
            </a:r>
            <a:r>
              <a:rPr lang="en-AU" sz="2400" b="0" i="0" u="none" strike="noStrike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") </a:t>
            </a:r>
            <a:endParaRPr lang="en-AU" sz="2400" b="0" i="0" u="none" strike="noStrike" dirty="0">
              <a:solidFill>
                <a:srgbClr val="1F2328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endParaRPr lang="en-AU" sz="2400" b="0" i="0" u="none" strike="noStrike" dirty="0">
              <a:solidFill>
                <a:srgbClr val="1F2328"/>
              </a:solidFill>
              <a:effectLst/>
              <a:latin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2400" dirty="0"/>
              <a:t>development version</a:t>
            </a:r>
            <a:endParaRPr lang="en-AU" sz="2400" b="0" i="0" u="none" strike="noStrike" dirty="0">
              <a:solidFill>
                <a:srgbClr val="1F2328"/>
              </a:solidFill>
              <a:effectLst/>
              <a:latin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2400" dirty="0">
                <a:effectLst/>
                <a:latin typeface="Cambria" panose="02040503050406030204" pitchFamily="18" charset="0"/>
              </a:rPr>
              <a:t>remotes::</a:t>
            </a:r>
            <a:r>
              <a:rPr lang="en-AU" sz="2400" dirty="0" err="1">
                <a:latin typeface="Cambria" panose="02040503050406030204" pitchFamily="18" charset="0"/>
              </a:rPr>
              <a:t>install_github</a:t>
            </a:r>
            <a:r>
              <a:rPr lang="en-AU" sz="2400" dirty="0">
                <a:latin typeface="Cambria" panose="02040503050406030204" pitchFamily="18" charset="0"/>
              </a:rPr>
              <a:t>(</a:t>
            </a:r>
            <a:r>
              <a:rPr lang="en-AU" sz="2400" dirty="0">
                <a:effectLst/>
                <a:latin typeface="Cambria" panose="02040503050406030204" pitchFamily="18" charset="0"/>
              </a:rPr>
              <a:t>"</a:t>
            </a:r>
            <a:r>
              <a:rPr lang="en-AU" sz="2400" dirty="0" err="1">
                <a:effectLst/>
                <a:latin typeface="Cambria" panose="02040503050406030204" pitchFamily="18" charset="0"/>
              </a:rPr>
              <a:t>rmaia</a:t>
            </a:r>
            <a:r>
              <a:rPr lang="en-AU" sz="2400" dirty="0">
                <a:effectLst/>
                <a:latin typeface="Cambria" panose="02040503050406030204" pitchFamily="18" charset="0"/>
              </a:rPr>
              <a:t>/</a:t>
            </a:r>
            <a:r>
              <a:rPr lang="en-AU" sz="2400" dirty="0" err="1">
                <a:effectLst/>
                <a:latin typeface="Cambria" panose="02040503050406030204" pitchFamily="18" charset="0"/>
              </a:rPr>
              <a:t>pavo</a:t>
            </a:r>
            <a:r>
              <a:rPr lang="en-AU" sz="2400" dirty="0">
                <a:effectLst/>
                <a:latin typeface="Cambria" panose="02040503050406030204" pitchFamily="18" charset="0"/>
              </a:rPr>
              <a:t>"</a:t>
            </a:r>
            <a:r>
              <a:rPr lang="en-AU" sz="2400" dirty="0">
                <a:latin typeface="Cambria" panose="02040503050406030204" pitchFamily="18" charset="0"/>
              </a:rPr>
              <a:t>) </a:t>
            </a:r>
            <a:endParaRPr lang="en-AU" sz="2400" i="1" u="none" strike="noStrike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4B8CE-29FD-C54D-F077-37F2F168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94F22-459A-5623-86A6-4530AEEB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51353-7134-22F9-34C0-1F221AE1F2A7}"/>
              </a:ext>
            </a:extLst>
          </p:cNvPr>
          <p:cNvSpPr txBox="1"/>
          <p:nvPr/>
        </p:nvSpPr>
        <p:spPr>
          <a:xfrm>
            <a:off x="8791575" y="1238250"/>
            <a:ext cx="3000375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Organisation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Visualisation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>
                <a:effectLst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2B98B-202A-3630-B583-5D77901A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2D007-B19C-2712-396E-A23B4FA8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203D0D8-9415-2D1A-3358-F6778C61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2" y="52064"/>
            <a:ext cx="7193567" cy="66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89389-3D73-AC43-8F4F-DFE3386D3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57B-4D4B-10D7-6C08-146E234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aside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55A71-565E-570A-B069-6B2A0D4A5831}"/>
              </a:ext>
            </a:extLst>
          </p:cNvPr>
          <p:cNvSpPr txBox="1"/>
          <p:nvPr/>
        </p:nvSpPr>
        <p:spPr>
          <a:xfrm>
            <a:off x="282804" y="2306032"/>
            <a:ext cx="11265031" cy="290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PAVO’s Rich ‘generic’ system</a:t>
            </a:r>
            <a:endParaRPr lang="en-AU" sz="20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plot(), </a:t>
            </a:r>
          </a:p>
          <a:p>
            <a:pPr algn="ctr"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summary(), </a:t>
            </a:r>
          </a:p>
          <a:p>
            <a:pPr algn="ctr"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merge() </a:t>
            </a:r>
          </a:p>
          <a:p>
            <a:pPr algn="ctr"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is.rspec</a:t>
            </a:r>
            <a:r>
              <a:rPr lang="en-AU" sz="2000" dirty="0">
                <a:latin typeface="Cambria" panose="02040503050406030204" pitchFamily="18" charset="0"/>
              </a:rPr>
              <a:t>(), </a:t>
            </a:r>
            <a:r>
              <a:rPr lang="en-AU" sz="2000" dirty="0" err="1">
                <a:latin typeface="Cambria" panose="02040503050406030204" pitchFamily="18" charset="0"/>
              </a:rPr>
              <a:t>as.rspec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</a:p>
          <a:p>
            <a:pPr algn="ctr">
              <a:lnSpc>
                <a:spcPct val="150000"/>
              </a:lnSpc>
            </a:pPr>
            <a:r>
              <a:rPr lang="en-AU" sz="2000" dirty="0"/>
              <a:t>...works on most stuff</a:t>
            </a:r>
          </a:p>
        </p:txBody>
      </p:sp>
    </p:spTree>
    <p:extLst>
      <p:ext uri="{BB962C8B-B14F-4D97-AF65-F5344CB8AC3E}">
        <p14:creationId xmlns:p14="http://schemas.microsoft.com/office/powerpoint/2010/main" val="85891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EB74A-26B8-3AFC-7DE7-FEDEF0094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3BF5-330F-1AD3-0900-1F3553FC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421667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8E982-64FE-D9C2-A9FE-C1373F85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66CF-CDC4-25DB-F5AC-605AE26B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8160934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376</Words>
  <Application>Microsoft Macintosh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Cambria</vt:lpstr>
      <vt:lpstr>Helvetica Neue</vt:lpstr>
      <vt:lpstr>AccentBoxVTI</vt:lpstr>
      <vt:lpstr>PowerPoint Presentation</vt:lpstr>
      <vt:lpstr>Package aim</vt:lpstr>
      <vt:lpstr>History &amp; team</vt:lpstr>
      <vt:lpstr>Installation</vt:lpstr>
      <vt:lpstr>Workflow</vt:lpstr>
      <vt:lpstr>Workflow</vt:lpstr>
      <vt:lpstr>Quick aside</vt:lpstr>
      <vt:lpstr>Organisation</vt:lpstr>
      <vt:lpstr>Visualisation</vt:lpstr>
      <vt:lpstr>Analysis: spectral</vt:lpstr>
      <vt:lpstr>Analysis: visual modelling</vt:lpstr>
      <vt:lpstr>Analysis: visual modelling</vt:lpstr>
      <vt:lpstr>Analysis: visual modelling</vt:lpstr>
      <vt:lpstr>Newish stuff summary (up to v.2.9.0)</vt:lpstr>
      <vt:lpstr>TODO</vt:lpstr>
      <vt:lpstr>Today’s goal</vt:lpstr>
      <vt:lpstr>Today: question-driven examples</vt:lpstr>
      <vt:lpstr>Today: question-driven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61</cp:revision>
  <dcterms:created xsi:type="dcterms:W3CDTF">2024-09-22T03:09:00Z</dcterms:created>
  <dcterms:modified xsi:type="dcterms:W3CDTF">2024-09-27T03:52:29Z</dcterms:modified>
</cp:coreProperties>
</file>