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74" r:id="rId15"/>
    <p:sldId id="271" r:id="rId16"/>
    <p:sldId id="272" r:id="rId17"/>
    <p:sldId id="270" r:id="rId18"/>
    <p:sldId id="268" r:id="rId19"/>
    <p:sldId id="269" r:id="rId20"/>
    <p:sldId id="275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6593F4-ECEB-40AA-AC61-332C8C24084A}" v="6" dt="2022-04-26T18:08:49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glesfurtner Thomas" userId="S::eglesfurtnert180010@sus.htl-grieskirchen.at::b68d0495-1f7d-4a62-afed-0049be2a46f5" providerId="AD" clId="Web-{7A6593F4-ECEB-40AA-AC61-332C8C24084A}"/>
    <pc:docChg chg="modSld">
      <pc:chgData name="Eglesfurtner Thomas" userId="S::eglesfurtnert180010@sus.htl-grieskirchen.at::b68d0495-1f7d-4a62-afed-0049be2a46f5" providerId="AD" clId="Web-{7A6593F4-ECEB-40AA-AC61-332C8C24084A}" dt="2022-04-26T18:08:48.744" v="2" actId="20577"/>
      <pc:docMkLst>
        <pc:docMk/>
      </pc:docMkLst>
      <pc:sldChg chg="modSp">
        <pc:chgData name="Eglesfurtner Thomas" userId="S::eglesfurtnert180010@sus.htl-grieskirchen.at::b68d0495-1f7d-4a62-afed-0049be2a46f5" providerId="AD" clId="Web-{7A6593F4-ECEB-40AA-AC61-332C8C24084A}" dt="2022-04-26T18:08:28.758" v="0" actId="20577"/>
        <pc:sldMkLst>
          <pc:docMk/>
          <pc:sldMk cId="3123849889" sldId="259"/>
        </pc:sldMkLst>
        <pc:spChg chg="mod">
          <ac:chgData name="Eglesfurtner Thomas" userId="S::eglesfurtnert180010@sus.htl-grieskirchen.at::b68d0495-1f7d-4a62-afed-0049be2a46f5" providerId="AD" clId="Web-{7A6593F4-ECEB-40AA-AC61-332C8C24084A}" dt="2022-04-26T18:08:28.758" v="0" actId="20577"/>
          <ac:spMkLst>
            <pc:docMk/>
            <pc:sldMk cId="3123849889" sldId="259"/>
            <ac:spMk id="3" creationId="{43F6574F-28CA-415D-B27D-A7FA0D9A2AB1}"/>
          </ac:spMkLst>
        </pc:spChg>
      </pc:sldChg>
      <pc:sldChg chg="modSp">
        <pc:chgData name="Eglesfurtner Thomas" userId="S::eglesfurtnert180010@sus.htl-grieskirchen.at::b68d0495-1f7d-4a62-afed-0049be2a46f5" providerId="AD" clId="Web-{7A6593F4-ECEB-40AA-AC61-332C8C24084A}" dt="2022-04-26T18:08:39.243" v="1" actId="20577"/>
        <pc:sldMkLst>
          <pc:docMk/>
          <pc:sldMk cId="2156866232" sldId="261"/>
        </pc:sldMkLst>
        <pc:spChg chg="mod">
          <ac:chgData name="Eglesfurtner Thomas" userId="S::eglesfurtnert180010@sus.htl-grieskirchen.at::b68d0495-1f7d-4a62-afed-0049be2a46f5" providerId="AD" clId="Web-{7A6593F4-ECEB-40AA-AC61-332C8C24084A}" dt="2022-04-26T18:08:39.243" v="1" actId="20577"/>
          <ac:spMkLst>
            <pc:docMk/>
            <pc:sldMk cId="2156866232" sldId="261"/>
            <ac:spMk id="3" creationId="{D4016073-D028-447D-9D95-0B60C1D25BE6}"/>
          </ac:spMkLst>
        </pc:spChg>
      </pc:sldChg>
      <pc:sldChg chg="modSp">
        <pc:chgData name="Eglesfurtner Thomas" userId="S::eglesfurtnert180010@sus.htl-grieskirchen.at::b68d0495-1f7d-4a62-afed-0049be2a46f5" providerId="AD" clId="Web-{7A6593F4-ECEB-40AA-AC61-332C8C24084A}" dt="2022-04-26T18:08:48.744" v="2" actId="20577"/>
        <pc:sldMkLst>
          <pc:docMk/>
          <pc:sldMk cId="1037618546" sldId="267"/>
        </pc:sldMkLst>
        <pc:spChg chg="mod">
          <ac:chgData name="Eglesfurtner Thomas" userId="S::eglesfurtnert180010@sus.htl-grieskirchen.at::b68d0495-1f7d-4a62-afed-0049be2a46f5" providerId="AD" clId="Web-{7A6593F4-ECEB-40AA-AC61-332C8C24084A}" dt="2022-04-26T18:08:48.744" v="2" actId="20577"/>
          <ac:spMkLst>
            <pc:docMk/>
            <pc:sldMk cId="1037618546" sldId="267"/>
            <ac:spMk id="2" creationId="{26C13BA0-6226-4822-BA92-FBB50FA9435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6E26D-4AF0-49F6-9790-200085F43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8C1D3A-5622-4B70-BCEA-FB2BA1B1E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812EF6-647C-4C05-8166-89FE254F6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0E01-24F1-4E90-A6EB-EC8894F7FCA4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271315-4DE6-4A65-AD59-CFE047251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E8AEFC-4EA1-4150-AA78-35F10BB9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6593-731B-462A-BEE6-3823EC1903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6973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DC6614-1F07-45AC-BC0C-34AB81BFC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3829E1-F0FB-4724-8AAC-7F5AF6038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ADAA05-98B9-49B1-A7D4-7D6858993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0E01-24F1-4E90-A6EB-EC8894F7FCA4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F4015D-964A-4C14-B91A-5ED43B646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486CA4-B0EB-4FC0-8C0C-9A015B9E4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6593-731B-462A-BEE6-3823EC1903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5211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77FE250-7719-436D-B30C-9287CC6CC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C1C7DD-FE65-46C3-8520-2DAF1C3C8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203A83-CBF1-4F84-BD2D-9C6097149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0E01-24F1-4E90-A6EB-EC8894F7FCA4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E2413E-08C4-4876-B0C0-1E52D214B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20200F-6814-4F91-AAB6-7F808D73B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6593-731B-462A-BEE6-3823EC1903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02446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6F5FC-50A7-42E1-8278-BF435BFEA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B2910F-6429-4D4A-AD67-B3E501369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0D3A71-DAE1-4D32-B6AF-FAEAF704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0E01-24F1-4E90-A6EB-EC8894F7FCA4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6206FC-CF5C-45F8-B25E-24DB5AB4D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C61A16-4B41-4269-BE26-BA950FDA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6593-731B-462A-BEE6-3823EC1903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6754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6C4544-9475-4A73-8AD4-FA0A61D2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6EBC43-08BF-4DC6-B62E-6CC424761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EF1314-EC49-4546-AE87-056BFD30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0E01-24F1-4E90-A6EB-EC8894F7FCA4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135C89-E35E-41DB-BC3C-532A3063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4EF530-C07B-4E2F-AC55-A1098A14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6593-731B-462A-BEE6-3823EC1903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5387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37124B-8A3D-4952-8CA4-27EE09B7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3E5CF0-FF58-466B-AA00-07A99351D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3861C4-113B-4649-BBAF-656F3AC95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3316A0-D132-4296-B012-AA3FFF1C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0E01-24F1-4E90-A6EB-EC8894F7FCA4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EA2002-B3CA-4863-97BC-986B981B1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AFACB8-B23A-4EE6-8D4E-8B8A5AC2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6593-731B-462A-BEE6-3823EC1903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870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53E774-8A11-47A9-BDB7-13FC2979E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EAC0C8-D9B2-4B7E-8FF3-CEE46724C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5D442B-0002-431A-9647-0512B89E5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842769A-2CF1-42D1-84D9-A02814CC3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4982E39-6372-406D-9A8E-E8311DD3E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6965645-F2DC-42E6-B1CE-85CD4DAD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0E01-24F1-4E90-A6EB-EC8894F7FCA4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DDE4AE9-014E-4357-82ED-B8CAB325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53D3665-02C6-4DD6-A3E9-6FA7AFAD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6593-731B-462A-BEE6-3823EC1903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418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12B280-D90A-4A3D-BEEA-105B049E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AE9214-B6D6-46FB-8D92-623F1B93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0E01-24F1-4E90-A6EB-EC8894F7FCA4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B9FBA6-A4EA-42C4-87CC-0E5376F92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F20CAD-9808-489C-A616-8553CC3B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6593-731B-462A-BEE6-3823EC1903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4407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694634A-5C92-4EF3-8E46-A31786E9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0E01-24F1-4E90-A6EB-EC8894F7FCA4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5CCF8DE-9140-4C50-A92E-3DB2AF866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1961FA-B5A9-4D26-A150-44EF64E9D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6593-731B-462A-BEE6-3823EC1903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058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13188-B2BE-42A4-BE94-109726F6B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877C8E-837B-46E2-B36B-8F2D4E5BD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3EAC86-0B59-41F6-A701-4BC15FD10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F6AA26-4584-435C-A173-CCEF869B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0E01-24F1-4E90-A6EB-EC8894F7FCA4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4C3D7D-3783-4185-BE62-B96F91870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972A3D-47C0-4543-94B0-9C31AFF8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6593-731B-462A-BEE6-3823EC1903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5339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261CBC-BF4C-4775-9173-B3E150E5E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023ED6C-27FA-4D16-8CA1-095CB92C1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D1F88C-3DA5-4087-A839-38C304FFC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739DA5-0986-45CD-90B7-11A394EC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0E01-24F1-4E90-A6EB-EC8894F7FCA4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94A040-91AF-4E09-9B00-9337B1AFD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55785E-555F-49B0-AD45-D11522079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6593-731B-462A-BEE6-3823EC1903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504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F1FC2C-2313-47EE-A54F-B5AC7D4FD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A73E54-AA15-4A24-B526-636FFBC9C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13A621-A026-4FEA-A410-46F9BE4CF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50E01-24F1-4E90-A6EB-EC8894F7FCA4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0B7906-EB1E-4240-BFF9-344CD27C5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968FF6-FA8A-42B4-B9F0-9CCE98770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B6593-731B-462A-BEE6-3823EC1903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876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D548FF-5225-4615-97D2-D49DC50FD4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/>
              <a:t>Grüner Pass</a:t>
            </a:r>
            <a:br>
              <a:rPr lang="de-AT"/>
            </a:br>
            <a:r>
              <a:rPr lang="de-AT"/>
              <a:t>Analyse und Lösungsansatz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4DEC18-2F39-4786-98FE-87BB376950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/>
              <a:t>Jan J, Lukas G, Lisa H, Thomas E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12127A0-17AD-49D5-803C-3A63A926D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324" y="1"/>
            <a:ext cx="4013675" cy="267754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1DC3324-3D05-4C9C-B029-3CDCFB5EE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42" y="3602038"/>
            <a:ext cx="1700516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42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6A95D2-CB80-4DD2-B9BC-D66511112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Sequenzdiagramm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5851F08-6648-4180-A843-B51C26759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632" y="1398912"/>
            <a:ext cx="11330628" cy="482242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B7FA4C6-954F-463E-BFDA-E62F31B394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010"/>
          <a:stretch/>
        </p:blipFill>
        <p:spPr>
          <a:xfrm>
            <a:off x="102550" y="1512606"/>
            <a:ext cx="1837346" cy="150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91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8AD411-4DC0-4C67-A6B4-AD5A5419D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Neues System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7A0C00-E41F-4AEC-AB5A-DA9769C8C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Kontrolle und Ausstellung</a:t>
            </a:r>
          </a:p>
          <a:p>
            <a:r>
              <a:rPr lang="de-AT" dirty="0"/>
              <a:t>Schwachstellen</a:t>
            </a:r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66938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C13BA0-6226-4822-BA92-FBB50FA9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Kontrolle und Ausstellung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2175D7-A947-49A2-9DF5-B63A76C36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dirty="0"/>
              <a:t>Ausstellung</a:t>
            </a:r>
          </a:p>
          <a:p>
            <a:pPr lvl="1"/>
            <a:r>
              <a:rPr lang="de-AT" dirty="0"/>
              <a:t>Impfung</a:t>
            </a:r>
          </a:p>
          <a:p>
            <a:pPr lvl="2"/>
            <a:r>
              <a:rPr lang="de-AT" dirty="0"/>
              <a:t>Finger scannen</a:t>
            </a:r>
          </a:p>
          <a:p>
            <a:pPr lvl="2"/>
            <a:r>
              <a:rPr lang="de-AT" dirty="0"/>
              <a:t>Blatt mit Gültigkeitsdauer und App-Code</a:t>
            </a:r>
          </a:p>
          <a:p>
            <a:pPr lvl="1"/>
            <a:r>
              <a:rPr lang="de-AT" dirty="0"/>
              <a:t>Genesung</a:t>
            </a:r>
          </a:p>
          <a:p>
            <a:pPr lvl="2"/>
            <a:r>
              <a:rPr lang="de-AT" dirty="0"/>
              <a:t>Fingerscan mit Bescheid bei Behörde oder Impfstelle</a:t>
            </a:r>
          </a:p>
          <a:p>
            <a:pPr lvl="2"/>
            <a:r>
              <a:rPr lang="de-AT" dirty="0"/>
              <a:t>Blatt mit Gültigkeitsdauer und App-Code</a:t>
            </a:r>
          </a:p>
          <a:p>
            <a:pPr lvl="2"/>
            <a:r>
              <a:rPr lang="de-AT" dirty="0"/>
              <a:t>Fingerscan + Bescheid Zuhause hochladen</a:t>
            </a:r>
          </a:p>
          <a:p>
            <a:r>
              <a:rPr lang="de-AT" dirty="0"/>
              <a:t>Kontrolle</a:t>
            </a:r>
          </a:p>
          <a:p>
            <a:pPr lvl="1"/>
            <a:r>
              <a:rPr lang="de-AT" dirty="0"/>
              <a:t>Internetverbindung</a:t>
            </a:r>
          </a:p>
          <a:p>
            <a:pPr lvl="1"/>
            <a:r>
              <a:rPr lang="de-AT" dirty="0"/>
              <a:t>Fingerabdruckscanner</a:t>
            </a:r>
          </a:p>
          <a:p>
            <a:pPr lvl="1"/>
            <a:r>
              <a:rPr lang="de-AT" dirty="0"/>
              <a:t>Einlass/Ablehnung</a:t>
            </a:r>
          </a:p>
          <a:p>
            <a:r>
              <a:rPr lang="de-AT" dirty="0"/>
              <a:t>Grüner Pass Analog</a:t>
            </a:r>
          </a:p>
          <a:p>
            <a:pPr lvl="1"/>
            <a:r>
              <a:rPr lang="de-AT" dirty="0"/>
              <a:t>existiert quasi nicht (nur Gültigkeitsdauerblatt für einen selbst)</a:t>
            </a:r>
          </a:p>
        </p:txBody>
      </p:sp>
      <p:pic>
        <p:nvPicPr>
          <p:cNvPr id="4" name="Grafik 3" descr="Ein Bild, das Person, draußen enthält.&#10;&#10;Automatisch generierte Beschreibung">
            <a:extLst>
              <a:ext uri="{FF2B5EF4-FFF2-40B4-BE49-F238E27FC236}">
                <a16:creationId xmlns:a16="http://schemas.microsoft.com/office/drawing/2014/main" id="{E446B986-B2B7-489C-85AE-8822026B5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245" y="365125"/>
            <a:ext cx="4230974" cy="238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618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B0F1D5-4DC1-40E0-917A-52077BD2C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Sinnhaftigkeit einer Lichtbildausweiskontrolle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22C8A5-639E-4A14-9E1C-6A807385E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/>
              <a:t>wird nicht benötigt da Fingerabdruck eindeutig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08340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684B22-F2D8-4C3E-9F82-6FD08541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Datenschutz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8E3685-58DF-4EF2-821A-A8A404BD0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/>
              <a:t>keine einfache Zuordnung des Fingerabdrucks</a:t>
            </a:r>
          </a:p>
          <a:p>
            <a:r>
              <a:rPr lang="de-AT"/>
              <a:t>verschlüsselt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00310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4A9B0-280D-44EF-96CA-7B065CBC2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Benötigte Apps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C5CBD1-F418-490F-BE4B-D54E2161D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Webseite für Genesungsbescheid hochladen</a:t>
            </a:r>
          </a:p>
          <a:p>
            <a:r>
              <a:rPr lang="de-AT" dirty="0"/>
              <a:t>App zur Kontrolle des Corona-Status</a:t>
            </a:r>
          </a:p>
          <a:p>
            <a:r>
              <a:rPr lang="de-AT" dirty="0"/>
              <a:t>„Grüne-Pass“ App für Impf-/Genesenen Status anzeige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E94410B-3F54-4F90-8B99-A8A7445BD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018" y="103678"/>
            <a:ext cx="4431145" cy="232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47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CE2ABB-7CD9-4C5C-8357-071BDA04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588E81-069A-4A3B-9160-1FEDBF45A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Großteil</a:t>
            </a:r>
          </a:p>
          <a:p>
            <a:pPr lvl="1"/>
            <a:r>
              <a:rPr lang="de-AT" dirty="0"/>
              <a:t>Webseite</a:t>
            </a:r>
          </a:p>
          <a:p>
            <a:pPr lvl="1"/>
            <a:r>
              <a:rPr lang="de-AT" dirty="0"/>
              <a:t>2 Smartphone Apps</a:t>
            </a:r>
          </a:p>
          <a:p>
            <a:r>
              <a:rPr lang="de-AT" dirty="0"/>
              <a:t>Nebenkosten</a:t>
            </a:r>
          </a:p>
          <a:p>
            <a:pPr lvl="1"/>
            <a:r>
              <a:rPr lang="de-AT" dirty="0"/>
              <a:t>Datenbank</a:t>
            </a:r>
          </a:p>
          <a:p>
            <a:pPr lvl="1"/>
            <a:r>
              <a:rPr lang="de-AT" dirty="0"/>
              <a:t>ev. Fingerabdruckscanner</a:t>
            </a:r>
          </a:p>
        </p:txBody>
      </p:sp>
      <p:pic>
        <p:nvPicPr>
          <p:cNvPr id="2050" name="Picture 2" descr="Kosten | ALTERN IN WÜRDE - 24h Personenbetreuung">
            <a:extLst>
              <a:ext uri="{FF2B5EF4-FFF2-40B4-BE49-F238E27FC236}">
                <a16:creationId xmlns:a16="http://schemas.microsoft.com/office/drawing/2014/main" id="{B1400CD0-879D-4550-9243-179D248FC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669" y="181263"/>
            <a:ext cx="4933085" cy="328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650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14E46F-CC53-4D74-94BF-C3672861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Schwachstellen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D1639A-5381-4106-A6D8-B9A6A9063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ohne Internetverbindung nicht möglich</a:t>
            </a:r>
          </a:p>
          <a:p>
            <a:r>
              <a:rPr lang="de-AT" dirty="0"/>
              <a:t>Private Key leak = unsichere Tresore, Haustüren, …</a:t>
            </a:r>
          </a:p>
        </p:txBody>
      </p:sp>
      <p:pic>
        <p:nvPicPr>
          <p:cNvPr id="5" name="Grafik 4" descr="Ein Bild, das Metallwaren, Kette enthält.&#10;&#10;Automatisch generierte Beschreibung">
            <a:extLst>
              <a:ext uri="{FF2B5EF4-FFF2-40B4-BE49-F238E27FC236}">
                <a16:creationId xmlns:a16="http://schemas.microsoft.com/office/drawing/2014/main" id="{A02DAB4D-0FC5-4955-B57A-F814FE39C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048" y="265049"/>
            <a:ext cx="3121152" cy="312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23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F96FA-F55B-4C63-A980-3BF2653C3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Sequenzdiagramm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704836-A30A-4325-A30A-D2C720A41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image4.png">
            <a:extLst>
              <a:ext uri="{FF2B5EF4-FFF2-40B4-BE49-F238E27FC236}">
                <a16:creationId xmlns:a16="http://schemas.microsoft.com/office/drawing/2014/main" id="{3BF1C562-154B-44B5-895A-533F1CB27C3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016991" y="1291446"/>
            <a:ext cx="7542646" cy="5566554"/>
          </a:xfrm>
          <a:prstGeom prst="rect">
            <a:avLst/>
          </a:prstGeom>
          <a:ln/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7085E43-8BBB-4AB0-B6A9-EE48FC7AC8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010"/>
          <a:stretch/>
        </p:blipFill>
        <p:spPr>
          <a:xfrm>
            <a:off x="1494154" y="1291446"/>
            <a:ext cx="2276418" cy="186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90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85CD40-0F1E-4CA2-9E7B-E62BDFCC7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Architekturdiagramm</a:t>
            </a:r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5ECE63CB-7D51-44B6-B449-B31C4D4BC53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38200" y="1770207"/>
            <a:ext cx="10047295" cy="435133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2058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A2F51-C00B-4CF9-96AB-BDCE60C11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Agenda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C1CCA7-F139-42E0-B355-5547D0670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Aktuelles System:</a:t>
            </a:r>
          </a:p>
          <a:p>
            <a:pPr lvl="1"/>
            <a:r>
              <a:rPr lang="de-AT" dirty="0"/>
              <a:t>Schwachstellen</a:t>
            </a:r>
          </a:p>
          <a:p>
            <a:pPr lvl="1"/>
            <a:r>
              <a:rPr lang="de-AT" dirty="0"/>
              <a:t>Kontrolle und Ausstellung</a:t>
            </a:r>
          </a:p>
          <a:p>
            <a:pPr lvl="1"/>
            <a:r>
              <a:rPr lang="de-AT" dirty="0"/>
              <a:t>Daten und Aufbau</a:t>
            </a:r>
          </a:p>
          <a:p>
            <a:pPr lvl="1"/>
            <a:r>
              <a:rPr lang="de-AT" dirty="0"/>
              <a:t>fälschen und erkennen</a:t>
            </a:r>
          </a:p>
          <a:p>
            <a:pPr lvl="1"/>
            <a:r>
              <a:rPr lang="de-AT" dirty="0"/>
              <a:t>Lichtbildausweiskontrolle</a:t>
            </a:r>
          </a:p>
          <a:p>
            <a:pPr lvl="1"/>
            <a:r>
              <a:rPr lang="de-AT" dirty="0"/>
              <a:t>Architekturdiagramm</a:t>
            </a:r>
          </a:p>
          <a:p>
            <a:pPr lvl="1"/>
            <a:r>
              <a:rPr lang="de-AT" dirty="0"/>
              <a:t>Sequenzdiagramm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590247F2-15F7-4325-95C8-D7763DA42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773" y="365125"/>
            <a:ext cx="6027882" cy="421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393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6DE0A-6BE2-4D4C-9C99-FEB9E0AF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590EEF9-78A9-4CFD-9245-FC7E79617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46" y="-19714"/>
            <a:ext cx="6877713" cy="6877713"/>
          </a:xfrm>
        </p:spPr>
      </p:pic>
    </p:spTree>
    <p:extLst>
      <p:ext uri="{BB962C8B-B14F-4D97-AF65-F5344CB8AC3E}">
        <p14:creationId xmlns:p14="http://schemas.microsoft.com/office/powerpoint/2010/main" val="78825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C5FE41-F5CA-4774-885B-2BF13791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Schwachstellen des aktuellen Systems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B3C68D-0781-4102-8B80-7B6DB9759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leichte Fälschung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/>
              <a:t>ohne Ausweis noch unsicherer</a:t>
            </a:r>
          </a:p>
          <a:p>
            <a:r>
              <a:rPr lang="de-AT" dirty="0"/>
              <a:t>Kontrolle ohne scannen auch unsicher</a:t>
            </a:r>
          </a:p>
          <a:p>
            <a:r>
              <a:rPr lang="de-AT" dirty="0"/>
              <a:t>Abfrage von Corona-Status ohne hohen techn. Aufwand</a:t>
            </a:r>
          </a:p>
          <a:p>
            <a:r>
              <a:rPr lang="de-AT" dirty="0"/>
              <a:t>Abruf aller Daten möglich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6852C7D-9667-4D34-AB88-2413C5341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1240207"/>
            <a:ext cx="2857500" cy="28575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1B4E3EB-53DE-4AD5-8878-229A1F2C6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33" y="4349526"/>
            <a:ext cx="2976784" cy="223258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04C8E08-D536-4B9F-9A17-2E365C2FE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317" y="4210445"/>
            <a:ext cx="2773933" cy="229777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EC755F7-F838-4CB8-867D-709DF9D88FCF}"/>
              </a:ext>
            </a:extLst>
          </p:cNvPr>
          <p:cNvSpPr txBox="1"/>
          <p:nvPr/>
        </p:nvSpPr>
        <p:spPr>
          <a:xfrm>
            <a:off x="7112001" y="2484291"/>
            <a:ext cx="247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Beispiel für Fälschung </a:t>
            </a:r>
            <a:r>
              <a:rPr lang="de-AT" dirty="0">
                <a:sym typeface="Wingdings" panose="05000000000000000000" pitchFamily="2" charset="2"/>
              </a:rPr>
              <a:t>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64919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E72DCD-4E41-4F2A-84FA-F24F4BE8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Kontrolle und Ausstellung – Digital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F6574F-28CA-415D-B27D-A7FA0D9A2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 dirty="0"/>
              <a:t>Ausstellung:</a:t>
            </a:r>
          </a:p>
          <a:p>
            <a:pPr lvl="1"/>
            <a:r>
              <a:rPr lang="de-AT" dirty="0"/>
              <a:t>Download (Gesundheit.gv.at ohne Handysignatur)</a:t>
            </a:r>
          </a:p>
          <a:p>
            <a:pPr lvl="1"/>
            <a:r>
              <a:rPr lang="de-AT" dirty="0"/>
              <a:t>bei Anmeldung mit Handysignatur </a:t>
            </a:r>
            <a:r>
              <a:rPr lang="de-AT" dirty="0">
                <a:sym typeface="Wingdings" panose="05000000000000000000" pitchFamily="2" charset="2"/>
              </a:rPr>
              <a:t> Signaturpasswort und Tel. Nummer benötigt</a:t>
            </a:r>
            <a:endParaRPr lang="de-AT" dirty="0"/>
          </a:p>
          <a:p>
            <a:pPr lvl="1"/>
            <a:r>
              <a:rPr lang="de-AT" dirty="0"/>
              <a:t>Dokument in Grüner Pass App scannen (auch mehrere Eingaben)</a:t>
            </a:r>
          </a:p>
          <a:p>
            <a:r>
              <a:rPr lang="de-AT" dirty="0"/>
              <a:t>Kontrolle</a:t>
            </a:r>
          </a:p>
          <a:p>
            <a:pPr lvl="1"/>
            <a:r>
              <a:rPr lang="de-AT" dirty="0" err="1"/>
              <a:t>GreenCheck</a:t>
            </a:r>
            <a:r>
              <a:rPr lang="de-AT" dirty="0"/>
              <a:t>-App</a:t>
            </a:r>
          </a:p>
          <a:p>
            <a:pPr lvl="1"/>
            <a:r>
              <a:rPr lang="de-AT" dirty="0"/>
              <a:t>nur QR-Code gescannt -&gt; pers. Daten werden angezeigt</a:t>
            </a:r>
          </a:p>
        </p:txBody>
      </p:sp>
      <p:pic>
        <p:nvPicPr>
          <p:cNvPr id="4" name="Picture 2" descr="EU-Kommissar gegen Grenzkontrollen: &quot;Ohne Schengen hört Europa auf zu  existieren&quot; - Politik - Tagesspiegel">
            <a:extLst>
              <a:ext uri="{FF2B5EF4-FFF2-40B4-BE49-F238E27FC236}">
                <a16:creationId xmlns:a16="http://schemas.microsoft.com/office/drawing/2014/main" id="{FADA3A24-85B4-486B-95C1-FF328025D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026" y="365125"/>
            <a:ext cx="2838465" cy="186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849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558721-98C3-44E4-9D08-EB74C124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Kontrolle und Ausstellung - Analog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3A734A-29A3-4854-9EB7-ECF78BFDA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Ausstellung:</a:t>
            </a:r>
          </a:p>
          <a:p>
            <a:pPr lvl="1"/>
            <a:r>
              <a:rPr lang="de-AT" dirty="0"/>
              <a:t>in Gemeinden, Apotheken oder Bezirksverwaltungsbehörden</a:t>
            </a:r>
          </a:p>
          <a:p>
            <a:r>
              <a:rPr lang="de-AT" dirty="0"/>
              <a:t>Kontrolle:</a:t>
            </a:r>
          </a:p>
          <a:p>
            <a:pPr lvl="1"/>
            <a:r>
              <a:rPr lang="de-AT" dirty="0" err="1"/>
              <a:t>GreenCheck</a:t>
            </a:r>
            <a:r>
              <a:rPr lang="de-AT" dirty="0"/>
              <a:t>-App</a:t>
            </a:r>
          </a:p>
          <a:p>
            <a:pPr lvl="1"/>
            <a:r>
              <a:rPr lang="de-AT" dirty="0"/>
              <a:t>nur QR-Code gescannt -&gt; pers. Daten werden angezeigt</a:t>
            </a:r>
          </a:p>
        </p:txBody>
      </p:sp>
      <p:pic>
        <p:nvPicPr>
          <p:cNvPr id="5122" name="Picture 2" descr="EU-Kommissar gegen Grenzkontrollen: &quot;Ohne Schengen hört Europa auf zu  existieren&quot; - Politik - Tagesspiegel">
            <a:extLst>
              <a:ext uri="{FF2B5EF4-FFF2-40B4-BE49-F238E27FC236}">
                <a16:creationId xmlns:a16="http://schemas.microsoft.com/office/drawing/2014/main" id="{F4FFEBA7-B95D-401A-8D56-D5A486A13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026" y="365125"/>
            <a:ext cx="2838465" cy="186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72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9C7C3-8B2D-4CE7-B617-B9495F05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Daten und Aufbau des QR Codes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016073-D028-447D-9D95-0B60C1D25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de-AT" dirty="0"/>
              <a:t>Gespeicherte Daten:</a:t>
            </a:r>
          </a:p>
          <a:p>
            <a:pPr lvl="1"/>
            <a:r>
              <a:rPr lang="de-AT" dirty="0"/>
              <a:t>Vorname, Nachname, Geburtsdatum, Gültigkeit des Zertifikates</a:t>
            </a:r>
          </a:p>
          <a:p>
            <a:r>
              <a:rPr lang="de-AT" dirty="0"/>
              <a:t>Aufbau:</a:t>
            </a:r>
          </a:p>
          <a:p>
            <a:pPr lvl="1"/>
            <a:r>
              <a:rPr lang="de-AT" dirty="0"/>
              <a:t>1. Positionsmarkierungen</a:t>
            </a:r>
          </a:p>
          <a:p>
            <a:pPr lvl="2"/>
            <a:r>
              <a:rPr lang="de-AT" dirty="0"/>
              <a:t>für schnellen, genauen Scan</a:t>
            </a:r>
          </a:p>
          <a:p>
            <a:pPr lvl="2"/>
            <a:r>
              <a:rPr lang="de-AT" dirty="0"/>
              <a:t>Richtung des Codes</a:t>
            </a:r>
          </a:p>
          <a:p>
            <a:pPr lvl="1"/>
            <a:r>
              <a:rPr lang="de-AT" dirty="0"/>
              <a:t>2. Ausrichtungsmarkierungen</a:t>
            </a:r>
          </a:p>
          <a:p>
            <a:pPr lvl="2"/>
            <a:r>
              <a:rPr lang="de-AT" dirty="0"/>
              <a:t>Verarbeitungshilfe auf unebenen Oberflächen</a:t>
            </a:r>
          </a:p>
          <a:p>
            <a:pPr lvl="1"/>
            <a:r>
              <a:rPr lang="de-AT" dirty="0"/>
              <a:t>3. Synchronisationslinien/Taktzellen</a:t>
            </a:r>
          </a:p>
          <a:p>
            <a:pPr lvl="2"/>
            <a:r>
              <a:rPr lang="de-AT" dirty="0"/>
              <a:t>genaue Definition des Datenraster zur Bestimmung der Datenmatrixgröße</a:t>
            </a:r>
          </a:p>
          <a:p>
            <a:pPr lvl="1"/>
            <a:r>
              <a:rPr lang="de-AT" dirty="0"/>
              <a:t>4. Versionsfelder</a:t>
            </a:r>
          </a:p>
          <a:p>
            <a:pPr lvl="2"/>
            <a:r>
              <a:rPr lang="de-AT" dirty="0"/>
              <a:t>Spezifizierung der QR-Code Version (40 insg. 1-7 am geläufigsten)</a:t>
            </a:r>
          </a:p>
          <a:p>
            <a:pPr lvl="1"/>
            <a:r>
              <a:rPr lang="de-AT" dirty="0"/>
              <a:t>5. Formatfelder</a:t>
            </a:r>
          </a:p>
          <a:p>
            <a:pPr lvl="2"/>
            <a:r>
              <a:rPr lang="de-AT" dirty="0"/>
              <a:t>Information über Fehlertoleranz und Datenmaske -&gt; erleichterter Scan</a:t>
            </a:r>
          </a:p>
          <a:p>
            <a:pPr lvl="1"/>
            <a:r>
              <a:rPr lang="de-AT" dirty="0"/>
              <a:t>6. Datenfeld/ Nutz und Fehlerkorrektur Date</a:t>
            </a:r>
          </a:p>
          <a:p>
            <a:pPr lvl="2"/>
            <a:r>
              <a:rPr lang="de-AT" dirty="0"/>
              <a:t>alle Daten + Elemente zur Fehlerkorrektur </a:t>
            </a:r>
            <a:r>
              <a:rPr lang="de-AT" dirty="0">
                <a:sym typeface="Wingdings" panose="05000000000000000000" pitchFamily="2" charset="2"/>
              </a:rPr>
              <a:t> Bis zu 30% Kompensation möglich</a:t>
            </a:r>
            <a:endParaRPr lang="de-AT" dirty="0"/>
          </a:p>
          <a:p>
            <a:pPr lvl="1"/>
            <a:r>
              <a:rPr lang="de-AT" dirty="0"/>
              <a:t>7. Randzone</a:t>
            </a:r>
          </a:p>
          <a:p>
            <a:pPr lvl="2"/>
            <a:r>
              <a:rPr lang="de-AT" dirty="0"/>
              <a:t>Struktur und besseres Verständnis </a:t>
            </a:r>
            <a:r>
              <a:rPr lang="de-AT" dirty="0">
                <a:sym typeface="Wingdings" panose="05000000000000000000" pitchFamily="2" charset="2"/>
              </a:rPr>
              <a:t> für Scan Programm</a:t>
            </a:r>
          </a:p>
          <a:p>
            <a:pPr lvl="2"/>
            <a:r>
              <a:rPr lang="de-AT" dirty="0"/>
              <a:t>Wichtig für Unterscheidung des QR-Codes zur Umgebung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C98B79F-FCCC-4ECF-A215-175A536C9B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656" y="560388"/>
            <a:ext cx="1140460" cy="11303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76D358E-463F-42D6-989F-3455B3E15FBD}"/>
              </a:ext>
            </a:extLst>
          </p:cNvPr>
          <p:cNvSpPr txBox="1"/>
          <p:nvPr/>
        </p:nvSpPr>
        <p:spPr>
          <a:xfrm>
            <a:off x="8519546" y="839022"/>
            <a:ext cx="36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1.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D9605AC-2A3F-4D67-9893-EBC2138CC4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060" y="985204"/>
            <a:ext cx="1156970" cy="114998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483D120-B62D-4AFF-8F42-47C166FD4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656" y="1893462"/>
            <a:ext cx="1270000" cy="124904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1A786F2-262A-4FF3-AAE9-3AD4599714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060" y="2430372"/>
            <a:ext cx="1278255" cy="127825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EBEC3E7-7850-434A-BD6F-B1173194F4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528" y="3394877"/>
            <a:ext cx="1278255" cy="127825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C46E3C7-89E5-4794-AC72-908B327707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098" y="4130529"/>
            <a:ext cx="1287780" cy="126174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D13462A-8C9E-4189-A105-3209540056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528" y="5025016"/>
            <a:ext cx="1282700" cy="1326515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56A394AD-1AC5-405E-AFC8-2BA551B29AC6}"/>
              </a:ext>
            </a:extLst>
          </p:cNvPr>
          <p:cNvSpPr txBox="1"/>
          <p:nvPr/>
        </p:nvSpPr>
        <p:spPr>
          <a:xfrm>
            <a:off x="10484669" y="1375530"/>
            <a:ext cx="36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2.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FA6A6EF-7755-4C46-893E-E9720C61A7FF}"/>
              </a:ext>
            </a:extLst>
          </p:cNvPr>
          <p:cNvSpPr txBox="1"/>
          <p:nvPr/>
        </p:nvSpPr>
        <p:spPr>
          <a:xfrm>
            <a:off x="8519546" y="2358853"/>
            <a:ext cx="36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3.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BB814E0-7F35-4F4B-8D0B-0BF8E98ED00A}"/>
              </a:ext>
            </a:extLst>
          </p:cNvPr>
          <p:cNvSpPr txBox="1"/>
          <p:nvPr/>
        </p:nvSpPr>
        <p:spPr>
          <a:xfrm>
            <a:off x="10354690" y="2884834"/>
            <a:ext cx="36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4.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8A4EE2C-C102-4A81-83A2-E88F94CE6757}"/>
              </a:ext>
            </a:extLst>
          </p:cNvPr>
          <p:cNvSpPr txBox="1"/>
          <p:nvPr/>
        </p:nvSpPr>
        <p:spPr>
          <a:xfrm>
            <a:off x="8519546" y="3850812"/>
            <a:ext cx="36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5.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CE767A2-68D4-40ED-BC17-A3AB5398A054}"/>
              </a:ext>
            </a:extLst>
          </p:cNvPr>
          <p:cNvSpPr txBox="1"/>
          <p:nvPr/>
        </p:nvSpPr>
        <p:spPr>
          <a:xfrm>
            <a:off x="10360935" y="4576736"/>
            <a:ext cx="36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6.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CF07B17-22C3-4D1D-A346-D511535BFA8B}"/>
              </a:ext>
            </a:extLst>
          </p:cNvPr>
          <p:cNvSpPr txBox="1"/>
          <p:nvPr/>
        </p:nvSpPr>
        <p:spPr>
          <a:xfrm>
            <a:off x="8519546" y="5503608"/>
            <a:ext cx="36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7.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2134FA2B-1385-4BDF-BF2B-0DF313341A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040" y="1375530"/>
            <a:ext cx="1502451" cy="150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66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74BD19E-FBA9-4EE8-80BC-61685A5C0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110" y="0"/>
            <a:ext cx="2560890" cy="25608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AD1BEC1-BCB5-41E5-9C50-73704B937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QR-Code fälschen und erkennen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9FA2D3-1113-47AF-89A4-CE5FF4A2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Fälschen</a:t>
            </a:r>
          </a:p>
          <a:p>
            <a:pPr lvl="1"/>
            <a:r>
              <a:rPr lang="de-AT" dirty="0"/>
              <a:t>innerhalb weniger Minuten mit freier Software erstellt</a:t>
            </a:r>
          </a:p>
          <a:p>
            <a:pPr lvl="1"/>
            <a:r>
              <a:rPr lang="de-AT" dirty="0"/>
              <a:t>einfach, da Struktur von QR-Codes öffentlich bekannt</a:t>
            </a:r>
          </a:p>
          <a:p>
            <a:r>
              <a:rPr lang="de-AT" dirty="0"/>
              <a:t>Erkennen</a:t>
            </a:r>
          </a:p>
          <a:p>
            <a:pPr lvl="1"/>
            <a:r>
              <a:rPr lang="de-AT" dirty="0"/>
              <a:t>muss EU-Vorgaben entsprechen, ansonsten ungültig</a:t>
            </a:r>
          </a:p>
          <a:p>
            <a:pPr lvl="1"/>
            <a:r>
              <a:rPr lang="de-AT" dirty="0"/>
              <a:t>ohne scannen des QR-Codes, einfache Fälschung in z.B. Word</a:t>
            </a:r>
          </a:p>
        </p:txBody>
      </p:sp>
    </p:spTree>
    <p:extLst>
      <p:ext uri="{BB962C8B-B14F-4D97-AF65-F5344CB8AC3E}">
        <p14:creationId xmlns:p14="http://schemas.microsoft.com/office/powerpoint/2010/main" val="3037609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912381-F458-45CE-B647-C868BF25C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Sinnhaftigkeit der Lichtbildausweiskontrolle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2D71F7-B700-4F3B-92C7-877E5B3EB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sinnvoll/nötig, da ohne kein Zugehörigkeitsnachweis vorhanden</a:t>
            </a:r>
          </a:p>
          <a:p>
            <a:r>
              <a:rPr lang="de-AT" dirty="0"/>
              <a:t>vorzeigen eines anderen Zertifikates dadurch nicht möglich</a:t>
            </a:r>
          </a:p>
        </p:txBody>
      </p:sp>
    </p:spTree>
    <p:extLst>
      <p:ext uri="{BB962C8B-B14F-4D97-AF65-F5344CB8AC3E}">
        <p14:creationId xmlns:p14="http://schemas.microsoft.com/office/powerpoint/2010/main" val="375147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4E7A5B-F356-4BF0-83B6-90E00F242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Architekturdiagramm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2C4A6A-CABF-409B-99F5-50897A581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43785C5-2F92-445A-A448-056FB9F01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83" y="1372600"/>
            <a:ext cx="10417323" cy="5485400"/>
          </a:xfrm>
          <a:prstGeom prst="rect">
            <a:avLst/>
          </a:prstGeom>
        </p:spPr>
      </p:pic>
      <p:pic>
        <p:nvPicPr>
          <p:cNvPr id="1026" name="Picture 2" descr="Facebook heißt jetzt Meta: Zuckerberg verkündet den Namenswechsel">
            <a:extLst>
              <a:ext uri="{FF2B5EF4-FFF2-40B4-BE49-F238E27FC236}">
                <a16:creationId xmlns:a16="http://schemas.microsoft.com/office/drawing/2014/main" id="{48616D34-7AA2-44E7-88D4-F4B5D4BF73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82" t="26818" r="30807" b="27785"/>
          <a:stretch/>
        </p:blipFill>
        <p:spPr bwMode="auto">
          <a:xfrm>
            <a:off x="5815992" y="1753020"/>
            <a:ext cx="416742" cy="27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542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</Words>
  <Application>Microsoft Office PowerPoint</Application>
  <PresentationFormat>Breitbild</PresentationFormat>
  <Paragraphs>110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Office</vt:lpstr>
      <vt:lpstr>Grüner Pass Analyse und Lösungsansatz</vt:lpstr>
      <vt:lpstr>Agenda</vt:lpstr>
      <vt:lpstr>Schwachstellen des aktuellen Systems</vt:lpstr>
      <vt:lpstr>Kontrolle und Ausstellung – Digital</vt:lpstr>
      <vt:lpstr>Kontrolle und Ausstellung - Analog</vt:lpstr>
      <vt:lpstr>Daten und Aufbau des QR Codes</vt:lpstr>
      <vt:lpstr>QR-Code fälschen und erkennen</vt:lpstr>
      <vt:lpstr>Sinnhaftigkeit der Lichtbildausweiskontrolle</vt:lpstr>
      <vt:lpstr>Architekturdiagramm</vt:lpstr>
      <vt:lpstr>Sequenzdiagramm</vt:lpstr>
      <vt:lpstr>Neues System</vt:lpstr>
      <vt:lpstr>Kontrolle und Ausstellung</vt:lpstr>
      <vt:lpstr>Sinnhaftigkeit einer Lichtbildausweiskontrolle</vt:lpstr>
      <vt:lpstr>Datenschutz</vt:lpstr>
      <vt:lpstr>Benötigte Apps</vt:lpstr>
      <vt:lpstr>Kosten</vt:lpstr>
      <vt:lpstr>Schwachstellen</vt:lpstr>
      <vt:lpstr>Sequenzdiagramm</vt:lpstr>
      <vt:lpstr>Architekturdiagramm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Grüner Pass Analyse und Lösungsansatz</dc:title>
  <dc:creator>Thomas</dc:creator>
  <cp:lastModifiedBy>Thomas</cp:lastModifiedBy>
  <cp:revision>6</cp:revision>
  <dcterms:created xsi:type="dcterms:W3CDTF">2022-04-26T15:50:39Z</dcterms:created>
  <dcterms:modified xsi:type="dcterms:W3CDTF">2022-04-26T18:08:59Z</dcterms:modified>
</cp:coreProperties>
</file>