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A857BDA-BD3D-4BBC-B1CC-076167A54C99}">
  <a:tblStyle styleId="{AA857BDA-BD3D-4BBC-B1CC-076167A54C9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KNN  &gt;  SVM for 5 classes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rIns="91425" tIns="91425">
            <a:noAutofit/>
          </a:bodyPr>
          <a:lstStyle/>
          <a:p>
            <a:pPr lvl="0">
              <a:spcBef>
                <a:spcPts val="0"/>
              </a:spcBef>
              <a:buNone/>
            </a:pPr>
            <a:r>
              <a:rPr lang="en">
                <a:latin typeface="Helvetica Neue"/>
                <a:ea typeface="Helvetica Neue"/>
                <a:cs typeface="Helvetica Neue"/>
                <a:sym typeface="Helvetica Neue"/>
              </a:rPr>
              <a:t>DopplerML: </a:t>
            </a:r>
          </a:p>
          <a:p>
            <a:pPr lvl="0">
              <a:spcBef>
                <a:spcPts val="0"/>
              </a:spcBef>
              <a:buNone/>
            </a:pPr>
            <a:r>
              <a:rPr lang="en">
                <a:latin typeface="Helvetica Neue"/>
                <a:ea typeface="Helvetica Neue"/>
                <a:cs typeface="Helvetica Neue"/>
                <a:sym typeface="Helvetica Neue"/>
              </a:rPr>
              <a:t>Ultrasonic Gesture Recognition </a:t>
            </a:r>
          </a:p>
        </p:txBody>
      </p:sp>
      <p:sp>
        <p:nvSpPr>
          <p:cNvPr id="73" name="Shape 73"/>
          <p:cNvSpPr txBox="1"/>
          <p:nvPr>
            <p:ph idx="1" type="subTitle"/>
          </p:nvPr>
        </p:nvSpPr>
        <p:spPr>
          <a:xfrm>
            <a:off x="2390266" y="3238450"/>
            <a:ext cx="6331500" cy="1241700"/>
          </a:xfrm>
          <a:prstGeom prst="rect">
            <a:avLst/>
          </a:prstGeom>
        </p:spPr>
        <p:txBody>
          <a:bodyPr anchorCtr="0" anchor="b" bIns="91425" lIns="91425" rIns="91425" tIns="91425">
            <a:noAutofit/>
          </a:bodyPr>
          <a:lstStyle/>
          <a:p>
            <a:pPr lvl="0">
              <a:spcBef>
                <a:spcPts val="0"/>
              </a:spcBef>
              <a:buNone/>
            </a:pPr>
            <a:r>
              <a:rPr lang="en">
                <a:latin typeface="Helvetica Neue"/>
                <a:ea typeface="Helvetica Neue"/>
                <a:cs typeface="Helvetica Neue"/>
                <a:sym typeface="Helvetica Neue"/>
              </a:rPr>
              <a:t>Matthew Harding, Tom Eliot • 15-780 Graduate AI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4294967295" type="title"/>
          </p:nvPr>
        </p:nvSpPr>
        <p:spPr>
          <a:xfrm>
            <a:off x="228549" y="156850"/>
            <a:ext cx="6321600" cy="635400"/>
          </a:xfrm>
          <a:prstGeom prst="rect">
            <a:avLst/>
          </a:prstGeom>
        </p:spPr>
        <p:txBody>
          <a:bodyPr anchorCtr="0" anchor="t" bIns="91425" lIns="91425" rIns="91425" tIns="91425">
            <a:noAutofit/>
          </a:bodyPr>
          <a:lstStyle/>
          <a:p>
            <a:pPr lvl="0" rtl="0">
              <a:spcBef>
                <a:spcPts val="0"/>
              </a:spcBef>
              <a:buNone/>
            </a:pPr>
            <a:r>
              <a:rPr lang="en"/>
              <a:t>Future Work</a:t>
            </a:r>
          </a:p>
        </p:txBody>
      </p:sp>
      <p:sp>
        <p:nvSpPr>
          <p:cNvPr id="140" name="Shape 140"/>
          <p:cNvSpPr txBox="1"/>
          <p:nvPr>
            <p:ph idx="4294967295" type="body"/>
          </p:nvPr>
        </p:nvSpPr>
        <p:spPr>
          <a:xfrm>
            <a:off x="228545" y="792249"/>
            <a:ext cx="8706000" cy="4179900"/>
          </a:xfrm>
          <a:prstGeom prst="rect">
            <a:avLst/>
          </a:prstGeom>
        </p:spPr>
        <p:txBody>
          <a:bodyPr anchorCtr="0" anchor="t" bIns="91425" lIns="91425" rIns="91425" tIns="91425">
            <a:noAutofit/>
          </a:bodyPr>
          <a:lstStyle/>
          <a:p>
            <a:pPr lvl="0" rtl="0">
              <a:spcBef>
                <a:spcPts val="0"/>
              </a:spcBef>
              <a:buNone/>
            </a:pPr>
            <a:r>
              <a:rPr lang="en"/>
              <a:t>Working in a dataflow language like PureData provided many advantages in streamlining our workflow. However we were also constrained to a max feature vector size of 255. We know that there is much higher resolution data that may be collected on the frequency spectrum and trained upon. Additionally, using a time-varying frequency spectrum i.e. sonogram would add another dimension to the data, capturing the progression of a gesture. There is a precedent for recognition in Daniel Nouri’s work on the use of deep neural networks on sonogram data in the classification of animal noises e.g. whale and bird calls. We would like to harness the same technique for gesture recognition, as we believe there are minute differences in the signals that can distinguish complex gestures.  Additionally, as gestures in invariant in time, i.e. they are similar no matter when the are performed, a CNN may perform well. We would also like to try to apply the technique of sonar to gesture recognition, where the reflection delay is measured.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853950" y="390450"/>
            <a:ext cx="7436100" cy="1538400"/>
          </a:xfrm>
          <a:prstGeom prst="rect">
            <a:avLst/>
          </a:prstGeom>
        </p:spPr>
        <p:txBody>
          <a:bodyPr anchorCtr="0" anchor="ctr" bIns="91425" lIns="91425" rIns="91425" tIns="91425">
            <a:noAutofit/>
          </a:bodyPr>
          <a:lstStyle/>
          <a:p>
            <a:pPr lvl="0">
              <a:spcBef>
                <a:spcPts val="0"/>
              </a:spcBef>
              <a:buNone/>
            </a:pPr>
            <a:r>
              <a:rPr lang="en">
                <a:latin typeface="Helvetica Neue"/>
                <a:ea typeface="Helvetica Neue"/>
                <a:cs typeface="Helvetica Neue"/>
                <a:sym typeface="Helvetica Neue"/>
              </a:rPr>
              <a:t>Conclusions</a:t>
            </a:r>
          </a:p>
        </p:txBody>
      </p:sp>
      <p:sp>
        <p:nvSpPr>
          <p:cNvPr id="146" name="Shape 146"/>
          <p:cNvSpPr txBox="1"/>
          <p:nvPr>
            <p:ph idx="1" type="body"/>
          </p:nvPr>
        </p:nvSpPr>
        <p:spPr>
          <a:xfrm>
            <a:off x="853950" y="2005050"/>
            <a:ext cx="7436100" cy="1071600"/>
          </a:xfrm>
          <a:prstGeom prst="rect">
            <a:avLst/>
          </a:prstGeom>
        </p:spPr>
        <p:txBody>
          <a:bodyPr anchorCtr="0" anchor="t" bIns="91425" lIns="91425" rIns="91425" tIns="91425">
            <a:noAutofit/>
          </a:bodyPr>
          <a:lstStyle/>
          <a:p>
            <a:pPr lvl="0" algn="just">
              <a:spcBef>
                <a:spcPts val="0"/>
              </a:spcBef>
              <a:buNone/>
            </a:pPr>
            <a:r>
              <a:rPr lang="en"/>
              <a:t>This application of Machine Learning to this technology is not surprisingly very young. Our exploration here shows early results into applying Doppler-phenomenon feature classification in the ultrasonic range for practical use in gesture classifying applications. After exploring the features and our algorithms’ sensitivity to them, we can wager that regression techniques, like K-nearest neighbors, may be better suited for classification of these complicated frequency-time functions.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p:nvPr/>
        </p:nvSpPr>
        <p:spPr>
          <a:xfrm>
            <a:off x="200837" y="2420000"/>
            <a:ext cx="4309200" cy="901800"/>
          </a:xfrm>
          <a:prstGeom prst="parallelogram">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None/>
            </a:pPr>
            <a:r>
              <a:rPr lang="en" sz="3000">
                <a:latin typeface="Helvetica Neue"/>
                <a:ea typeface="Helvetica Neue"/>
                <a:cs typeface="Helvetica Neue"/>
                <a:sym typeface="Helvetica Neue"/>
              </a:rPr>
              <a:t>Experiment Setup</a:t>
            </a:r>
          </a:p>
        </p:txBody>
      </p:sp>
      <p:pic>
        <p:nvPicPr>
          <p:cNvPr id="80" name="Shape 80"/>
          <p:cNvPicPr preferRelativeResize="0"/>
          <p:nvPr/>
        </p:nvPicPr>
        <p:blipFill>
          <a:blip r:embed="rId3">
            <a:alphaModFix/>
          </a:blip>
          <a:stretch>
            <a:fillRect/>
          </a:stretch>
        </p:blipFill>
        <p:spPr>
          <a:xfrm rot="-5400000">
            <a:off x="391524" y="1892187"/>
            <a:ext cx="901925" cy="901925"/>
          </a:xfrm>
          <a:prstGeom prst="rect">
            <a:avLst/>
          </a:prstGeom>
          <a:noFill/>
          <a:ln>
            <a:noFill/>
          </a:ln>
        </p:spPr>
      </p:pic>
      <p:pic>
        <p:nvPicPr>
          <p:cNvPr id="81" name="Shape 81"/>
          <p:cNvPicPr preferRelativeResize="0"/>
          <p:nvPr/>
        </p:nvPicPr>
        <p:blipFill>
          <a:blip r:embed="rId3">
            <a:alphaModFix/>
          </a:blip>
          <a:stretch>
            <a:fillRect/>
          </a:stretch>
        </p:blipFill>
        <p:spPr>
          <a:xfrm rot="-5400000">
            <a:off x="3476299" y="1892200"/>
            <a:ext cx="901925" cy="901925"/>
          </a:xfrm>
          <a:prstGeom prst="rect">
            <a:avLst/>
          </a:prstGeom>
          <a:noFill/>
          <a:ln>
            <a:noFill/>
          </a:ln>
        </p:spPr>
      </p:pic>
      <p:pic>
        <p:nvPicPr>
          <p:cNvPr id="82" name="Shape 82"/>
          <p:cNvPicPr preferRelativeResize="0"/>
          <p:nvPr/>
        </p:nvPicPr>
        <p:blipFill>
          <a:blip r:embed="rId4">
            <a:alphaModFix/>
          </a:blip>
          <a:stretch>
            <a:fillRect/>
          </a:stretch>
        </p:blipFill>
        <p:spPr>
          <a:xfrm>
            <a:off x="1933912" y="1949325"/>
            <a:ext cx="901925" cy="901925"/>
          </a:xfrm>
          <a:prstGeom prst="rect">
            <a:avLst/>
          </a:prstGeom>
          <a:noFill/>
          <a:ln>
            <a:noFill/>
          </a:ln>
        </p:spPr>
      </p:pic>
      <p:pic>
        <p:nvPicPr>
          <p:cNvPr id="83" name="Shape 83"/>
          <p:cNvPicPr preferRelativeResize="0"/>
          <p:nvPr/>
        </p:nvPicPr>
        <p:blipFill>
          <a:blip r:embed="rId5">
            <a:alphaModFix/>
          </a:blip>
          <a:stretch>
            <a:fillRect/>
          </a:stretch>
        </p:blipFill>
        <p:spPr>
          <a:xfrm>
            <a:off x="1196250" y="152398"/>
            <a:ext cx="2761650" cy="1165399"/>
          </a:xfrm>
          <a:prstGeom prst="rect">
            <a:avLst/>
          </a:prstGeom>
          <a:noFill/>
          <a:ln>
            <a:noFill/>
          </a:ln>
        </p:spPr>
      </p:pic>
      <p:pic>
        <p:nvPicPr>
          <p:cNvPr id="84" name="Shape 84"/>
          <p:cNvPicPr preferRelativeResize="0"/>
          <p:nvPr/>
        </p:nvPicPr>
        <p:blipFill>
          <a:blip r:embed="rId6">
            <a:alphaModFix/>
          </a:blip>
          <a:stretch>
            <a:fillRect/>
          </a:stretch>
        </p:blipFill>
        <p:spPr>
          <a:xfrm rot="10800000">
            <a:off x="1951250" y="1165400"/>
            <a:ext cx="808398" cy="808398"/>
          </a:xfrm>
          <a:prstGeom prst="rect">
            <a:avLst/>
          </a:prstGeom>
          <a:noFill/>
          <a:ln>
            <a:noFill/>
          </a:ln>
        </p:spPr>
      </p:pic>
      <p:sp>
        <p:nvSpPr>
          <p:cNvPr id="85" name="Shape 85"/>
          <p:cNvSpPr txBox="1"/>
          <p:nvPr/>
        </p:nvSpPr>
        <p:spPr>
          <a:xfrm>
            <a:off x="612100" y="1549825"/>
            <a:ext cx="754200" cy="459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86" name="Shape 86"/>
          <p:cNvSpPr/>
          <p:nvPr/>
        </p:nvSpPr>
        <p:spPr>
          <a:xfrm>
            <a:off x="200837" y="3444725"/>
            <a:ext cx="1972200" cy="586500"/>
          </a:xfrm>
          <a:prstGeom prst="rect">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latin typeface="Helvetica Neue"/>
                <a:ea typeface="Helvetica Neue"/>
                <a:cs typeface="Helvetica Neue"/>
                <a:sym typeface="Helvetica Neue"/>
              </a:rPr>
              <a:t>Fast Fourier Transform</a:t>
            </a:r>
          </a:p>
        </p:txBody>
      </p:sp>
      <p:sp>
        <p:nvSpPr>
          <p:cNvPr id="87" name="Shape 87"/>
          <p:cNvSpPr/>
          <p:nvPr/>
        </p:nvSpPr>
        <p:spPr>
          <a:xfrm>
            <a:off x="2252950" y="3623900"/>
            <a:ext cx="221100" cy="1785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2550250" y="3444725"/>
            <a:ext cx="1615500" cy="586500"/>
          </a:xfrm>
          <a:prstGeom prst="rect">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Helvetica Neue"/>
                <a:ea typeface="Helvetica Neue"/>
                <a:cs typeface="Helvetica Neue"/>
                <a:sym typeface="Helvetica Neue"/>
              </a:rPr>
              <a:t>Bandpass filtering</a:t>
            </a:r>
          </a:p>
        </p:txBody>
      </p:sp>
      <p:sp>
        <p:nvSpPr>
          <p:cNvPr id="89" name="Shape 89"/>
          <p:cNvSpPr/>
          <p:nvPr/>
        </p:nvSpPr>
        <p:spPr>
          <a:xfrm>
            <a:off x="3216850" y="4114500"/>
            <a:ext cx="318300" cy="304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2554050" y="4424000"/>
            <a:ext cx="1729200" cy="535500"/>
          </a:xfrm>
          <a:prstGeom prst="cloudCallout">
            <a:avLst>
              <a:gd fmla="val -20833" name="adj1"/>
              <a:gd fmla="val 62500" name="adj2"/>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Artificial Classifiers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853950" y="390450"/>
            <a:ext cx="7436100" cy="1538400"/>
          </a:xfrm>
          <a:prstGeom prst="rect">
            <a:avLst/>
          </a:prstGeom>
        </p:spPr>
        <p:txBody>
          <a:bodyPr anchorCtr="0" anchor="ctr" bIns="91425" lIns="91425" rIns="91425" tIns="91425">
            <a:noAutofit/>
          </a:bodyPr>
          <a:lstStyle/>
          <a:p>
            <a:pPr lvl="0">
              <a:spcBef>
                <a:spcPts val="0"/>
              </a:spcBef>
              <a:buNone/>
            </a:pPr>
            <a:r>
              <a:rPr lang="en"/>
              <a:t>Prior Work</a:t>
            </a:r>
          </a:p>
        </p:txBody>
      </p:sp>
      <p:sp>
        <p:nvSpPr>
          <p:cNvPr id="96" name="Shape 96"/>
          <p:cNvSpPr txBox="1"/>
          <p:nvPr>
            <p:ph idx="1" type="body"/>
          </p:nvPr>
        </p:nvSpPr>
        <p:spPr>
          <a:xfrm>
            <a:off x="853950" y="1836875"/>
            <a:ext cx="7436100" cy="2892900"/>
          </a:xfrm>
          <a:prstGeom prst="rect">
            <a:avLst/>
          </a:prstGeom>
        </p:spPr>
        <p:txBody>
          <a:bodyPr anchorCtr="0" anchor="t" bIns="91425" lIns="91425" rIns="91425" tIns="91425">
            <a:noAutofit/>
          </a:bodyPr>
          <a:lstStyle/>
          <a:p>
            <a:pPr lvl="0" rtl="0" algn="l">
              <a:lnSpc>
                <a:spcPct val="115000"/>
              </a:lnSpc>
              <a:spcBef>
                <a:spcPts val="0"/>
              </a:spcBef>
              <a:spcAft>
                <a:spcPts val="0"/>
              </a:spcAft>
              <a:buNone/>
            </a:pPr>
            <a:r>
              <a:rPr b="1" lang="en" sz="1200">
                <a:highlight>
                  <a:srgbClr val="FFFFFF"/>
                </a:highlight>
                <a:latin typeface="Helvetica Neue"/>
                <a:ea typeface="Helvetica Neue"/>
                <a:cs typeface="Helvetica Neue"/>
                <a:sym typeface="Helvetica Neue"/>
              </a:rPr>
              <a:t>Touch &amp; activate: adding interactivity to existing objects using active acoustic sensing </a:t>
            </a:r>
          </a:p>
          <a:p>
            <a:pPr lvl="0" rtl="0" algn="l">
              <a:lnSpc>
                <a:spcPct val="115000"/>
              </a:lnSpc>
              <a:spcBef>
                <a:spcPts val="0"/>
              </a:spcBef>
              <a:spcAft>
                <a:spcPts val="0"/>
              </a:spcAft>
              <a:buNone/>
            </a:pPr>
            <a:r>
              <a:rPr lang="en" sz="1200">
                <a:highlight>
                  <a:srgbClr val="FFFFFF"/>
                </a:highlight>
                <a:latin typeface="Helvetica Neue"/>
                <a:ea typeface="Helvetica Neue"/>
                <a:cs typeface="Helvetica Neue"/>
                <a:sym typeface="Helvetica Neue"/>
              </a:rPr>
              <a:t>Makoto Ono, Buntarou Shizuki, and Jiro Tanaka. </a:t>
            </a:r>
          </a:p>
          <a:p>
            <a:pPr lvl="0" rtl="0" algn="l">
              <a:lnSpc>
                <a:spcPct val="115000"/>
              </a:lnSpc>
              <a:spcBef>
                <a:spcPts val="0"/>
              </a:spcBef>
              <a:spcAft>
                <a:spcPts val="0"/>
              </a:spcAft>
              <a:buNone/>
            </a:pPr>
            <a:r>
              <a:rPr lang="en" sz="1200">
                <a:highlight>
                  <a:srgbClr val="FFFFFF"/>
                </a:highlight>
                <a:latin typeface="Helvetica Neue"/>
                <a:ea typeface="Helvetica Neue"/>
                <a:cs typeface="Helvetica Neue"/>
                <a:sym typeface="Helvetica Neue"/>
              </a:rPr>
              <a:t>In </a:t>
            </a:r>
            <a:r>
              <a:rPr i="1" lang="en" sz="1200">
                <a:highlight>
                  <a:srgbClr val="FFFFFF"/>
                </a:highlight>
                <a:latin typeface="Helvetica Neue"/>
                <a:ea typeface="Helvetica Neue"/>
                <a:cs typeface="Helvetica Neue"/>
                <a:sym typeface="Helvetica Neue"/>
              </a:rPr>
              <a:t>Proceedings of the 26th annual ACM symposium on User interface software and technology</a:t>
            </a:r>
            <a:r>
              <a:rPr lang="en" sz="1200">
                <a:highlight>
                  <a:srgbClr val="FFFFFF"/>
                </a:highlight>
                <a:latin typeface="Helvetica Neue"/>
                <a:ea typeface="Helvetica Neue"/>
                <a:cs typeface="Helvetica Neue"/>
                <a:sym typeface="Helvetica Neue"/>
              </a:rPr>
              <a:t> (UIST '13)</a:t>
            </a:r>
          </a:p>
          <a:p>
            <a:pPr indent="-304800" lvl="0" marL="457200" rtl="0" algn="l">
              <a:lnSpc>
                <a:spcPct val="115000"/>
              </a:lnSpc>
              <a:spcBef>
                <a:spcPts val="0"/>
              </a:spcBef>
              <a:spcAft>
                <a:spcPts val="0"/>
              </a:spcAft>
              <a:buSzPct val="100000"/>
              <a:buFont typeface="Helvetica Neue"/>
              <a:buChar char="-"/>
            </a:pPr>
            <a:r>
              <a:rPr lang="en" sz="1200">
                <a:highlight>
                  <a:srgbClr val="FFFFFF"/>
                </a:highlight>
                <a:latin typeface="Helvetica Neue"/>
                <a:ea typeface="Helvetica Neue"/>
                <a:cs typeface="Helvetica Neue"/>
                <a:sym typeface="Helvetica Neue"/>
              </a:rPr>
              <a:t>Using piezo-electric microphone and paired vibration speaker attached to common items, this work demonstrated successful classification of touch gestures with some robustness to user</a:t>
            </a:r>
          </a:p>
          <a:p>
            <a:pPr lvl="0" algn="l">
              <a:lnSpc>
                <a:spcPct val="115000"/>
              </a:lnSpc>
              <a:spcBef>
                <a:spcPts val="0"/>
              </a:spcBef>
              <a:spcAft>
                <a:spcPts val="0"/>
              </a:spcAft>
              <a:buNone/>
            </a:pPr>
            <a:r>
              <a:t/>
            </a:r>
            <a:endParaRPr sz="1200">
              <a:highlight>
                <a:srgbClr val="FFFFFF"/>
              </a:highlight>
              <a:latin typeface="Helvetica Neue"/>
              <a:ea typeface="Helvetica Neue"/>
              <a:cs typeface="Helvetica Neue"/>
              <a:sym typeface="Helvetica Neue"/>
            </a:endParaRPr>
          </a:p>
          <a:p>
            <a:pPr lvl="0" algn="l">
              <a:spcBef>
                <a:spcPts val="0"/>
              </a:spcBef>
              <a:spcAft>
                <a:spcPts val="0"/>
              </a:spcAft>
              <a:buClr>
                <a:schemeClr val="dk2"/>
              </a:buClr>
              <a:buSzPct val="91666"/>
              <a:buFont typeface="Arial"/>
              <a:buNone/>
            </a:pPr>
            <a:r>
              <a:rPr b="1" lang="en" sz="1200">
                <a:highlight>
                  <a:srgbClr val="FFFFFF"/>
                </a:highlight>
                <a:latin typeface="Helvetica Neue"/>
                <a:ea typeface="Helvetica Neue"/>
                <a:cs typeface="Helvetica Neue"/>
                <a:sym typeface="Helvetica Neue"/>
              </a:rPr>
              <a:t>SoundWave: Using the Doppler Effect to Sense Gestures</a:t>
            </a:r>
          </a:p>
          <a:p>
            <a:pPr lvl="0" algn="l">
              <a:spcBef>
                <a:spcPts val="0"/>
              </a:spcBef>
              <a:spcAft>
                <a:spcPts val="0"/>
              </a:spcAft>
              <a:buClr>
                <a:schemeClr val="dk2"/>
              </a:buClr>
              <a:buSzPct val="91666"/>
              <a:buFont typeface="Arial"/>
              <a:buNone/>
            </a:pPr>
            <a:r>
              <a:rPr lang="en" sz="1200">
                <a:highlight>
                  <a:srgbClr val="FFFFFF"/>
                </a:highlight>
                <a:latin typeface="Helvetica Neue"/>
                <a:ea typeface="Helvetica Neue"/>
                <a:cs typeface="Helvetica Neue"/>
                <a:sym typeface="Helvetica Neue"/>
              </a:rPr>
              <a:t>Sidhant Gupta, Dan Morris, Shwetak Patel, Desney Tan</a:t>
            </a:r>
          </a:p>
          <a:p>
            <a:pPr lvl="0" rtl="0" algn="l">
              <a:spcBef>
                <a:spcPts val="0"/>
              </a:spcBef>
              <a:spcAft>
                <a:spcPts val="0"/>
              </a:spcAft>
              <a:buNone/>
            </a:pPr>
            <a:r>
              <a:rPr i="1" lang="en" sz="1200">
                <a:highlight>
                  <a:srgbClr val="FFFFFF"/>
                </a:highlight>
                <a:latin typeface="Helvetica Neue"/>
                <a:ea typeface="Helvetica Neue"/>
                <a:cs typeface="Helvetica Neue"/>
                <a:sym typeface="Helvetica Neue"/>
              </a:rPr>
              <a:t>Proceedings of ACM CHI 2012, May 2012</a:t>
            </a:r>
          </a:p>
          <a:p>
            <a:pPr indent="-304800" lvl="0" marL="457200" algn="l">
              <a:spcBef>
                <a:spcPts val="0"/>
              </a:spcBef>
              <a:spcAft>
                <a:spcPts val="800"/>
              </a:spcAft>
              <a:buSzPct val="100000"/>
              <a:buFont typeface="Helvetica Neue"/>
              <a:buChar char="-"/>
            </a:pPr>
            <a:r>
              <a:rPr lang="en" sz="1200">
                <a:highlight>
                  <a:srgbClr val="FFFFFF"/>
                </a:highlight>
                <a:latin typeface="Helvetica Neue"/>
                <a:ea typeface="Helvetica Neue"/>
                <a:cs typeface="Helvetica Neue"/>
                <a:sym typeface="Helvetica Neue"/>
              </a:rPr>
              <a:t>Informally, this work tests the robustness of Doppler Effect for free space gesture recognition in human environments and across users. Describes a thresholding yet reliable Doppler-shift-based motion-detection algorithm that can be used on everyday laptop computers </a:t>
            </a:r>
          </a:p>
          <a:p>
            <a:pPr lvl="0">
              <a:spcBef>
                <a:spcPts val="0"/>
              </a:spcBef>
              <a:buNone/>
            </a:pPr>
            <a:r>
              <a:t/>
            </a:r>
            <a:endParaRPr sz="1200">
              <a:highlight>
                <a:srgbClr val="FFFFFF"/>
              </a:highlight>
              <a:latin typeface="Helvetica Neue"/>
              <a:ea typeface="Helvetica Neue"/>
              <a:cs typeface="Helvetica Neue"/>
              <a:sym typeface="Helvetica Neue"/>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97650"/>
            <a:ext cx="8520600" cy="639600"/>
          </a:xfrm>
          <a:prstGeom prst="rect">
            <a:avLst/>
          </a:prstGeom>
        </p:spPr>
        <p:txBody>
          <a:bodyPr anchorCtr="0" anchor="t" bIns="91425" lIns="91425" rIns="91425" tIns="91425">
            <a:noAutofit/>
          </a:bodyPr>
          <a:lstStyle/>
          <a:p>
            <a:pPr lvl="0">
              <a:spcBef>
                <a:spcPts val="0"/>
              </a:spcBef>
              <a:buNone/>
            </a:pPr>
            <a:r>
              <a:rPr lang="en"/>
              <a:t>Motivation</a:t>
            </a:r>
            <a:r>
              <a:rPr lang="en">
                <a:latin typeface="Lato"/>
                <a:ea typeface="Lato"/>
                <a:cs typeface="Lato"/>
                <a:sym typeface="Lato"/>
              </a:rPr>
              <a:t>:</a:t>
            </a:r>
          </a:p>
          <a:p>
            <a:pPr lvl="0">
              <a:spcBef>
                <a:spcPts val="0"/>
              </a:spcBef>
              <a:buClr>
                <a:schemeClr val="dk2"/>
              </a:buClr>
              <a:buSzPct val="100000"/>
              <a:buFont typeface="Arial"/>
              <a:buNone/>
            </a:pPr>
            <a:r>
              <a:t/>
            </a:r>
            <a:endParaRPr b="0" sz="1100">
              <a:solidFill>
                <a:schemeClr val="dk2"/>
              </a:solidFill>
              <a:latin typeface="Lato"/>
              <a:ea typeface="Lato"/>
              <a:cs typeface="Lato"/>
              <a:sym typeface="Lato"/>
            </a:endParaRPr>
          </a:p>
          <a:p>
            <a:pPr lvl="0" rtl="0">
              <a:spcBef>
                <a:spcPts val="0"/>
              </a:spcBef>
              <a:buNone/>
            </a:pPr>
            <a:r>
              <a:rPr b="0" lang="en" sz="1900">
                <a:solidFill>
                  <a:schemeClr val="dk2"/>
                </a:solidFill>
                <a:latin typeface="Lato"/>
                <a:ea typeface="Lato"/>
                <a:cs typeface="Lato"/>
                <a:sym typeface="Lato"/>
              </a:rPr>
              <a:t>Inspired by a “maker project” that enabled webpage-control using simple ultrasonic laptop-detected gestures, we set out to attempt to bring the power of machine learning techniques to this</a:t>
            </a:r>
            <a:r>
              <a:rPr b="0" lang="en" sz="1900">
                <a:latin typeface="Lato"/>
                <a:ea typeface="Lato"/>
                <a:cs typeface="Lato"/>
                <a:sym typeface="Lato"/>
              </a:rPr>
              <a:t> </a:t>
            </a:r>
            <a:r>
              <a:rPr b="0" lang="en" sz="1900">
                <a:solidFill>
                  <a:schemeClr val="dk2"/>
                </a:solidFill>
                <a:latin typeface="Lato"/>
                <a:ea typeface="Lato"/>
                <a:cs typeface="Lato"/>
                <a:sym typeface="Lato"/>
              </a:rPr>
              <a:t>unsown area of ultrasonic perception research. We </a:t>
            </a:r>
            <a:r>
              <a:rPr b="0" lang="en" sz="1900">
                <a:latin typeface="Lato"/>
                <a:ea typeface="Lato"/>
                <a:cs typeface="Lato"/>
                <a:sym typeface="Lato"/>
              </a:rPr>
              <a:t>hypothesized that a stereo speaker system may provide more spatial information about a gesture necessary for machine learning to provide an improvement over the previous smart thresholding technique.</a:t>
            </a:r>
          </a:p>
          <a:p>
            <a:pPr lvl="0" rtl="0">
              <a:spcBef>
                <a:spcPts val="0"/>
              </a:spcBef>
              <a:buNone/>
            </a:pPr>
            <a:r>
              <a:rPr b="0" lang="en" sz="1900">
                <a:solidFill>
                  <a:schemeClr val="dk2"/>
                </a:solidFill>
                <a:latin typeface="Lato"/>
                <a:ea typeface="Lato"/>
                <a:cs typeface="Lato"/>
                <a:sym typeface="Lato"/>
              </a:rPr>
              <a:t>The proof-of-concept is already incredible, classifying between 5 simple free space gestures and exploring the feature-space on which to learn over. If not only because it’s more practical than computationally intensive computer vision techniques, one can imagine cheap sonar sensors can plausibly assist in facial and object recognition, increasing modern techniques’ robustness to illumination. As well, an application we are especially excited about includes real-time translation of variants of Sign Language for mute or blind users, enabling a cheap and efficient alternative to computer vision’s current direction.</a:t>
            </a:r>
          </a:p>
          <a:p>
            <a:pPr lvl="0">
              <a:spcBef>
                <a:spcPts val="0"/>
              </a:spcBef>
              <a:buClr>
                <a:schemeClr val="dk2"/>
              </a:buClr>
              <a:buSzPct val="57894"/>
              <a:buFont typeface="Arial"/>
              <a:buNone/>
            </a:pPr>
            <a:r>
              <a:t/>
            </a:r>
            <a:endParaRPr b="0" sz="1900">
              <a:solidFill>
                <a:schemeClr val="dk2"/>
              </a:solidFill>
              <a:latin typeface="Lato"/>
              <a:ea typeface="Lato"/>
              <a:cs typeface="Lato"/>
              <a:sym typeface="Lato"/>
            </a:endParaRPr>
          </a:p>
          <a:p>
            <a:pPr lvl="0">
              <a:spcBef>
                <a:spcPts val="0"/>
              </a:spcBef>
              <a:buNone/>
            </a:pPr>
            <a:r>
              <a:t/>
            </a:r>
            <a:endParaRPr>
              <a:latin typeface="Lato"/>
              <a:ea typeface="Lato"/>
              <a:cs typeface="Lato"/>
              <a:sym typeface="Lato"/>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4294967295" type="title"/>
          </p:nvPr>
        </p:nvSpPr>
        <p:spPr>
          <a:xfrm>
            <a:off x="228549" y="156850"/>
            <a:ext cx="6321600" cy="635400"/>
          </a:xfrm>
          <a:prstGeom prst="rect">
            <a:avLst/>
          </a:prstGeom>
        </p:spPr>
        <p:txBody>
          <a:bodyPr anchorCtr="0" anchor="t" bIns="91425" lIns="91425" rIns="91425" tIns="91425">
            <a:noAutofit/>
          </a:bodyPr>
          <a:lstStyle/>
          <a:p>
            <a:pPr lvl="0">
              <a:spcBef>
                <a:spcPts val="0"/>
              </a:spcBef>
              <a:buNone/>
            </a:pPr>
            <a:r>
              <a:rPr lang="en"/>
              <a:t>Method</a:t>
            </a:r>
          </a:p>
        </p:txBody>
      </p:sp>
      <p:sp>
        <p:nvSpPr>
          <p:cNvPr id="107" name="Shape 107"/>
          <p:cNvSpPr txBox="1"/>
          <p:nvPr>
            <p:ph idx="4294967295" type="body"/>
          </p:nvPr>
        </p:nvSpPr>
        <p:spPr>
          <a:xfrm>
            <a:off x="228545" y="792249"/>
            <a:ext cx="8706000" cy="4179900"/>
          </a:xfrm>
          <a:prstGeom prst="rect">
            <a:avLst/>
          </a:prstGeom>
        </p:spPr>
        <p:txBody>
          <a:bodyPr anchorCtr="0" anchor="t" bIns="91425" lIns="91425" rIns="91425" tIns="91425">
            <a:noAutofit/>
          </a:bodyPr>
          <a:lstStyle/>
          <a:p>
            <a:pPr lvl="0">
              <a:spcBef>
                <a:spcPts val="0"/>
              </a:spcBef>
              <a:buNone/>
            </a:pPr>
            <a:r>
              <a:rPr lang="en" sz="1900"/>
              <a:t>We present an approach to gestural recognition that requires minimal hardware. There exists an ultrasonic band of frequencies from 18kHz to 22kHz that a laptop or cellphone is capable of processing. To recognize gestures, techniques used commonly in radar and sonar may be applied, such as measuring doppler shift and measuring time delay. We emit sinusoidal tones in stereo from the speakers, and measure the frequency response of the reflected signal.  When the body moves in relation to the impinging sound waves, the waves are reflected and shifted in frequency through the doppler effect. </a:t>
            </a:r>
          </a:p>
          <a:p>
            <a:pPr lvl="0">
              <a:spcBef>
                <a:spcPts val="0"/>
              </a:spcBef>
              <a:buNone/>
            </a:pPr>
            <a:r>
              <a:t/>
            </a:r>
            <a:endParaRPr sz="1900"/>
          </a:p>
          <a:p>
            <a:pPr lvl="0">
              <a:spcBef>
                <a:spcPts val="0"/>
              </a:spcBef>
              <a:buNone/>
            </a:pPr>
            <a:r>
              <a:rPr lang="en" sz="1900"/>
              <a:t>Gestures are classified using a machine learning KNN algorithm using the frequency spectrum as a feature vector.</a:t>
            </a:r>
          </a:p>
        </p:txBody>
      </p:sp>
      <p:pic>
        <p:nvPicPr>
          <p:cNvPr id="108" name="Shape 108"/>
          <p:cNvPicPr preferRelativeResize="0"/>
          <p:nvPr/>
        </p:nvPicPr>
        <p:blipFill>
          <a:blip r:embed="rId3">
            <a:alphaModFix/>
          </a:blip>
          <a:stretch>
            <a:fillRect/>
          </a:stretch>
        </p:blipFill>
        <p:spPr>
          <a:xfrm>
            <a:off x="5572125" y="3479400"/>
            <a:ext cx="1580776" cy="6353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idx="4294967295" type="title"/>
          </p:nvPr>
        </p:nvSpPr>
        <p:spPr>
          <a:xfrm>
            <a:off x="228549" y="156850"/>
            <a:ext cx="6321600" cy="635400"/>
          </a:xfrm>
          <a:prstGeom prst="rect">
            <a:avLst/>
          </a:prstGeom>
        </p:spPr>
        <p:txBody>
          <a:bodyPr anchorCtr="0" anchor="t" bIns="91425" lIns="91425" rIns="91425" tIns="91425">
            <a:noAutofit/>
          </a:bodyPr>
          <a:lstStyle/>
          <a:p>
            <a:pPr lvl="0" rtl="0">
              <a:spcBef>
                <a:spcPts val="0"/>
              </a:spcBef>
              <a:buNone/>
            </a:pPr>
            <a:r>
              <a:rPr lang="en"/>
              <a:t>Implementation</a:t>
            </a:r>
          </a:p>
        </p:txBody>
      </p:sp>
      <p:sp>
        <p:nvSpPr>
          <p:cNvPr id="114" name="Shape 114"/>
          <p:cNvSpPr txBox="1"/>
          <p:nvPr>
            <p:ph idx="4294967295" type="body"/>
          </p:nvPr>
        </p:nvSpPr>
        <p:spPr>
          <a:xfrm>
            <a:off x="228545" y="792249"/>
            <a:ext cx="8706000" cy="4179900"/>
          </a:xfrm>
          <a:prstGeom prst="rect">
            <a:avLst/>
          </a:prstGeom>
        </p:spPr>
        <p:txBody>
          <a:bodyPr anchorCtr="0" anchor="t" bIns="91425" lIns="91425" rIns="91425" tIns="91425">
            <a:noAutofit/>
          </a:bodyPr>
          <a:lstStyle/>
          <a:p>
            <a:pPr lvl="0">
              <a:spcBef>
                <a:spcPts val="0"/>
              </a:spcBef>
              <a:buNone/>
            </a:pPr>
            <a:r>
              <a:rPr lang="en" sz="1900"/>
              <a:t>The ML Gesture recognition program is implemented in the dataflow language PureData, using ml-lib for the machine learning algorithm. PureData provides many advantages when working with sound data, including rapid prototyping and visualization, and powerful concurrency. A Macbook air was used to create and receive audio. Two stereo speakers output 2 3kHz-separated ultrasonic tones. Our feature vector is a raw high-pass window of the FFT containing the 2 stereo speakers’ frequencies, an array of length 255.</a:t>
            </a:r>
          </a:p>
          <a:p>
            <a:pPr lvl="0" rtl="0">
              <a:spcBef>
                <a:spcPts val="0"/>
              </a:spcBef>
              <a:buNone/>
            </a:pPr>
            <a:r>
              <a:rPr lang="en" sz="1900"/>
              <a:t>ml-lib’s functionality was such that we could easily drag-and-drop new supervised classification algorithms during our preliminary rounds of testing. Our best performance was observed using K-nearest neighbors as opposed to linear classifiers like a Support Vector Machine. We believe this non-linearity to be related to the time-sensitivity of the observed Doppler effect with gesture speed.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148850" y="156750"/>
            <a:ext cx="8846299" cy="47516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graphicFrame>
        <p:nvGraphicFramePr>
          <p:cNvPr id="124" name="Shape 124"/>
          <p:cNvGraphicFramePr/>
          <p:nvPr/>
        </p:nvGraphicFramePr>
        <p:xfrm>
          <a:off x="417000" y="2681875"/>
          <a:ext cx="3000000" cy="3000000"/>
        </p:xfrm>
        <a:graphic>
          <a:graphicData uri="http://schemas.openxmlformats.org/drawingml/2006/table">
            <a:tbl>
              <a:tblPr>
                <a:noFill/>
                <a:tableStyleId>{AA857BDA-BD3D-4BBC-B1CC-076167A54C99}</a:tableStyleId>
              </a:tblPr>
              <a:tblGrid>
                <a:gridCol w="3619500"/>
                <a:gridCol w="3619500"/>
              </a:tblGrid>
              <a:tr h="412000">
                <a:tc>
                  <a:txBody>
                    <a:bodyPr>
                      <a:noAutofit/>
                    </a:bodyPr>
                    <a:lstStyle/>
                    <a:p>
                      <a:pPr lvl="0">
                        <a:spcBef>
                          <a:spcPts val="0"/>
                        </a:spcBef>
                        <a:buNone/>
                      </a:pPr>
                      <a:r>
                        <a:rPr b="1" i="1" lang="en"/>
                        <a:t>Gesture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b="1" i="1" lang="en"/>
                        <a:t>Classification Accuracy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72825">
                <a:tc>
                  <a:txBody>
                    <a:bodyPr>
                      <a:noAutofit/>
                    </a:bodyPr>
                    <a:lstStyle/>
                    <a:p>
                      <a:pPr lvl="0">
                        <a:spcBef>
                          <a:spcPts val="0"/>
                        </a:spcBef>
                        <a:buNone/>
                      </a:pPr>
                      <a:r>
                        <a:rPr lang="en"/>
                        <a:t>Still</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a:t>33%</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lvl="0">
                        <a:spcBef>
                          <a:spcPts val="0"/>
                        </a:spcBef>
                        <a:buNone/>
                      </a:pPr>
                      <a:r>
                        <a:rPr lang="en"/>
                        <a:t>Push</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a:t>33%</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lvl="0">
                        <a:spcBef>
                          <a:spcPts val="0"/>
                        </a:spcBef>
                        <a:buNone/>
                      </a:pPr>
                      <a:r>
                        <a:rPr lang="en"/>
                        <a:t>Pull</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a:t>47%</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lvl="0">
                        <a:spcBef>
                          <a:spcPts val="0"/>
                        </a:spcBef>
                        <a:buNone/>
                      </a:pPr>
                      <a:r>
                        <a:rPr lang="en"/>
                        <a:t>Swipe Left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a:t>53%</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lvl="0">
                        <a:spcBef>
                          <a:spcPts val="0"/>
                        </a:spcBef>
                        <a:buNone/>
                      </a:pPr>
                      <a:r>
                        <a:rPr lang="en"/>
                        <a:t>Swipe Right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a:t>60%</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graphicFrame>
        <p:nvGraphicFramePr>
          <p:cNvPr id="125" name="Shape 125"/>
          <p:cNvGraphicFramePr/>
          <p:nvPr/>
        </p:nvGraphicFramePr>
        <p:xfrm>
          <a:off x="417000" y="584250"/>
          <a:ext cx="3000000" cy="3000000"/>
        </p:xfrm>
        <a:graphic>
          <a:graphicData uri="http://schemas.openxmlformats.org/drawingml/2006/table">
            <a:tbl>
              <a:tblPr>
                <a:noFill/>
                <a:tableStyleId>{AA857BDA-BD3D-4BBC-B1CC-076167A54C99}</a:tableStyleId>
              </a:tblPr>
              <a:tblGrid>
                <a:gridCol w="3619500"/>
                <a:gridCol w="3619500"/>
              </a:tblGrid>
              <a:tr h="360650">
                <a:tc>
                  <a:txBody>
                    <a:bodyPr>
                      <a:noAutofit/>
                    </a:bodyPr>
                    <a:lstStyle/>
                    <a:p>
                      <a:pPr lvl="0" rtl="0">
                        <a:spcBef>
                          <a:spcPts val="0"/>
                        </a:spcBef>
                        <a:buNone/>
                      </a:pPr>
                      <a:r>
                        <a:rPr b="1" i="1" lang="en"/>
                        <a:t>Gesture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b="1" i="1" lang="en"/>
                        <a:t>Classification Accuracy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72825">
                <a:tc>
                  <a:txBody>
                    <a:bodyPr>
                      <a:noAutofit/>
                    </a:bodyPr>
                    <a:lstStyle/>
                    <a:p>
                      <a:pPr lvl="0" rtl="0">
                        <a:spcBef>
                          <a:spcPts val="0"/>
                        </a:spcBef>
                        <a:buNone/>
                      </a:pPr>
                      <a:r>
                        <a:rPr lang="en"/>
                        <a:t>Still</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a:t>100%</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lvl="0" rtl="0">
                        <a:spcBef>
                          <a:spcPts val="0"/>
                        </a:spcBef>
                        <a:buNone/>
                      </a:pPr>
                      <a:r>
                        <a:rPr lang="en"/>
                        <a:t>Push</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a:t>100%</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11975">
                <a:tc>
                  <a:txBody>
                    <a:bodyPr>
                      <a:noAutofit/>
                    </a:bodyPr>
                    <a:lstStyle/>
                    <a:p>
                      <a:pPr lvl="0" rtl="0">
                        <a:spcBef>
                          <a:spcPts val="0"/>
                        </a:spcBef>
                        <a:buNone/>
                      </a:pPr>
                      <a:r>
                        <a:rPr lang="en"/>
                        <a:t>Pull</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a:t>100%</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26" name="Shape 126"/>
          <p:cNvSpPr txBox="1"/>
          <p:nvPr/>
        </p:nvSpPr>
        <p:spPr>
          <a:xfrm>
            <a:off x="3003950" y="177425"/>
            <a:ext cx="5877300" cy="406800"/>
          </a:xfrm>
          <a:prstGeom prst="rect">
            <a:avLst/>
          </a:prstGeom>
          <a:noFill/>
          <a:ln>
            <a:noFill/>
          </a:ln>
        </p:spPr>
        <p:txBody>
          <a:bodyPr anchorCtr="0" anchor="t" bIns="91425" lIns="91425" rIns="91425" tIns="91425">
            <a:noAutofit/>
          </a:bodyPr>
          <a:lstStyle/>
          <a:p>
            <a:pPr lvl="0" rtl="0">
              <a:spcBef>
                <a:spcPts val="0"/>
              </a:spcBef>
              <a:buNone/>
            </a:pPr>
            <a:r>
              <a:rPr lang="en">
                <a:latin typeface="Helvetica Neue"/>
                <a:ea typeface="Helvetica Neue"/>
                <a:cs typeface="Helvetica Neue"/>
                <a:sym typeface="Helvetica Neue"/>
              </a:rPr>
              <a:t>Trained 15 samples/class using KNN algorithm, and tested on 15 more</a:t>
            </a:r>
          </a:p>
        </p:txBody>
      </p:sp>
      <p:sp>
        <p:nvSpPr>
          <p:cNvPr id="127" name="Shape 127"/>
          <p:cNvSpPr txBox="1"/>
          <p:nvPr/>
        </p:nvSpPr>
        <p:spPr>
          <a:xfrm>
            <a:off x="378200" y="253625"/>
            <a:ext cx="2547300" cy="358500"/>
          </a:xfrm>
          <a:prstGeom prst="rect">
            <a:avLst/>
          </a:prstGeom>
          <a:noFill/>
          <a:ln>
            <a:noFill/>
          </a:ln>
        </p:spPr>
        <p:txBody>
          <a:bodyPr anchorCtr="0" anchor="t" bIns="91425" lIns="91425" rIns="91425" tIns="91425">
            <a:noAutofit/>
          </a:bodyPr>
          <a:lstStyle/>
          <a:p>
            <a:pPr lvl="0" rtl="0">
              <a:spcBef>
                <a:spcPts val="0"/>
              </a:spcBef>
              <a:buNone/>
            </a:pPr>
            <a:r>
              <a:rPr lang="en"/>
              <a:t>3 Classes</a:t>
            </a:r>
          </a:p>
        </p:txBody>
      </p:sp>
      <p:sp>
        <p:nvSpPr>
          <p:cNvPr id="128" name="Shape 128"/>
          <p:cNvSpPr txBox="1"/>
          <p:nvPr/>
        </p:nvSpPr>
        <p:spPr>
          <a:xfrm>
            <a:off x="378200" y="2308550"/>
            <a:ext cx="2547300" cy="406800"/>
          </a:xfrm>
          <a:prstGeom prst="rect">
            <a:avLst/>
          </a:prstGeom>
          <a:noFill/>
          <a:ln>
            <a:noFill/>
          </a:ln>
        </p:spPr>
        <p:txBody>
          <a:bodyPr anchorCtr="0" anchor="t" bIns="91425" lIns="91425" rIns="91425" tIns="91425">
            <a:noAutofit/>
          </a:bodyPr>
          <a:lstStyle/>
          <a:p>
            <a:pPr lvl="0" rtl="0">
              <a:spcBef>
                <a:spcPts val="0"/>
              </a:spcBef>
              <a:buNone/>
            </a:pPr>
            <a:r>
              <a:rPr lang="en"/>
              <a:t>5 Classes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4294967295" type="title"/>
          </p:nvPr>
        </p:nvSpPr>
        <p:spPr>
          <a:xfrm>
            <a:off x="228549" y="156850"/>
            <a:ext cx="6321600" cy="635400"/>
          </a:xfrm>
          <a:prstGeom prst="rect">
            <a:avLst/>
          </a:prstGeom>
        </p:spPr>
        <p:txBody>
          <a:bodyPr anchorCtr="0" anchor="t" bIns="91425" lIns="91425" rIns="91425" tIns="91425">
            <a:noAutofit/>
          </a:bodyPr>
          <a:lstStyle/>
          <a:p>
            <a:pPr lvl="0" rtl="0">
              <a:spcBef>
                <a:spcPts val="0"/>
              </a:spcBef>
              <a:buNone/>
            </a:pPr>
            <a:r>
              <a:rPr lang="en"/>
              <a:t>Results</a:t>
            </a:r>
          </a:p>
        </p:txBody>
      </p:sp>
      <p:sp>
        <p:nvSpPr>
          <p:cNvPr id="134" name="Shape 134"/>
          <p:cNvSpPr txBox="1"/>
          <p:nvPr>
            <p:ph idx="4294967295" type="body"/>
          </p:nvPr>
        </p:nvSpPr>
        <p:spPr>
          <a:xfrm>
            <a:off x="228545" y="792249"/>
            <a:ext cx="8706000" cy="4179900"/>
          </a:xfrm>
          <a:prstGeom prst="rect">
            <a:avLst/>
          </a:prstGeom>
        </p:spPr>
        <p:txBody>
          <a:bodyPr anchorCtr="0" anchor="t" bIns="91425" lIns="91425" rIns="91425" tIns="91425">
            <a:noAutofit/>
          </a:bodyPr>
          <a:lstStyle/>
          <a:p>
            <a:pPr lvl="0" rtl="0">
              <a:spcBef>
                <a:spcPts val="0"/>
              </a:spcBef>
              <a:buNone/>
            </a:pPr>
            <a:r>
              <a:rPr lang="en"/>
              <a:t>For three gestures, the classifier is 100% effective. We attribute this success to the nature of the frequency spectrum with the doppler effect. With no movement, the feature vector is zero except for two peaks at the sinusoid tones. With movement toward the device, there is a hump on the right side of the peaks.   The opposite with movement away. When compared with the thresholding technique in prior work, this result is an improvement. Previously the thresholding technique was unable to differentiate between faster and slower gestures, thus making it difficult to create a ‘push’ gesture without later causing a ‘pull’ gesture when returning the hand to a neutral position. Classification with 5 gestures was much less effective.  We attribute the classification error to a lack of distinction between training classes and inconsistency within. Part of the problem may be that the FFT is windowed, representing only a snapshot in time of part of the gesture, as compared to a more time-invariant technique using spectrogram feature-analysis.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