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0" r:id="rId3"/>
    <p:sldId id="257" r:id="rId4"/>
    <p:sldId id="325" r:id="rId5"/>
    <p:sldId id="319" r:id="rId6"/>
    <p:sldId id="275" r:id="rId7"/>
    <p:sldId id="320" r:id="rId8"/>
    <p:sldId id="270" r:id="rId9"/>
    <p:sldId id="322" r:id="rId10"/>
    <p:sldId id="297" r:id="rId11"/>
    <p:sldId id="321" r:id="rId12"/>
    <p:sldId id="323" r:id="rId13"/>
    <p:sldId id="258" r:id="rId14"/>
    <p:sldId id="288" r:id="rId15"/>
    <p:sldId id="326" r:id="rId16"/>
    <p:sldId id="287" r:id="rId17"/>
    <p:sldId id="290" r:id="rId18"/>
    <p:sldId id="298" r:id="rId19"/>
    <p:sldId id="317" r:id="rId20"/>
    <p:sldId id="303" r:id="rId21"/>
    <p:sldId id="306" r:id="rId22"/>
    <p:sldId id="305" r:id="rId23"/>
    <p:sldId id="308" r:id="rId24"/>
    <p:sldId id="311" r:id="rId25"/>
    <p:sldId id="309" r:id="rId26"/>
    <p:sldId id="304" r:id="rId27"/>
    <p:sldId id="310" r:id="rId28"/>
    <p:sldId id="327" r:id="rId29"/>
    <p:sldId id="330" r:id="rId30"/>
    <p:sldId id="331" r:id="rId31"/>
    <p:sldId id="332" r:id="rId32"/>
    <p:sldId id="31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00"/>
    <a:srgbClr val="BED9AD"/>
    <a:srgbClr val="0070C0"/>
    <a:srgbClr val="D9D9D9"/>
    <a:srgbClr val="C00000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8" autoAdjust="0"/>
    <p:restoredTop sz="94685"/>
  </p:normalViewPr>
  <p:slideViewPr>
    <p:cSldViewPr snapToGrid="0" snapToObjects="1">
      <p:cViewPr varScale="1">
        <p:scale>
          <a:sx n="362" d="100"/>
          <a:sy n="362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F5043-F256-0744-8020-2799CB6D2BED}" type="datetimeFigureOut">
              <a:rPr lang="en-US" smtClean="0"/>
              <a:t>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F3A7-2677-B949-8140-9F12A880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0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EAA-97DD-C74C-B70A-B26F919EE372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0DB1-F4D5-764F-8F19-A65A6706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9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EAA-97DD-C74C-B70A-B26F919EE372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0DB1-F4D5-764F-8F19-A65A6706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EAA-97DD-C74C-B70A-B26F919EE372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0DB1-F4D5-764F-8F19-A65A6706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EAA-97DD-C74C-B70A-B26F919EE372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0DB1-F4D5-764F-8F19-A65A6706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EAA-97DD-C74C-B70A-B26F919EE372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0DB1-F4D5-764F-8F19-A65A6706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3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EAA-97DD-C74C-B70A-B26F919EE372}" type="datetimeFigureOut">
              <a:rPr lang="en-US" smtClean="0"/>
              <a:t>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0DB1-F4D5-764F-8F19-A65A6706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9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EAA-97DD-C74C-B70A-B26F919EE372}" type="datetimeFigureOut">
              <a:rPr lang="en-US" smtClean="0"/>
              <a:t>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0DB1-F4D5-764F-8F19-A65A6706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0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EAA-97DD-C74C-B70A-B26F919EE372}" type="datetimeFigureOut">
              <a:rPr lang="en-US" smtClean="0"/>
              <a:t>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0DB1-F4D5-764F-8F19-A65A6706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3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EAA-97DD-C74C-B70A-B26F919EE372}" type="datetimeFigureOut">
              <a:rPr lang="en-US" smtClean="0"/>
              <a:t>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0DB1-F4D5-764F-8F19-A65A6706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3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EAA-97DD-C74C-B70A-B26F919EE372}" type="datetimeFigureOut">
              <a:rPr lang="en-US" smtClean="0"/>
              <a:t>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0DB1-F4D5-764F-8F19-A65A6706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4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EAA-97DD-C74C-B70A-B26F919EE372}" type="datetimeFigureOut">
              <a:rPr lang="en-US" smtClean="0"/>
              <a:t>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0DB1-F4D5-764F-8F19-A65A6706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3AEAA-97DD-C74C-B70A-B26F919EE372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0DB1-F4D5-764F-8F19-A65A6706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10.png"/><Relationship Id="rId4" Type="http://schemas.openxmlformats.org/officeDocument/2006/relationships/image" Target="../media/image120.png"/><Relationship Id="rId5" Type="http://schemas.openxmlformats.org/officeDocument/2006/relationships/image" Target="../media/image130.png"/><Relationship Id="rId6" Type="http://schemas.openxmlformats.org/officeDocument/2006/relationships/image" Target="../media/image140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7.jpg"/><Relationship Id="rId7" Type="http://schemas.openxmlformats.org/officeDocument/2006/relationships/image" Target="../media/image38.png"/><Relationship Id="rId8" Type="http://schemas.openxmlformats.org/officeDocument/2006/relationships/image" Target="../media/image28.jpg"/><Relationship Id="rId9" Type="http://schemas.openxmlformats.org/officeDocument/2006/relationships/image" Target="../media/image29.jpg"/><Relationship Id="rId10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261.png"/><Relationship Id="rId5" Type="http://schemas.openxmlformats.org/officeDocument/2006/relationships/image" Target="../media/image290.png"/><Relationship Id="rId6" Type="http://schemas.openxmlformats.org/officeDocument/2006/relationships/image" Target="../media/image270.png"/><Relationship Id="rId7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1.png"/><Relationship Id="rId20" Type="http://schemas.openxmlformats.org/officeDocument/2006/relationships/image" Target="../media/image61.png"/><Relationship Id="rId21" Type="http://schemas.openxmlformats.org/officeDocument/2006/relationships/image" Target="../media/image62.png"/><Relationship Id="rId22" Type="http://schemas.openxmlformats.org/officeDocument/2006/relationships/image" Target="../media/image63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0.png"/><Relationship Id="rId3" Type="http://schemas.openxmlformats.org/officeDocument/2006/relationships/image" Target="../media/image110.png"/><Relationship Id="rId4" Type="http://schemas.openxmlformats.org/officeDocument/2006/relationships/image" Target="../media/image120.png"/><Relationship Id="rId5" Type="http://schemas.openxmlformats.org/officeDocument/2006/relationships/image" Target="../media/image130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36.jpg"/><Relationship Id="rId8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75.png"/><Relationship Id="rId5" Type="http://schemas.openxmlformats.org/officeDocument/2006/relationships/image" Target="../media/image41.jpg"/><Relationship Id="rId6" Type="http://schemas.openxmlformats.org/officeDocument/2006/relationships/image" Target="../media/image42.jpg"/><Relationship Id="rId7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4" Type="http://schemas.openxmlformats.org/officeDocument/2006/relationships/image" Target="../media/image45.jpg"/><Relationship Id="rId5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47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1.png"/><Relationship Id="rId10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3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1.png"/><Relationship Id="rId10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0.png"/><Relationship Id="rId4" Type="http://schemas.openxmlformats.org/officeDocument/2006/relationships/image" Target="../media/image120.png"/><Relationship Id="rId5" Type="http://schemas.openxmlformats.org/officeDocument/2006/relationships/image" Target="../media/image130.png"/><Relationship Id="rId6" Type="http://schemas.openxmlformats.org/officeDocument/2006/relationships/image" Target="../media/image140.png"/><Relationship Id="rId7" Type="http://schemas.openxmlformats.org/officeDocument/2006/relationships/image" Target="../media/image15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10.png"/><Relationship Id="rId4" Type="http://schemas.openxmlformats.org/officeDocument/2006/relationships/image" Target="../media/image120.png"/><Relationship Id="rId5" Type="http://schemas.openxmlformats.org/officeDocument/2006/relationships/image" Target="../media/image130.png"/><Relationship Id="rId6" Type="http://schemas.openxmlformats.org/officeDocument/2006/relationships/image" Target="../media/image140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447" y="866871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Enhancing confidence estimation with local information </a:t>
            </a:r>
            <a:r>
              <a:rPr lang="en-US" sz="4800" smtClean="0"/>
              <a:t>through diffeomorphisms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8897"/>
            <a:ext cx="9144000" cy="458974"/>
          </a:xfrm>
        </p:spPr>
        <p:txBody>
          <a:bodyPr/>
          <a:lstStyle/>
          <a:p>
            <a:r>
              <a:rPr lang="en-US" dirty="0"/>
              <a:t>By Thomas Hasler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07" y="4990786"/>
            <a:ext cx="3409098" cy="14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447" y="70423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Is calibration all that is </a:t>
            </a:r>
            <a:r>
              <a:rPr lang="en-US" dirty="0" smtClean="0"/>
              <a:t>needed?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3753" y="2933516"/>
            <a:ext cx="10977282" cy="1705721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/>
              <a:t>No, because </a:t>
            </a:r>
            <a:r>
              <a:rPr lang="en-US" sz="3200" b="1" i="1" dirty="0"/>
              <a:t>calibration simply ensures that the confidence estimate is interpretable as  probability</a:t>
            </a:r>
            <a:r>
              <a:rPr lang="en-US" sz="3200" i="1" dirty="0"/>
              <a:t>, not how well it </a:t>
            </a:r>
            <a:r>
              <a:rPr lang="en-US" sz="3200" b="1" i="1" dirty="0"/>
              <a:t>discerns right from wrong</a:t>
            </a:r>
          </a:p>
        </p:txBody>
      </p:sp>
    </p:spTree>
    <p:extLst>
      <p:ext uri="{BB962C8B-B14F-4D97-AF65-F5344CB8AC3E}">
        <p14:creationId xmlns:p14="http://schemas.microsoft.com/office/powerpoint/2010/main" val="15449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23"/>
            <a:ext cx="12192000" cy="1034072"/>
          </a:xfrm>
        </p:spPr>
        <p:txBody>
          <a:bodyPr/>
          <a:lstStyle/>
          <a:p>
            <a:pPr algn="ctr"/>
            <a:r>
              <a:rPr lang="en-US" smtClean="0"/>
              <a:t>Calibrating confidence </a:t>
            </a:r>
            <a:r>
              <a:rPr lang="en-US" dirty="0" smtClean="0"/>
              <a:t>via transformation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6371" y="927652"/>
                <a:ext cx="12015629" cy="640417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Given an uncalibrated confidence estimator, one can generate a calibrated one by applying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⟶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:=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400" dirty="0" smtClean="0"/>
                  <a:t>In practice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 smtClean="0"/>
                  <a:t> can be approximated by a kernel method on a validation set :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⟶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</m:t>
                                  </m:r>
                                </m:e>
                              </m:acc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⟶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:=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</m:t>
                                  </m:r>
                                </m:e>
                              </m:acc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371" y="927652"/>
                <a:ext cx="12015629" cy="6404173"/>
              </a:xfrm>
              <a:blipFill rotWithShape="0">
                <a:blip r:embed="rId2"/>
                <a:stretch>
                  <a:fillRect l="-710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404674" y="2330914"/>
            <a:ext cx="3357525" cy="2695453"/>
            <a:chOff x="1512720" y="2758569"/>
            <a:chExt cx="4667653" cy="3747239"/>
          </a:xfrm>
        </p:grpSpPr>
        <p:grpSp>
          <p:nvGrpSpPr>
            <p:cNvPr id="5" name="Group 4"/>
            <p:cNvGrpSpPr/>
            <p:nvPr/>
          </p:nvGrpSpPr>
          <p:grpSpPr>
            <a:xfrm>
              <a:off x="2231804" y="2758569"/>
              <a:ext cx="3948569" cy="3747239"/>
              <a:chOff x="2761840" y="2754206"/>
              <a:chExt cx="4421938" cy="41964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 flipH="1">
                    <a:off x="2761840" y="6049953"/>
                    <a:ext cx="493288" cy="43560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761840" y="6049953"/>
                    <a:ext cx="493288" cy="35570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>
                <a:off x="3128801" y="6243478"/>
                <a:ext cx="3998642" cy="407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3256539" y="2754206"/>
                <a:ext cx="0" cy="36260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168736" y="6387255"/>
                    <a:ext cx="283600" cy="4356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8735" y="6387255"/>
                    <a:ext cx="172789" cy="25929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72000" r="-80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900178" y="6380301"/>
                    <a:ext cx="283600" cy="4356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178" y="6380301"/>
                    <a:ext cx="172789" cy="25929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2000" r="-80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949055" y="2764668"/>
                    <a:ext cx="283600" cy="43560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9055" y="2764668"/>
                    <a:ext cx="172790" cy="25929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72000" r="-80000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063159" y="6340829"/>
                    <a:ext cx="365548" cy="6098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3159" y="6340829"/>
                    <a:ext cx="365548" cy="6098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Freeform 15"/>
              <p:cNvSpPr/>
              <p:nvPr/>
            </p:nvSpPr>
            <p:spPr>
              <a:xfrm>
                <a:off x="3239671" y="2900623"/>
                <a:ext cx="3725297" cy="3333767"/>
              </a:xfrm>
              <a:custGeom>
                <a:avLst/>
                <a:gdLst>
                  <a:gd name="connsiteX0" fmla="*/ 0 w 5149515"/>
                  <a:gd name="connsiteY0" fmla="*/ 4748463 h 4748463"/>
                  <a:gd name="connsiteX1" fmla="*/ 385010 w 5149515"/>
                  <a:gd name="connsiteY1" fmla="*/ 4026568 h 4748463"/>
                  <a:gd name="connsiteX2" fmla="*/ 1026694 w 5149515"/>
                  <a:gd name="connsiteY2" fmla="*/ 3208421 h 4748463"/>
                  <a:gd name="connsiteX3" fmla="*/ 1475873 w 5149515"/>
                  <a:gd name="connsiteY3" fmla="*/ 2839452 h 4748463"/>
                  <a:gd name="connsiteX4" fmla="*/ 2101515 w 5149515"/>
                  <a:gd name="connsiteY4" fmla="*/ 2534652 h 4748463"/>
                  <a:gd name="connsiteX5" fmla="*/ 2919663 w 5149515"/>
                  <a:gd name="connsiteY5" fmla="*/ 2310063 h 4748463"/>
                  <a:gd name="connsiteX6" fmla="*/ 3481136 w 5149515"/>
                  <a:gd name="connsiteY6" fmla="*/ 2069431 h 4748463"/>
                  <a:gd name="connsiteX7" fmla="*/ 4283242 w 5149515"/>
                  <a:gd name="connsiteY7" fmla="*/ 1491915 h 4748463"/>
                  <a:gd name="connsiteX8" fmla="*/ 4844715 w 5149515"/>
                  <a:gd name="connsiteY8" fmla="*/ 673768 h 4748463"/>
                  <a:gd name="connsiteX9" fmla="*/ 5149515 w 5149515"/>
                  <a:gd name="connsiteY9" fmla="*/ 0 h 4748463"/>
                  <a:gd name="connsiteX10" fmla="*/ 5149515 w 5149515"/>
                  <a:gd name="connsiteY10" fmla="*/ 0 h 4748463"/>
                  <a:gd name="connsiteX0" fmla="*/ 0 w 5149515"/>
                  <a:gd name="connsiteY0" fmla="*/ 4748463 h 4748463"/>
                  <a:gd name="connsiteX1" fmla="*/ 385010 w 5149515"/>
                  <a:gd name="connsiteY1" fmla="*/ 4026568 h 4748463"/>
                  <a:gd name="connsiteX2" fmla="*/ 994610 w 5149515"/>
                  <a:gd name="connsiteY2" fmla="*/ 3304674 h 4748463"/>
                  <a:gd name="connsiteX3" fmla="*/ 1475873 w 5149515"/>
                  <a:gd name="connsiteY3" fmla="*/ 2839452 h 4748463"/>
                  <a:gd name="connsiteX4" fmla="*/ 2101515 w 5149515"/>
                  <a:gd name="connsiteY4" fmla="*/ 2534652 h 4748463"/>
                  <a:gd name="connsiteX5" fmla="*/ 2919663 w 5149515"/>
                  <a:gd name="connsiteY5" fmla="*/ 2310063 h 4748463"/>
                  <a:gd name="connsiteX6" fmla="*/ 3481136 w 5149515"/>
                  <a:gd name="connsiteY6" fmla="*/ 2069431 h 4748463"/>
                  <a:gd name="connsiteX7" fmla="*/ 4283242 w 5149515"/>
                  <a:gd name="connsiteY7" fmla="*/ 1491915 h 4748463"/>
                  <a:gd name="connsiteX8" fmla="*/ 4844715 w 5149515"/>
                  <a:gd name="connsiteY8" fmla="*/ 673768 h 4748463"/>
                  <a:gd name="connsiteX9" fmla="*/ 5149515 w 5149515"/>
                  <a:gd name="connsiteY9" fmla="*/ 0 h 4748463"/>
                  <a:gd name="connsiteX10" fmla="*/ 5149515 w 5149515"/>
                  <a:gd name="connsiteY10" fmla="*/ 0 h 4748463"/>
                  <a:gd name="connsiteX0" fmla="*/ 0 w 5149515"/>
                  <a:gd name="connsiteY0" fmla="*/ 4748463 h 4748463"/>
                  <a:gd name="connsiteX1" fmla="*/ 385010 w 5149515"/>
                  <a:gd name="connsiteY1" fmla="*/ 4026568 h 4748463"/>
                  <a:gd name="connsiteX2" fmla="*/ 994610 w 5149515"/>
                  <a:gd name="connsiteY2" fmla="*/ 3304674 h 4748463"/>
                  <a:gd name="connsiteX3" fmla="*/ 1524000 w 5149515"/>
                  <a:gd name="connsiteY3" fmla="*/ 2871536 h 4748463"/>
                  <a:gd name="connsiteX4" fmla="*/ 2101515 w 5149515"/>
                  <a:gd name="connsiteY4" fmla="*/ 2534652 h 4748463"/>
                  <a:gd name="connsiteX5" fmla="*/ 2919663 w 5149515"/>
                  <a:gd name="connsiteY5" fmla="*/ 2310063 h 4748463"/>
                  <a:gd name="connsiteX6" fmla="*/ 3481136 w 5149515"/>
                  <a:gd name="connsiteY6" fmla="*/ 2069431 h 4748463"/>
                  <a:gd name="connsiteX7" fmla="*/ 4283242 w 5149515"/>
                  <a:gd name="connsiteY7" fmla="*/ 1491915 h 4748463"/>
                  <a:gd name="connsiteX8" fmla="*/ 4844715 w 5149515"/>
                  <a:gd name="connsiteY8" fmla="*/ 673768 h 4748463"/>
                  <a:gd name="connsiteX9" fmla="*/ 5149515 w 5149515"/>
                  <a:gd name="connsiteY9" fmla="*/ 0 h 4748463"/>
                  <a:gd name="connsiteX10" fmla="*/ 5149515 w 5149515"/>
                  <a:gd name="connsiteY10" fmla="*/ 0 h 4748463"/>
                  <a:gd name="connsiteX0" fmla="*/ 0 w 5149515"/>
                  <a:gd name="connsiteY0" fmla="*/ 4748463 h 4748463"/>
                  <a:gd name="connsiteX1" fmla="*/ 385010 w 5149515"/>
                  <a:gd name="connsiteY1" fmla="*/ 4026568 h 4748463"/>
                  <a:gd name="connsiteX2" fmla="*/ 994610 w 5149515"/>
                  <a:gd name="connsiteY2" fmla="*/ 3304674 h 4748463"/>
                  <a:gd name="connsiteX3" fmla="*/ 1524000 w 5149515"/>
                  <a:gd name="connsiteY3" fmla="*/ 2871536 h 4748463"/>
                  <a:gd name="connsiteX4" fmla="*/ 2101515 w 5149515"/>
                  <a:gd name="connsiteY4" fmla="*/ 2534652 h 4748463"/>
                  <a:gd name="connsiteX5" fmla="*/ 2839452 w 5149515"/>
                  <a:gd name="connsiteY5" fmla="*/ 2342147 h 4748463"/>
                  <a:gd name="connsiteX6" fmla="*/ 3481136 w 5149515"/>
                  <a:gd name="connsiteY6" fmla="*/ 2069431 h 4748463"/>
                  <a:gd name="connsiteX7" fmla="*/ 4283242 w 5149515"/>
                  <a:gd name="connsiteY7" fmla="*/ 1491915 h 4748463"/>
                  <a:gd name="connsiteX8" fmla="*/ 4844715 w 5149515"/>
                  <a:gd name="connsiteY8" fmla="*/ 673768 h 4748463"/>
                  <a:gd name="connsiteX9" fmla="*/ 5149515 w 5149515"/>
                  <a:gd name="connsiteY9" fmla="*/ 0 h 4748463"/>
                  <a:gd name="connsiteX10" fmla="*/ 5149515 w 5149515"/>
                  <a:gd name="connsiteY10" fmla="*/ 0 h 4748463"/>
                  <a:gd name="connsiteX0" fmla="*/ 0 w 5149515"/>
                  <a:gd name="connsiteY0" fmla="*/ 4748463 h 4748463"/>
                  <a:gd name="connsiteX1" fmla="*/ 385010 w 5149515"/>
                  <a:gd name="connsiteY1" fmla="*/ 4026568 h 4748463"/>
                  <a:gd name="connsiteX2" fmla="*/ 994610 w 5149515"/>
                  <a:gd name="connsiteY2" fmla="*/ 3304674 h 4748463"/>
                  <a:gd name="connsiteX3" fmla="*/ 1524000 w 5149515"/>
                  <a:gd name="connsiteY3" fmla="*/ 2871536 h 4748463"/>
                  <a:gd name="connsiteX4" fmla="*/ 2101515 w 5149515"/>
                  <a:gd name="connsiteY4" fmla="*/ 2534652 h 4748463"/>
                  <a:gd name="connsiteX5" fmla="*/ 2839452 w 5149515"/>
                  <a:gd name="connsiteY5" fmla="*/ 2342147 h 4748463"/>
                  <a:gd name="connsiteX6" fmla="*/ 3577389 w 5149515"/>
                  <a:gd name="connsiteY6" fmla="*/ 2053389 h 4748463"/>
                  <a:gd name="connsiteX7" fmla="*/ 4283242 w 5149515"/>
                  <a:gd name="connsiteY7" fmla="*/ 1491915 h 4748463"/>
                  <a:gd name="connsiteX8" fmla="*/ 4844715 w 5149515"/>
                  <a:gd name="connsiteY8" fmla="*/ 673768 h 4748463"/>
                  <a:gd name="connsiteX9" fmla="*/ 5149515 w 5149515"/>
                  <a:gd name="connsiteY9" fmla="*/ 0 h 4748463"/>
                  <a:gd name="connsiteX10" fmla="*/ 5149515 w 5149515"/>
                  <a:gd name="connsiteY10" fmla="*/ 0 h 4748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49515" h="4748463">
                    <a:moveTo>
                      <a:pt x="0" y="4748463"/>
                    </a:moveTo>
                    <a:cubicBezTo>
                      <a:pt x="106947" y="4515852"/>
                      <a:pt x="219242" y="4267200"/>
                      <a:pt x="385010" y="4026568"/>
                    </a:cubicBezTo>
                    <a:cubicBezTo>
                      <a:pt x="550778" y="3785937"/>
                      <a:pt x="804778" y="3497179"/>
                      <a:pt x="994610" y="3304674"/>
                    </a:cubicBezTo>
                    <a:cubicBezTo>
                      <a:pt x="1184442" y="3112169"/>
                      <a:pt x="1339516" y="2999873"/>
                      <a:pt x="1524000" y="2871536"/>
                    </a:cubicBezTo>
                    <a:cubicBezTo>
                      <a:pt x="1708484" y="2743199"/>
                      <a:pt x="1882273" y="2622883"/>
                      <a:pt x="2101515" y="2534652"/>
                    </a:cubicBezTo>
                    <a:cubicBezTo>
                      <a:pt x="2320757" y="2446421"/>
                      <a:pt x="2593473" y="2422357"/>
                      <a:pt x="2839452" y="2342147"/>
                    </a:cubicBezTo>
                    <a:cubicBezTo>
                      <a:pt x="3085431" y="2261937"/>
                      <a:pt x="3336757" y="2195094"/>
                      <a:pt x="3577389" y="2053389"/>
                    </a:cubicBezTo>
                    <a:cubicBezTo>
                      <a:pt x="3818021" y="1911684"/>
                      <a:pt x="4072021" y="1721852"/>
                      <a:pt x="4283242" y="1491915"/>
                    </a:cubicBezTo>
                    <a:cubicBezTo>
                      <a:pt x="4494463" y="1261978"/>
                      <a:pt x="4700336" y="922420"/>
                      <a:pt x="4844715" y="673768"/>
                    </a:cubicBezTo>
                    <a:cubicBezTo>
                      <a:pt x="4989094" y="425115"/>
                      <a:pt x="5149515" y="0"/>
                      <a:pt x="5149515" y="0"/>
                    </a:cubicBezTo>
                    <a:lnTo>
                      <a:pt x="5149515" y="0"/>
                    </a:lnTo>
                  </a:path>
                </a:pathLst>
              </a:cu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V="1">
                <a:off x="3571724" y="3428660"/>
                <a:ext cx="459969" cy="6297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571724" y="3006000"/>
                <a:ext cx="481680" cy="1655"/>
              </a:xfrm>
              <a:prstGeom prst="line">
                <a:avLst/>
              </a:prstGeom>
              <a:ln w="38100">
                <a:solidFill>
                  <a:schemeClr val="accent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207879" y="3224543"/>
                    <a:ext cx="234954" cy="3920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7879" y="3224543"/>
                    <a:ext cx="234954" cy="39204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9167" r="-20833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162614" y="2854060"/>
                    <a:ext cx="962874" cy="10890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  <a:p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2614" y="2854060"/>
                    <a:ext cx="962874" cy="108901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5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/>
              <p:cNvCxnSpPr/>
              <p:nvPr/>
            </p:nvCxnSpPr>
            <p:spPr>
              <a:xfrm flipV="1">
                <a:off x="3255129" y="2894318"/>
                <a:ext cx="3744656" cy="3349160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512720" y="3925519"/>
                  <a:ext cx="1207364" cy="5834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720" y="3925519"/>
                  <a:ext cx="1207364" cy="5834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99" b="-18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6639650" y="2294026"/>
            <a:ext cx="3371705" cy="2740753"/>
            <a:chOff x="6215585" y="2360286"/>
            <a:chExt cx="3371705" cy="2740753"/>
          </a:xfrm>
        </p:grpSpPr>
        <p:grpSp>
          <p:nvGrpSpPr>
            <p:cNvPr id="24" name="Group 23"/>
            <p:cNvGrpSpPr/>
            <p:nvPr/>
          </p:nvGrpSpPr>
          <p:grpSpPr>
            <a:xfrm>
              <a:off x="6215585" y="2405586"/>
              <a:ext cx="3371705" cy="2695453"/>
              <a:chOff x="1493006" y="2758569"/>
              <a:chExt cx="4687370" cy="374723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231804" y="2758569"/>
                <a:ext cx="3948572" cy="3747239"/>
                <a:chOff x="2761840" y="2754206"/>
                <a:chExt cx="4421938" cy="41964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 flipH="1">
                      <a:off x="2761840" y="6049953"/>
                      <a:ext cx="493288" cy="4356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2761840" y="6049953"/>
                      <a:ext cx="493288" cy="355703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3128801" y="6243478"/>
                  <a:ext cx="3998642" cy="407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3256539" y="2754206"/>
                  <a:ext cx="0" cy="36260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3168736" y="6387255"/>
                      <a:ext cx="283600" cy="43560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52" name="TextBox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8735" y="6387255"/>
                      <a:ext cx="172789" cy="259298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72000" r="-80000" b="-7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6900178" y="6380301"/>
                      <a:ext cx="283600" cy="43560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00178" y="6380301"/>
                      <a:ext cx="172789" cy="259298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72000" r="-80000" b="-7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949055" y="2764668"/>
                      <a:ext cx="283600" cy="43560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9055" y="2764668"/>
                      <a:ext cx="172790" cy="25929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72000" r="-80000" b="-6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5063158" y="6340829"/>
                      <a:ext cx="365548" cy="60985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3158" y="6340829"/>
                      <a:ext cx="365548" cy="609851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3802466" y="3458144"/>
                  <a:ext cx="459968" cy="6298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802466" y="3006000"/>
                  <a:ext cx="481680" cy="1655"/>
                </a:xfrm>
                <a:prstGeom prst="line">
                  <a:avLst/>
                </a:prstGeom>
                <a:ln w="38100">
                  <a:solidFill>
                    <a:schemeClr val="accent3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4391554" y="3224543"/>
                      <a:ext cx="234955" cy="39204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1554" y="3224543"/>
                      <a:ext cx="234955" cy="39204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24000" r="-20000"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3255129" y="2894318"/>
                  <a:ext cx="3744656" cy="334916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1493006" y="4079233"/>
                    <a:ext cx="1219681" cy="5965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3006" y="4079233"/>
                    <a:ext cx="1219681" cy="59659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89" r="-29167" b="-1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7698637" y="2360286"/>
                  <a:ext cx="700308" cy="3430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</m:acc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637" y="2360286"/>
                  <a:ext cx="700308" cy="34304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23478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Straight Connector 45"/>
          <p:cNvCxnSpPr>
            <a:stCxn id="27" idx="1"/>
          </p:cNvCxnSpPr>
          <p:nvPr/>
        </p:nvCxnSpPr>
        <p:spPr>
          <a:xfrm flipV="1">
            <a:off x="7487926" y="2424858"/>
            <a:ext cx="2405248" cy="2171271"/>
          </a:xfrm>
          <a:prstGeom prst="line">
            <a:avLst/>
          </a:prstGeom>
          <a:ln w="38100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>
            <a:off x="5406882" y="3421822"/>
            <a:ext cx="768627" cy="300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7488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How do we know how well the (calibrated) confidence estimator is at discriminating right from wrong?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3776" y="1325563"/>
                <a:ext cx="12008224" cy="539401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Suppose we wanted to identify wrong predictions and reject them.</a:t>
                </a:r>
              </a:p>
              <a:p>
                <a:endParaRPr lang="en-US" sz="1200" dirty="0" smtClean="0"/>
              </a:p>
              <a:p>
                <a:pPr lvl="1"/>
                <a:r>
                  <a:rPr lang="en-US" dirty="0" err="1" smtClean="0"/>
                  <a:t>e.g</a:t>
                </a:r>
                <a:r>
                  <a:rPr lang="en-US" dirty="0" smtClean="0"/>
                  <a:t> to get a doctor’s opinion instead.</a:t>
                </a:r>
              </a:p>
              <a:p>
                <a:pPr lvl="1"/>
                <a:endParaRPr lang="en-US" sz="900" dirty="0" smtClean="0"/>
              </a:p>
              <a:p>
                <a:r>
                  <a:rPr lang="en-US" b="1" dirty="0" smtClean="0"/>
                  <a:t>Idea</a:t>
                </a:r>
                <a:r>
                  <a:rPr lang="en-US" b="1" dirty="0"/>
                  <a:t>:</a:t>
                </a:r>
                <a:r>
                  <a:rPr lang="en-US" dirty="0"/>
                  <a:t> Ignore likely wrong predictions by only considering predictions above a certain </a:t>
                </a:r>
                <a:r>
                  <a:rPr lang="en-US" dirty="0" smtClean="0"/>
                  <a:t>confidence threshold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it-IT" b="0" dirty="0" smtClean="0">
                  <a:ea typeface="Cambria Math" charset="0"/>
                  <a:cs typeface="Cambria Math" charset="0"/>
                </a:endParaRPr>
              </a:p>
              <a:p>
                <a:endParaRPr lang="it-IT" b="0" dirty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endParaRPr lang="en-US" sz="1800" i="1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776" y="1325563"/>
                <a:ext cx="12008224" cy="5394018"/>
              </a:xfrm>
              <a:blipFill rotWithShape="0">
                <a:blip r:embed="rId2"/>
                <a:stretch>
                  <a:fillRect l="-914" t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n-US" dirty="0" smtClean="0"/>
              <a:t>Discrimination </a:t>
            </a:r>
            <a:r>
              <a:rPr lang="mr-IN" dirty="0" smtClean="0"/>
              <a:t>–</a:t>
            </a:r>
            <a:r>
              <a:rPr lang="en-US" dirty="0" smtClean="0"/>
              <a:t> failure 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5AC7115A-3476-3F6C-E712-1E572712F5D1}"/>
                  </a:ext>
                </a:extLst>
              </p:cNvPr>
              <p:cNvSpPr txBox="1"/>
              <p:nvPr/>
            </p:nvSpPr>
            <p:spPr>
              <a:xfrm>
                <a:off x="3744008" y="3634765"/>
                <a:ext cx="4733362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4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accept</m:t>
                              </m:r>
                              <m:r>
                                <a:rPr lang="en-US" sz="2400" b="0" i="0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       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   </m:t>
                              </m:r>
                              <m:r>
                                <a:rPr lang="en-US" sz="2400" b="0" i="0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reject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         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C7115A-3476-3F6C-E712-1E572712F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008" y="3634765"/>
                <a:ext cx="4733362" cy="9161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11" y="5015265"/>
            <a:ext cx="1488814" cy="1116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48" y="4999279"/>
            <a:ext cx="1510129" cy="1132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71" y="5005059"/>
            <a:ext cx="1494514" cy="1120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169361" y="6274628"/>
                <a:ext cx="942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9361" y="6274628"/>
                <a:ext cx="94263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ight Arrow 70"/>
          <p:cNvSpPr/>
          <p:nvPr/>
        </p:nvSpPr>
        <p:spPr>
          <a:xfrm>
            <a:off x="245169" y="6185516"/>
            <a:ext cx="11642030" cy="116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63" y="5001614"/>
            <a:ext cx="1406819" cy="113259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541" y="5026457"/>
            <a:ext cx="1469696" cy="110227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8" y="4985429"/>
            <a:ext cx="1420051" cy="1111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82237" y="6290029"/>
                <a:ext cx="4392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37" y="6290029"/>
                <a:ext cx="43922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410817" y="4907951"/>
            <a:ext cx="5312494" cy="57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019489" y="4901114"/>
            <a:ext cx="5697753" cy="174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240629" y="4308390"/>
                <a:ext cx="12554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accent6"/>
                          </a:solidFill>
                          <a:latin typeface="Cambria Math" charset="0"/>
                        </a:rPr>
                        <m:t>accept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629" y="4308390"/>
                <a:ext cx="1255472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547842" y="4320482"/>
                <a:ext cx="11416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charset="0"/>
                        </a:rPr>
                        <m:t>reject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42" y="4320482"/>
                <a:ext cx="1141659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/>
          <p:cNvCxnSpPr/>
          <p:nvPr/>
        </p:nvCxnSpPr>
        <p:spPr>
          <a:xfrm flipV="1">
            <a:off x="5876618" y="4820794"/>
            <a:ext cx="0" cy="145514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8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Risk coverage curves </a:t>
            </a:r>
            <a:r>
              <a:rPr lang="en-US" dirty="0" smtClean="0"/>
              <a:t>&amp; area </a:t>
            </a:r>
            <a:r>
              <a:rPr lang="en-US" dirty="0"/>
              <a:t>under the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89968" y="1277471"/>
                <a:ext cx="11802032" cy="57687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1" dirty="0" smtClean="0"/>
                  <a:t>There </a:t>
                </a:r>
                <a:r>
                  <a:rPr lang="en-US" i="1" dirty="0"/>
                  <a:t>is trade-off between how many predictions are considered (</a:t>
                </a:r>
                <a:r>
                  <a:rPr lang="en-US" b="1" i="1" dirty="0"/>
                  <a:t>coverage</a:t>
                </a:r>
                <a:r>
                  <a:rPr lang="en-US" i="1" dirty="0"/>
                  <a:t>) and how low the number of errors (</a:t>
                </a:r>
                <a:r>
                  <a:rPr lang="en-US" b="1" i="1" dirty="0"/>
                  <a:t>risk) </a:t>
                </a:r>
                <a:r>
                  <a:rPr lang="en-US" i="1" dirty="0"/>
                  <a:t>is.</a:t>
                </a:r>
              </a:p>
              <a:p>
                <a:endParaRPr lang="en-US" sz="1200" i="1" dirty="0"/>
              </a:p>
              <a:p>
                <a:pPr lvl="1"/>
                <a:r>
                  <a:rPr lang="en-US" dirty="0" err="1"/>
                  <a:t>e.g</a:t>
                </a:r>
                <a:r>
                  <a:rPr lang="en-US" dirty="0"/>
                  <a:t> we want to minimize miss-diagnosis whilst minimizing human intervention (extra cost)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Measure </a:t>
                </a:r>
                <a:r>
                  <a:rPr lang="en-US" dirty="0"/>
                  <a:t>independent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- area under the </a:t>
                </a:r>
                <a:r>
                  <a:rPr lang="en-US" dirty="0" smtClean="0"/>
                  <a:t>risk-coverage </a:t>
                </a:r>
                <a:r>
                  <a:rPr lang="en-US" dirty="0"/>
                  <a:t>curve </a:t>
                </a:r>
                <a:r>
                  <a:rPr lang="en-US" dirty="0" smtClean="0"/>
                  <a:t>(lower is </a:t>
                </a:r>
                <a:r>
                  <a:rPr lang="en-US" dirty="0"/>
                  <a:t>better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68" y="1277471"/>
                <a:ext cx="11802032" cy="5768787"/>
              </a:xfrm>
              <a:prstGeom prst="rect">
                <a:avLst/>
              </a:prstGeom>
              <a:blipFill rotWithShape="0">
                <a:blip r:embed="rId2"/>
                <a:stretch>
                  <a:fillRect l="-930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709" y="3262603"/>
            <a:ext cx="8405970" cy="2527360"/>
            <a:chOff x="1494494" y="1158943"/>
            <a:chExt cx="8797556" cy="3872683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100188" y="4401645"/>
              <a:ext cx="8191862" cy="291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2276762" y="1158943"/>
              <a:ext cx="1227" cy="34474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155389" y="4606434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389" y="4606434"/>
                  <a:ext cx="23884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0000" r="-40000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9944301" y="4596530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301" y="4596530"/>
                  <a:ext cx="2388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42857"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07571" y="1179133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571" y="1179133"/>
                  <a:ext cx="2388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42857"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 21"/>
            <p:cNvSpPr/>
            <p:nvPr/>
          </p:nvSpPr>
          <p:spPr>
            <a:xfrm>
              <a:off x="2276762" y="2559144"/>
              <a:ext cx="7776471" cy="1814483"/>
            </a:xfrm>
            <a:custGeom>
              <a:avLst/>
              <a:gdLst>
                <a:gd name="connsiteX0" fmla="*/ 0 w 7043737"/>
                <a:gd name="connsiteY0" fmla="*/ 2171700 h 2171700"/>
                <a:gd name="connsiteX1" fmla="*/ 4171950 w 7043737"/>
                <a:gd name="connsiteY1" fmla="*/ 1800225 h 2171700"/>
                <a:gd name="connsiteX2" fmla="*/ 6315075 w 7043737"/>
                <a:gd name="connsiteY2" fmla="*/ 1200150 h 2171700"/>
                <a:gd name="connsiteX3" fmla="*/ 7043737 w 7043737"/>
                <a:gd name="connsiteY3" fmla="*/ 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3737" h="2171700">
                  <a:moveTo>
                    <a:pt x="0" y="2171700"/>
                  </a:moveTo>
                  <a:cubicBezTo>
                    <a:pt x="1559719" y="2066925"/>
                    <a:pt x="3119438" y="1962150"/>
                    <a:pt x="4171950" y="1800225"/>
                  </a:cubicBezTo>
                  <a:cubicBezTo>
                    <a:pt x="5224463" y="1638300"/>
                    <a:pt x="5836444" y="1500187"/>
                    <a:pt x="6315075" y="1200150"/>
                  </a:cubicBezTo>
                  <a:cubicBezTo>
                    <a:pt x="6793706" y="900113"/>
                    <a:pt x="7043737" y="0"/>
                    <a:pt x="7043737" y="0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Freeform 22"/>
                <p:cNvSpPr/>
                <p:nvPr/>
              </p:nvSpPr>
              <p:spPr>
                <a:xfrm>
                  <a:off x="2291043" y="2559144"/>
                  <a:ext cx="7762190" cy="1871662"/>
                </a:xfrm>
                <a:custGeom>
                  <a:avLst/>
                  <a:gdLst>
                    <a:gd name="connsiteX0" fmla="*/ 0 w 7758113"/>
                    <a:gd name="connsiteY0" fmla="*/ 1785937 h 1871662"/>
                    <a:gd name="connsiteX1" fmla="*/ 3357563 w 7758113"/>
                    <a:gd name="connsiteY1" fmla="*/ 1628775 h 1871662"/>
                    <a:gd name="connsiteX2" fmla="*/ 4386263 w 7758113"/>
                    <a:gd name="connsiteY2" fmla="*/ 1557337 h 1871662"/>
                    <a:gd name="connsiteX3" fmla="*/ 5643563 w 7758113"/>
                    <a:gd name="connsiteY3" fmla="*/ 1357312 h 1871662"/>
                    <a:gd name="connsiteX4" fmla="*/ 6572250 w 7758113"/>
                    <a:gd name="connsiteY4" fmla="*/ 1171575 h 1871662"/>
                    <a:gd name="connsiteX5" fmla="*/ 7043738 w 7758113"/>
                    <a:gd name="connsiteY5" fmla="*/ 971550 h 1871662"/>
                    <a:gd name="connsiteX6" fmla="*/ 7472363 w 7758113"/>
                    <a:gd name="connsiteY6" fmla="*/ 571500 h 1871662"/>
                    <a:gd name="connsiteX7" fmla="*/ 7743825 w 7758113"/>
                    <a:gd name="connsiteY7" fmla="*/ 0 h 1871662"/>
                    <a:gd name="connsiteX8" fmla="*/ 7758113 w 7758113"/>
                    <a:gd name="connsiteY8" fmla="*/ 1871662 h 1871662"/>
                    <a:gd name="connsiteX9" fmla="*/ 14288 w 7758113"/>
                    <a:gd name="connsiteY9" fmla="*/ 1843087 h 1871662"/>
                    <a:gd name="connsiteX10" fmla="*/ 4186238 w 7758113"/>
                    <a:gd name="connsiteY10" fmla="*/ 1571625 h 1871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58113" h="1871662">
                      <a:moveTo>
                        <a:pt x="0" y="1785937"/>
                      </a:moveTo>
                      <a:lnTo>
                        <a:pt x="3357563" y="1628775"/>
                      </a:lnTo>
                      <a:lnTo>
                        <a:pt x="4386263" y="1557337"/>
                      </a:lnTo>
                      <a:lnTo>
                        <a:pt x="5643563" y="1357312"/>
                      </a:lnTo>
                      <a:lnTo>
                        <a:pt x="6572250" y="1171575"/>
                      </a:lnTo>
                      <a:lnTo>
                        <a:pt x="7043738" y="971550"/>
                      </a:lnTo>
                      <a:lnTo>
                        <a:pt x="7472363" y="571500"/>
                      </a:lnTo>
                      <a:lnTo>
                        <a:pt x="7743825" y="0"/>
                      </a:lnTo>
                      <a:lnTo>
                        <a:pt x="7758113" y="1871662"/>
                      </a:lnTo>
                      <a:lnTo>
                        <a:pt x="14288" y="1843087"/>
                      </a:lnTo>
                      <a:lnTo>
                        <a:pt x="4186238" y="1571625"/>
                      </a:lnTo>
                    </a:path>
                  </a:pathLst>
                </a:custGeom>
                <a:solidFill>
                  <a:srgbClr val="00B0F0">
                    <a:alpha val="2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7B04A77A-4549-7248-A4E0-236E96542E12}" type="mathplaceholder">
                          <a:rPr lang="en-US" i="1" smtClean="0">
                            <a:latin typeface="Cambria Math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Freeform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1043" y="2559144"/>
                  <a:ext cx="7762190" cy="1871662"/>
                </a:xfrm>
                <a:custGeom>
                  <a:avLst/>
                  <a:gdLst>
                    <a:gd name="connsiteX0" fmla="*/ 0 w 7758113"/>
                    <a:gd name="connsiteY0" fmla="*/ 1785937 h 1871662"/>
                    <a:gd name="connsiteX1" fmla="*/ 3357563 w 7758113"/>
                    <a:gd name="connsiteY1" fmla="*/ 1628775 h 1871662"/>
                    <a:gd name="connsiteX2" fmla="*/ 4386263 w 7758113"/>
                    <a:gd name="connsiteY2" fmla="*/ 1557337 h 1871662"/>
                    <a:gd name="connsiteX3" fmla="*/ 5643563 w 7758113"/>
                    <a:gd name="connsiteY3" fmla="*/ 1357312 h 1871662"/>
                    <a:gd name="connsiteX4" fmla="*/ 6572250 w 7758113"/>
                    <a:gd name="connsiteY4" fmla="*/ 1171575 h 1871662"/>
                    <a:gd name="connsiteX5" fmla="*/ 7043738 w 7758113"/>
                    <a:gd name="connsiteY5" fmla="*/ 971550 h 1871662"/>
                    <a:gd name="connsiteX6" fmla="*/ 7472363 w 7758113"/>
                    <a:gd name="connsiteY6" fmla="*/ 571500 h 1871662"/>
                    <a:gd name="connsiteX7" fmla="*/ 7743825 w 7758113"/>
                    <a:gd name="connsiteY7" fmla="*/ 0 h 1871662"/>
                    <a:gd name="connsiteX8" fmla="*/ 7758113 w 7758113"/>
                    <a:gd name="connsiteY8" fmla="*/ 1871662 h 1871662"/>
                    <a:gd name="connsiteX9" fmla="*/ 14288 w 7758113"/>
                    <a:gd name="connsiteY9" fmla="*/ 1843087 h 1871662"/>
                    <a:gd name="connsiteX10" fmla="*/ 4186238 w 7758113"/>
                    <a:gd name="connsiteY10" fmla="*/ 1571625 h 1871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58113" h="1871662">
                      <a:moveTo>
                        <a:pt x="0" y="1785937"/>
                      </a:moveTo>
                      <a:lnTo>
                        <a:pt x="3357563" y="1628775"/>
                      </a:lnTo>
                      <a:lnTo>
                        <a:pt x="4386263" y="1557337"/>
                      </a:lnTo>
                      <a:lnTo>
                        <a:pt x="5643563" y="1357312"/>
                      </a:lnTo>
                      <a:lnTo>
                        <a:pt x="6572250" y="1171575"/>
                      </a:lnTo>
                      <a:lnTo>
                        <a:pt x="7043738" y="971550"/>
                      </a:lnTo>
                      <a:lnTo>
                        <a:pt x="7472363" y="571500"/>
                      </a:lnTo>
                      <a:lnTo>
                        <a:pt x="7743825" y="0"/>
                      </a:lnTo>
                      <a:lnTo>
                        <a:pt x="7758113" y="1871662"/>
                      </a:lnTo>
                      <a:lnTo>
                        <a:pt x="14288" y="1843087"/>
                      </a:lnTo>
                      <a:lnTo>
                        <a:pt x="4186238" y="1571625"/>
                      </a:lnTo>
                    </a:path>
                  </a:pathLst>
                </a:cu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 rot="16200000">
                  <a:off x="788474" y="2541720"/>
                  <a:ext cx="1893094" cy="4810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Risk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88474" y="2541720"/>
                  <a:ext cx="1893094" cy="4810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716366" y="4550572"/>
                  <a:ext cx="2597597" cy="4810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Coverage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366" y="4550572"/>
                  <a:ext cx="2597597" cy="4810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5772089" y="2055359"/>
              <a:ext cx="73" cy="3092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9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7488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How do we know how well the (calibrated) confidence estimator is at discriminating right from wrong?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3753" y="2933516"/>
            <a:ext cx="10977282" cy="1705721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 smtClean="0"/>
              <a:t>We can look at the area under the risk-coverage curve which represents the expected errors one would make if we only consider confidences above a threshold   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847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685799"/>
            <a:ext cx="12192000" cy="217478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could be an alternative measure if we wanted to consider all predictions (no thresholding)?</a:t>
            </a:r>
          </a:p>
        </p:txBody>
      </p:sp>
    </p:spTree>
    <p:extLst>
      <p:ext uri="{BB962C8B-B14F-4D97-AF65-F5344CB8AC3E}">
        <p14:creationId xmlns:p14="http://schemas.microsoft.com/office/powerpoint/2010/main" val="11185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1781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Confidence should inform on probability of correct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364" y="1435659"/>
                <a:ext cx="12263718" cy="55568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One wants a confidence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that </a:t>
                </a:r>
                <a:r>
                  <a:rPr lang="en-US" b="1" dirty="0"/>
                  <a:t>informs</a:t>
                </a:r>
                <a:r>
                  <a:rPr lang="en-US" dirty="0"/>
                  <a:t> as much as possible </a:t>
                </a:r>
                <a:r>
                  <a:rPr lang="en-US" dirty="0" smtClean="0"/>
                  <a:t>on whether the prediction is going to be right or wrong: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latin typeface="Cambria Math" charset="0"/>
                        </a:rPr>
                        <m:t>=</m:t>
                      </m:r>
                      <m:r>
                        <a:rPr lang="en-US">
                          <a:latin typeface="Cambria Math" charset="0"/>
                        </a:rPr>
                        <m:t>𝕀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Mutual information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charset="0"/>
                          </a:rPr>
                          <m:t>𝑋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 ;</m:t>
                        </m:r>
                        <m:r>
                          <a:rPr lang="en-US">
                            <a:latin typeface="Cambria Math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measures the shared information between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𝑋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/>
                  <a:t>. One can therefore looks at</a:t>
                </a:r>
                <a:r>
                  <a:rPr lang="en-US" dirty="0" smtClean="0"/>
                  <a:t>:</a:t>
                </a:r>
              </a:p>
              <a:p>
                <a:endParaRPr lang="en-US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;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We want a confidence that has higher mutual information with the validity of prediction  </a:t>
                </a:r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64" y="1435659"/>
                <a:ext cx="12263718" cy="5556811"/>
              </a:xfrm>
              <a:blipFill rotWithShape="0">
                <a:blip r:embed="rId2"/>
                <a:stretch>
                  <a:fillRect l="-895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-367368" y="4002573"/>
            <a:ext cx="4952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67368" y="5497521"/>
            <a:ext cx="4952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685799"/>
            <a:ext cx="12192000" cy="217478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could be an alternative measure if we wanted to consider all predictions (no thresholding)?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682" y="3277907"/>
                <a:ext cx="12030635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i="1" dirty="0" smtClean="0"/>
                  <a:t>Looking at the mutual information between the confidence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and </a:t>
                </a:r>
                <a:r>
                  <a:rPr lang="en-US" i="1" dirty="0" smtClean="0"/>
                  <a:t>validity </a:t>
                </a:r>
                <a:r>
                  <a:rPr lang="en-US" i="1" dirty="0" smtClean="0"/>
                  <a:t>of prediction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682" y="3277907"/>
                <a:ext cx="12030635" cy="4351338"/>
              </a:xfrm>
              <a:blipFill rotWithShape="0"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8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8422760" y="1761981"/>
            <a:ext cx="3185107" cy="4904826"/>
          </a:xfrm>
          <a:prstGeom prst="roundRect">
            <a:avLst/>
          </a:prstGeom>
          <a:solidFill>
            <a:srgbClr val="BED9AD">
              <a:alpha val="6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82880" y="1761980"/>
            <a:ext cx="7946967" cy="4913141"/>
          </a:xfrm>
          <a:prstGeom prst="roundRect">
            <a:avLst/>
          </a:prstGeom>
          <a:solidFill>
            <a:srgbClr val="0070C0">
              <a:alpha val="20000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978"/>
            <a:ext cx="12192000" cy="777159"/>
          </a:xfrm>
        </p:spPr>
        <p:txBody>
          <a:bodyPr/>
          <a:lstStyle/>
          <a:p>
            <a:pPr algn="ctr"/>
            <a:r>
              <a:rPr lang="en-US" dirty="0" smtClean="0"/>
              <a:t>Recap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5357" y="2383002"/>
            <a:ext cx="3047931" cy="2525053"/>
            <a:chOff x="1494064" y="2738491"/>
            <a:chExt cx="4636004" cy="3840695"/>
          </a:xfrm>
        </p:grpSpPr>
        <p:grpSp>
          <p:nvGrpSpPr>
            <p:cNvPr id="5" name="Group 4"/>
            <p:cNvGrpSpPr/>
            <p:nvPr/>
          </p:nvGrpSpPr>
          <p:grpSpPr>
            <a:xfrm>
              <a:off x="2231805" y="2738491"/>
              <a:ext cx="3898263" cy="3840695"/>
              <a:chOff x="2761840" y="2731721"/>
              <a:chExt cx="4365603" cy="43011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 flipH="1">
                    <a:off x="2761840" y="6049953"/>
                    <a:ext cx="493288" cy="35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761840" y="6049953"/>
                    <a:ext cx="493288" cy="35570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>
                <a:off x="3128801" y="6243478"/>
                <a:ext cx="3998642" cy="407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3256539" y="2754206"/>
                <a:ext cx="0" cy="36260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168735" y="6387255"/>
                    <a:ext cx="172789" cy="2592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8735" y="6387255"/>
                    <a:ext cx="172789" cy="25929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72000" r="-80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900178" y="6380301"/>
                    <a:ext cx="172789" cy="2592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178" y="6380301"/>
                    <a:ext cx="172789" cy="25929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2000" r="-80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817257" y="2731721"/>
                    <a:ext cx="172791" cy="259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257" y="2731721"/>
                    <a:ext cx="172791" cy="25929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05882" r="-164706" b="-15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063160" y="6340830"/>
                    <a:ext cx="411729" cy="69202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3160" y="6340830"/>
                    <a:ext cx="411729" cy="69202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Freeform 14"/>
              <p:cNvSpPr/>
              <p:nvPr/>
            </p:nvSpPr>
            <p:spPr>
              <a:xfrm>
                <a:off x="5108122" y="2934410"/>
                <a:ext cx="1833636" cy="1666883"/>
              </a:xfrm>
              <a:custGeom>
                <a:avLst/>
                <a:gdLst>
                  <a:gd name="connsiteX0" fmla="*/ 2534653 w 2534653"/>
                  <a:gd name="connsiteY0" fmla="*/ 0 h 2374231"/>
                  <a:gd name="connsiteX1" fmla="*/ 0 w 2534653"/>
                  <a:gd name="connsiteY1" fmla="*/ 2374231 h 2374231"/>
                  <a:gd name="connsiteX2" fmla="*/ 641685 w 2534653"/>
                  <a:gd name="connsiteY2" fmla="*/ 2165684 h 2374231"/>
                  <a:gd name="connsiteX3" fmla="*/ 1074822 w 2534653"/>
                  <a:gd name="connsiteY3" fmla="*/ 1957137 h 2374231"/>
                  <a:gd name="connsiteX4" fmla="*/ 1604211 w 2534653"/>
                  <a:gd name="connsiteY4" fmla="*/ 1540042 h 2374231"/>
                  <a:gd name="connsiteX5" fmla="*/ 2021306 w 2534653"/>
                  <a:gd name="connsiteY5" fmla="*/ 1042737 h 2374231"/>
                  <a:gd name="connsiteX6" fmla="*/ 2390274 w 2534653"/>
                  <a:gd name="connsiteY6" fmla="*/ 368968 h 2374231"/>
                  <a:gd name="connsiteX7" fmla="*/ 2534653 w 2534653"/>
                  <a:gd name="connsiteY7" fmla="*/ 0 h 2374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4653" h="2374231">
                    <a:moveTo>
                      <a:pt x="2534653" y="0"/>
                    </a:moveTo>
                    <a:lnTo>
                      <a:pt x="0" y="2374231"/>
                    </a:lnTo>
                    <a:lnTo>
                      <a:pt x="641685" y="2165684"/>
                    </a:lnTo>
                    <a:lnTo>
                      <a:pt x="1074822" y="1957137"/>
                    </a:lnTo>
                    <a:lnTo>
                      <a:pt x="1604211" y="1540042"/>
                    </a:lnTo>
                    <a:lnTo>
                      <a:pt x="2021306" y="1042737"/>
                    </a:lnTo>
                    <a:lnTo>
                      <a:pt x="2390274" y="368968"/>
                    </a:lnTo>
                    <a:lnTo>
                      <a:pt x="2534653" y="0"/>
                    </a:lnTo>
                    <a:close/>
                  </a:path>
                </a:pathLst>
              </a:custGeom>
              <a:solidFill>
                <a:srgbClr val="BED9AD"/>
              </a:solidFill>
              <a:ln w="285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494064" y="3912747"/>
                  <a:ext cx="1217754" cy="6694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064" y="3912747"/>
                  <a:ext cx="1217754" cy="66944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4199036" y="2396202"/>
            <a:ext cx="3162163" cy="2446883"/>
            <a:chOff x="1073399" y="1158943"/>
            <a:chExt cx="9218651" cy="39940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100188" y="4401645"/>
              <a:ext cx="8191862" cy="291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2276763" y="1158943"/>
              <a:ext cx="1227" cy="34474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155389" y="4606434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389" y="4606434"/>
                  <a:ext cx="238848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0000" r="-40000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944301" y="4596530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301" y="4596530"/>
                  <a:ext cx="23884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7143" r="-42857" b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720047" y="1179133"/>
                  <a:ext cx="238848" cy="369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0047" y="1179133"/>
                  <a:ext cx="238848" cy="36933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429" r="-228571" b="-75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Freeform 29"/>
            <p:cNvSpPr/>
            <p:nvPr/>
          </p:nvSpPr>
          <p:spPr>
            <a:xfrm>
              <a:off x="2276762" y="2559144"/>
              <a:ext cx="7776471" cy="1814483"/>
            </a:xfrm>
            <a:custGeom>
              <a:avLst/>
              <a:gdLst>
                <a:gd name="connsiteX0" fmla="*/ 0 w 7043737"/>
                <a:gd name="connsiteY0" fmla="*/ 2171700 h 2171700"/>
                <a:gd name="connsiteX1" fmla="*/ 4171950 w 7043737"/>
                <a:gd name="connsiteY1" fmla="*/ 1800225 h 2171700"/>
                <a:gd name="connsiteX2" fmla="*/ 6315075 w 7043737"/>
                <a:gd name="connsiteY2" fmla="*/ 1200150 h 2171700"/>
                <a:gd name="connsiteX3" fmla="*/ 7043737 w 7043737"/>
                <a:gd name="connsiteY3" fmla="*/ 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3737" h="2171700">
                  <a:moveTo>
                    <a:pt x="0" y="2171700"/>
                  </a:moveTo>
                  <a:cubicBezTo>
                    <a:pt x="1559719" y="2066925"/>
                    <a:pt x="3119438" y="1962150"/>
                    <a:pt x="4171950" y="1800225"/>
                  </a:cubicBezTo>
                  <a:cubicBezTo>
                    <a:pt x="5224463" y="1638300"/>
                    <a:pt x="5836444" y="1500187"/>
                    <a:pt x="6315075" y="1200150"/>
                  </a:cubicBezTo>
                  <a:cubicBezTo>
                    <a:pt x="6793706" y="900113"/>
                    <a:pt x="7043737" y="0"/>
                    <a:pt x="7043737" y="0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 rot="16200000">
                  <a:off x="624171" y="2284928"/>
                  <a:ext cx="1893094" cy="9946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Risk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24171" y="2284928"/>
                  <a:ext cx="1893094" cy="99463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86"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716365" y="4550572"/>
                  <a:ext cx="2597597" cy="60240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Coverage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365" y="4550572"/>
                  <a:ext cx="2597597" cy="60240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14" t="-1667" r="-6369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5772089" y="2055359"/>
              <a:ext cx="73" cy="3092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656672" y="3144757"/>
                <a:ext cx="2749279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  <m:d>
                            <m:dPr>
                              <m:ctrlP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;</m:t>
                          </m:r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672" y="3144757"/>
                <a:ext cx="2749279" cy="64819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295713" y="1811856"/>
                <a:ext cx="17155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Calibration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713" y="1811856"/>
                <a:ext cx="1715534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054209" y="1811856"/>
                <a:ext cx="22108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Discrimination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209" y="1811856"/>
                <a:ext cx="2210862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853836" y="1944859"/>
                <a:ext cx="23984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Informativeness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836" y="1944859"/>
                <a:ext cx="2398413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45733" y="4923527"/>
                <a:ext cx="369684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How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interpretable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is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it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as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a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robability</m:t>
                    </m:r>
                  </m:oMath>
                </a14:m>
                <a:r>
                  <a:rPr lang="en-US" sz="2400" dirty="0" smtClean="0"/>
                  <a:t>?</a:t>
                </a:r>
                <a:endParaRPr lang="en-US" sz="2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3" y="4923527"/>
                <a:ext cx="3696846" cy="830997"/>
              </a:xfrm>
              <a:prstGeom prst="rect">
                <a:avLst/>
              </a:prstGeom>
              <a:blipFill rotWithShape="0">
                <a:blip r:embed="rId17"/>
                <a:stretch>
                  <a:fillRect t="-56618" b="-72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023910" y="4923527"/>
                <a:ext cx="406634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How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good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is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it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at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detecting</m:t>
                      </m:r>
                    </m:oMath>
                  </m:oMathPara>
                </a14:m>
                <a:endParaRPr lang="en-US" sz="2400" b="0" i="0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wrong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prediction</m:t>
                      </m:r>
                      <m:r>
                        <a:rPr lang="en-US" sz="2400" b="0" i="0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10" y="4923527"/>
                <a:ext cx="4066342" cy="830997"/>
              </a:xfrm>
              <a:prstGeom prst="rect">
                <a:avLst/>
              </a:prstGeom>
              <a:blipFill rotWithShape="0">
                <a:blip r:embed="rId18"/>
                <a:stretch>
                  <a:fillRect t="-56618" b="-72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998140" y="4542301"/>
                <a:ext cx="406634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How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good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is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it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at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b="0" i="0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informing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us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on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the</m:t>
                      </m:r>
                    </m:oMath>
                  </m:oMathPara>
                </a14:m>
                <a:endParaRPr lang="en-US" sz="2400" b="0" i="0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validity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of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</a:rPr>
                        <m:t>prediction</m:t>
                      </m:r>
                      <m:r>
                        <a:rPr lang="en-US" sz="2400" b="0" i="0" smtClean="0">
                          <a:latin typeface="Cambria Math" charset="0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40" y="4542301"/>
                <a:ext cx="4066342" cy="1200329"/>
              </a:xfrm>
              <a:prstGeom prst="rect">
                <a:avLst/>
              </a:prstGeom>
              <a:blipFill rotWithShape="0">
                <a:blip r:embed="rId19"/>
                <a:stretch>
                  <a:fillRect t="-38579" b="-4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9507770" y="6120840"/>
                <a:ext cx="10470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NEW</m:t>
                      </m:r>
                    </m:oMath>
                  </m:oMathPara>
                </a14:m>
                <a:endParaRPr lang="en-US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770" y="6120840"/>
                <a:ext cx="1047082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293980" y="6186207"/>
                <a:ext cx="18101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accent1"/>
                          </a:solidFill>
                          <a:latin typeface="Cambria Math" charset="0"/>
                        </a:rPr>
                        <m:t>CURRENT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980" y="6186207"/>
                <a:ext cx="1810111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" y="1015403"/>
                <a:ext cx="11881602" cy="105570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One wants a confidence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which performs well in:</a:t>
                </a:r>
              </a:p>
            </p:txBody>
          </p:sp>
        </mc:Choice>
        <mc:Fallback xmlns="">
          <p:sp>
            <p:nvSpPr>
              <p:cNvPr id="4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1015403"/>
                <a:ext cx="11881602" cy="1055707"/>
              </a:xfrm>
              <a:blipFill rotWithShape="0">
                <a:blip r:embed="rId22"/>
                <a:stretch>
                  <a:fillRect l="-924" t="-9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eform 49"/>
          <p:cNvSpPr/>
          <p:nvPr/>
        </p:nvSpPr>
        <p:spPr>
          <a:xfrm>
            <a:off x="984089" y="3467343"/>
            <a:ext cx="1096907" cy="978572"/>
          </a:xfrm>
          <a:custGeom>
            <a:avLst/>
            <a:gdLst>
              <a:gd name="connsiteX0" fmla="*/ 0 w 2566736"/>
              <a:gd name="connsiteY0" fmla="*/ 2310063 h 2310063"/>
              <a:gd name="connsiteX1" fmla="*/ 240631 w 2566736"/>
              <a:gd name="connsiteY1" fmla="*/ 1844842 h 2310063"/>
              <a:gd name="connsiteX2" fmla="*/ 593557 w 2566736"/>
              <a:gd name="connsiteY2" fmla="*/ 1363579 h 2310063"/>
              <a:gd name="connsiteX3" fmla="*/ 1010652 w 2566736"/>
              <a:gd name="connsiteY3" fmla="*/ 898358 h 2310063"/>
              <a:gd name="connsiteX4" fmla="*/ 1411705 w 2566736"/>
              <a:gd name="connsiteY4" fmla="*/ 561474 h 2310063"/>
              <a:gd name="connsiteX5" fmla="*/ 1957136 w 2566736"/>
              <a:gd name="connsiteY5" fmla="*/ 192506 h 2310063"/>
              <a:gd name="connsiteX6" fmla="*/ 2406315 w 2566736"/>
              <a:gd name="connsiteY6" fmla="*/ 48127 h 2310063"/>
              <a:gd name="connsiteX7" fmla="*/ 2406315 w 2566736"/>
              <a:gd name="connsiteY7" fmla="*/ 48127 h 2310063"/>
              <a:gd name="connsiteX8" fmla="*/ 2566736 w 2566736"/>
              <a:gd name="connsiteY8" fmla="*/ 0 h 2310063"/>
              <a:gd name="connsiteX9" fmla="*/ 0 w 2566736"/>
              <a:gd name="connsiteY9" fmla="*/ 2310063 h 2310063"/>
              <a:gd name="connsiteX0" fmla="*/ 0 w 2582778"/>
              <a:gd name="connsiteY0" fmla="*/ 2374232 h 2374232"/>
              <a:gd name="connsiteX1" fmla="*/ 256673 w 2582778"/>
              <a:gd name="connsiteY1" fmla="*/ 1844842 h 2374232"/>
              <a:gd name="connsiteX2" fmla="*/ 609599 w 2582778"/>
              <a:gd name="connsiteY2" fmla="*/ 1363579 h 2374232"/>
              <a:gd name="connsiteX3" fmla="*/ 1026694 w 2582778"/>
              <a:gd name="connsiteY3" fmla="*/ 898358 h 2374232"/>
              <a:gd name="connsiteX4" fmla="*/ 1427747 w 2582778"/>
              <a:gd name="connsiteY4" fmla="*/ 561474 h 2374232"/>
              <a:gd name="connsiteX5" fmla="*/ 1973178 w 2582778"/>
              <a:gd name="connsiteY5" fmla="*/ 192506 h 2374232"/>
              <a:gd name="connsiteX6" fmla="*/ 2422357 w 2582778"/>
              <a:gd name="connsiteY6" fmla="*/ 48127 h 2374232"/>
              <a:gd name="connsiteX7" fmla="*/ 2422357 w 2582778"/>
              <a:gd name="connsiteY7" fmla="*/ 48127 h 2374232"/>
              <a:gd name="connsiteX8" fmla="*/ 2582778 w 2582778"/>
              <a:gd name="connsiteY8" fmla="*/ 0 h 2374232"/>
              <a:gd name="connsiteX9" fmla="*/ 0 w 2582778"/>
              <a:gd name="connsiteY9" fmla="*/ 2374232 h 237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2778" h="2374232">
                <a:moveTo>
                  <a:pt x="0" y="2374232"/>
                </a:moveTo>
                <a:lnTo>
                  <a:pt x="256673" y="1844842"/>
                </a:lnTo>
                <a:lnTo>
                  <a:pt x="609599" y="1363579"/>
                </a:lnTo>
                <a:lnTo>
                  <a:pt x="1026694" y="898358"/>
                </a:lnTo>
                <a:lnTo>
                  <a:pt x="1427747" y="561474"/>
                </a:lnTo>
                <a:lnTo>
                  <a:pt x="1973178" y="192506"/>
                </a:lnTo>
                <a:lnTo>
                  <a:pt x="2422357" y="48127"/>
                </a:lnTo>
                <a:lnTo>
                  <a:pt x="2422357" y="48127"/>
                </a:lnTo>
                <a:lnTo>
                  <a:pt x="2582778" y="0"/>
                </a:lnTo>
                <a:lnTo>
                  <a:pt x="0" y="2374232"/>
                </a:lnTo>
                <a:close/>
              </a:path>
            </a:pathLst>
          </a:custGeom>
          <a:solidFill>
            <a:srgbClr val="70AD47">
              <a:alpha val="45882"/>
            </a:srgb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10800000">
            <a:off x="1020415" y="3478013"/>
            <a:ext cx="1076469" cy="978572"/>
          </a:xfrm>
          <a:custGeom>
            <a:avLst/>
            <a:gdLst>
              <a:gd name="connsiteX0" fmla="*/ 2534653 w 2534653"/>
              <a:gd name="connsiteY0" fmla="*/ 0 h 2374231"/>
              <a:gd name="connsiteX1" fmla="*/ 0 w 2534653"/>
              <a:gd name="connsiteY1" fmla="*/ 2374231 h 2374231"/>
              <a:gd name="connsiteX2" fmla="*/ 641685 w 2534653"/>
              <a:gd name="connsiteY2" fmla="*/ 2165684 h 2374231"/>
              <a:gd name="connsiteX3" fmla="*/ 1074822 w 2534653"/>
              <a:gd name="connsiteY3" fmla="*/ 1957137 h 2374231"/>
              <a:gd name="connsiteX4" fmla="*/ 1604211 w 2534653"/>
              <a:gd name="connsiteY4" fmla="*/ 1540042 h 2374231"/>
              <a:gd name="connsiteX5" fmla="*/ 2021306 w 2534653"/>
              <a:gd name="connsiteY5" fmla="*/ 1042737 h 2374231"/>
              <a:gd name="connsiteX6" fmla="*/ 2390274 w 2534653"/>
              <a:gd name="connsiteY6" fmla="*/ 368968 h 2374231"/>
              <a:gd name="connsiteX7" fmla="*/ 2534653 w 2534653"/>
              <a:gd name="connsiteY7" fmla="*/ 0 h 237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4653" h="2374231">
                <a:moveTo>
                  <a:pt x="2534653" y="0"/>
                </a:moveTo>
                <a:lnTo>
                  <a:pt x="0" y="2374231"/>
                </a:lnTo>
                <a:lnTo>
                  <a:pt x="641685" y="2165684"/>
                </a:lnTo>
                <a:lnTo>
                  <a:pt x="1074822" y="1957137"/>
                </a:lnTo>
                <a:lnTo>
                  <a:pt x="1604211" y="1540042"/>
                </a:lnTo>
                <a:lnTo>
                  <a:pt x="2021306" y="1042737"/>
                </a:lnTo>
                <a:lnTo>
                  <a:pt x="2390274" y="368968"/>
                </a:lnTo>
                <a:lnTo>
                  <a:pt x="2534653" y="0"/>
                </a:lnTo>
                <a:close/>
              </a:path>
            </a:pathLst>
          </a:custGeom>
          <a:solidFill>
            <a:srgbClr val="BED9AD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990902" y="2468907"/>
            <a:ext cx="2187002" cy="1957144"/>
          </a:xfrm>
          <a:custGeom>
            <a:avLst/>
            <a:gdLst>
              <a:gd name="connsiteX0" fmla="*/ 0 w 5149515"/>
              <a:gd name="connsiteY0" fmla="*/ 4748463 h 4748463"/>
              <a:gd name="connsiteX1" fmla="*/ 385010 w 5149515"/>
              <a:gd name="connsiteY1" fmla="*/ 4026568 h 4748463"/>
              <a:gd name="connsiteX2" fmla="*/ 1026694 w 5149515"/>
              <a:gd name="connsiteY2" fmla="*/ 3208421 h 4748463"/>
              <a:gd name="connsiteX3" fmla="*/ 1475873 w 5149515"/>
              <a:gd name="connsiteY3" fmla="*/ 2839452 h 4748463"/>
              <a:gd name="connsiteX4" fmla="*/ 2101515 w 5149515"/>
              <a:gd name="connsiteY4" fmla="*/ 2534652 h 4748463"/>
              <a:gd name="connsiteX5" fmla="*/ 2919663 w 5149515"/>
              <a:gd name="connsiteY5" fmla="*/ 2310063 h 4748463"/>
              <a:gd name="connsiteX6" fmla="*/ 3481136 w 5149515"/>
              <a:gd name="connsiteY6" fmla="*/ 2069431 h 4748463"/>
              <a:gd name="connsiteX7" fmla="*/ 4283242 w 5149515"/>
              <a:gd name="connsiteY7" fmla="*/ 1491915 h 4748463"/>
              <a:gd name="connsiteX8" fmla="*/ 4844715 w 5149515"/>
              <a:gd name="connsiteY8" fmla="*/ 673768 h 4748463"/>
              <a:gd name="connsiteX9" fmla="*/ 5149515 w 5149515"/>
              <a:gd name="connsiteY9" fmla="*/ 0 h 4748463"/>
              <a:gd name="connsiteX10" fmla="*/ 5149515 w 5149515"/>
              <a:gd name="connsiteY10" fmla="*/ 0 h 4748463"/>
              <a:gd name="connsiteX0" fmla="*/ 0 w 5149515"/>
              <a:gd name="connsiteY0" fmla="*/ 4748463 h 4748463"/>
              <a:gd name="connsiteX1" fmla="*/ 385010 w 5149515"/>
              <a:gd name="connsiteY1" fmla="*/ 4026568 h 4748463"/>
              <a:gd name="connsiteX2" fmla="*/ 994610 w 5149515"/>
              <a:gd name="connsiteY2" fmla="*/ 3304674 h 4748463"/>
              <a:gd name="connsiteX3" fmla="*/ 1475873 w 5149515"/>
              <a:gd name="connsiteY3" fmla="*/ 2839452 h 4748463"/>
              <a:gd name="connsiteX4" fmla="*/ 2101515 w 5149515"/>
              <a:gd name="connsiteY4" fmla="*/ 2534652 h 4748463"/>
              <a:gd name="connsiteX5" fmla="*/ 2919663 w 5149515"/>
              <a:gd name="connsiteY5" fmla="*/ 2310063 h 4748463"/>
              <a:gd name="connsiteX6" fmla="*/ 3481136 w 5149515"/>
              <a:gd name="connsiteY6" fmla="*/ 2069431 h 4748463"/>
              <a:gd name="connsiteX7" fmla="*/ 4283242 w 5149515"/>
              <a:gd name="connsiteY7" fmla="*/ 1491915 h 4748463"/>
              <a:gd name="connsiteX8" fmla="*/ 4844715 w 5149515"/>
              <a:gd name="connsiteY8" fmla="*/ 673768 h 4748463"/>
              <a:gd name="connsiteX9" fmla="*/ 5149515 w 5149515"/>
              <a:gd name="connsiteY9" fmla="*/ 0 h 4748463"/>
              <a:gd name="connsiteX10" fmla="*/ 5149515 w 5149515"/>
              <a:gd name="connsiteY10" fmla="*/ 0 h 4748463"/>
              <a:gd name="connsiteX0" fmla="*/ 0 w 5149515"/>
              <a:gd name="connsiteY0" fmla="*/ 4748463 h 4748463"/>
              <a:gd name="connsiteX1" fmla="*/ 385010 w 5149515"/>
              <a:gd name="connsiteY1" fmla="*/ 4026568 h 4748463"/>
              <a:gd name="connsiteX2" fmla="*/ 994610 w 5149515"/>
              <a:gd name="connsiteY2" fmla="*/ 3304674 h 4748463"/>
              <a:gd name="connsiteX3" fmla="*/ 1524000 w 5149515"/>
              <a:gd name="connsiteY3" fmla="*/ 2871536 h 4748463"/>
              <a:gd name="connsiteX4" fmla="*/ 2101515 w 5149515"/>
              <a:gd name="connsiteY4" fmla="*/ 2534652 h 4748463"/>
              <a:gd name="connsiteX5" fmla="*/ 2919663 w 5149515"/>
              <a:gd name="connsiteY5" fmla="*/ 2310063 h 4748463"/>
              <a:gd name="connsiteX6" fmla="*/ 3481136 w 5149515"/>
              <a:gd name="connsiteY6" fmla="*/ 2069431 h 4748463"/>
              <a:gd name="connsiteX7" fmla="*/ 4283242 w 5149515"/>
              <a:gd name="connsiteY7" fmla="*/ 1491915 h 4748463"/>
              <a:gd name="connsiteX8" fmla="*/ 4844715 w 5149515"/>
              <a:gd name="connsiteY8" fmla="*/ 673768 h 4748463"/>
              <a:gd name="connsiteX9" fmla="*/ 5149515 w 5149515"/>
              <a:gd name="connsiteY9" fmla="*/ 0 h 4748463"/>
              <a:gd name="connsiteX10" fmla="*/ 5149515 w 5149515"/>
              <a:gd name="connsiteY10" fmla="*/ 0 h 4748463"/>
              <a:gd name="connsiteX0" fmla="*/ 0 w 5149515"/>
              <a:gd name="connsiteY0" fmla="*/ 4748463 h 4748463"/>
              <a:gd name="connsiteX1" fmla="*/ 385010 w 5149515"/>
              <a:gd name="connsiteY1" fmla="*/ 4026568 h 4748463"/>
              <a:gd name="connsiteX2" fmla="*/ 994610 w 5149515"/>
              <a:gd name="connsiteY2" fmla="*/ 3304674 h 4748463"/>
              <a:gd name="connsiteX3" fmla="*/ 1524000 w 5149515"/>
              <a:gd name="connsiteY3" fmla="*/ 2871536 h 4748463"/>
              <a:gd name="connsiteX4" fmla="*/ 2101515 w 5149515"/>
              <a:gd name="connsiteY4" fmla="*/ 2534652 h 4748463"/>
              <a:gd name="connsiteX5" fmla="*/ 2839452 w 5149515"/>
              <a:gd name="connsiteY5" fmla="*/ 2342147 h 4748463"/>
              <a:gd name="connsiteX6" fmla="*/ 3481136 w 5149515"/>
              <a:gd name="connsiteY6" fmla="*/ 2069431 h 4748463"/>
              <a:gd name="connsiteX7" fmla="*/ 4283242 w 5149515"/>
              <a:gd name="connsiteY7" fmla="*/ 1491915 h 4748463"/>
              <a:gd name="connsiteX8" fmla="*/ 4844715 w 5149515"/>
              <a:gd name="connsiteY8" fmla="*/ 673768 h 4748463"/>
              <a:gd name="connsiteX9" fmla="*/ 5149515 w 5149515"/>
              <a:gd name="connsiteY9" fmla="*/ 0 h 4748463"/>
              <a:gd name="connsiteX10" fmla="*/ 5149515 w 5149515"/>
              <a:gd name="connsiteY10" fmla="*/ 0 h 4748463"/>
              <a:gd name="connsiteX0" fmla="*/ 0 w 5149515"/>
              <a:gd name="connsiteY0" fmla="*/ 4748463 h 4748463"/>
              <a:gd name="connsiteX1" fmla="*/ 385010 w 5149515"/>
              <a:gd name="connsiteY1" fmla="*/ 4026568 h 4748463"/>
              <a:gd name="connsiteX2" fmla="*/ 994610 w 5149515"/>
              <a:gd name="connsiteY2" fmla="*/ 3304674 h 4748463"/>
              <a:gd name="connsiteX3" fmla="*/ 1524000 w 5149515"/>
              <a:gd name="connsiteY3" fmla="*/ 2871536 h 4748463"/>
              <a:gd name="connsiteX4" fmla="*/ 2101515 w 5149515"/>
              <a:gd name="connsiteY4" fmla="*/ 2534652 h 4748463"/>
              <a:gd name="connsiteX5" fmla="*/ 2839452 w 5149515"/>
              <a:gd name="connsiteY5" fmla="*/ 2342147 h 4748463"/>
              <a:gd name="connsiteX6" fmla="*/ 3577389 w 5149515"/>
              <a:gd name="connsiteY6" fmla="*/ 2053389 h 4748463"/>
              <a:gd name="connsiteX7" fmla="*/ 4283242 w 5149515"/>
              <a:gd name="connsiteY7" fmla="*/ 1491915 h 4748463"/>
              <a:gd name="connsiteX8" fmla="*/ 4844715 w 5149515"/>
              <a:gd name="connsiteY8" fmla="*/ 673768 h 4748463"/>
              <a:gd name="connsiteX9" fmla="*/ 5149515 w 5149515"/>
              <a:gd name="connsiteY9" fmla="*/ 0 h 4748463"/>
              <a:gd name="connsiteX10" fmla="*/ 5149515 w 5149515"/>
              <a:gd name="connsiteY10" fmla="*/ 0 h 474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9515" h="4748463">
                <a:moveTo>
                  <a:pt x="0" y="4748463"/>
                </a:moveTo>
                <a:cubicBezTo>
                  <a:pt x="106947" y="4515852"/>
                  <a:pt x="219242" y="4267200"/>
                  <a:pt x="385010" y="4026568"/>
                </a:cubicBezTo>
                <a:cubicBezTo>
                  <a:pt x="550778" y="3785937"/>
                  <a:pt x="804778" y="3497179"/>
                  <a:pt x="994610" y="3304674"/>
                </a:cubicBezTo>
                <a:cubicBezTo>
                  <a:pt x="1184442" y="3112169"/>
                  <a:pt x="1339516" y="2999873"/>
                  <a:pt x="1524000" y="2871536"/>
                </a:cubicBezTo>
                <a:cubicBezTo>
                  <a:pt x="1708484" y="2743199"/>
                  <a:pt x="1882273" y="2622883"/>
                  <a:pt x="2101515" y="2534652"/>
                </a:cubicBezTo>
                <a:cubicBezTo>
                  <a:pt x="2320757" y="2446421"/>
                  <a:pt x="2593473" y="2422357"/>
                  <a:pt x="2839452" y="2342147"/>
                </a:cubicBezTo>
                <a:cubicBezTo>
                  <a:pt x="3085431" y="2261937"/>
                  <a:pt x="3336757" y="2195094"/>
                  <a:pt x="3577389" y="2053389"/>
                </a:cubicBezTo>
                <a:cubicBezTo>
                  <a:pt x="3818021" y="1911684"/>
                  <a:pt x="4072021" y="1721852"/>
                  <a:pt x="4283242" y="1491915"/>
                </a:cubicBezTo>
                <a:cubicBezTo>
                  <a:pt x="4494463" y="1261978"/>
                  <a:pt x="4700336" y="922420"/>
                  <a:pt x="4844715" y="673768"/>
                </a:cubicBezTo>
                <a:cubicBezTo>
                  <a:pt x="4989094" y="425115"/>
                  <a:pt x="5149515" y="0"/>
                  <a:pt x="5149515" y="0"/>
                </a:cubicBezTo>
                <a:lnTo>
                  <a:pt x="5149515" y="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529281" y="3376849"/>
            <a:ext cx="2739138" cy="1040106"/>
          </a:xfrm>
          <a:custGeom>
            <a:avLst/>
            <a:gdLst>
              <a:gd name="connsiteX0" fmla="*/ 0 w 7758113"/>
              <a:gd name="connsiteY0" fmla="*/ 1785937 h 1871662"/>
              <a:gd name="connsiteX1" fmla="*/ 3357563 w 7758113"/>
              <a:gd name="connsiteY1" fmla="*/ 1628775 h 1871662"/>
              <a:gd name="connsiteX2" fmla="*/ 4386263 w 7758113"/>
              <a:gd name="connsiteY2" fmla="*/ 1557337 h 1871662"/>
              <a:gd name="connsiteX3" fmla="*/ 5643563 w 7758113"/>
              <a:gd name="connsiteY3" fmla="*/ 1357312 h 1871662"/>
              <a:gd name="connsiteX4" fmla="*/ 6572250 w 7758113"/>
              <a:gd name="connsiteY4" fmla="*/ 1171575 h 1871662"/>
              <a:gd name="connsiteX5" fmla="*/ 7043738 w 7758113"/>
              <a:gd name="connsiteY5" fmla="*/ 971550 h 1871662"/>
              <a:gd name="connsiteX6" fmla="*/ 7472363 w 7758113"/>
              <a:gd name="connsiteY6" fmla="*/ 571500 h 1871662"/>
              <a:gd name="connsiteX7" fmla="*/ 7743825 w 7758113"/>
              <a:gd name="connsiteY7" fmla="*/ 0 h 1871662"/>
              <a:gd name="connsiteX8" fmla="*/ 7758113 w 7758113"/>
              <a:gd name="connsiteY8" fmla="*/ 1871662 h 1871662"/>
              <a:gd name="connsiteX9" fmla="*/ 14288 w 7758113"/>
              <a:gd name="connsiteY9" fmla="*/ 1843087 h 1871662"/>
              <a:gd name="connsiteX10" fmla="*/ 4186238 w 7758113"/>
              <a:gd name="connsiteY10" fmla="*/ 1571625 h 18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58113" h="1871662">
                <a:moveTo>
                  <a:pt x="0" y="1785937"/>
                </a:moveTo>
                <a:lnTo>
                  <a:pt x="3357563" y="1628775"/>
                </a:lnTo>
                <a:lnTo>
                  <a:pt x="4386263" y="1557337"/>
                </a:lnTo>
                <a:lnTo>
                  <a:pt x="5643563" y="1357312"/>
                </a:lnTo>
                <a:lnTo>
                  <a:pt x="6572250" y="1171575"/>
                </a:lnTo>
                <a:lnTo>
                  <a:pt x="7043738" y="971550"/>
                </a:lnTo>
                <a:lnTo>
                  <a:pt x="7472363" y="571500"/>
                </a:lnTo>
                <a:lnTo>
                  <a:pt x="7743825" y="0"/>
                </a:lnTo>
                <a:lnTo>
                  <a:pt x="7758113" y="1871662"/>
                </a:lnTo>
                <a:lnTo>
                  <a:pt x="14288" y="1843087"/>
                </a:lnTo>
                <a:lnTo>
                  <a:pt x="4186238" y="1571625"/>
                </a:lnTo>
              </a:path>
            </a:pathLst>
          </a:cu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999977" y="2478457"/>
            <a:ext cx="2198367" cy="196618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447" y="811809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Why do we need confidence estimation ?</a:t>
            </a:r>
          </a:p>
        </p:txBody>
      </p:sp>
    </p:spTree>
    <p:extLst>
      <p:ext uri="{BB962C8B-B14F-4D97-AF65-F5344CB8AC3E}">
        <p14:creationId xmlns:p14="http://schemas.microsoft.com/office/powerpoint/2010/main" val="16168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17478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</a:t>
            </a:r>
            <a:r>
              <a:rPr lang="en-US" sz="3600" dirty="0" smtClean="0"/>
              <a:t>are people using 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96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Maximum </a:t>
            </a:r>
            <a:r>
              <a:rPr lang="en-US" dirty="0" smtClean="0"/>
              <a:t>logits as </a:t>
            </a:r>
            <a:r>
              <a:rPr lang="en-US" dirty="0"/>
              <a:t>a confidence estimator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21708" y="1266106"/>
            <a:ext cx="2632792" cy="1667095"/>
            <a:chOff x="4431322" y="1434904"/>
            <a:chExt cx="3643533" cy="23071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29" t="4620" r="19095" b="42877"/>
            <a:stretch/>
          </p:blipFill>
          <p:spPr>
            <a:xfrm>
              <a:off x="4431322" y="1434904"/>
              <a:ext cx="3446585" cy="230710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949440" y="1434904"/>
              <a:ext cx="1125415" cy="506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49439" y="3193366"/>
              <a:ext cx="1125415" cy="506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254499" y="1814913"/>
                <a:ext cx="5460726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⟶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9" y="1814913"/>
                <a:ext cx="5460726" cy="490840"/>
              </a:xfrm>
              <a:prstGeom prst="rect">
                <a:avLst/>
              </a:prstGeom>
              <a:blipFill rotWithShape="0">
                <a:blip r:embed="rId3"/>
                <a:stretch>
                  <a:fillRect t="-97500" b="-1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365" y="3101596"/>
                <a:ext cx="12030635" cy="531967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Prediction is one with maximum logit </a:t>
                </a:r>
                <a:r>
                  <a:rPr lang="mr-IN" dirty="0"/>
                  <a:t>–</a:t>
                </a:r>
                <a:r>
                  <a:rPr lang="en-US" dirty="0"/>
                  <a:t> we </a:t>
                </a:r>
                <a:r>
                  <a:rPr lang="en-US" dirty="0" smtClean="0"/>
                  <a:t>take </a:t>
                </a:r>
                <a:r>
                  <a:rPr lang="en-US" dirty="0"/>
                  <a:t>it as a </a:t>
                </a:r>
                <a:r>
                  <a:rPr lang="en-US" dirty="0" smtClean="0"/>
                  <a:t>naïve confidence:</a:t>
                </a:r>
              </a:p>
              <a:p>
                <a:endParaRPr lang="en-US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No reason to be calibrated so we calibrate it using the kernel calibration: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is-I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Kernel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calibration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65" y="3101596"/>
                <a:ext cx="12030635" cy="5319678"/>
              </a:xfrm>
              <a:blipFill rotWithShape="0">
                <a:blip r:embed="rId4"/>
                <a:stretch>
                  <a:fillRect l="-912" t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45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50800" y="2174782"/>
            <a:ext cx="12192000" cy="2174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1" dirty="0" smtClean="0"/>
              <a:t>The </a:t>
            </a:r>
            <a:r>
              <a:rPr lang="en-US" sz="3200" i="1" dirty="0" smtClean="0"/>
              <a:t>(kernel) </a:t>
            </a:r>
            <a:r>
              <a:rPr lang="en-US" sz="3200" i="1" dirty="0" smtClean="0"/>
              <a:t>calibrated maximum logit value.</a:t>
            </a:r>
            <a:endParaRPr lang="en-US" sz="3200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17478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</a:t>
            </a:r>
            <a:r>
              <a:rPr lang="en-US" sz="3600" dirty="0" smtClean="0"/>
              <a:t>are people using 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55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700" y="711200"/>
            <a:ext cx="12192000" cy="217478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How can we do better?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459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Smooth transformations to leverage new information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1365" y="1109593"/>
            <a:ext cx="12030635" cy="6404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dirty="0" smtClean="0"/>
              <a:t>Leveraging a new source of (local) information by deforming input with smooth transformations and seeing how the network consistently predicts the transformed output: </a:t>
            </a:r>
            <a:endParaRPr lang="en-US" sz="2600" dirty="0"/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A proxy is to take the average logit of the transformed inputs along the prediction: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 smtClean="0"/>
              <a:t>Which is then calibrated using the kernel calibration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9055" y="5147191"/>
                <a:ext cx="6417738" cy="497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[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))∙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(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55" y="5147191"/>
                <a:ext cx="6417738" cy="497252"/>
              </a:xfrm>
              <a:prstGeom prst="rect">
                <a:avLst/>
              </a:prstGeom>
              <a:blipFill rotWithShape="0">
                <a:blip r:embed="rId2"/>
                <a:stretch>
                  <a:fillRect t="-93902" b="-1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50462" y="6195204"/>
                <a:ext cx="5566331" cy="476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is-I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    [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Kernel</m:t>
                      </m:r>
                      <m:r>
                        <a:rPr lang="en-US" sz="24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calibration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462" y="6195204"/>
                <a:ext cx="5566331" cy="476477"/>
              </a:xfrm>
              <a:prstGeom prst="rect">
                <a:avLst/>
              </a:prstGeom>
              <a:blipFill rotWithShape="0">
                <a:blip r:embed="rId3"/>
                <a:stretch>
                  <a:fillRect t="-97436" b="-1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3698555" y="2952114"/>
            <a:ext cx="4113602" cy="326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059022" y="4036202"/>
                <a:ext cx="2873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melanoma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22" y="4036202"/>
                <a:ext cx="287303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394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857360" y="3925910"/>
                <a:ext cx="39520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melanoma</m:t>
                    </m:r>
                    <m:r>
                      <a:rPr lang="en-US" sz="24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”</m:t>
                    </m:r>
                  </m:oMath>
                </a14:m>
                <a:r>
                  <a:rPr lang="en-US" sz="2800" dirty="0" smtClean="0"/>
                  <a:t>) ?</a:t>
                </a:r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360" y="3925910"/>
                <a:ext cx="3952044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r="-21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335822" y="2508203"/>
                <a:ext cx="279461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26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ransformation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𝜏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822" y="2508203"/>
                <a:ext cx="279461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982" y="2351928"/>
            <a:ext cx="1512143" cy="15121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24" y="2356992"/>
            <a:ext cx="1516301" cy="15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Diffeomorphisms </a:t>
            </a:r>
            <a:r>
              <a:rPr lang="en-US" dirty="0" smtClean="0"/>
              <a:t>as choice of transformations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1892" y="1325563"/>
            <a:ext cx="10740044" cy="2830801"/>
          </a:xfrm>
        </p:spPr>
        <p:txBody>
          <a:bodyPr>
            <a:normAutofit/>
          </a:bodyPr>
          <a:lstStyle/>
          <a:p>
            <a:r>
              <a:rPr lang="en-US" dirty="0" smtClean="0"/>
              <a:t>We use diffeomorphisms as a choice of smooth transformation:</a:t>
            </a:r>
            <a:endParaRPr lang="en-US" dirty="0"/>
          </a:p>
          <a:p>
            <a:pPr marL="0" indent="0">
              <a:buNone/>
            </a:pPr>
            <a:endParaRPr lang="en-US" b="0" i="1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endParaRPr 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28379" y="4732513"/>
                <a:ext cx="103550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Network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performance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is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linked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to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its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stability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to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diffeomorphisms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79" y="4732513"/>
                <a:ext cx="1035507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65791" y="5370217"/>
                <a:ext cx="98363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Can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confidence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be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linked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to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local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stability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to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diffeomorphisms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91" y="5370217"/>
                <a:ext cx="983634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2226365" y="3995529"/>
            <a:ext cx="7315200" cy="397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45367" y="4137678"/>
                <a:ext cx="11012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charset="0"/>
                        </a:rPr>
                        <m:t>Norm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367" y="4137678"/>
                <a:ext cx="1101264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82" y="1902777"/>
            <a:ext cx="1899478" cy="18994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730" y="1902777"/>
            <a:ext cx="1899478" cy="18994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13" y="1886813"/>
            <a:ext cx="1908341" cy="19083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1892" y="6182032"/>
            <a:ext cx="3772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[1</a:t>
            </a:r>
            <a:r>
              <a:rPr lang="en-US" sz="2800" dirty="0" smtClean="0"/>
              <a:t>] L. </a:t>
            </a:r>
            <a:r>
              <a:rPr lang="en-US" sz="2800" dirty="0" err="1" smtClean="0"/>
              <a:t>Petrini</a:t>
            </a:r>
            <a:r>
              <a:rPr lang="en-US" sz="2800" dirty="0" smtClean="0"/>
              <a:t> et. Al, 2021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862083" y="4684606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761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2768600"/>
            <a:ext cx="12192000" cy="2174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1" dirty="0"/>
              <a:t>We introduce a confidence that leverages stability to diffeomorphisms as an indicator of </a:t>
            </a:r>
            <a:r>
              <a:rPr lang="en-US" sz="3200" i="1" dirty="0" smtClean="0"/>
              <a:t>confidence which we kernel calibrate.</a:t>
            </a:r>
            <a:endParaRPr lang="en-US" sz="3600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700" y="711200"/>
            <a:ext cx="12192000" cy="217478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How can we do better?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74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0" y="1338262"/>
            <a:ext cx="12192000" cy="536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b="1" u="sng" dirty="0" smtClean="0"/>
              <a:t>HAM-10000:</a:t>
            </a:r>
            <a:endParaRPr lang="en-US" sz="3200" dirty="0" smtClean="0"/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Real medical images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7 classes (benign vs different types of lesions)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3200" b="1" u="sng" dirty="0" smtClean="0"/>
              <a:t>CIFAR-10</a:t>
            </a:r>
            <a:endParaRPr lang="en-US" sz="3200" dirty="0"/>
          </a:p>
          <a:p>
            <a:pPr lvl="1">
              <a:lnSpc>
                <a:spcPct val="150000"/>
              </a:lnSpc>
            </a:pPr>
            <a:r>
              <a:rPr lang="en-US" sz="2800" dirty="0"/>
              <a:t>Benchmark dataset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10 classes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Data used</a:t>
            </a:r>
            <a:endParaRPr lang="en-US" dirty="0"/>
          </a:p>
        </p:txBody>
      </p:sp>
      <p:pic>
        <p:nvPicPr>
          <p:cNvPr id="1026" name="Picture 2" descr="he sample skin cancer images from HAM 10000 dataset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070" y="1338262"/>
            <a:ext cx="5746487" cy="14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1892" y="1246052"/>
            <a:ext cx="10740044" cy="5429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u="sng" dirty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endParaRPr lang="en-US" b="1" i="1" u="sng" dirty="0" smtClean="0">
              <a:latin typeface="Cambria Math" charset="0"/>
              <a:ea typeface="Cambria Math" charset="0"/>
              <a:cs typeface="Cambria Math" charset="0"/>
            </a:endParaRPr>
          </a:p>
          <a:p>
            <a:pPr marL="0" indent="0">
              <a:buNone/>
            </a:pPr>
            <a:endParaRPr lang="en-US" b="1" i="1" u="sng" dirty="0">
              <a:latin typeface="Cambria Math" charset="0"/>
              <a:ea typeface="Cambria Math" charset="0"/>
              <a:cs typeface="Cambria Math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96" y="4184516"/>
            <a:ext cx="1867396" cy="18673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70" y="4184519"/>
            <a:ext cx="1867396" cy="18673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153" y="4184516"/>
            <a:ext cx="1867404" cy="18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2141" y="1354482"/>
            <a:ext cx="12192000" cy="536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Results for HAM-10000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332072" y="6225256"/>
            <a:ext cx="10864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Performance of the two confidences on HAM-10000 with a Standard CNN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0063" y="3123926"/>
            <a:ext cx="5869739" cy="2875532"/>
          </a:xfrm>
          <a:prstGeom prst="roundRect">
            <a:avLst/>
          </a:prstGeom>
          <a:solidFill>
            <a:srgbClr val="BED9AD">
              <a:alpha val="6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45694"/>
                  </p:ext>
                </p:extLst>
              </p:nvPr>
            </p:nvGraphicFramePr>
            <p:xfrm>
              <a:off x="268158" y="3410694"/>
              <a:ext cx="5496339" cy="22485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62976"/>
                    <a:gridCol w="2633363"/>
                  </a:tblGrid>
                  <a:tr h="60986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Mutual information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77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Kernel calibrated </a:t>
                          </a:r>
                          <a:endParaRPr lang="en-US" sz="2000" b="1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max logits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Times New Roman" charset="0"/>
                              <a:cs typeface="Times New Roman" charset="0"/>
                            </a:rPr>
                            <a:t>(14.1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±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0.</m:t>
                              </m:r>
                              <m:r>
                                <m:rPr>
                                  <m:nor/>
                                </m:rPr>
                                <a:rPr lang="en-US" sz="2400" i="0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 %</a:t>
                          </a:r>
                          <a:endParaRPr lang="en-US" sz="2400" i="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376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Kernel calibrated </a:t>
                          </a:r>
                        </a:p>
                        <a:p>
                          <a:pPr algn="ctr"/>
                          <a:r>
                            <a:rPr lang="en-US" sz="2000" b="1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Diffeo</a:t>
                          </a:r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</a:t>
                          </a:r>
                          <a:r>
                            <a:rPr lang="en-US" sz="2000" b="1" baseline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000" b="1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confindence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400" b="1" dirty="0" smtClean="0">
                              <a:ea typeface="Times New Roman" charset="0"/>
                              <a:cs typeface="Times New Roman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400" b="1" i="0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17</m:t>
                              </m:r>
                              <m:r>
                                <m:rPr>
                                  <m:nor/>
                                </m:rPr>
                                <a:rPr lang="en-US" sz="2400" b="1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2400" b="1" i="0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±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𝟎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𝟑</m:t>
                              </m:r>
                            </m:oMath>
                          </a14:m>
                          <a:r>
                            <a:rPr lang="en-US" sz="24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 </a:t>
                          </a:r>
                          <a:r>
                            <a:rPr lang="en-US" sz="2400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%</a:t>
                          </a:r>
                          <a:r>
                            <a:rPr lang="en-US" sz="2400" dirty="0" smtClean="0">
                              <a:solidFill>
                                <a:schemeClr val="accent6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n-US" sz="24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45694"/>
                  </p:ext>
                </p:extLst>
              </p:nvPr>
            </p:nvGraphicFramePr>
            <p:xfrm>
              <a:off x="268158" y="3410694"/>
              <a:ext cx="5496339" cy="22485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62976"/>
                    <a:gridCol w="2633363"/>
                  </a:tblGrid>
                  <a:tr h="60986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Mutual information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Kernel calibrated </a:t>
                          </a:r>
                          <a:endParaRPr lang="en-US" sz="2000" b="1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max logits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007" t="-87931" r="-1155" b="-137069"/>
                          </a:stretch>
                        </a:blipFill>
                      </a:tcPr>
                    </a:tc>
                  </a:tr>
                  <a:tr h="9376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Kernel calibrated </a:t>
                          </a:r>
                        </a:p>
                        <a:p>
                          <a:pPr algn="ctr"/>
                          <a:r>
                            <a:rPr lang="en-US" sz="2000" b="1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Diffeo</a:t>
                          </a:r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</a:t>
                          </a:r>
                          <a:r>
                            <a:rPr lang="en-US" sz="2000" b="1" baseline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000" b="1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confindence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007" t="-141558" r="-1155" b="-32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3410721" y="2452038"/>
                <a:ext cx="21072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;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721" y="2452038"/>
                <a:ext cx="2107244" cy="5091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2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098141" y="3123926"/>
            <a:ext cx="5899002" cy="2875532"/>
          </a:xfrm>
          <a:prstGeom prst="roundRect">
            <a:avLst/>
          </a:prstGeom>
          <a:solidFill>
            <a:srgbClr val="0070C0">
              <a:alpha val="20000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1" y="1354482"/>
            <a:ext cx="12192000" cy="536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Results for HAM-10000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571731"/>
                  </p:ext>
                </p:extLst>
              </p:nvPr>
            </p:nvGraphicFramePr>
            <p:xfrm>
              <a:off x="6252325" y="3393863"/>
              <a:ext cx="5578191" cy="22419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1861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261633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Area under the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Risk-coverage (AURC)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Expected calibration error (ECE)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770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(9.1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±0.1</m:t>
                              </m:r>
                            </m:oMath>
                          </a14:m>
                          <a:r>
                            <a:rPr lang="en-US" sz="2400" b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</a:t>
                          </a:r>
                          <a:r>
                            <a:rPr lang="en-US" sz="2400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%</a:t>
                          </a:r>
                          <a:endParaRPr lang="en-US" sz="2400" b="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(2.5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±0.1</m:t>
                              </m:r>
                            </m:oMath>
                          </a14:m>
                          <a:r>
                            <a:rPr lang="en-US" sz="2400" b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</a:t>
                          </a:r>
                          <a:r>
                            <a:rPr lang="en-US" sz="2400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%</a:t>
                          </a:r>
                          <a:endParaRPr lang="en-US" sz="2400" b="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770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(8.3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± 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𝟎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%</a:t>
                          </a:r>
                          <a:endParaRPr lang="en-US" sz="24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(2.3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±0.2</m:t>
                              </m:r>
                            </m:oMath>
                          </a14:m>
                          <a:r>
                            <a:rPr lang="en-US" sz="2400" b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</a:t>
                          </a:r>
                          <a:r>
                            <a:rPr lang="en-US" sz="2400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%</a:t>
                          </a:r>
                          <a:endParaRPr lang="en-US" sz="24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571731"/>
                  </p:ext>
                </p:extLst>
              </p:nvPr>
            </p:nvGraphicFramePr>
            <p:xfrm>
              <a:off x="6252325" y="3393863"/>
              <a:ext cx="5578191" cy="22419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18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26163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Area under the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Risk-coverage (AURC)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Expected calibration error (ECE)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7704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2" t="-94488" r="-89506" b="-159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3488" t="-94488" r="-1163" b="-1590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7704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2" t="-194488" r="-89506" b="-59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3488" t="-194488" r="-1163" b="-590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/>
          <p:cNvSpPr/>
          <p:nvPr/>
        </p:nvSpPr>
        <p:spPr>
          <a:xfrm>
            <a:off x="332072" y="6225256"/>
            <a:ext cx="10864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Performance of the two confidences on HAM-10000 with a Standard CNN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0063" y="3123926"/>
            <a:ext cx="5869739" cy="2875532"/>
          </a:xfrm>
          <a:prstGeom prst="roundRect">
            <a:avLst/>
          </a:prstGeom>
          <a:solidFill>
            <a:srgbClr val="BED9AD">
              <a:alpha val="6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45694"/>
                  </p:ext>
                </p:extLst>
              </p:nvPr>
            </p:nvGraphicFramePr>
            <p:xfrm>
              <a:off x="268158" y="3410694"/>
              <a:ext cx="5496339" cy="22485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62976"/>
                    <a:gridCol w="2633363"/>
                  </a:tblGrid>
                  <a:tr h="60986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Mutual information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77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Kernel calibrated </a:t>
                          </a:r>
                          <a:endParaRPr lang="en-US" sz="2000" b="1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max logits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Times New Roman" charset="0"/>
                              <a:cs typeface="Times New Roman" charset="0"/>
                            </a:rPr>
                            <a:t>(14.1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±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0.</m:t>
                              </m:r>
                              <m:r>
                                <m:rPr>
                                  <m:nor/>
                                </m:rPr>
                                <a:rPr lang="en-US" sz="2400" i="0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 %</a:t>
                          </a:r>
                          <a:endParaRPr lang="en-US" sz="2400" i="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376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Kernel calibrated </a:t>
                          </a:r>
                        </a:p>
                        <a:p>
                          <a:pPr algn="ctr"/>
                          <a:r>
                            <a:rPr lang="en-US" sz="2000" b="1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Diffeo</a:t>
                          </a:r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</a:t>
                          </a:r>
                          <a:r>
                            <a:rPr lang="en-US" sz="2000" b="1" baseline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000" b="1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confindence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400" b="1" dirty="0" smtClean="0">
                              <a:ea typeface="Times New Roman" charset="0"/>
                              <a:cs typeface="Times New Roman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400" b="1" i="0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17</m:t>
                              </m:r>
                              <m:r>
                                <m:rPr>
                                  <m:nor/>
                                </m:rPr>
                                <a:rPr lang="en-US" sz="2400" b="1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2400" b="1" i="0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±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𝟎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𝟑</m:t>
                              </m:r>
                            </m:oMath>
                          </a14:m>
                          <a:r>
                            <a:rPr lang="en-US" sz="24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 </a:t>
                          </a:r>
                          <a:r>
                            <a:rPr lang="en-US" sz="2400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%</a:t>
                          </a:r>
                          <a:r>
                            <a:rPr lang="en-US" sz="2400" dirty="0" smtClean="0">
                              <a:solidFill>
                                <a:schemeClr val="accent6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n-US" sz="24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45694"/>
                  </p:ext>
                </p:extLst>
              </p:nvPr>
            </p:nvGraphicFramePr>
            <p:xfrm>
              <a:off x="268158" y="3410694"/>
              <a:ext cx="5496339" cy="22485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62976"/>
                    <a:gridCol w="2633363"/>
                  </a:tblGrid>
                  <a:tr h="60986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Mutual information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Kernel calibrated </a:t>
                          </a:r>
                          <a:endParaRPr lang="en-US" sz="2000" b="1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max logits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007" t="-87931" r="-1155" b="-137069"/>
                          </a:stretch>
                        </a:blipFill>
                      </a:tcPr>
                    </a:tc>
                  </a:tr>
                  <a:tr h="9376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Kernel calibrated </a:t>
                          </a:r>
                        </a:p>
                        <a:p>
                          <a:pPr algn="ctr"/>
                          <a:r>
                            <a:rPr lang="en-US" sz="2000" b="1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Diffeo</a:t>
                          </a:r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</a:t>
                          </a:r>
                          <a:r>
                            <a:rPr lang="en-US" sz="2000" b="1" baseline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000" b="1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confindence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007" t="-141558" r="-1155" b="-32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6780135" y="1461236"/>
            <a:ext cx="2114483" cy="1521591"/>
            <a:chOff x="331595" y="1007438"/>
            <a:chExt cx="12012574" cy="439999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2100188" y="4401645"/>
              <a:ext cx="8191862" cy="291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2276763" y="1158943"/>
              <a:ext cx="1227" cy="34474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155391" y="4606434"/>
                  <a:ext cx="1029067" cy="801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391" y="4606434"/>
                  <a:ext cx="1029067" cy="8010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333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944299" y="4596530"/>
                  <a:ext cx="2399870" cy="801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299" y="4596530"/>
                  <a:ext cx="2399870" cy="8010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45402" y="1007438"/>
                  <a:ext cx="1029067" cy="801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402" y="1007438"/>
                  <a:ext cx="1029067" cy="8010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3333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38"/>
            <p:cNvSpPr/>
            <p:nvPr/>
          </p:nvSpPr>
          <p:spPr>
            <a:xfrm>
              <a:off x="2276762" y="2559144"/>
              <a:ext cx="7776471" cy="1814483"/>
            </a:xfrm>
            <a:custGeom>
              <a:avLst/>
              <a:gdLst>
                <a:gd name="connsiteX0" fmla="*/ 0 w 7043737"/>
                <a:gd name="connsiteY0" fmla="*/ 2171700 h 2171700"/>
                <a:gd name="connsiteX1" fmla="*/ 4171950 w 7043737"/>
                <a:gd name="connsiteY1" fmla="*/ 1800225 h 2171700"/>
                <a:gd name="connsiteX2" fmla="*/ 6315075 w 7043737"/>
                <a:gd name="connsiteY2" fmla="*/ 1200150 h 2171700"/>
                <a:gd name="connsiteX3" fmla="*/ 7043737 w 7043737"/>
                <a:gd name="connsiteY3" fmla="*/ 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3737" h="2171700">
                  <a:moveTo>
                    <a:pt x="0" y="2171700"/>
                  </a:moveTo>
                  <a:cubicBezTo>
                    <a:pt x="1559719" y="2066925"/>
                    <a:pt x="3119438" y="1962150"/>
                    <a:pt x="4171950" y="1800225"/>
                  </a:cubicBezTo>
                  <a:cubicBezTo>
                    <a:pt x="5224463" y="1638300"/>
                    <a:pt x="5836444" y="1500187"/>
                    <a:pt x="6315075" y="1200150"/>
                  </a:cubicBezTo>
                  <a:cubicBezTo>
                    <a:pt x="6793706" y="900113"/>
                    <a:pt x="7043737" y="0"/>
                    <a:pt x="7043737" y="0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84450" y="2357558"/>
                  <a:ext cx="1893094" cy="13988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Risk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4450" y="2357558"/>
                  <a:ext cx="1893094" cy="13988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3889" r="-34146" b="-10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714208" y="4685334"/>
                  <a:ext cx="2597594" cy="711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Coverage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208" y="4685334"/>
                  <a:ext cx="2597594" cy="711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000" r="-156000"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>
              <a:off x="5772089" y="2055359"/>
              <a:ext cx="73" cy="3092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3410721" y="2452038"/>
                <a:ext cx="21072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;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721" y="2452038"/>
                <a:ext cx="2107244" cy="50917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/>
          <p:cNvSpPr/>
          <p:nvPr/>
        </p:nvSpPr>
        <p:spPr>
          <a:xfrm>
            <a:off x="9930091" y="2141268"/>
            <a:ext cx="562887" cy="552377"/>
          </a:xfrm>
          <a:custGeom>
            <a:avLst/>
            <a:gdLst>
              <a:gd name="connsiteX0" fmla="*/ 0 w 2566736"/>
              <a:gd name="connsiteY0" fmla="*/ 2310063 h 2310063"/>
              <a:gd name="connsiteX1" fmla="*/ 240631 w 2566736"/>
              <a:gd name="connsiteY1" fmla="*/ 1844842 h 2310063"/>
              <a:gd name="connsiteX2" fmla="*/ 593557 w 2566736"/>
              <a:gd name="connsiteY2" fmla="*/ 1363579 h 2310063"/>
              <a:gd name="connsiteX3" fmla="*/ 1010652 w 2566736"/>
              <a:gd name="connsiteY3" fmla="*/ 898358 h 2310063"/>
              <a:gd name="connsiteX4" fmla="*/ 1411705 w 2566736"/>
              <a:gd name="connsiteY4" fmla="*/ 561474 h 2310063"/>
              <a:gd name="connsiteX5" fmla="*/ 1957136 w 2566736"/>
              <a:gd name="connsiteY5" fmla="*/ 192506 h 2310063"/>
              <a:gd name="connsiteX6" fmla="*/ 2406315 w 2566736"/>
              <a:gd name="connsiteY6" fmla="*/ 48127 h 2310063"/>
              <a:gd name="connsiteX7" fmla="*/ 2406315 w 2566736"/>
              <a:gd name="connsiteY7" fmla="*/ 48127 h 2310063"/>
              <a:gd name="connsiteX8" fmla="*/ 2566736 w 2566736"/>
              <a:gd name="connsiteY8" fmla="*/ 0 h 2310063"/>
              <a:gd name="connsiteX9" fmla="*/ 0 w 2566736"/>
              <a:gd name="connsiteY9" fmla="*/ 2310063 h 2310063"/>
              <a:gd name="connsiteX0" fmla="*/ 0 w 2582778"/>
              <a:gd name="connsiteY0" fmla="*/ 2374232 h 2374232"/>
              <a:gd name="connsiteX1" fmla="*/ 256673 w 2582778"/>
              <a:gd name="connsiteY1" fmla="*/ 1844842 h 2374232"/>
              <a:gd name="connsiteX2" fmla="*/ 609599 w 2582778"/>
              <a:gd name="connsiteY2" fmla="*/ 1363579 h 2374232"/>
              <a:gd name="connsiteX3" fmla="*/ 1026694 w 2582778"/>
              <a:gd name="connsiteY3" fmla="*/ 898358 h 2374232"/>
              <a:gd name="connsiteX4" fmla="*/ 1427747 w 2582778"/>
              <a:gd name="connsiteY4" fmla="*/ 561474 h 2374232"/>
              <a:gd name="connsiteX5" fmla="*/ 1973178 w 2582778"/>
              <a:gd name="connsiteY5" fmla="*/ 192506 h 2374232"/>
              <a:gd name="connsiteX6" fmla="*/ 2422357 w 2582778"/>
              <a:gd name="connsiteY6" fmla="*/ 48127 h 2374232"/>
              <a:gd name="connsiteX7" fmla="*/ 2422357 w 2582778"/>
              <a:gd name="connsiteY7" fmla="*/ 48127 h 2374232"/>
              <a:gd name="connsiteX8" fmla="*/ 2582778 w 2582778"/>
              <a:gd name="connsiteY8" fmla="*/ 0 h 2374232"/>
              <a:gd name="connsiteX9" fmla="*/ 0 w 2582778"/>
              <a:gd name="connsiteY9" fmla="*/ 2374232 h 237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2778" h="2374232">
                <a:moveTo>
                  <a:pt x="0" y="2374232"/>
                </a:moveTo>
                <a:lnTo>
                  <a:pt x="256673" y="1844842"/>
                </a:lnTo>
                <a:lnTo>
                  <a:pt x="609599" y="1363579"/>
                </a:lnTo>
                <a:lnTo>
                  <a:pt x="1026694" y="898358"/>
                </a:lnTo>
                <a:lnTo>
                  <a:pt x="1427747" y="561474"/>
                </a:lnTo>
                <a:lnTo>
                  <a:pt x="1973178" y="192506"/>
                </a:lnTo>
                <a:lnTo>
                  <a:pt x="2422357" y="48127"/>
                </a:lnTo>
                <a:lnTo>
                  <a:pt x="2422357" y="48127"/>
                </a:lnTo>
                <a:lnTo>
                  <a:pt x="2582778" y="0"/>
                </a:lnTo>
                <a:lnTo>
                  <a:pt x="0" y="2374232"/>
                </a:lnTo>
                <a:close/>
              </a:path>
            </a:pathLst>
          </a:custGeom>
          <a:solidFill>
            <a:srgbClr val="70AD47">
              <a:alpha val="45882"/>
            </a:srgb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10544119" y="1545574"/>
            <a:ext cx="552399" cy="552377"/>
          </a:xfrm>
          <a:custGeom>
            <a:avLst/>
            <a:gdLst>
              <a:gd name="connsiteX0" fmla="*/ 2534653 w 2534653"/>
              <a:gd name="connsiteY0" fmla="*/ 0 h 2374231"/>
              <a:gd name="connsiteX1" fmla="*/ 0 w 2534653"/>
              <a:gd name="connsiteY1" fmla="*/ 2374231 h 2374231"/>
              <a:gd name="connsiteX2" fmla="*/ 641685 w 2534653"/>
              <a:gd name="connsiteY2" fmla="*/ 2165684 h 2374231"/>
              <a:gd name="connsiteX3" fmla="*/ 1074822 w 2534653"/>
              <a:gd name="connsiteY3" fmla="*/ 1957137 h 2374231"/>
              <a:gd name="connsiteX4" fmla="*/ 1604211 w 2534653"/>
              <a:gd name="connsiteY4" fmla="*/ 1540042 h 2374231"/>
              <a:gd name="connsiteX5" fmla="*/ 2021306 w 2534653"/>
              <a:gd name="connsiteY5" fmla="*/ 1042737 h 2374231"/>
              <a:gd name="connsiteX6" fmla="*/ 2390274 w 2534653"/>
              <a:gd name="connsiteY6" fmla="*/ 368968 h 2374231"/>
              <a:gd name="connsiteX7" fmla="*/ 2534653 w 2534653"/>
              <a:gd name="connsiteY7" fmla="*/ 0 h 237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4653" h="2374231">
                <a:moveTo>
                  <a:pt x="2534653" y="0"/>
                </a:moveTo>
                <a:lnTo>
                  <a:pt x="0" y="2374231"/>
                </a:lnTo>
                <a:lnTo>
                  <a:pt x="641685" y="2165684"/>
                </a:lnTo>
                <a:lnTo>
                  <a:pt x="1074822" y="1957137"/>
                </a:lnTo>
                <a:lnTo>
                  <a:pt x="1604211" y="1540042"/>
                </a:lnTo>
                <a:lnTo>
                  <a:pt x="2021306" y="1042737"/>
                </a:lnTo>
                <a:lnTo>
                  <a:pt x="2390274" y="368968"/>
                </a:lnTo>
                <a:lnTo>
                  <a:pt x="2534653" y="0"/>
                </a:lnTo>
                <a:close/>
              </a:path>
            </a:pathLst>
          </a:custGeom>
          <a:solidFill>
            <a:srgbClr val="BED9AD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9952877" y="1534057"/>
            <a:ext cx="1122277" cy="1104757"/>
          </a:xfrm>
          <a:custGeom>
            <a:avLst/>
            <a:gdLst>
              <a:gd name="connsiteX0" fmla="*/ 0 w 5149515"/>
              <a:gd name="connsiteY0" fmla="*/ 4748463 h 4748463"/>
              <a:gd name="connsiteX1" fmla="*/ 385010 w 5149515"/>
              <a:gd name="connsiteY1" fmla="*/ 4026568 h 4748463"/>
              <a:gd name="connsiteX2" fmla="*/ 1026694 w 5149515"/>
              <a:gd name="connsiteY2" fmla="*/ 3208421 h 4748463"/>
              <a:gd name="connsiteX3" fmla="*/ 1475873 w 5149515"/>
              <a:gd name="connsiteY3" fmla="*/ 2839452 h 4748463"/>
              <a:gd name="connsiteX4" fmla="*/ 2101515 w 5149515"/>
              <a:gd name="connsiteY4" fmla="*/ 2534652 h 4748463"/>
              <a:gd name="connsiteX5" fmla="*/ 2919663 w 5149515"/>
              <a:gd name="connsiteY5" fmla="*/ 2310063 h 4748463"/>
              <a:gd name="connsiteX6" fmla="*/ 3481136 w 5149515"/>
              <a:gd name="connsiteY6" fmla="*/ 2069431 h 4748463"/>
              <a:gd name="connsiteX7" fmla="*/ 4283242 w 5149515"/>
              <a:gd name="connsiteY7" fmla="*/ 1491915 h 4748463"/>
              <a:gd name="connsiteX8" fmla="*/ 4844715 w 5149515"/>
              <a:gd name="connsiteY8" fmla="*/ 673768 h 4748463"/>
              <a:gd name="connsiteX9" fmla="*/ 5149515 w 5149515"/>
              <a:gd name="connsiteY9" fmla="*/ 0 h 4748463"/>
              <a:gd name="connsiteX10" fmla="*/ 5149515 w 5149515"/>
              <a:gd name="connsiteY10" fmla="*/ 0 h 4748463"/>
              <a:gd name="connsiteX0" fmla="*/ 0 w 5149515"/>
              <a:gd name="connsiteY0" fmla="*/ 4748463 h 4748463"/>
              <a:gd name="connsiteX1" fmla="*/ 385010 w 5149515"/>
              <a:gd name="connsiteY1" fmla="*/ 4026568 h 4748463"/>
              <a:gd name="connsiteX2" fmla="*/ 994610 w 5149515"/>
              <a:gd name="connsiteY2" fmla="*/ 3304674 h 4748463"/>
              <a:gd name="connsiteX3" fmla="*/ 1475873 w 5149515"/>
              <a:gd name="connsiteY3" fmla="*/ 2839452 h 4748463"/>
              <a:gd name="connsiteX4" fmla="*/ 2101515 w 5149515"/>
              <a:gd name="connsiteY4" fmla="*/ 2534652 h 4748463"/>
              <a:gd name="connsiteX5" fmla="*/ 2919663 w 5149515"/>
              <a:gd name="connsiteY5" fmla="*/ 2310063 h 4748463"/>
              <a:gd name="connsiteX6" fmla="*/ 3481136 w 5149515"/>
              <a:gd name="connsiteY6" fmla="*/ 2069431 h 4748463"/>
              <a:gd name="connsiteX7" fmla="*/ 4283242 w 5149515"/>
              <a:gd name="connsiteY7" fmla="*/ 1491915 h 4748463"/>
              <a:gd name="connsiteX8" fmla="*/ 4844715 w 5149515"/>
              <a:gd name="connsiteY8" fmla="*/ 673768 h 4748463"/>
              <a:gd name="connsiteX9" fmla="*/ 5149515 w 5149515"/>
              <a:gd name="connsiteY9" fmla="*/ 0 h 4748463"/>
              <a:gd name="connsiteX10" fmla="*/ 5149515 w 5149515"/>
              <a:gd name="connsiteY10" fmla="*/ 0 h 4748463"/>
              <a:gd name="connsiteX0" fmla="*/ 0 w 5149515"/>
              <a:gd name="connsiteY0" fmla="*/ 4748463 h 4748463"/>
              <a:gd name="connsiteX1" fmla="*/ 385010 w 5149515"/>
              <a:gd name="connsiteY1" fmla="*/ 4026568 h 4748463"/>
              <a:gd name="connsiteX2" fmla="*/ 994610 w 5149515"/>
              <a:gd name="connsiteY2" fmla="*/ 3304674 h 4748463"/>
              <a:gd name="connsiteX3" fmla="*/ 1524000 w 5149515"/>
              <a:gd name="connsiteY3" fmla="*/ 2871536 h 4748463"/>
              <a:gd name="connsiteX4" fmla="*/ 2101515 w 5149515"/>
              <a:gd name="connsiteY4" fmla="*/ 2534652 h 4748463"/>
              <a:gd name="connsiteX5" fmla="*/ 2919663 w 5149515"/>
              <a:gd name="connsiteY5" fmla="*/ 2310063 h 4748463"/>
              <a:gd name="connsiteX6" fmla="*/ 3481136 w 5149515"/>
              <a:gd name="connsiteY6" fmla="*/ 2069431 h 4748463"/>
              <a:gd name="connsiteX7" fmla="*/ 4283242 w 5149515"/>
              <a:gd name="connsiteY7" fmla="*/ 1491915 h 4748463"/>
              <a:gd name="connsiteX8" fmla="*/ 4844715 w 5149515"/>
              <a:gd name="connsiteY8" fmla="*/ 673768 h 4748463"/>
              <a:gd name="connsiteX9" fmla="*/ 5149515 w 5149515"/>
              <a:gd name="connsiteY9" fmla="*/ 0 h 4748463"/>
              <a:gd name="connsiteX10" fmla="*/ 5149515 w 5149515"/>
              <a:gd name="connsiteY10" fmla="*/ 0 h 4748463"/>
              <a:gd name="connsiteX0" fmla="*/ 0 w 5149515"/>
              <a:gd name="connsiteY0" fmla="*/ 4748463 h 4748463"/>
              <a:gd name="connsiteX1" fmla="*/ 385010 w 5149515"/>
              <a:gd name="connsiteY1" fmla="*/ 4026568 h 4748463"/>
              <a:gd name="connsiteX2" fmla="*/ 994610 w 5149515"/>
              <a:gd name="connsiteY2" fmla="*/ 3304674 h 4748463"/>
              <a:gd name="connsiteX3" fmla="*/ 1524000 w 5149515"/>
              <a:gd name="connsiteY3" fmla="*/ 2871536 h 4748463"/>
              <a:gd name="connsiteX4" fmla="*/ 2101515 w 5149515"/>
              <a:gd name="connsiteY4" fmla="*/ 2534652 h 4748463"/>
              <a:gd name="connsiteX5" fmla="*/ 2839452 w 5149515"/>
              <a:gd name="connsiteY5" fmla="*/ 2342147 h 4748463"/>
              <a:gd name="connsiteX6" fmla="*/ 3481136 w 5149515"/>
              <a:gd name="connsiteY6" fmla="*/ 2069431 h 4748463"/>
              <a:gd name="connsiteX7" fmla="*/ 4283242 w 5149515"/>
              <a:gd name="connsiteY7" fmla="*/ 1491915 h 4748463"/>
              <a:gd name="connsiteX8" fmla="*/ 4844715 w 5149515"/>
              <a:gd name="connsiteY8" fmla="*/ 673768 h 4748463"/>
              <a:gd name="connsiteX9" fmla="*/ 5149515 w 5149515"/>
              <a:gd name="connsiteY9" fmla="*/ 0 h 4748463"/>
              <a:gd name="connsiteX10" fmla="*/ 5149515 w 5149515"/>
              <a:gd name="connsiteY10" fmla="*/ 0 h 4748463"/>
              <a:gd name="connsiteX0" fmla="*/ 0 w 5149515"/>
              <a:gd name="connsiteY0" fmla="*/ 4748463 h 4748463"/>
              <a:gd name="connsiteX1" fmla="*/ 385010 w 5149515"/>
              <a:gd name="connsiteY1" fmla="*/ 4026568 h 4748463"/>
              <a:gd name="connsiteX2" fmla="*/ 994610 w 5149515"/>
              <a:gd name="connsiteY2" fmla="*/ 3304674 h 4748463"/>
              <a:gd name="connsiteX3" fmla="*/ 1524000 w 5149515"/>
              <a:gd name="connsiteY3" fmla="*/ 2871536 h 4748463"/>
              <a:gd name="connsiteX4" fmla="*/ 2101515 w 5149515"/>
              <a:gd name="connsiteY4" fmla="*/ 2534652 h 4748463"/>
              <a:gd name="connsiteX5" fmla="*/ 2839452 w 5149515"/>
              <a:gd name="connsiteY5" fmla="*/ 2342147 h 4748463"/>
              <a:gd name="connsiteX6" fmla="*/ 3577389 w 5149515"/>
              <a:gd name="connsiteY6" fmla="*/ 2053389 h 4748463"/>
              <a:gd name="connsiteX7" fmla="*/ 4283242 w 5149515"/>
              <a:gd name="connsiteY7" fmla="*/ 1491915 h 4748463"/>
              <a:gd name="connsiteX8" fmla="*/ 4844715 w 5149515"/>
              <a:gd name="connsiteY8" fmla="*/ 673768 h 4748463"/>
              <a:gd name="connsiteX9" fmla="*/ 5149515 w 5149515"/>
              <a:gd name="connsiteY9" fmla="*/ 0 h 4748463"/>
              <a:gd name="connsiteX10" fmla="*/ 5149515 w 5149515"/>
              <a:gd name="connsiteY10" fmla="*/ 0 h 474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9515" h="4748463">
                <a:moveTo>
                  <a:pt x="0" y="4748463"/>
                </a:moveTo>
                <a:cubicBezTo>
                  <a:pt x="106947" y="4515852"/>
                  <a:pt x="219242" y="4267200"/>
                  <a:pt x="385010" y="4026568"/>
                </a:cubicBezTo>
                <a:cubicBezTo>
                  <a:pt x="550778" y="3785937"/>
                  <a:pt x="804778" y="3497179"/>
                  <a:pt x="994610" y="3304674"/>
                </a:cubicBezTo>
                <a:cubicBezTo>
                  <a:pt x="1184442" y="3112169"/>
                  <a:pt x="1339516" y="2999873"/>
                  <a:pt x="1524000" y="2871536"/>
                </a:cubicBezTo>
                <a:cubicBezTo>
                  <a:pt x="1708484" y="2743199"/>
                  <a:pt x="1882273" y="2622883"/>
                  <a:pt x="2101515" y="2534652"/>
                </a:cubicBezTo>
                <a:cubicBezTo>
                  <a:pt x="2320757" y="2446421"/>
                  <a:pt x="2593473" y="2422357"/>
                  <a:pt x="2839452" y="2342147"/>
                </a:cubicBezTo>
                <a:cubicBezTo>
                  <a:pt x="3085431" y="2261937"/>
                  <a:pt x="3336757" y="2195094"/>
                  <a:pt x="3577389" y="2053389"/>
                </a:cubicBezTo>
                <a:cubicBezTo>
                  <a:pt x="3818021" y="1911684"/>
                  <a:pt x="4072021" y="1721852"/>
                  <a:pt x="4283242" y="1491915"/>
                </a:cubicBezTo>
                <a:cubicBezTo>
                  <a:pt x="4494463" y="1261978"/>
                  <a:pt x="4700336" y="922420"/>
                  <a:pt x="4844715" y="673768"/>
                </a:cubicBezTo>
                <a:cubicBezTo>
                  <a:pt x="4989094" y="425115"/>
                  <a:pt x="5149515" y="0"/>
                  <a:pt x="5149515" y="0"/>
                </a:cubicBezTo>
                <a:lnTo>
                  <a:pt x="5149515" y="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7090483" y="2045429"/>
            <a:ext cx="1405611" cy="587113"/>
          </a:xfrm>
          <a:custGeom>
            <a:avLst/>
            <a:gdLst>
              <a:gd name="connsiteX0" fmla="*/ 0 w 7758113"/>
              <a:gd name="connsiteY0" fmla="*/ 1785937 h 1871662"/>
              <a:gd name="connsiteX1" fmla="*/ 3357563 w 7758113"/>
              <a:gd name="connsiteY1" fmla="*/ 1628775 h 1871662"/>
              <a:gd name="connsiteX2" fmla="*/ 4386263 w 7758113"/>
              <a:gd name="connsiteY2" fmla="*/ 1557337 h 1871662"/>
              <a:gd name="connsiteX3" fmla="*/ 5643563 w 7758113"/>
              <a:gd name="connsiteY3" fmla="*/ 1357312 h 1871662"/>
              <a:gd name="connsiteX4" fmla="*/ 6572250 w 7758113"/>
              <a:gd name="connsiteY4" fmla="*/ 1171575 h 1871662"/>
              <a:gd name="connsiteX5" fmla="*/ 7043738 w 7758113"/>
              <a:gd name="connsiteY5" fmla="*/ 971550 h 1871662"/>
              <a:gd name="connsiteX6" fmla="*/ 7472363 w 7758113"/>
              <a:gd name="connsiteY6" fmla="*/ 571500 h 1871662"/>
              <a:gd name="connsiteX7" fmla="*/ 7743825 w 7758113"/>
              <a:gd name="connsiteY7" fmla="*/ 0 h 1871662"/>
              <a:gd name="connsiteX8" fmla="*/ 7758113 w 7758113"/>
              <a:gd name="connsiteY8" fmla="*/ 1871662 h 1871662"/>
              <a:gd name="connsiteX9" fmla="*/ 14288 w 7758113"/>
              <a:gd name="connsiteY9" fmla="*/ 1843087 h 1871662"/>
              <a:gd name="connsiteX10" fmla="*/ 4186238 w 7758113"/>
              <a:gd name="connsiteY10" fmla="*/ 1571625 h 18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58113" h="1871662">
                <a:moveTo>
                  <a:pt x="0" y="1785937"/>
                </a:moveTo>
                <a:lnTo>
                  <a:pt x="3357563" y="1628775"/>
                </a:lnTo>
                <a:lnTo>
                  <a:pt x="4386263" y="1557337"/>
                </a:lnTo>
                <a:lnTo>
                  <a:pt x="5643563" y="1357312"/>
                </a:lnTo>
                <a:lnTo>
                  <a:pt x="6572250" y="1171575"/>
                </a:lnTo>
                <a:lnTo>
                  <a:pt x="7043738" y="971550"/>
                </a:lnTo>
                <a:lnTo>
                  <a:pt x="7472363" y="571500"/>
                </a:lnTo>
                <a:lnTo>
                  <a:pt x="7743825" y="0"/>
                </a:lnTo>
                <a:lnTo>
                  <a:pt x="7758113" y="1871662"/>
                </a:lnTo>
                <a:lnTo>
                  <a:pt x="14288" y="1843087"/>
                </a:lnTo>
                <a:lnTo>
                  <a:pt x="4186238" y="1571625"/>
                </a:lnTo>
              </a:path>
            </a:pathLst>
          </a:cu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9964717" y="1545574"/>
            <a:ext cx="1128110" cy="11098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101082" y="1474405"/>
            <a:ext cx="2153694" cy="1571567"/>
            <a:chOff x="-422005" y="2608617"/>
            <a:chExt cx="5552979" cy="40520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 flipH="1">
                  <a:off x="1091082" y="5362430"/>
                  <a:ext cx="440480" cy="71420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91082" y="5362430"/>
                  <a:ext cx="440480" cy="71420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2143" r="-39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>
              <a:off x="1510613" y="5780182"/>
              <a:ext cx="3570584" cy="36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1624676" y="2664439"/>
              <a:ext cx="0" cy="32379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393182" y="5816714"/>
                  <a:ext cx="467042" cy="7142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182" y="5816714"/>
                  <a:ext cx="467042" cy="71420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663934" y="5871739"/>
                  <a:ext cx="467040" cy="7142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934" y="5871739"/>
                  <a:ext cx="467040" cy="71420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4483" r="-3103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106405" y="2608617"/>
                  <a:ext cx="467040" cy="7142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405" y="2608617"/>
                  <a:ext cx="467040" cy="71420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513459" y="5867111"/>
                  <a:ext cx="475639" cy="7935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459" y="5867111"/>
                  <a:ext cx="475639" cy="79355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/>
                <p:cNvSpPr/>
                <p:nvPr/>
              </p:nvSpPr>
              <p:spPr>
                <a:xfrm>
                  <a:off x="-422005" y="3848397"/>
                  <a:ext cx="2520202" cy="18251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22005" y="3848397"/>
                  <a:ext cx="2520202" cy="1825178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41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melanoma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32" y="1371983"/>
            <a:ext cx="11683999" cy="5198532"/>
          </a:xfrm>
        </p:spPr>
        <p:txBody>
          <a:bodyPr>
            <a:noAutofit/>
          </a:bodyPr>
          <a:lstStyle/>
          <a:p>
            <a:r>
              <a:rPr lang="en-US" sz="2600" dirty="0" smtClean="0"/>
              <a:t>Suppose there is a new neural network used to classify moles (benign, melanoma):</a:t>
            </a:r>
            <a:endParaRPr lang="en-US" sz="2600" dirty="0"/>
          </a:p>
          <a:p>
            <a:endParaRPr lang="en-US" sz="2600" dirty="0"/>
          </a:p>
          <a:p>
            <a:endParaRPr lang="en-US" sz="2600" dirty="0" smtClean="0"/>
          </a:p>
          <a:p>
            <a:pPr marL="0" indent="0" algn="ctr">
              <a:buNone/>
            </a:pPr>
            <a:endParaRPr lang="en-US" sz="2600" dirty="0" smtClean="0"/>
          </a:p>
          <a:p>
            <a:pPr marL="0" indent="0" algn="ctr">
              <a:buNone/>
            </a:pPr>
            <a:endParaRPr lang="en-US" sz="2600" dirty="0" smtClean="0"/>
          </a:p>
          <a:p>
            <a:pPr marL="0" indent="0" algn="ctr">
              <a:buNone/>
            </a:pPr>
            <a:endParaRPr lang="en-US" sz="2600" dirty="0" smtClean="0"/>
          </a:p>
          <a:p>
            <a:r>
              <a:rPr lang="en-US" sz="2600" dirty="0" smtClean="0"/>
              <a:t>We want not only the network’s prediction but how confident it is in </a:t>
            </a:r>
            <a:r>
              <a:rPr lang="en-US" sz="2600" b="1" dirty="0" smtClean="0"/>
              <a:t>this </a:t>
            </a:r>
            <a:r>
              <a:rPr lang="en-US" sz="2600" dirty="0" smtClean="0"/>
              <a:t>prediction:</a:t>
            </a:r>
          </a:p>
          <a:p>
            <a:endParaRPr lang="en-US" sz="2600" dirty="0" smtClean="0"/>
          </a:p>
          <a:p>
            <a:endParaRPr lang="en-US" sz="2600" b="1" dirty="0"/>
          </a:p>
          <a:p>
            <a:r>
              <a:rPr lang="en-US" sz="2600" dirty="0" smtClean="0"/>
              <a:t>To know when we should trust the prediction or to have a doctor’s opinion instead.</a:t>
            </a:r>
          </a:p>
          <a:p>
            <a:endParaRPr lang="en-US" sz="2200" dirty="0"/>
          </a:p>
          <a:p>
            <a:endParaRPr lang="en-US" sz="2600" dirty="0"/>
          </a:p>
        </p:txBody>
      </p:sp>
      <p:pic>
        <p:nvPicPr>
          <p:cNvPr id="6" name="Picture 2" descr="he sample skin cancer images from HAM 10000 dataset | Download Scientific 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08"/>
          <a:stretch/>
        </p:blipFill>
        <p:spPr bwMode="auto">
          <a:xfrm>
            <a:off x="2566429" y="2344840"/>
            <a:ext cx="1302748" cy="98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587481" y="2009225"/>
            <a:ext cx="2632792" cy="1667095"/>
            <a:chOff x="4431322" y="1434904"/>
            <a:chExt cx="3643533" cy="23071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29" t="4620" r="19095" b="42877"/>
            <a:stretch/>
          </p:blipFill>
          <p:spPr>
            <a:xfrm>
              <a:off x="4431322" y="1434904"/>
              <a:ext cx="3446585" cy="230710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949440" y="1434904"/>
              <a:ext cx="1125415" cy="506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49439" y="3193366"/>
              <a:ext cx="1125415" cy="506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215267" y="2285708"/>
            <a:ext cx="914400" cy="1106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03055" y="2309771"/>
            <a:ext cx="914400" cy="362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50047" y="2940145"/>
            <a:ext cx="914400" cy="362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215267" y="2285708"/>
            <a:ext cx="598396" cy="51142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215006" y="2838920"/>
            <a:ext cx="602041" cy="5101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642301" y="2645557"/>
            <a:ext cx="308871" cy="3088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491481" y="2566301"/>
                <a:ext cx="1863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Melanoma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481" y="2566301"/>
                <a:ext cx="186301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076288" y="3510994"/>
                <a:ext cx="858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288" y="3510994"/>
                <a:ext cx="858633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394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019766" y="3565557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766" y="3565557"/>
                <a:ext cx="42639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354439" y="5027501"/>
                <a:ext cx="9144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/>
                  <a:t>: 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39" y="5027501"/>
                <a:ext cx="914417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667" r="-200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154642" y="5027502"/>
                <a:ext cx="5123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I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am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80%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sure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about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my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prediction</m:t>
                      </m:r>
                      <m: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42" y="5027502"/>
                <a:ext cx="5123518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333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33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2141" y="1354482"/>
            <a:ext cx="12192000" cy="536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Also true for CIFAR-10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072" y="6225256"/>
            <a:ext cx="10864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Performance of the two confidences on </a:t>
            </a:r>
            <a:r>
              <a:rPr lang="en-US" sz="2400" dirty="0" smtClean="0"/>
              <a:t>CIFAR-10 for VGG-11 (similar for Resnet-18)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90063" y="3123926"/>
            <a:ext cx="5869739" cy="2875532"/>
          </a:xfrm>
          <a:prstGeom prst="roundRect">
            <a:avLst/>
          </a:prstGeom>
          <a:solidFill>
            <a:srgbClr val="BED9AD">
              <a:alpha val="6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45694"/>
                  </p:ext>
                </p:extLst>
              </p:nvPr>
            </p:nvGraphicFramePr>
            <p:xfrm>
              <a:off x="268158" y="3410694"/>
              <a:ext cx="5496339" cy="22485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62976"/>
                    <a:gridCol w="2633363"/>
                  </a:tblGrid>
                  <a:tr h="60986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Mutual information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77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Kernel calibrated </a:t>
                          </a:r>
                          <a:endParaRPr lang="en-US" sz="2000" b="1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max logits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Times New Roman" charset="0"/>
                              <a:cs typeface="Times New Roman" charset="0"/>
                            </a:rPr>
                            <a:t>(12.1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±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0.</m:t>
                              </m:r>
                              <m:r>
                                <m:rPr>
                                  <m:nor/>
                                </m:rPr>
                                <a:rPr lang="en-US" sz="2400" i="0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 %</a:t>
                          </a:r>
                          <a:endParaRPr lang="en-US" sz="2400" i="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376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Kernel calibrated </a:t>
                          </a:r>
                        </a:p>
                        <a:p>
                          <a:pPr algn="ctr"/>
                          <a:r>
                            <a:rPr lang="en-US" sz="2000" b="1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Diffeo</a:t>
                          </a:r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</a:t>
                          </a:r>
                          <a:r>
                            <a:rPr lang="en-US" sz="2000" b="1" baseline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000" b="1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confindence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400" b="1" dirty="0" smtClean="0">
                              <a:ea typeface="Times New Roman" charset="0"/>
                              <a:cs typeface="Times New Roman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400" b="1" i="0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12</m:t>
                              </m:r>
                              <m:r>
                                <m:rPr>
                                  <m:nor/>
                                </m:rPr>
                                <a:rPr lang="en-US" sz="2400" b="1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2400" b="1" i="0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9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±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𝟎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𝟒</m:t>
                              </m:r>
                            </m:oMath>
                          </a14:m>
                          <a:r>
                            <a:rPr lang="en-US" sz="24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 </a:t>
                          </a:r>
                          <a:r>
                            <a:rPr lang="en-US" sz="2400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%</a:t>
                          </a:r>
                          <a:r>
                            <a:rPr lang="en-US" sz="2400" dirty="0" smtClean="0">
                              <a:solidFill>
                                <a:schemeClr val="accent6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n-US" sz="24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45694"/>
                  </p:ext>
                </p:extLst>
              </p:nvPr>
            </p:nvGraphicFramePr>
            <p:xfrm>
              <a:off x="268158" y="3410694"/>
              <a:ext cx="5496339" cy="22485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62976"/>
                    <a:gridCol w="2633363"/>
                  </a:tblGrid>
                  <a:tr h="60986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Mutual information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Kernel calibrated </a:t>
                          </a:r>
                          <a:endParaRPr lang="en-US" sz="2000" b="1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max logits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007" t="-87931" r="-1155" b="-137069"/>
                          </a:stretch>
                        </a:blipFill>
                      </a:tcPr>
                    </a:tc>
                  </a:tr>
                  <a:tr h="9376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Kernel calibrated </a:t>
                          </a:r>
                        </a:p>
                        <a:p>
                          <a:pPr algn="ctr"/>
                          <a:r>
                            <a:rPr lang="en-US" sz="2000" b="1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Diffeo</a:t>
                          </a:r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</a:t>
                          </a:r>
                          <a:r>
                            <a:rPr lang="en-US" sz="2000" b="1" baseline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000" b="1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confindence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007" t="-141558" r="-1155" b="-32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3410721" y="2452038"/>
                <a:ext cx="21072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;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721" y="2452038"/>
                <a:ext cx="2107244" cy="5091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098141" y="3123926"/>
            <a:ext cx="5899002" cy="2875532"/>
          </a:xfrm>
          <a:prstGeom prst="roundRect">
            <a:avLst/>
          </a:prstGeom>
          <a:solidFill>
            <a:srgbClr val="0070C0">
              <a:alpha val="20000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41" y="1354482"/>
            <a:ext cx="12192000" cy="536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Also true for CIFAR-10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571731"/>
                  </p:ext>
                </p:extLst>
              </p:nvPr>
            </p:nvGraphicFramePr>
            <p:xfrm>
              <a:off x="6252325" y="3393863"/>
              <a:ext cx="5578191" cy="22419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1861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2616330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Area under the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Risk-coverage (AURC)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Expected calibration error (ECE)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770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(2.72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±0.04</m:t>
                              </m:r>
                            </m:oMath>
                          </a14:m>
                          <a:r>
                            <a:rPr lang="en-US" sz="2400" b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</a:t>
                          </a:r>
                          <a:r>
                            <a:rPr lang="en-US" sz="2400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%</a:t>
                          </a:r>
                          <a:endParaRPr lang="en-US" sz="2400" b="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(1.6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±0.1</m:t>
                              </m:r>
                            </m:oMath>
                          </a14:m>
                          <a:r>
                            <a:rPr lang="en-US" sz="2400" b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</a:t>
                          </a:r>
                          <a:r>
                            <a:rPr lang="en-US" sz="2400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%</a:t>
                          </a:r>
                          <a:endParaRPr lang="en-US" sz="2400" b="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770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(2.1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± 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𝟎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%</a:t>
                          </a:r>
                          <a:endParaRPr lang="en-US" sz="24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(1.1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±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𝟎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US" sz="24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</a:t>
                          </a:r>
                          <a:r>
                            <a:rPr lang="en-US" sz="2400" b="1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400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%</a:t>
                          </a:r>
                          <a:endParaRPr lang="en-US" sz="24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571731"/>
                  </p:ext>
                </p:extLst>
              </p:nvPr>
            </p:nvGraphicFramePr>
            <p:xfrm>
              <a:off x="6252325" y="3393863"/>
              <a:ext cx="5578191" cy="22419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6186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26163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Area under the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Risk-coverage (AURC)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Expected calibration error (ECE)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7704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2" t="-94488" r="-89506" b="-159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3488" t="-94488" r="-1163" b="-1590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7704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2" t="-194488" r="-89506" b="-59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3488" t="-194488" r="-1163" b="-590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/>
          <p:cNvSpPr/>
          <p:nvPr/>
        </p:nvSpPr>
        <p:spPr>
          <a:xfrm>
            <a:off x="332072" y="6225256"/>
            <a:ext cx="10864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Performance of the two confidences on HAM-10000 with a Standard CNN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0063" y="3123926"/>
            <a:ext cx="5869739" cy="2875532"/>
          </a:xfrm>
          <a:prstGeom prst="roundRect">
            <a:avLst/>
          </a:prstGeom>
          <a:solidFill>
            <a:srgbClr val="BED9AD">
              <a:alpha val="60000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45694"/>
                  </p:ext>
                </p:extLst>
              </p:nvPr>
            </p:nvGraphicFramePr>
            <p:xfrm>
              <a:off x="268158" y="3410694"/>
              <a:ext cx="5496339" cy="22485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62976"/>
                    <a:gridCol w="2633363"/>
                  </a:tblGrid>
                  <a:tr h="60986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Mutual information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77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Kernel calibrated </a:t>
                          </a:r>
                          <a:endParaRPr lang="en-US" sz="2000" b="1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max logits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ea typeface="Times New Roman" charset="0"/>
                              <a:cs typeface="Times New Roman" charset="0"/>
                            </a:rPr>
                            <a:t>(12.1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±</m:t>
                              </m:r>
                              <m:r>
                                <m:rPr>
                                  <m:nor/>
                                </m:rPr>
                                <a:rPr lang="en-US" sz="2400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0.</m:t>
                              </m:r>
                              <m:r>
                                <m:rPr>
                                  <m:nor/>
                                </m:rPr>
                                <a:rPr lang="en-US" sz="2400" i="0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 %</a:t>
                          </a:r>
                          <a:endParaRPr lang="en-US" sz="2400" i="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376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Kernel calibrated </a:t>
                          </a:r>
                        </a:p>
                        <a:p>
                          <a:pPr algn="ctr"/>
                          <a:r>
                            <a:rPr lang="en-US" sz="2000" b="1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Diffeo</a:t>
                          </a:r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</a:t>
                          </a:r>
                          <a:r>
                            <a:rPr lang="en-US" sz="2000" b="1" baseline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000" b="1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confindence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400" b="1" dirty="0" smtClean="0">
                              <a:ea typeface="Times New Roman" charset="0"/>
                              <a:cs typeface="Times New Roman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400" b="1" i="0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12</m:t>
                              </m:r>
                              <m:r>
                                <m:rPr>
                                  <m:nor/>
                                </m:rPr>
                                <a:rPr lang="en-US" sz="2400" b="1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sz="2400" b="1" i="0" dirty="0" smtClean="0">
                                  <a:latin typeface="Times New Roman" charset="0"/>
                                  <a:ea typeface="Times New Roman" charset="0"/>
                                  <a:cs typeface="Times New Roman" charset="0"/>
                                </a:rPr>
                                <m:t>9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±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𝟎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𝟒</m:t>
                              </m:r>
                            </m:oMath>
                          </a14:m>
                          <a:r>
                            <a:rPr lang="en-US" sz="24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 </a:t>
                          </a:r>
                          <a:r>
                            <a:rPr lang="en-US" sz="2400" i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%</a:t>
                          </a:r>
                          <a:r>
                            <a:rPr lang="en-US" sz="2400" dirty="0" smtClean="0">
                              <a:solidFill>
                                <a:schemeClr val="accent6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endParaRPr lang="en-US" sz="24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45694"/>
                  </p:ext>
                </p:extLst>
              </p:nvPr>
            </p:nvGraphicFramePr>
            <p:xfrm>
              <a:off x="268158" y="3410694"/>
              <a:ext cx="5496339" cy="22485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62976"/>
                    <a:gridCol w="2633363"/>
                  </a:tblGrid>
                  <a:tr h="609861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Mutual information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Kernel calibrated </a:t>
                          </a:r>
                          <a:endParaRPr lang="en-US" sz="2000" b="1" dirty="0" smtClean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max logits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007" t="-87931" r="-1155" b="-137069"/>
                          </a:stretch>
                        </a:blipFill>
                      </a:tcPr>
                    </a:tc>
                  </a:tr>
                  <a:tr h="9376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Kernel calibrated </a:t>
                          </a:r>
                        </a:p>
                        <a:p>
                          <a:pPr algn="ctr"/>
                          <a:r>
                            <a:rPr lang="en-US" sz="2000" b="1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Diffeo</a:t>
                          </a:r>
                          <a:r>
                            <a:rPr lang="en-US" sz="2000" b="1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.</a:t>
                          </a:r>
                          <a:r>
                            <a:rPr lang="en-US" sz="2000" b="1" baseline="0" dirty="0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 </a:t>
                          </a:r>
                          <a:r>
                            <a:rPr lang="en-US" sz="2000" b="1" dirty="0" err="1" smtClean="0"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confindence</a:t>
                          </a:r>
                          <a:endParaRPr lang="en-US" sz="2000" b="1" dirty="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007" t="-141558" r="-1155" b="-32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6780135" y="1461236"/>
            <a:ext cx="2114483" cy="1521591"/>
            <a:chOff x="331595" y="1007438"/>
            <a:chExt cx="12012574" cy="439999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2100188" y="4401645"/>
              <a:ext cx="8191862" cy="291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2276763" y="1158943"/>
              <a:ext cx="1227" cy="34474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155391" y="4606434"/>
                  <a:ext cx="1029067" cy="801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391" y="4606434"/>
                  <a:ext cx="1029067" cy="8010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333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944299" y="4596530"/>
                  <a:ext cx="2399870" cy="801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299" y="4596530"/>
                  <a:ext cx="2399870" cy="8010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45402" y="1007438"/>
                  <a:ext cx="1029067" cy="801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402" y="1007438"/>
                  <a:ext cx="1029067" cy="8010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3333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38"/>
            <p:cNvSpPr/>
            <p:nvPr/>
          </p:nvSpPr>
          <p:spPr>
            <a:xfrm>
              <a:off x="2276762" y="2559144"/>
              <a:ext cx="7776471" cy="1814483"/>
            </a:xfrm>
            <a:custGeom>
              <a:avLst/>
              <a:gdLst>
                <a:gd name="connsiteX0" fmla="*/ 0 w 7043737"/>
                <a:gd name="connsiteY0" fmla="*/ 2171700 h 2171700"/>
                <a:gd name="connsiteX1" fmla="*/ 4171950 w 7043737"/>
                <a:gd name="connsiteY1" fmla="*/ 1800225 h 2171700"/>
                <a:gd name="connsiteX2" fmla="*/ 6315075 w 7043737"/>
                <a:gd name="connsiteY2" fmla="*/ 1200150 h 2171700"/>
                <a:gd name="connsiteX3" fmla="*/ 7043737 w 7043737"/>
                <a:gd name="connsiteY3" fmla="*/ 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3737" h="2171700">
                  <a:moveTo>
                    <a:pt x="0" y="2171700"/>
                  </a:moveTo>
                  <a:cubicBezTo>
                    <a:pt x="1559719" y="2066925"/>
                    <a:pt x="3119438" y="1962150"/>
                    <a:pt x="4171950" y="1800225"/>
                  </a:cubicBezTo>
                  <a:cubicBezTo>
                    <a:pt x="5224463" y="1638300"/>
                    <a:pt x="5836444" y="1500187"/>
                    <a:pt x="6315075" y="1200150"/>
                  </a:cubicBezTo>
                  <a:cubicBezTo>
                    <a:pt x="6793706" y="900113"/>
                    <a:pt x="7043737" y="0"/>
                    <a:pt x="7043737" y="0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84450" y="2357558"/>
                  <a:ext cx="1893094" cy="13988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Risk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4450" y="2357558"/>
                  <a:ext cx="1893094" cy="13988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3889" r="-34146" b="-10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714208" y="4685334"/>
                  <a:ext cx="2597594" cy="711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Coverage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208" y="4685334"/>
                  <a:ext cx="2597594" cy="711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000" r="-156000"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>
              <a:off x="5772089" y="2055359"/>
              <a:ext cx="73" cy="3092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3410721" y="2452038"/>
                <a:ext cx="210724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;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721" y="2452038"/>
                <a:ext cx="2107244" cy="50917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eform 49"/>
          <p:cNvSpPr/>
          <p:nvPr/>
        </p:nvSpPr>
        <p:spPr>
          <a:xfrm>
            <a:off x="7090483" y="2045429"/>
            <a:ext cx="1405611" cy="587113"/>
          </a:xfrm>
          <a:custGeom>
            <a:avLst/>
            <a:gdLst>
              <a:gd name="connsiteX0" fmla="*/ 0 w 7758113"/>
              <a:gd name="connsiteY0" fmla="*/ 1785937 h 1871662"/>
              <a:gd name="connsiteX1" fmla="*/ 3357563 w 7758113"/>
              <a:gd name="connsiteY1" fmla="*/ 1628775 h 1871662"/>
              <a:gd name="connsiteX2" fmla="*/ 4386263 w 7758113"/>
              <a:gd name="connsiteY2" fmla="*/ 1557337 h 1871662"/>
              <a:gd name="connsiteX3" fmla="*/ 5643563 w 7758113"/>
              <a:gd name="connsiteY3" fmla="*/ 1357312 h 1871662"/>
              <a:gd name="connsiteX4" fmla="*/ 6572250 w 7758113"/>
              <a:gd name="connsiteY4" fmla="*/ 1171575 h 1871662"/>
              <a:gd name="connsiteX5" fmla="*/ 7043738 w 7758113"/>
              <a:gd name="connsiteY5" fmla="*/ 971550 h 1871662"/>
              <a:gd name="connsiteX6" fmla="*/ 7472363 w 7758113"/>
              <a:gd name="connsiteY6" fmla="*/ 571500 h 1871662"/>
              <a:gd name="connsiteX7" fmla="*/ 7743825 w 7758113"/>
              <a:gd name="connsiteY7" fmla="*/ 0 h 1871662"/>
              <a:gd name="connsiteX8" fmla="*/ 7758113 w 7758113"/>
              <a:gd name="connsiteY8" fmla="*/ 1871662 h 1871662"/>
              <a:gd name="connsiteX9" fmla="*/ 14288 w 7758113"/>
              <a:gd name="connsiteY9" fmla="*/ 1843087 h 1871662"/>
              <a:gd name="connsiteX10" fmla="*/ 4186238 w 7758113"/>
              <a:gd name="connsiteY10" fmla="*/ 1571625 h 18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58113" h="1871662">
                <a:moveTo>
                  <a:pt x="0" y="1785937"/>
                </a:moveTo>
                <a:lnTo>
                  <a:pt x="3357563" y="1628775"/>
                </a:lnTo>
                <a:lnTo>
                  <a:pt x="4386263" y="1557337"/>
                </a:lnTo>
                <a:lnTo>
                  <a:pt x="5643563" y="1357312"/>
                </a:lnTo>
                <a:lnTo>
                  <a:pt x="6572250" y="1171575"/>
                </a:lnTo>
                <a:lnTo>
                  <a:pt x="7043738" y="971550"/>
                </a:lnTo>
                <a:lnTo>
                  <a:pt x="7472363" y="571500"/>
                </a:lnTo>
                <a:lnTo>
                  <a:pt x="7743825" y="0"/>
                </a:lnTo>
                <a:lnTo>
                  <a:pt x="7758113" y="1871662"/>
                </a:lnTo>
                <a:lnTo>
                  <a:pt x="14288" y="1843087"/>
                </a:lnTo>
                <a:lnTo>
                  <a:pt x="4186238" y="1571625"/>
                </a:lnTo>
              </a:path>
            </a:pathLst>
          </a:cu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 60"/>
          <p:cNvSpPr/>
          <p:nvPr/>
        </p:nvSpPr>
        <p:spPr>
          <a:xfrm>
            <a:off x="9930091" y="2141268"/>
            <a:ext cx="562887" cy="552377"/>
          </a:xfrm>
          <a:custGeom>
            <a:avLst/>
            <a:gdLst>
              <a:gd name="connsiteX0" fmla="*/ 0 w 2566736"/>
              <a:gd name="connsiteY0" fmla="*/ 2310063 h 2310063"/>
              <a:gd name="connsiteX1" fmla="*/ 240631 w 2566736"/>
              <a:gd name="connsiteY1" fmla="*/ 1844842 h 2310063"/>
              <a:gd name="connsiteX2" fmla="*/ 593557 w 2566736"/>
              <a:gd name="connsiteY2" fmla="*/ 1363579 h 2310063"/>
              <a:gd name="connsiteX3" fmla="*/ 1010652 w 2566736"/>
              <a:gd name="connsiteY3" fmla="*/ 898358 h 2310063"/>
              <a:gd name="connsiteX4" fmla="*/ 1411705 w 2566736"/>
              <a:gd name="connsiteY4" fmla="*/ 561474 h 2310063"/>
              <a:gd name="connsiteX5" fmla="*/ 1957136 w 2566736"/>
              <a:gd name="connsiteY5" fmla="*/ 192506 h 2310063"/>
              <a:gd name="connsiteX6" fmla="*/ 2406315 w 2566736"/>
              <a:gd name="connsiteY6" fmla="*/ 48127 h 2310063"/>
              <a:gd name="connsiteX7" fmla="*/ 2406315 w 2566736"/>
              <a:gd name="connsiteY7" fmla="*/ 48127 h 2310063"/>
              <a:gd name="connsiteX8" fmla="*/ 2566736 w 2566736"/>
              <a:gd name="connsiteY8" fmla="*/ 0 h 2310063"/>
              <a:gd name="connsiteX9" fmla="*/ 0 w 2566736"/>
              <a:gd name="connsiteY9" fmla="*/ 2310063 h 2310063"/>
              <a:gd name="connsiteX0" fmla="*/ 0 w 2582778"/>
              <a:gd name="connsiteY0" fmla="*/ 2374232 h 2374232"/>
              <a:gd name="connsiteX1" fmla="*/ 256673 w 2582778"/>
              <a:gd name="connsiteY1" fmla="*/ 1844842 h 2374232"/>
              <a:gd name="connsiteX2" fmla="*/ 609599 w 2582778"/>
              <a:gd name="connsiteY2" fmla="*/ 1363579 h 2374232"/>
              <a:gd name="connsiteX3" fmla="*/ 1026694 w 2582778"/>
              <a:gd name="connsiteY3" fmla="*/ 898358 h 2374232"/>
              <a:gd name="connsiteX4" fmla="*/ 1427747 w 2582778"/>
              <a:gd name="connsiteY4" fmla="*/ 561474 h 2374232"/>
              <a:gd name="connsiteX5" fmla="*/ 1973178 w 2582778"/>
              <a:gd name="connsiteY5" fmla="*/ 192506 h 2374232"/>
              <a:gd name="connsiteX6" fmla="*/ 2422357 w 2582778"/>
              <a:gd name="connsiteY6" fmla="*/ 48127 h 2374232"/>
              <a:gd name="connsiteX7" fmla="*/ 2422357 w 2582778"/>
              <a:gd name="connsiteY7" fmla="*/ 48127 h 2374232"/>
              <a:gd name="connsiteX8" fmla="*/ 2582778 w 2582778"/>
              <a:gd name="connsiteY8" fmla="*/ 0 h 2374232"/>
              <a:gd name="connsiteX9" fmla="*/ 0 w 2582778"/>
              <a:gd name="connsiteY9" fmla="*/ 2374232 h 237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2778" h="2374232">
                <a:moveTo>
                  <a:pt x="0" y="2374232"/>
                </a:moveTo>
                <a:lnTo>
                  <a:pt x="256673" y="1844842"/>
                </a:lnTo>
                <a:lnTo>
                  <a:pt x="609599" y="1363579"/>
                </a:lnTo>
                <a:lnTo>
                  <a:pt x="1026694" y="898358"/>
                </a:lnTo>
                <a:lnTo>
                  <a:pt x="1427747" y="561474"/>
                </a:lnTo>
                <a:lnTo>
                  <a:pt x="1973178" y="192506"/>
                </a:lnTo>
                <a:lnTo>
                  <a:pt x="2422357" y="48127"/>
                </a:lnTo>
                <a:lnTo>
                  <a:pt x="2422357" y="48127"/>
                </a:lnTo>
                <a:lnTo>
                  <a:pt x="2582778" y="0"/>
                </a:lnTo>
                <a:lnTo>
                  <a:pt x="0" y="2374232"/>
                </a:lnTo>
                <a:close/>
              </a:path>
            </a:pathLst>
          </a:custGeom>
          <a:solidFill>
            <a:srgbClr val="70AD47">
              <a:alpha val="45882"/>
            </a:srgb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10544119" y="1545574"/>
            <a:ext cx="552399" cy="552377"/>
          </a:xfrm>
          <a:custGeom>
            <a:avLst/>
            <a:gdLst>
              <a:gd name="connsiteX0" fmla="*/ 2534653 w 2534653"/>
              <a:gd name="connsiteY0" fmla="*/ 0 h 2374231"/>
              <a:gd name="connsiteX1" fmla="*/ 0 w 2534653"/>
              <a:gd name="connsiteY1" fmla="*/ 2374231 h 2374231"/>
              <a:gd name="connsiteX2" fmla="*/ 641685 w 2534653"/>
              <a:gd name="connsiteY2" fmla="*/ 2165684 h 2374231"/>
              <a:gd name="connsiteX3" fmla="*/ 1074822 w 2534653"/>
              <a:gd name="connsiteY3" fmla="*/ 1957137 h 2374231"/>
              <a:gd name="connsiteX4" fmla="*/ 1604211 w 2534653"/>
              <a:gd name="connsiteY4" fmla="*/ 1540042 h 2374231"/>
              <a:gd name="connsiteX5" fmla="*/ 2021306 w 2534653"/>
              <a:gd name="connsiteY5" fmla="*/ 1042737 h 2374231"/>
              <a:gd name="connsiteX6" fmla="*/ 2390274 w 2534653"/>
              <a:gd name="connsiteY6" fmla="*/ 368968 h 2374231"/>
              <a:gd name="connsiteX7" fmla="*/ 2534653 w 2534653"/>
              <a:gd name="connsiteY7" fmla="*/ 0 h 237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34653" h="2374231">
                <a:moveTo>
                  <a:pt x="2534653" y="0"/>
                </a:moveTo>
                <a:lnTo>
                  <a:pt x="0" y="2374231"/>
                </a:lnTo>
                <a:lnTo>
                  <a:pt x="641685" y="2165684"/>
                </a:lnTo>
                <a:lnTo>
                  <a:pt x="1074822" y="1957137"/>
                </a:lnTo>
                <a:lnTo>
                  <a:pt x="1604211" y="1540042"/>
                </a:lnTo>
                <a:lnTo>
                  <a:pt x="2021306" y="1042737"/>
                </a:lnTo>
                <a:lnTo>
                  <a:pt x="2390274" y="368968"/>
                </a:lnTo>
                <a:lnTo>
                  <a:pt x="2534653" y="0"/>
                </a:lnTo>
                <a:close/>
              </a:path>
            </a:pathLst>
          </a:custGeom>
          <a:solidFill>
            <a:srgbClr val="BED9AD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9952877" y="1534057"/>
            <a:ext cx="1122277" cy="1104757"/>
          </a:xfrm>
          <a:custGeom>
            <a:avLst/>
            <a:gdLst>
              <a:gd name="connsiteX0" fmla="*/ 0 w 5149515"/>
              <a:gd name="connsiteY0" fmla="*/ 4748463 h 4748463"/>
              <a:gd name="connsiteX1" fmla="*/ 385010 w 5149515"/>
              <a:gd name="connsiteY1" fmla="*/ 4026568 h 4748463"/>
              <a:gd name="connsiteX2" fmla="*/ 1026694 w 5149515"/>
              <a:gd name="connsiteY2" fmla="*/ 3208421 h 4748463"/>
              <a:gd name="connsiteX3" fmla="*/ 1475873 w 5149515"/>
              <a:gd name="connsiteY3" fmla="*/ 2839452 h 4748463"/>
              <a:gd name="connsiteX4" fmla="*/ 2101515 w 5149515"/>
              <a:gd name="connsiteY4" fmla="*/ 2534652 h 4748463"/>
              <a:gd name="connsiteX5" fmla="*/ 2919663 w 5149515"/>
              <a:gd name="connsiteY5" fmla="*/ 2310063 h 4748463"/>
              <a:gd name="connsiteX6" fmla="*/ 3481136 w 5149515"/>
              <a:gd name="connsiteY6" fmla="*/ 2069431 h 4748463"/>
              <a:gd name="connsiteX7" fmla="*/ 4283242 w 5149515"/>
              <a:gd name="connsiteY7" fmla="*/ 1491915 h 4748463"/>
              <a:gd name="connsiteX8" fmla="*/ 4844715 w 5149515"/>
              <a:gd name="connsiteY8" fmla="*/ 673768 h 4748463"/>
              <a:gd name="connsiteX9" fmla="*/ 5149515 w 5149515"/>
              <a:gd name="connsiteY9" fmla="*/ 0 h 4748463"/>
              <a:gd name="connsiteX10" fmla="*/ 5149515 w 5149515"/>
              <a:gd name="connsiteY10" fmla="*/ 0 h 4748463"/>
              <a:gd name="connsiteX0" fmla="*/ 0 w 5149515"/>
              <a:gd name="connsiteY0" fmla="*/ 4748463 h 4748463"/>
              <a:gd name="connsiteX1" fmla="*/ 385010 w 5149515"/>
              <a:gd name="connsiteY1" fmla="*/ 4026568 h 4748463"/>
              <a:gd name="connsiteX2" fmla="*/ 994610 w 5149515"/>
              <a:gd name="connsiteY2" fmla="*/ 3304674 h 4748463"/>
              <a:gd name="connsiteX3" fmla="*/ 1475873 w 5149515"/>
              <a:gd name="connsiteY3" fmla="*/ 2839452 h 4748463"/>
              <a:gd name="connsiteX4" fmla="*/ 2101515 w 5149515"/>
              <a:gd name="connsiteY4" fmla="*/ 2534652 h 4748463"/>
              <a:gd name="connsiteX5" fmla="*/ 2919663 w 5149515"/>
              <a:gd name="connsiteY5" fmla="*/ 2310063 h 4748463"/>
              <a:gd name="connsiteX6" fmla="*/ 3481136 w 5149515"/>
              <a:gd name="connsiteY6" fmla="*/ 2069431 h 4748463"/>
              <a:gd name="connsiteX7" fmla="*/ 4283242 w 5149515"/>
              <a:gd name="connsiteY7" fmla="*/ 1491915 h 4748463"/>
              <a:gd name="connsiteX8" fmla="*/ 4844715 w 5149515"/>
              <a:gd name="connsiteY8" fmla="*/ 673768 h 4748463"/>
              <a:gd name="connsiteX9" fmla="*/ 5149515 w 5149515"/>
              <a:gd name="connsiteY9" fmla="*/ 0 h 4748463"/>
              <a:gd name="connsiteX10" fmla="*/ 5149515 w 5149515"/>
              <a:gd name="connsiteY10" fmla="*/ 0 h 4748463"/>
              <a:gd name="connsiteX0" fmla="*/ 0 w 5149515"/>
              <a:gd name="connsiteY0" fmla="*/ 4748463 h 4748463"/>
              <a:gd name="connsiteX1" fmla="*/ 385010 w 5149515"/>
              <a:gd name="connsiteY1" fmla="*/ 4026568 h 4748463"/>
              <a:gd name="connsiteX2" fmla="*/ 994610 w 5149515"/>
              <a:gd name="connsiteY2" fmla="*/ 3304674 h 4748463"/>
              <a:gd name="connsiteX3" fmla="*/ 1524000 w 5149515"/>
              <a:gd name="connsiteY3" fmla="*/ 2871536 h 4748463"/>
              <a:gd name="connsiteX4" fmla="*/ 2101515 w 5149515"/>
              <a:gd name="connsiteY4" fmla="*/ 2534652 h 4748463"/>
              <a:gd name="connsiteX5" fmla="*/ 2919663 w 5149515"/>
              <a:gd name="connsiteY5" fmla="*/ 2310063 h 4748463"/>
              <a:gd name="connsiteX6" fmla="*/ 3481136 w 5149515"/>
              <a:gd name="connsiteY6" fmla="*/ 2069431 h 4748463"/>
              <a:gd name="connsiteX7" fmla="*/ 4283242 w 5149515"/>
              <a:gd name="connsiteY7" fmla="*/ 1491915 h 4748463"/>
              <a:gd name="connsiteX8" fmla="*/ 4844715 w 5149515"/>
              <a:gd name="connsiteY8" fmla="*/ 673768 h 4748463"/>
              <a:gd name="connsiteX9" fmla="*/ 5149515 w 5149515"/>
              <a:gd name="connsiteY9" fmla="*/ 0 h 4748463"/>
              <a:gd name="connsiteX10" fmla="*/ 5149515 w 5149515"/>
              <a:gd name="connsiteY10" fmla="*/ 0 h 4748463"/>
              <a:gd name="connsiteX0" fmla="*/ 0 w 5149515"/>
              <a:gd name="connsiteY0" fmla="*/ 4748463 h 4748463"/>
              <a:gd name="connsiteX1" fmla="*/ 385010 w 5149515"/>
              <a:gd name="connsiteY1" fmla="*/ 4026568 h 4748463"/>
              <a:gd name="connsiteX2" fmla="*/ 994610 w 5149515"/>
              <a:gd name="connsiteY2" fmla="*/ 3304674 h 4748463"/>
              <a:gd name="connsiteX3" fmla="*/ 1524000 w 5149515"/>
              <a:gd name="connsiteY3" fmla="*/ 2871536 h 4748463"/>
              <a:gd name="connsiteX4" fmla="*/ 2101515 w 5149515"/>
              <a:gd name="connsiteY4" fmla="*/ 2534652 h 4748463"/>
              <a:gd name="connsiteX5" fmla="*/ 2839452 w 5149515"/>
              <a:gd name="connsiteY5" fmla="*/ 2342147 h 4748463"/>
              <a:gd name="connsiteX6" fmla="*/ 3481136 w 5149515"/>
              <a:gd name="connsiteY6" fmla="*/ 2069431 h 4748463"/>
              <a:gd name="connsiteX7" fmla="*/ 4283242 w 5149515"/>
              <a:gd name="connsiteY7" fmla="*/ 1491915 h 4748463"/>
              <a:gd name="connsiteX8" fmla="*/ 4844715 w 5149515"/>
              <a:gd name="connsiteY8" fmla="*/ 673768 h 4748463"/>
              <a:gd name="connsiteX9" fmla="*/ 5149515 w 5149515"/>
              <a:gd name="connsiteY9" fmla="*/ 0 h 4748463"/>
              <a:gd name="connsiteX10" fmla="*/ 5149515 w 5149515"/>
              <a:gd name="connsiteY10" fmla="*/ 0 h 4748463"/>
              <a:gd name="connsiteX0" fmla="*/ 0 w 5149515"/>
              <a:gd name="connsiteY0" fmla="*/ 4748463 h 4748463"/>
              <a:gd name="connsiteX1" fmla="*/ 385010 w 5149515"/>
              <a:gd name="connsiteY1" fmla="*/ 4026568 h 4748463"/>
              <a:gd name="connsiteX2" fmla="*/ 994610 w 5149515"/>
              <a:gd name="connsiteY2" fmla="*/ 3304674 h 4748463"/>
              <a:gd name="connsiteX3" fmla="*/ 1524000 w 5149515"/>
              <a:gd name="connsiteY3" fmla="*/ 2871536 h 4748463"/>
              <a:gd name="connsiteX4" fmla="*/ 2101515 w 5149515"/>
              <a:gd name="connsiteY4" fmla="*/ 2534652 h 4748463"/>
              <a:gd name="connsiteX5" fmla="*/ 2839452 w 5149515"/>
              <a:gd name="connsiteY5" fmla="*/ 2342147 h 4748463"/>
              <a:gd name="connsiteX6" fmla="*/ 3577389 w 5149515"/>
              <a:gd name="connsiteY6" fmla="*/ 2053389 h 4748463"/>
              <a:gd name="connsiteX7" fmla="*/ 4283242 w 5149515"/>
              <a:gd name="connsiteY7" fmla="*/ 1491915 h 4748463"/>
              <a:gd name="connsiteX8" fmla="*/ 4844715 w 5149515"/>
              <a:gd name="connsiteY8" fmla="*/ 673768 h 4748463"/>
              <a:gd name="connsiteX9" fmla="*/ 5149515 w 5149515"/>
              <a:gd name="connsiteY9" fmla="*/ 0 h 4748463"/>
              <a:gd name="connsiteX10" fmla="*/ 5149515 w 5149515"/>
              <a:gd name="connsiteY10" fmla="*/ 0 h 474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9515" h="4748463">
                <a:moveTo>
                  <a:pt x="0" y="4748463"/>
                </a:moveTo>
                <a:cubicBezTo>
                  <a:pt x="106947" y="4515852"/>
                  <a:pt x="219242" y="4267200"/>
                  <a:pt x="385010" y="4026568"/>
                </a:cubicBezTo>
                <a:cubicBezTo>
                  <a:pt x="550778" y="3785937"/>
                  <a:pt x="804778" y="3497179"/>
                  <a:pt x="994610" y="3304674"/>
                </a:cubicBezTo>
                <a:cubicBezTo>
                  <a:pt x="1184442" y="3112169"/>
                  <a:pt x="1339516" y="2999873"/>
                  <a:pt x="1524000" y="2871536"/>
                </a:cubicBezTo>
                <a:cubicBezTo>
                  <a:pt x="1708484" y="2743199"/>
                  <a:pt x="1882273" y="2622883"/>
                  <a:pt x="2101515" y="2534652"/>
                </a:cubicBezTo>
                <a:cubicBezTo>
                  <a:pt x="2320757" y="2446421"/>
                  <a:pt x="2593473" y="2422357"/>
                  <a:pt x="2839452" y="2342147"/>
                </a:cubicBezTo>
                <a:cubicBezTo>
                  <a:pt x="3085431" y="2261937"/>
                  <a:pt x="3336757" y="2195094"/>
                  <a:pt x="3577389" y="2053389"/>
                </a:cubicBezTo>
                <a:cubicBezTo>
                  <a:pt x="3818021" y="1911684"/>
                  <a:pt x="4072021" y="1721852"/>
                  <a:pt x="4283242" y="1491915"/>
                </a:cubicBezTo>
                <a:cubicBezTo>
                  <a:pt x="4494463" y="1261978"/>
                  <a:pt x="4700336" y="922420"/>
                  <a:pt x="4844715" y="673768"/>
                </a:cubicBezTo>
                <a:cubicBezTo>
                  <a:pt x="4989094" y="425115"/>
                  <a:pt x="5149515" y="0"/>
                  <a:pt x="5149515" y="0"/>
                </a:cubicBezTo>
                <a:lnTo>
                  <a:pt x="5149515" y="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9964717" y="1545574"/>
            <a:ext cx="1128110" cy="11098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101082" y="1474405"/>
            <a:ext cx="2153694" cy="1571567"/>
            <a:chOff x="-422005" y="2608617"/>
            <a:chExt cx="5552979" cy="40520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 flipH="1">
                  <a:off x="1091082" y="5362430"/>
                  <a:ext cx="440480" cy="71420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91082" y="5362430"/>
                  <a:ext cx="440480" cy="71420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2143" r="-39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>
              <a:off x="1510613" y="5780182"/>
              <a:ext cx="3570584" cy="363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1624676" y="2664439"/>
              <a:ext cx="0" cy="32379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393182" y="5816714"/>
                  <a:ext cx="467042" cy="7142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182" y="5816714"/>
                  <a:ext cx="467042" cy="71420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663934" y="5871739"/>
                  <a:ext cx="467040" cy="7142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934" y="5871739"/>
                  <a:ext cx="467040" cy="71420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4483" r="-3103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106405" y="2608617"/>
                  <a:ext cx="467040" cy="7142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405" y="2608617"/>
                  <a:ext cx="467040" cy="71420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513459" y="5867111"/>
                  <a:ext cx="475639" cy="7935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459" y="5867111"/>
                  <a:ext cx="475639" cy="79355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/>
                <p:cNvSpPr/>
                <p:nvPr/>
              </p:nvSpPr>
              <p:spPr>
                <a:xfrm>
                  <a:off x="-422005" y="3848397"/>
                  <a:ext cx="2520202" cy="18251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22005" y="3848397"/>
                  <a:ext cx="2520202" cy="1825178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97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Introduce mutual information as a measure to evaluate confidence </a:t>
            </a:r>
            <a:r>
              <a:rPr lang="en-US" dirty="0" smtClean="0"/>
              <a:t>estimators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Show that diffeomorphism successfully extract more information than simply looking at the maximum </a:t>
            </a:r>
            <a:r>
              <a:rPr lang="en-US" dirty="0" smtClean="0"/>
              <a:t>logit </a:t>
            </a:r>
            <a:r>
              <a:rPr lang="en-US" dirty="0" smtClean="0"/>
              <a:t>(and also improve in the original frame work)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practical data (HAM-10000) &amp; benchmark dataset (CIFAR-10) and various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447" y="811809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Why do we need confidence estimation ?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3753" y="2933516"/>
            <a:ext cx="10977282" cy="1705721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/>
              <a:t>To understand how confident the network is in its </a:t>
            </a:r>
            <a:r>
              <a:rPr lang="en-US" sz="3200" b="1" i="1" dirty="0" smtClean="0"/>
              <a:t>particular</a:t>
            </a:r>
            <a:r>
              <a:rPr lang="en-US" sz="3200" i="1" dirty="0" smtClean="0"/>
              <a:t> prediction.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6993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Confidence as a probability of being right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467" y="1691264"/>
                <a:ext cx="12056533" cy="497847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Ideally we want to know for every input when the network is right or wrong: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∀</m:t>
                      </m:r>
                      <m:r>
                        <a:rPr lang="en-US" b="0" i="1" smtClean="0">
                          <a:latin typeface="Cambria Math" charset="0"/>
                        </a:rPr>
                        <m:t>𝑥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c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𝕀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=: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Validity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of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prediction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            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 Not feasible (since in this setting it implies knowing all the answers).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More feasibly we ask that inputs of confidence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</m:oMath>
                </a14:m>
                <a:r>
                  <a:rPr lang="en-US" dirty="0" smtClean="0"/>
                  <a:t> be correct with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</m:t>
                      </m:r>
                      <m:r>
                        <a:rPr lang="en-US" i="1">
                          <a:latin typeface="Cambria Math" charset="0"/>
                        </a:rPr>
                        <m:t>∀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Calibration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467" y="1691264"/>
                <a:ext cx="12056533" cy="4978477"/>
              </a:xfrm>
              <a:blipFill rotWithShape="0">
                <a:blip r:embed="rId2"/>
                <a:stretch>
                  <a:fillRect l="-910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6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1"/>
            <a:ext cx="12192000" cy="102314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Deviation from calibration &amp; expected calibration error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6736" y="1101457"/>
                <a:ext cx="12357349" cy="13316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we can introduce a measure to verify how calibrated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is: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36" y="1101457"/>
                <a:ext cx="12357349" cy="1331616"/>
              </a:xfrm>
              <a:blipFill rotWithShape="0">
                <a:blip r:embed="rId2"/>
                <a:stretch>
                  <a:fillRect l="-888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490515" y="2653981"/>
            <a:ext cx="8395847" cy="3620154"/>
            <a:chOff x="1539384" y="2748110"/>
            <a:chExt cx="8395847" cy="3620154"/>
          </a:xfrm>
        </p:grpSpPr>
        <p:grpSp>
          <p:nvGrpSpPr>
            <p:cNvPr id="26" name="Group 25"/>
            <p:cNvGrpSpPr/>
            <p:nvPr/>
          </p:nvGrpSpPr>
          <p:grpSpPr>
            <a:xfrm>
              <a:off x="2231804" y="2748110"/>
              <a:ext cx="7703427" cy="3620154"/>
              <a:chOff x="2761840" y="2742494"/>
              <a:chExt cx="8626949" cy="40541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 flipH="1">
                    <a:off x="2761840" y="6049953"/>
                    <a:ext cx="493288" cy="35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761840" y="6049953"/>
                    <a:ext cx="493288" cy="35570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/>
              <p:nvPr/>
            </p:nvCxnSpPr>
            <p:spPr>
              <a:xfrm>
                <a:off x="3128801" y="6243478"/>
                <a:ext cx="3998642" cy="407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3256539" y="2754206"/>
                <a:ext cx="0" cy="36260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168735" y="6387255"/>
                    <a:ext cx="172789" cy="2592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8735" y="6387255"/>
                    <a:ext cx="172789" cy="25929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72000" r="-80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900178" y="6380301"/>
                    <a:ext cx="172789" cy="2592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178" y="6380301"/>
                    <a:ext cx="172789" cy="25929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2000" r="-80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949055" y="2764668"/>
                    <a:ext cx="172790" cy="259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9055" y="2764668"/>
                    <a:ext cx="172790" cy="25929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72000" r="-80000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063159" y="6340829"/>
                    <a:ext cx="266798" cy="4558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3159" y="6340829"/>
                    <a:ext cx="266798" cy="45581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Freeform 55"/>
              <p:cNvSpPr/>
              <p:nvPr/>
            </p:nvSpPr>
            <p:spPr>
              <a:xfrm>
                <a:off x="3228066" y="4578769"/>
                <a:ext cx="1868451" cy="1666884"/>
              </a:xfrm>
              <a:custGeom>
                <a:avLst/>
                <a:gdLst>
                  <a:gd name="connsiteX0" fmla="*/ 0 w 2566736"/>
                  <a:gd name="connsiteY0" fmla="*/ 2310063 h 2310063"/>
                  <a:gd name="connsiteX1" fmla="*/ 240631 w 2566736"/>
                  <a:gd name="connsiteY1" fmla="*/ 1844842 h 2310063"/>
                  <a:gd name="connsiteX2" fmla="*/ 593557 w 2566736"/>
                  <a:gd name="connsiteY2" fmla="*/ 1363579 h 2310063"/>
                  <a:gd name="connsiteX3" fmla="*/ 1010652 w 2566736"/>
                  <a:gd name="connsiteY3" fmla="*/ 898358 h 2310063"/>
                  <a:gd name="connsiteX4" fmla="*/ 1411705 w 2566736"/>
                  <a:gd name="connsiteY4" fmla="*/ 561474 h 2310063"/>
                  <a:gd name="connsiteX5" fmla="*/ 1957136 w 2566736"/>
                  <a:gd name="connsiteY5" fmla="*/ 192506 h 2310063"/>
                  <a:gd name="connsiteX6" fmla="*/ 2406315 w 2566736"/>
                  <a:gd name="connsiteY6" fmla="*/ 48127 h 2310063"/>
                  <a:gd name="connsiteX7" fmla="*/ 2406315 w 2566736"/>
                  <a:gd name="connsiteY7" fmla="*/ 48127 h 2310063"/>
                  <a:gd name="connsiteX8" fmla="*/ 2566736 w 2566736"/>
                  <a:gd name="connsiteY8" fmla="*/ 0 h 2310063"/>
                  <a:gd name="connsiteX9" fmla="*/ 0 w 2566736"/>
                  <a:gd name="connsiteY9" fmla="*/ 2310063 h 2310063"/>
                  <a:gd name="connsiteX0" fmla="*/ 0 w 2582778"/>
                  <a:gd name="connsiteY0" fmla="*/ 2374232 h 2374232"/>
                  <a:gd name="connsiteX1" fmla="*/ 256673 w 2582778"/>
                  <a:gd name="connsiteY1" fmla="*/ 1844842 h 2374232"/>
                  <a:gd name="connsiteX2" fmla="*/ 609599 w 2582778"/>
                  <a:gd name="connsiteY2" fmla="*/ 1363579 h 2374232"/>
                  <a:gd name="connsiteX3" fmla="*/ 1026694 w 2582778"/>
                  <a:gd name="connsiteY3" fmla="*/ 898358 h 2374232"/>
                  <a:gd name="connsiteX4" fmla="*/ 1427747 w 2582778"/>
                  <a:gd name="connsiteY4" fmla="*/ 561474 h 2374232"/>
                  <a:gd name="connsiteX5" fmla="*/ 1973178 w 2582778"/>
                  <a:gd name="connsiteY5" fmla="*/ 192506 h 2374232"/>
                  <a:gd name="connsiteX6" fmla="*/ 2422357 w 2582778"/>
                  <a:gd name="connsiteY6" fmla="*/ 48127 h 2374232"/>
                  <a:gd name="connsiteX7" fmla="*/ 2422357 w 2582778"/>
                  <a:gd name="connsiteY7" fmla="*/ 48127 h 2374232"/>
                  <a:gd name="connsiteX8" fmla="*/ 2582778 w 2582778"/>
                  <a:gd name="connsiteY8" fmla="*/ 0 h 2374232"/>
                  <a:gd name="connsiteX9" fmla="*/ 0 w 2582778"/>
                  <a:gd name="connsiteY9" fmla="*/ 2374232 h 2374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82778" h="2374232">
                    <a:moveTo>
                      <a:pt x="0" y="2374232"/>
                    </a:moveTo>
                    <a:lnTo>
                      <a:pt x="256673" y="1844842"/>
                    </a:lnTo>
                    <a:lnTo>
                      <a:pt x="609599" y="1363579"/>
                    </a:lnTo>
                    <a:lnTo>
                      <a:pt x="1026694" y="898358"/>
                    </a:lnTo>
                    <a:lnTo>
                      <a:pt x="1427747" y="561474"/>
                    </a:lnTo>
                    <a:lnTo>
                      <a:pt x="1973178" y="192506"/>
                    </a:lnTo>
                    <a:lnTo>
                      <a:pt x="2422357" y="48127"/>
                    </a:lnTo>
                    <a:lnTo>
                      <a:pt x="2422357" y="48127"/>
                    </a:lnTo>
                    <a:lnTo>
                      <a:pt x="2582778" y="0"/>
                    </a:lnTo>
                    <a:lnTo>
                      <a:pt x="0" y="2374232"/>
                    </a:lnTo>
                    <a:close/>
                  </a:path>
                </a:pathLst>
              </a:custGeom>
              <a:solidFill>
                <a:srgbClr val="70AD47">
                  <a:alpha val="45882"/>
                </a:srgbClr>
              </a:solidFill>
              <a:ln w="285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5108122" y="2934410"/>
                <a:ext cx="1833636" cy="1666883"/>
              </a:xfrm>
              <a:custGeom>
                <a:avLst/>
                <a:gdLst>
                  <a:gd name="connsiteX0" fmla="*/ 2534653 w 2534653"/>
                  <a:gd name="connsiteY0" fmla="*/ 0 h 2374231"/>
                  <a:gd name="connsiteX1" fmla="*/ 0 w 2534653"/>
                  <a:gd name="connsiteY1" fmla="*/ 2374231 h 2374231"/>
                  <a:gd name="connsiteX2" fmla="*/ 641685 w 2534653"/>
                  <a:gd name="connsiteY2" fmla="*/ 2165684 h 2374231"/>
                  <a:gd name="connsiteX3" fmla="*/ 1074822 w 2534653"/>
                  <a:gd name="connsiteY3" fmla="*/ 1957137 h 2374231"/>
                  <a:gd name="connsiteX4" fmla="*/ 1604211 w 2534653"/>
                  <a:gd name="connsiteY4" fmla="*/ 1540042 h 2374231"/>
                  <a:gd name="connsiteX5" fmla="*/ 2021306 w 2534653"/>
                  <a:gd name="connsiteY5" fmla="*/ 1042737 h 2374231"/>
                  <a:gd name="connsiteX6" fmla="*/ 2390274 w 2534653"/>
                  <a:gd name="connsiteY6" fmla="*/ 368968 h 2374231"/>
                  <a:gd name="connsiteX7" fmla="*/ 2534653 w 2534653"/>
                  <a:gd name="connsiteY7" fmla="*/ 0 h 2374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34653" h="2374231">
                    <a:moveTo>
                      <a:pt x="2534653" y="0"/>
                    </a:moveTo>
                    <a:lnTo>
                      <a:pt x="0" y="2374231"/>
                    </a:lnTo>
                    <a:lnTo>
                      <a:pt x="641685" y="2165684"/>
                    </a:lnTo>
                    <a:lnTo>
                      <a:pt x="1074822" y="1957137"/>
                    </a:lnTo>
                    <a:lnTo>
                      <a:pt x="1604211" y="1540042"/>
                    </a:lnTo>
                    <a:lnTo>
                      <a:pt x="2021306" y="1042737"/>
                    </a:lnTo>
                    <a:lnTo>
                      <a:pt x="2390274" y="368968"/>
                    </a:lnTo>
                    <a:lnTo>
                      <a:pt x="2534653" y="0"/>
                    </a:lnTo>
                    <a:close/>
                  </a:path>
                </a:pathLst>
              </a:custGeom>
              <a:solidFill>
                <a:srgbClr val="BED9AD"/>
              </a:solidFill>
              <a:ln w="285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239671" y="2900623"/>
                <a:ext cx="3725297" cy="3333767"/>
              </a:xfrm>
              <a:custGeom>
                <a:avLst/>
                <a:gdLst>
                  <a:gd name="connsiteX0" fmla="*/ 0 w 5149515"/>
                  <a:gd name="connsiteY0" fmla="*/ 4748463 h 4748463"/>
                  <a:gd name="connsiteX1" fmla="*/ 385010 w 5149515"/>
                  <a:gd name="connsiteY1" fmla="*/ 4026568 h 4748463"/>
                  <a:gd name="connsiteX2" fmla="*/ 1026694 w 5149515"/>
                  <a:gd name="connsiteY2" fmla="*/ 3208421 h 4748463"/>
                  <a:gd name="connsiteX3" fmla="*/ 1475873 w 5149515"/>
                  <a:gd name="connsiteY3" fmla="*/ 2839452 h 4748463"/>
                  <a:gd name="connsiteX4" fmla="*/ 2101515 w 5149515"/>
                  <a:gd name="connsiteY4" fmla="*/ 2534652 h 4748463"/>
                  <a:gd name="connsiteX5" fmla="*/ 2919663 w 5149515"/>
                  <a:gd name="connsiteY5" fmla="*/ 2310063 h 4748463"/>
                  <a:gd name="connsiteX6" fmla="*/ 3481136 w 5149515"/>
                  <a:gd name="connsiteY6" fmla="*/ 2069431 h 4748463"/>
                  <a:gd name="connsiteX7" fmla="*/ 4283242 w 5149515"/>
                  <a:gd name="connsiteY7" fmla="*/ 1491915 h 4748463"/>
                  <a:gd name="connsiteX8" fmla="*/ 4844715 w 5149515"/>
                  <a:gd name="connsiteY8" fmla="*/ 673768 h 4748463"/>
                  <a:gd name="connsiteX9" fmla="*/ 5149515 w 5149515"/>
                  <a:gd name="connsiteY9" fmla="*/ 0 h 4748463"/>
                  <a:gd name="connsiteX10" fmla="*/ 5149515 w 5149515"/>
                  <a:gd name="connsiteY10" fmla="*/ 0 h 4748463"/>
                  <a:gd name="connsiteX0" fmla="*/ 0 w 5149515"/>
                  <a:gd name="connsiteY0" fmla="*/ 4748463 h 4748463"/>
                  <a:gd name="connsiteX1" fmla="*/ 385010 w 5149515"/>
                  <a:gd name="connsiteY1" fmla="*/ 4026568 h 4748463"/>
                  <a:gd name="connsiteX2" fmla="*/ 994610 w 5149515"/>
                  <a:gd name="connsiteY2" fmla="*/ 3304674 h 4748463"/>
                  <a:gd name="connsiteX3" fmla="*/ 1475873 w 5149515"/>
                  <a:gd name="connsiteY3" fmla="*/ 2839452 h 4748463"/>
                  <a:gd name="connsiteX4" fmla="*/ 2101515 w 5149515"/>
                  <a:gd name="connsiteY4" fmla="*/ 2534652 h 4748463"/>
                  <a:gd name="connsiteX5" fmla="*/ 2919663 w 5149515"/>
                  <a:gd name="connsiteY5" fmla="*/ 2310063 h 4748463"/>
                  <a:gd name="connsiteX6" fmla="*/ 3481136 w 5149515"/>
                  <a:gd name="connsiteY6" fmla="*/ 2069431 h 4748463"/>
                  <a:gd name="connsiteX7" fmla="*/ 4283242 w 5149515"/>
                  <a:gd name="connsiteY7" fmla="*/ 1491915 h 4748463"/>
                  <a:gd name="connsiteX8" fmla="*/ 4844715 w 5149515"/>
                  <a:gd name="connsiteY8" fmla="*/ 673768 h 4748463"/>
                  <a:gd name="connsiteX9" fmla="*/ 5149515 w 5149515"/>
                  <a:gd name="connsiteY9" fmla="*/ 0 h 4748463"/>
                  <a:gd name="connsiteX10" fmla="*/ 5149515 w 5149515"/>
                  <a:gd name="connsiteY10" fmla="*/ 0 h 4748463"/>
                  <a:gd name="connsiteX0" fmla="*/ 0 w 5149515"/>
                  <a:gd name="connsiteY0" fmla="*/ 4748463 h 4748463"/>
                  <a:gd name="connsiteX1" fmla="*/ 385010 w 5149515"/>
                  <a:gd name="connsiteY1" fmla="*/ 4026568 h 4748463"/>
                  <a:gd name="connsiteX2" fmla="*/ 994610 w 5149515"/>
                  <a:gd name="connsiteY2" fmla="*/ 3304674 h 4748463"/>
                  <a:gd name="connsiteX3" fmla="*/ 1524000 w 5149515"/>
                  <a:gd name="connsiteY3" fmla="*/ 2871536 h 4748463"/>
                  <a:gd name="connsiteX4" fmla="*/ 2101515 w 5149515"/>
                  <a:gd name="connsiteY4" fmla="*/ 2534652 h 4748463"/>
                  <a:gd name="connsiteX5" fmla="*/ 2919663 w 5149515"/>
                  <a:gd name="connsiteY5" fmla="*/ 2310063 h 4748463"/>
                  <a:gd name="connsiteX6" fmla="*/ 3481136 w 5149515"/>
                  <a:gd name="connsiteY6" fmla="*/ 2069431 h 4748463"/>
                  <a:gd name="connsiteX7" fmla="*/ 4283242 w 5149515"/>
                  <a:gd name="connsiteY7" fmla="*/ 1491915 h 4748463"/>
                  <a:gd name="connsiteX8" fmla="*/ 4844715 w 5149515"/>
                  <a:gd name="connsiteY8" fmla="*/ 673768 h 4748463"/>
                  <a:gd name="connsiteX9" fmla="*/ 5149515 w 5149515"/>
                  <a:gd name="connsiteY9" fmla="*/ 0 h 4748463"/>
                  <a:gd name="connsiteX10" fmla="*/ 5149515 w 5149515"/>
                  <a:gd name="connsiteY10" fmla="*/ 0 h 4748463"/>
                  <a:gd name="connsiteX0" fmla="*/ 0 w 5149515"/>
                  <a:gd name="connsiteY0" fmla="*/ 4748463 h 4748463"/>
                  <a:gd name="connsiteX1" fmla="*/ 385010 w 5149515"/>
                  <a:gd name="connsiteY1" fmla="*/ 4026568 h 4748463"/>
                  <a:gd name="connsiteX2" fmla="*/ 994610 w 5149515"/>
                  <a:gd name="connsiteY2" fmla="*/ 3304674 h 4748463"/>
                  <a:gd name="connsiteX3" fmla="*/ 1524000 w 5149515"/>
                  <a:gd name="connsiteY3" fmla="*/ 2871536 h 4748463"/>
                  <a:gd name="connsiteX4" fmla="*/ 2101515 w 5149515"/>
                  <a:gd name="connsiteY4" fmla="*/ 2534652 h 4748463"/>
                  <a:gd name="connsiteX5" fmla="*/ 2839452 w 5149515"/>
                  <a:gd name="connsiteY5" fmla="*/ 2342147 h 4748463"/>
                  <a:gd name="connsiteX6" fmla="*/ 3481136 w 5149515"/>
                  <a:gd name="connsiteY6" fmla="*/ 2069431 h 4748463"/>
                  <a:gd name="connsiteX7" fmla="*/ 4283242 w 5149515"/>
                  <a:gd name="connsiteY7" fmla="*/ 1491915 h 4748463"/>
                  <a:gd name="connsiteX8" fmla="*/ 4844715 w 5149515"/>
                  <a:gd name="connsiteY8" fmla="*/ 673768 h 4748463"/>
                  <a:gd name="connsiteX9" fmla="*/ 5149515 w 5149515"/>
                  <a:gd name="connsiteY9" fmla="*/ 0 h 4748463"/>
                  <a:gd name="connsiteX10" fmla="*/ 5149515 w 5149515"/>
                  <a:gd name="connsiteY10" fmla="*/ 0 h 4748463"/>
                  <a:gd name="connsiteX0" fmla="*/ 0 w 5149515"/>
                  <a:gd name="connsiteY0" fmla="*/ 4748463 h 4748463"/>
                  <a:gd name="connsiteX1" fmla="*/ 385010 w 5149515"/>
                  <a:gd name="connsiteY1" fmla="*/ 4026568 h 4748463"/>
                  <a:gd name="connsiteX2" fmla="*/ 994610 w 5149515"/>
                  <a:gd name="connsiteY2" fmla="*/ 3304674 h 4748463"/>
                  <a:gd name="connsiteX3" fmla="*/ 1524000 w 5149515"/>
                  <a:gd name="connsiteY3" fmla="*/ 2871536 h 4748463"/>
                  <a:gd name="connsiteX4" fmla="*/ 2101515 w 5149515"/>
                  <a:gd name="connsiteY4" fmla="*/ 2534652 h 4748463"/>
                  <a:gd name="connsiteX5" fmla="*/ 2839452 w 5149515"/>
                  <a:gd name="connsiteY5" fmla="*/ 2342147 h 4748463"/>
                  <a:gd name="connsiteX6" fmla="*/ 3577389 w 5149515"/>
                  <a:gd name="connsiteY6" fmla="*/ 2053389 h 4748463"/>
                  <a:gd name="connsiteX7" fmla="*/ 4283242 w 5149515"/>
                  <a:gd name="connsiteY7" fmla="*/ 1491915 h 4748463"/>
                  <a:gd name="connsiteX8" fmla="*/ 4844715 w 5149515"/>
                  <a:gd name="connsiteY8" fmla="*/ 673768 h 4748463"/>
                  <a:gd name="connsiteX9" fmla="*/ 5149515 w 5149515"/>
                  <a:gd name="connsiteY9" fmla="*/ 0 h 4748463"/>
                  <a:gd name="connsiteX10" fmla="*/ 5149515 w 5149515"/>
                  <a:gd name="connsiteY10" fmla="*/ 0 h 4748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49515" h="4748463">
                    <a:moveTo>
                      <a:pt x="0" y="4748463"/>
                    </a:moveTo>
                    <a:cubicBezTo>
                      <a:pt x="106947" y="4515852"/>
                      <a:pt x="219242" y="4267200"/>
                      <a:pt x="385010" y="4026568"/>
                    </a:cubicBezTo>
                    <a:cubicBezTo>
                      <a:pt x="550778" y="3785937"/>
                      <a:pt x="804778" y="3497179"/>
                      <a:pt x="994610" y="3304674"/>
                    </a:cubicBezTo>
                    <a:cubicBezTo>
                      <a:pt x="1184442" y="3112169"/>
                      <a:pt x="1339516" y="2999873"/>
                      <a:pt x="1524000" y="2871536"/>
                    </a:cubicBezTo>
                    <a:cubicBezTo>
                      <a:pt x="1708484" y="2743199"/>
                      <a:pt x="1882273" y="2622883"/>
                      <a:pt x="2101515" y="2534652"/>
                    </a:cubicBezTo>
                    <a:cubicBezTo>
                      <a:pt x="2320757" y="2446421"/>
                      <a:pt x="2593473" y="2422357"/>
                      <a:pt x="2839452" y="2342147"/>
                    </a:cubicBezTo>
                    <a:cubicBezTo>
                      <a:pt x="3085431" y="2261937"/>
                      <a:pt x="3336757" y="2195094"/>
                      <a:pt x="3577389" y="2053389"/>
                    </a:cubicBezTo>
                    <a:cubicBezTo>
                      <a:pt x="3818021" y="1911684"/>
                      <a:pt x="4072021" y="1721852"/>
                      <a:pt x="4283242" y="1491915"/>
                    </a:cubicBezTo>
                    <a:cubicBezTo>
                      <a:pt x="4494463" y="1261978"/>
                      <a:pt x="4700336" y="922420"/>
                      <a:pt x="4844715" y="673768"/>
                    </a:cubicBezTo>
                    <a:cubicBezTo>
                      <a:pt x="4989094" y="425115"/>
                      <a:pt x="5149515" y="0"/>
                      <a:pt x="5149515" y="0"/>
                    </a:cubicBezTo>
                    <a:lnTo>
                      <a:pt x="5149515" y="0"/>
                    </a:lnTo>
                  </a:path>
                </a:pathLst>
              </a:cu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flipV="1">
                <a:off x="7760178" y="3428660"/>
                <a:ext cx="459969" cy="6297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760178" y="3006000"/>
                <a:ext cx="481680" cy="1655"/>
              </a:xfrm>
              <a:prstGeom prst="line">
                <a:avLst/>
              </a:prstGeom>
              <a:ln w="38100">
                <a:solidFill>
                  <a:schemeClr val="accent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8353149" y="3136364"/>
                    <a:ext cx="289239" cy="4825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3149" y="3136364"/>
                    <a:ext cx="289239" cy="4825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344974" y="2742494"/>
                    <a:ext cx="863050" cy="4136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4974" y="2742494"/>
                    <a:ext cx="863050" cy="41360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9524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Rectangle 62"/>
              <p:cNvSpPr/>
              <p:nvPr/>
            </p:nvSpPr>
            <p:spPr>
              <a:xfrm>
                <a:off x="7776086" y="3736053"/>
                <a:ext cx="465772" cy="201538"/>
              </a:xfrm>
              <a:prstGeom prst="rect">
                <a:avLst/>
              </a:prstGeom>
              <a:solidFill>
                <a:srgbClr val="BED9AD"/>
              </a:solidFill>
              <a:ln w="285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278678" y="3592938"/>
                <a:ext cx="3110111" cy="413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Deviation from calibration</a:t>
                </a: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V="1">
                <a:off x="3255129" y="2894318"/>
                <a:ext cx="3744656" cy="3349160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1539384" y="3849201"/>
                  <a:ext cx="1245854" cy="1077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𝑐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  <a:p>
                  <a:endParaRPr lang="en-US" sz="3200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9384" y="3849201"/>
                  <a:ext cx="1245854" cy="107721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5032553" y="5234834"/>
                <a:ext cx="6900500" cy="439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Expected</m:t>
                      </m:r>
                      <m:r>
                        <a:rPr lang="en-US" sz="20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calibration</m:t>
                      </m:r>
                      <m:r>
                        <a:rPr lang="en-US" sz="20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error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𝔼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[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553" y="5234834"/>
                <a:ext cx="6900500" cy="439736"/>
              </a:xfrm>
              <a:prstGeom prst="rect">
                <a:avLst/>
              </a:prstGeom>
              <a:blipFill rotWithShape="0">
                <a:blip r:embed="rId11"/>
                <a:stretch>
                  <a:fillRect t="-86111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ontent Placeholder 2"/>
          <p:cNvSpPr txBox="1">
            <a:spLocks/>
          </p:cNvSpPr>
          <p:nvPr/>
        </p:nvSpPr>
        <p:spPr>
          <a:xfrm>
            <a:off x="5945264" y="4639356"/>
            <a:ext cx="5987789" cy="2526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Measure to try and minimize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225404" y="1740775"/>
                <a:ext cx="6889450" cy="633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:=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endChr m:val="|"/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</m:t>
                      </m:r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404" y="1740775"/>
                <a:ext cx="6889450" cy="63357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6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447" y="70423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Is calibration all that is </a:t>
            </a:r>
            <a:r>
              <a:rPr lang="en-US" dirty="0" smtClean="0"/>
              <a:t>needed?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Accuracy is a calibrated </a:t>
            </a:r>
            <a:r>
              <a:rPr lang="en-US" dirty="0"/>
              <a:t>confidence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365" y="1156446"/>
                <a:ext cx="11739282" cy="558052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“If my network is right 80% of the time, then I </a:t>
                </a:r>
                <a:r>
                  <a:rPr lang="en-US" dirty="0"/>
                  <a:t>can always </a:t>
                </a:r>
                <a:r>
                  <a:rPr lang="en-US" dirty="0" smtClean="0"/>
                  <a:t>say that it is  </a:t>
                </a:r>
                <a:r>
                  <a:rPr lang="en-US" dirty="0"/>
                  <a:t>80% confident in </a:t>
                </a:r>
                <a:r>
                  <a:rPr lang="en-US" dirty="0" smtClean="0"/>
                  <a:t>its prediction</a:t>
                </a:r>
                <a:r>
                  <a:rPr lang="en-US" dirty="0" smtClean="0"/>
                  <a:t>”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predictor’s accuracy,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can be taken as a confidence estimator</a:t>
                </a:r>
                <a:r>
                  <a:rPr lang="en-US" dirty="0" smtClean="0"/>
                  <a:t>: </a:t>
                </a:r>
              </a:p>
              <a:p>
                <a:pPr>
                  <a:lnSpc>
                    <a:spcPct val="200000"/>
                  </a:lnSpc>
                </a:pPr>
                <a:endParaRPr lang="en-US" dirty="0" smtClean="0"/>
              </a:p>
              <a:p>
                <a:pPr>
                  <a:lnSpc>
                    <a:spcPct val="200000"/>
                  </a:lnSpc>
                </a:pPr>
                <a:endParaRPr lang="en-US" dirty="0" smtClean="0"/>
              </a:p>
              <a:p>
                <a:pPr>
                  <a:lnSpc>
                    <a:spcPct val="200000"/>
                  </a:lnSpc>
                </a:pPr>
                <a:endParaRPr lang="en-US" sz="1700" dirty="0" smtClean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pPr marL="0" indent="0" algn="ctr">
                  <a:lnSpc>
                    <a:spcPct val="200000"/>
                  </a:lnSpc>
                  <a:buNone/>
                </a:pPr>
                <a:r>
                  <a:rPr lang="en-US" dirty="0" smtClean="0"/>
                  <a:t>It </a:t>
                </a:r>
                <a:r>
                  <a:rPr lang="en-US" dirty="0"/>
                  <a:t>is perfectly </a:t>
                </a:r>
                <a:r>
                  <a:rPr lang="en-US" dirty="0" smtClean="0"/>
                  <a:t>calibrated!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65" y="1156446"/>
                <a:ext cx="11739282" cy="5580529"/>
              </a:xfrm>
              <a:blipFill rotWithShape="0">
                <a:blip r:embed="rId2"/>
                <a:stretch>
                  <a:fillRect l="-779" t="-2295" r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891672" y="3428586"/>
            <a:ext cx="4615948" cy="2607497"/>
            <a:chOff x="1175075" y="2758570"/>
            <a:chExt cx="6605135" cy="3731166"/>
          </a:xfrm>
        </p:grpSpPr>
        <p:grpSp>
          <p:nvGrpSpPr>
            <p:cNvPr id="6" name="Group 5"/>
            <p:cNvGrpSpPr/>
            <p:nvPr/>
          </p:nvGrpSpPr>
          <p:grpSpPr>
            <a:xfrm>
              <a:off x="2231804" y="2758570"/>
              <a:ext cx="5548406" cy="3731166"/>
              <a:chOff x="2761840" y="2754206"/>
              <a:chExt cx="6213580" cy="41784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 flipH="1">
                    <a:off x="2761840" y="6049953"/>
                    <a:ext cx="493288" cy="3557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761840" y="6049953"/>
                    <a:ext cx="493288" cy="35570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3128801" y="6243478"/>
                <a:ext cx="3998642" cy="407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3256539" y="2754206"/>
                <a:ext cx="0" cy="36260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168735" y="6387255"/>
                    <a:ext cx="172789" cy="2592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8735" y="6387255"/>
                    <a:ext cx="172789" cy="25929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72000" r="-80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900178" y="6380301"/>
                    <a:ext cx="172789" cy="2592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0178" y="6380301"/>
                    <a:ext cx="172789" cy="25929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2000" r="-80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949055" y="2764668"/>
                    <a:ext cx="172790" cy="2592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9055" y="2764668"/>
                    <a:ext cx="172790" cy="25929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72000" r="-80000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063159" y="6340829"/>
                    <a:ext cx="352128" cy="5918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3159" y="6340829"/>
                    <a:ext cx="352128" cy="59184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6667" r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/>
              <p:nvPr/>
            </p:nvCxnSpPr>
            <p:spPr>
              <a:xfrm flipV="1">
                <a:off x="7322490" y="3657017"/>
                <a:ext cx="459970" cy="6298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322490" y="3234357"/>
                <a:ext cx="481680" cy="1655"/>
              </a:xfrm>
              <a:prstGeom prst="line">
                <a:avLst/>
              </a:prstGeom>
              <a:ln w="38100">
                <a:solidFill>
                  <a:schemeClr val="accent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840988" y="3476428"/>
                    <a:ext cx="206591" cy="3446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88" y="3476428"/>
                    <a:ext cx="206591" cy="34467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45455" r="-36364" b="-3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7913378" y="2974673"/>
                    <a:ext cx="1062042" cy="5416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3378" y="2974673"/>
                    <a:ext cx="1062042" cy="54160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7339" b="-163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/>
              <p:cNvCxnSpPr/>
              <p:nvPr/>
            </p:nvCxnSpPr>
            <p:spPr>
              <a:xfrm flipV="1">
                <a:off x="3255129" y="2894318"/>
                <a:ext cx="3744656" cy="3349160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1175075" y="4068336"/>
                  <a:ext cx="1587125" cy="7737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075" y="4068336"/>
                  <a:ext cx="1587125" cy="7737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56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581300" y="5539677"/>
                <a:ext cx="518860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00" y="5539677"/>
                <a:ext cx="518860" cy="424283"/>
              </a:xfrm>
              <a:prstGeom prst="rect">
                <a:avLst/>
              </a:prstGeom>
              <a:blipFill rotWithShape="0">
                <a:blip r:embed="rId11"/>
                <a:stretch>
                  <a:fillRect r="-31765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434300" y="3675101"/>
                <a:ext cx="518860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00" y="3675101"/>
                <a:ext cx="518860" cy="424283"/>
              </a:xfrm>
              <a:prstGeom prst="rect">
                <a:avLst/>
              </a:prstGeom>
              <a:blipFill rotWithShape="0">
                <a:blip r:embed="rId12"/>
                <a:stretch>
                  <a:fillRect r="-31395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5018733" y="3931056"/>
            <a:ext cx="1793435" cy="9781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13569" y="3926410"/>
            <a:ext cx="0" cy="167467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746684" y="3877803"/>
            <a:ext cx="107576" cy="1183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505620" y="2588490"/>
                <a:ext cx="3050772" cy="590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en-US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  </m:t>
                      </m:r>
                      <m:acc>
                        <m:accPr>
                          <m:chr m:val="̂"/>
                          <m:ctrlPr>
                            <a:rPr lang="en-US" sz="3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3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</m:acc>
                      <m:d>
                        <m:dPr>
                          <m:ctrlPr>
                            <a:rPr lang="en-US" sz="3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620" y="2588490"/>
                <a:ext cx="3050772" cy="59041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5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Accuracy is a </a:t>
            </a:r>
            <a:r>
              <a:rPr lang="en-US" dirty="0" smtClean="0"/>
              <a:t>bad confidence </a:t>
            </a:r>
            <a:r>
              <a:rPr lang="en-US" dirty="0"/>
              <a:t>estimator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04601"/>
            <a:ext cx="118872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It tells us nothing on the particular prediction: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Not </a:t>
            </a:r>
            <a:r>
              <a:rPr lang="en-US" b="1" dirty="0"/>
              <a:t>discriminating</a:t>
            </a:r>
            <a:r>
              <a:rPr lang="en-US" dirty="0"/>
              <a:t> between good and bad predictions (input independent)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From an information theory </a:t>
            </a:r>
            <a:r>
              <a:rPr lang="en-US" dirty="0" smtClean="0"/>
              <a:t>perspective, not </a:t>
            </a:r>
            <a:r>
              <a:rPr lang="en-US" b="1" dirty="0" smtClean="0"/>
              <a:t>informative</a:t>
            </a:r>
            <a:r>
              <a:rPr lang="en-US" dirty="0" smtClean="0"/>
              <a:t> </a:t>
            </a:r>
            <a:r>
              <a:rPr lang="en-US" dirty="0"/>
              <a:t>on validity of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2059252</TotalTime>
  <Words>1793</Words>
  <Application>Microsoft Macintosh PowerPoint</Application>
  <PresentationFormat>Widescreen</PresentationFormat>
  <Paragraphs>321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Calibri Light</vt:lpstr>
      <vt:lpstr>Cambria Math</vt:lpstr>
      <vt:lpstr>Mangal</vt:lpstr>
      <vt:lpstr>Times New Roman</vt:lpstr>
      <vt:lpstr>Arial</vt:lpstr>
      <vt:lpstr>Office Theme</vt:lpstr>
      <vt:lpstr>Enhancing confidence estimation with local information through diffeomorphisms</vt:lpstr>
      <vt:lpstr>PowerPoint Presentation</vt:lpstr>
      <vt:lpstr>Example – melanoma detection</vt:lpstr>
      <vt:lpstr>To understand how confident the network is in its particular prediction.</vt:lpstr>
      <vt:lpstr>Confidence as a probability of being right</vt:lpstr>
      <vt:lpstr>Deviation from calibration &amp; expected calibration error </vt:lpstr>
      <vt:lpstr>PowerPoint Presentation</vt:lpstr>
      <vt:lpstr>Accuracy is a calibrated confidence estimator</vt:lpstr>
      <vt:lpstr>Accuracy is a bad confidence estimator</vt:lpstr>
      <vt:lpstr>No, because calibration simply ensures that the confidence estimate is interpretable as  probability, not how well it discerns right from wrong</vt:lpstr>
      <vt:lpstr>Calibrating confidence via transformation</vt:lpstr>
      <vt:lpstr>PowerPoint Presentation</vt:lpstr>
      <vt:lpstr>Discrimination – failure prediction</vt:lpstr>
      <vt:lpstr>Risk coverage curves &amp; area under the curve</vt:lpstr>
      <vt:lpstr>We can look at the area under the risk-coverage curve which represents the expected errors one would make if we only consider confidences above a threshold   </vt:lpstr>
      <vt:lpstr>what could be an alternative measure if we wanted to consider all predictions (no thresholding)?</vt:lpstr>
      <vt:lpstr>Confidence should inform on probability of correct prediction</vt:lpstr>
      <vt:lpstr>what could be an alternative measure if we wanted to consider all predictions (no thresholding)?</vt:lpstr>
      <vt:lpstr>Recap</vt:lpstr>
      <vt:lpstr>What are people using ?</vt:lpstr>
      <vt:lpstr>PowerPoint Presentation</vt:lpstr>
      <vt:lpstr>What are people using ?</vt:lpstr>
      <vt:lpstr>How can we do better?</vt:lpstr>
      <vt:lpstr>Smooth transformations to leverage new information</vt:lpstr>
      <vt:lpstr>Diffeomorphisms as choice of transformations</vt:lpstr>
      <vt:lpstr>How can we do better?</vt:lpstr>
      <vt:lpstr>Data used</vt:lpstr>
      <vt:lpstr>Results for HAM-10000</vt:lpstr>
      <vt:lpstr>Results for HAM-10000</vt:lpstr>
      <vt:lpstr>Also true for CIFAR-10</vt:lpstr>
      <vt:lpstr>Also true for CIFAR-10</vt:lpstr>
      <vt:lpstr>Conclusion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“good” confidence estimators for classification</dc:title>
  <dc:creator>Thomas Hasler</dc:creator>
  <cp:lastModifiedBy>Thomas Hasler</cp:lastModifiedBy>
  <cp:revision>164</cp:revision>
  <dcterms:created xsi:type="dcterms:W3CDTF">2023-11-25T11:52:23Z</dcterms:created>
  <dcterms:modified xsi:type="dcterms:W3CDTF">2023-11-30T10:44:34Z</dcterms:modified>
</cp:coreProperties>
</file>