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Lst>
  <p:notesMasterIdLst>
    <p:notesMasterId r:id="rId31"/>
  </p:notesMasterIdLst>
  <p:handoutMasterIdLst>
    <p:handoutMasterId r:id="rId32"/>
  </p:handoutMasterIdLst>
  <p:sldIdLst>
    <p:sldId id="256" r:id="rId2"/>
    <p:sldId id="257" r:id="rId3"/>
    <p:sldId id="261" r:id="rId4"/>
    <p:sldId id="274" r:id="rId5"/>
    <p:sldId id="262" r:id="rId6"/>
    <p:sldId id="260" r:id="rId7"/>
    <p:sldId id="293" r:id="rId8"/>
    <p:sldId id="263" r:id="rId9"/>
    <p:sldId id="283" r:id="rId10"/>
    <p:sldId id="284" r:id="rId11"/>
    <p:sldId id="275" r:id="rId12"/>
    <p:sldId id="286" r:id="rId13"/>
    <p:sldId id="288" r:id="rId14"/>
    <p:sldId id="287" r:id="rId15"/>
    <p:sldId id="290" r:id="rId16"/>
    <p:sldId id="291" r:id="rId17"/>
    <p:sldId id="289" r:id="rId18"/>
    <p:sldId id="264" r:id="rId19"/>
    <p:sldId id="279" r:id="rId20"/>
    <p:sldId id="265" r:id="rId21"/>
    <p:sldId id="285" r:id="rId22"/>
    <p:sldId id="281" r:id="rId23"/>
    <p:sldId id="280" r:id="rId24"/>
    <p:sldId id="282" r:id="rId25"/>
    <p:sldId id="277" r:id="rId26"/>
    <p:sldId id="292" r:id="rId27"/>
    <p:sldId id="267" r:id="rId28"/>
    <p:sldId id="276" r:id="rId29"/>
    <p:sldId id="273" r:id="rId30"/>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981" autoAdjust="0"/>
  </p:normalViewPr>
  <p:slideViewPr>
    <p:cSldViewPr snapToGrid="0" snapToObjects="1">
      <p:cViewPr>
        <p:scale>
          <a:sx n="139" d="100"/>
          <a:sy n="139" d="100"/>
        </p:scale>
        <p:origin x="-216" y="9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160593-DE85-9A41-9503-097B200F3FFA}" type="doc">
      <dgm:prSet loTypeId="urn:microsoft.com/office/officeart/2005/8/layout/hProcess7" loCatId="" qsTypeId="urn:microsoft.com/office/officeart/2005/8/quickstyle/simple4" qsCatId="simple" csTypeId="urn:microsoft.com/office/officeart/2005/8/colors/accent1_2" csCatId="accent1" phldr="1"/>
      <dgm:spPr/>
      <dgm:t>
        <a:bodyPr/>
        <a:lstStyle/>
        <a:p>
          <a:endParaRPr lang="fr-FR"/>
        </a:p>
      </dgm:t>
    </dgm:pt>
    <dgm:pt modelId="{369AAD9B-BFBA-5A46-B0D6-3A3688725483}">
      <dgm:prSet phldrT="[Texte]"/>
      <dgm:spPr/>
      <dgm:t>
        <a:bodyPr/>
        <a:lstStyle/>
        <a:p>
          <a:pPr algn="just"/>
          <a:r>
            <a:rPr lang="fr-FR" dirty="0" smtClean="0">
              <a:solidFill>
                <a:schemeClr val="tx1"/>
              </a:solidFill>
            </a:rPr>
            <a:t>Offre Start</a:t>
          </a:r>
          <a:endParaRPr lang="fr-FR" dirty="0">
            <a:solidFill>
              <a:schemeClr val="tx1"/>
            </a:solidFill>
          </a:endParaRPr>
        </a:p>
      </dgm:t>
    </dgm:pt>
    <dgm:pt modelId="{53F48B92-C261-D546-A480-9CDCB97CBE93}" type="parTrans" cxnId="{D78EE7FC-D58D-544A-A92F-ABEF78CEE7D0}">
      <dgm:prSet/>
      <dgm:spPr/>
      <dgm:t>
        <a:bodyPr/>
        <a:lstStyle/>
        <a:p>
          <a:pPr algn="just"/>
          <a:endParaRPr lang="fr-FR"/>
        </a:p>
      </dgm:t>
    </dgm:pt>
    <dgm:pt modelId="{9FB5DB8B-8D86-5847-BF72-9FE9102DC318}" type="sibTrans" cxnId="{D78EE7FC-D58D-544A-A92F-ABEF78CEE7D0}">
      <dgm:prSet/>
      <dgm:spPr/>
      <dgm:t>
        <a:bodyPr/>
        <a:lstStyle/>
        <a:p>
          <a:pPr algn="just"/>
          <a:endParaRPr lang="fr-FR"/>
        </a:p>
      </dgm:t>
    </dgm:pt>
    <dgm:pt modelId="{FC94E47E-164F-AC48-ACDD-6D65A0CAD1E1}">
      <dgm:prSet phldrT="[Texte]"/>
      <dgm:spPr/>
      <dgm:t>
        <a:bodyPr/>
        <a:lstStyle/>
        <a:p>
          <a:pPr algn="just"/>
          <a:r>
            <a:rPr lang="fr-FR" dirty="0" smtClean="0"/>
            <a:t>1 terminal </a:t>
          </a:r>
          <a:r>
            <a:rPr lang="fr-FR" dirty="0" err="1" smtClean="0"/>
            <a:t>iPad</a:t>
          </a:r>
          <a:endParaRPr lang="fr-FR" dirty="0" smtClean="0"/>
        </a:p>
        <a:p>
          <a:pPr algn="just"/>
          <a:r>
            <a:rPr lang="fr-FR" dirty="0" smtClean="0"/>
            <a:t>Nombre illimité d’utilisateurs</a:t>
          </a:r>
        </a:p>
        <a:p>
          <a:pPr algn="just"/>
          <a:r>
            <a:rPr lang="fr-FR" dirty="0" smtClean="0"/>
            <a:t>2 imprimantes (1 en caisse et l’autre en cuisine)</a:t>
          </a:r>
        </a:p>
        <a:p>
          <a:pPr algn="just"/>
          <a:r>
            <a:rPr lang="fr-FR" dirty="0" smtClean="0"/>
            <a:t>2 iPod </a:t>
          </a:r>
          <a:r>
            <a:rPr lang="fr-FR" dirty="0" err="1" smtClean="0"/>
            <a:t>Touch</a:t>
          </a:r>
          <a:r>
            <a:rPr lang="fr-FR" dirty="0" smtClean="0"/>
            <a:t>/iPhone</a:t>
          </a:r>
        </a:p>
        <a:p>
          <a:pPr algn="just"/>
          <a:r>
            <a:rPr lang="fr-FR" dirty="0" smtClean="0"/>
            <a:t>1 tiroir caisse</a:t>
          </a:r>
          <a:endParaRPr lang="fr-FR" dirty="0"/>
        </a:p>
      </dgm:t>
    </dgm:pt>
    <dgm:pt modelId="{3C73B365-5748-2A4B-BC9D-010EA6630A4E}" type="parTrans" cxnId="{29C3EB40-68B3-9248-96F8-8BDB57647448}">
      <dgm:prSet/>
      <dgm:spPr/>
      <dgm:t>
        <a:bodyPr/>
        <a:lstStyle/>
        <a:p>
          <a:pPr algn="just"/>
          <a:endParaRPr lang="fr-FR"/>
        </a:p>
      </dgm:t>
    </dgm:pt>
    <dgm:pt modelId="{99A058AB-4244-2F49-BA09-F6556EF976FB}" type="sibTrans" cxnId="{29C3EB40-68B3-9248-96F8-8BDB57647448}">
      <dgm:prSet/>
      <dgm:spPr/>
      <dgm:t>
        <a:bodyPr/>
        <a:lstStyle/>
        <a:p>
          <a:pPr algn="just"/>
          <a:endParaRPr lang="fr-FR"/>
        </a:p>
      </dgm:t>
    </dgm:pt>
    <dgm:pt modelId="{83E80919-1CAD-E849-B735-D12F876126B4}">
      <dgm:prSet phldrT="[Texte]"/>
      <dgm:spPr/>
      <dgm:t>
        <a:bodyPr/>
        <a:lstStyle/>
        <a:p>
          <a:pPr algn="just"/>
          <a:r>
            <a:rPr lang="fr-FR" dirty="0" smtClean="0">
              <a:solidFill>
                <a:srgbClr val="000000"/>
              </a:solidFill>
            </a:rPr>
            <a:t>Offre Business</a:t>
          </a:r>
          <a:endParaRPr lang="fr-FR" dirty="0">
            <a:solidFill>
              <a:srgbClr val="000000"/>
            </a:solidFill>
          </a:endParaRPr>
        </a:p>
      </dgm:t>
    </dgm:pt>
    <dgm:pt modelId="{94F18F0F-B326-124D-B28E-6F5AE0E331AA}" type="parTrans" cxnId="{7166B8CB-10B0-AB4E-BE09-52065554E3F4}">
      <dgm:prSet/>
      <dgm:spPr/>
      <dgm:t>
        <a:bodyPr/>
        <a:lstStyle/>
        <a:p>
          <a:pPr algn="just"/>
          <a:endParaRPr lang="fr-FR"/>
        </a:p>
      </dgm:t>
    </dgm:pt>
    <dgm:pt modelId="{71A12F92-2A6D-4442-B79F-8B186CE1A0B2}" type="sibTrans" cxnId="{7166B8CB-10B0-AB4E-BE09-52065554E3F4}">
      <dgm:prSet/>
      <dgm:spPr/>
      <dgm:t>
        <a:bodyPr/>
        <a:lstStyle/>
        <a:p>
          <a:pPr algn="just"/>
          <a:endParaRPr lang="fr-FR"/>
        </a:p>
      </dgm:t>
    </dgm:pt>
    <dgm:pt modelId="{16CCE03E-CB19-5843-9150-461DE6B201D0}">
      <dgm:prSet phldrT="[Texte]"/>
      <dgm:spPr/>
      <dgm:t>
        <a:bodyPr/>
        <a:lstStyle/>
        <a:p>
          <a:pPr algn="just"/>
          <a:r>
            <a:rPr lang="fr-FR" dirty="0" smtClean="0"/>
            <a:t>2 terminaux </a:t>
          </a:r>
          <a:r>
            <a:rPr lang="fr-FR" dirty="0" err="1" smtClean="0"/>
            <a:t>iPad</a:t>
          </a:r>
          <a:r>
            <a:rPr lang="fr-FR" dirty="0" smtClean="0"/>
            <a:t> en salle</a:t>
          </a:r>
        </a:p>
        <a:p>
          <a:pPr algn="just"/>
          <a:r>
            <a:rPr lang="fr-FR" dirty="0" smtClean="0"/>
            <a:t>1 terminal </a:t>
          </a:r>
          <a:r>
            <a:rPr lang="fr-FR" dirty="0" err="1" smtClean="0"/>
            <a:t>iPad</a:t>
          </a:r>
          <a:r>
            <a:rPr lang="fr-FR" dirty="0" smtClean="0"/>
            <a:t> en cuisine</a:t>
          </a:r>
          <a:endParaRPr lang="fr-FR" dirty="0"/>
        </a:p>
      </dgm:t>
    </dgm:pt>
    <dgm:pt modelId="{50C5225C-0F91-4D4D-9399-6BA58834EE8D}" type="parTrans" cxnId="{D68247D5-6E8D-C447-9A2B-E5D77277F907}">
      <dgm:prSet/>
      <dgm:spPr/>
      <dgm:t>
        <a:bodyPr/>
        <a:lstStyle/>
        <a:p>
          <a:pPr algn="just"/>
          <a:endParaRPr lang="fr-FR"/>
        </a:p>
      </dgm:t>
    </dgm:pt>
    <dgm:pt modelId="{CBAD2A67-9CED-004C-8395-431CE5D54F1B}" type="sibTrans" cxnId="{D68247D5-6E8D-C447-9A2B-E5D77277F907}">
      <dgm:prSet/>
      <dgm:spPr/>
      <dgm:t>
        <a:bodyPr/>
        <a:lstStyle/>
        <a:p>
          <a:pPr algn="just"/>
          <a:endParaRPr lang="fr-FR"/>
        </a:p>
      </dgm:t>
    </dgm:pt>
    <dgm:pt modelId="{8CD24D31-4609-474E-9579-DE8728EDB40E}">
      <dgm:prSet phldrT="[Texte]"/>
      <dgm:spPr/>
      <dgm:t>
        <a:bodyPr/>
        <a:lstStyle/>
        <a:p>
          <a:pPr algn="just"/>
          <a:r>
            <a:rPr lang="fr-FR" dirty="0" smtClean="0">
              <a:solidFill>
                <a:srgbClr val="000000"/>
              </a:solidFill>
            </a:rPr>
            <a:t>Offre Corporation</a:t>
          </a:r>
          <a:endParaRPr lang="fr-FR" dirty="0">
            <a:solidFill>
              <a:srgbClr val="000000"/>
            </a:solidFill>
          </a:endParaRPr>
        </a:p>
      </dgm:t>
    </dgm:pt>
    <dgm:pt modelId="{19BEB196-F02A-484A-B7F8-0906D7D01A95}" type="parTrans" cxnId="{0E250DD2-7381-D843-A3E0-AF0E75F3409F}">
      <dgm:prSet/>
      <dgm:spPr/>
      <dgm:t>
        <a:bodyPr/>
        <a:lstStyle/>
        <a:p>
          <a:pPr algn="just"/>
          <a:endParaRPr lang="fr-FR"/>
        </a:p>
      </dgm:t>
    </dgm:pt>
    <dgm:pt modelId="{563CC2E8-9034-5748-A799-FE01B4D7354B}" type="sibTrans" cxnId="{0E250DD2-7381-D843-A3E0-AF0E75F3409F}">
      <dgm:prSet/>
      <dgm:spPr/>
      <dgm:t>
        <a:bodyPr/>
        <a:lstStyle/>
        <a:p>
          <a:pPr algn="just"/>
          <a:endParaRPr lang="fr-FR"/>
        </a:p>
      </dgm:t>
    </dgm:pt>
    <dgm:pt modelId="{EB3BDAA4-7751-B949-801E-5D9458E6F2DD}">
      <dgm:prSet phldrT="[Texte]"/>
      <dgm:spPr/>
      <dgm:t>
        <a:bodyPr/>
        <a:lstStyle/>
        <a:p>
          <a:pPr algn="just"/>
          <a:r>
            <a:rPr lang="fr-FR" dirty="0" smtClean="0"/>
            <a:t>10 terminaux </a:t>
          </a:r>
          <a:r>
            <a:rPr lang="fr-FR" dirty="0" err="1" smtClean="0"/>
            <a:t>iPad</a:t>
          </a:r>
          <a:endParaRPr lang="fr-FR" dirty="0" smtClean="0"/>
        </a:p>
        <a:p>
          <a:pPr algn="just"/>
          <a:r>
            <a:rPr lang="fr-FR" dirty="0" smtClean="0"/>
            <a:t>3 terminaux </a:t>
          </a:r>
          <a:r>
            <a:rPr lang="fr-FR" dirty="0" err="1" smtClean="0"/>
            <a:t>iPad</a:t>
          </a:r>
          <a:r>
            <a:rPr lang="fr-FR" dirty="0" smtClean="0"/>
            <a:t> en cuisine</a:t>
          </a:r>
          <a:endParaRPr lang="fr-FR" dirty="0"/>
        </a:p>
      </dgm:t>
    </dgm:pt>
    <dgm:pt modelId="{F2F61375-EDF9-AC49-8943-26E176E65BB1}" type="parTrans" cxnId="{395B2959-8168-B54B-A636-043E827DD02B}">
      <dgm:prSet/>
      <dgm:spPr/>
      <dgm:t>
        <a:bodyPr/>
        <a:lstStyle/>
        <a:p>
          <a:pPr algn="just"/>
          <a:endParaRPr lang="fr-FR"/>
        </a:p>
      </dgm:t>
    </dgm:pt>
    <dgm:pt modelId="{6E148CDD-94D1-5445-8C02-F09A4603A399}" type="sibTrans" cxnId="{395B2959-8168-B54B-A636-043E827DD02B}">
      <dgm:prSet/>
      <dgm:spPr/>
      <dgm:t>
        <a:bodyPr/>
        <a:lstStyle/>
        <a:p>
          <a:pPr algn="just"/>
          <a:endParaRPr lang="fr-FR"/>
        </a:p>
      </dgm:t>
    </dgm:pt>
    <dgm:pt modelId="{7EC844D7-6DDA-024D-B769-FC4F85CCF5CC}">
      <dgm:prSet/>
      <dgm:spPr/>
      <dgm:t>
        <a:bodyPr/>
        <a:lstStyle/>
        <a:p>
          <a:pPr algn="just"/>
          <a:r>
            <a:rPr lang="fr-FR" dirty="0" smtClean="0"/>
            <a:t>Nombre illimité d’utilisateurs</a:t>
          </a:r>
        </a:p>
      </dgm:t>
    </dgm:pt>
    <dgm:pt modelId="{9EEE4AD3-5FBE-E840-8A8A-92FBC2FFF229}" type="parTrans" cxnId="{EB3569F7-DEA0-C345-B7A8-0CDF464E67BF}">
      <dgm:prSet/>
      <dgm:spPr/>
      <dgm:t>
        <a:bodyPr/>
        <a:lstStyle/>
        <a:p>
          <a:pPr algn="just"/>
          <a:endParaRPr lang="fr-FR"/>
        </a:p>
      </dgm:t>
    </dgm:pt>
    <dgm:pt modelId="{010ACE94-7F18-2A4A-A2A7-68A263098A15}" type="sibTrans" cxnId="{EB3569F7-DEA0-C345-B7A8-0CDF464E67BF}">
      <dgm:prSet/>
      <dgm:spPr/>
      <dgm:t>
        <a:bodyPr/>
        <a:lstStyle/>
        <a:p>
          <a:pPr algn="just"/>
          <a:endParaRPr lang="fr-FR"/>
        </a:p>
      </dgm:t>
    </dgm:pt>
    <dgm:pt modelId="{C730D401-FF5B-EB49-A856-66379FB9587E}">
      <dgm:prSet/>
      <dgm:spPr/>
      <dgm:t>
        <a:bodyPr/>
        <a:lstStyle/>
        <a:p>
          <a:pPr algn="just"/>
          <a:r>
            <a:rPr lang="fr-FR" dirty="0" smtClean="0"/>
            <a:t>5 imprimantes</a:t>
          </a:r>
        </a:p>
        <a:p>
          <a:pPr algn="just"/>
          <a:r>
            <a:rPr lang="fr-FR" dirty="0" smtClean="0"/>
            <a:t>10 iPod </a:t>
          </a:r>
          <a:r>
            <a:rPr lang="fr-FR" dirty="0" err="1" smtClean="0"/>
            <a:t>Touch</a:t>
          </a:r>
          <a:r>
            <a:rPr lang="fr-FR" dirty="0" smtClean="0"/>
            <a:t>/iPhone</a:t>
          </a:r>
        </a:p>
      </dgm:t>
    </dgm:pt>
    <dgm:pt modelId="{921A1AD0-F827-334A-9F8D-CAB15E06DBCC}" type="parTrans" cxnId="{1F5AFCE8-131D-2643-8FEB-5EF08DEB349D}">
      <dgm:prSet/>
      <dgm:spPr/>
      <dgm:t>
        <a:bodyPr/>
        <a:lstStyle/>
        <a:p>
          <a:pPr algn="just"/>
          <a:endParaRPr lang="fr-FR"/>
        </a:p>
      </dgm:t>
    </dgm:pt>
    <dgm:pt modelId="{4E03F838-0F84-3944-84A7-45F03B76BAF5}" type="sibTrans" cxnId="{1F5AFCE8-131D-2643-8FEB-5EF08DEB349D}">
      <dgm:prSet/>
      <dgm:spPr/>
      <dgm:t>
        <a:bodyPr/>
        <a:lstStyle/>
        <a:p>
          <a:pPr algn="just"/>
          <a:endParaRPr lang="fr-FR"/>
        </a:p>
      </dgm:t>
    </dgm:pt>
    <dgm:pt modelId="{D4016070-6506-5547-892C-55F310D66891}">
      <dgm:prSet/>
      <dgm:spPr/>
      <dgm:t>
        <a:bodyPr/>
        <a:lstStyle/>
        <a:p>
          <a:pPr algn="just"/>
          <a:r>
            <a:rPr lang="fr-FR" dirty="0" smtClean="0"/>
            <a:t>2 tiroirs caisses</a:t>
          </a:r>
          <a:endParaRPr lang="fr-FR" dirty="0"/>
        </a:p>
      </dgm:t>
    </dgm:pt>
    <dgm:pt modelId="{51F39C97-828E-AC4F-A4AF-75A5FBF5128B}" type="parTrans" cxnId="{9BC843AF-D21C-554A-818A-52C3B6A64937}">
      <dgm:prSet/>
      <dgm:spPr/>
      <dgm:t>
        <a:bodyPr/>
        <a:lstStyle/>
        <a:p>
          <a:pPr algn="just"/>
          <a:endParaRPr lang="fr-FR"/>
        </a:p>
      </dgm:t>
    </dgm:pt>
    <dgm:pt modelId="{83485683-B852-7845-8AB6-C1D74F435566}" type="sibTrans" cxnId="{9BC843AF-D21C-554A-818A-52C3B6A64937}">
      <dgm:prSet/>
      <dgm:spPr/>
      <dgm:t>
        <a:bodyPr/>
        <a:lstStyle/>
        <a:p>
          <a:pPr algn="just"/>
          <a:endParaRPr lang="fr-FR"/>
        </a:p>
      </dgm:t>
    </dgm:pt>
    <dgm:pt modelId="{C62BA21A-8B1D-F14B-9225-20BFFD071144}">
      <dgm:prSet/>
      <dgm:spPr/>
      <dgm:t>
        <a:bodyPr/>
        <a:lstStyle/>
        <a:p>
          <a:pPr algn="just"/>
          <a:endParaRPr lang="fr-FR" dirty="0"/>
        </a:p>
      </dgm:t>
    </dgm:pt>
    <dgm:pt modelId="{C5FD258F-E1E9-024D-9DB1-7A1636948440}" type="parTrans" cxnId="{7D7ADF67-9AC6-DA4C-82F5-16C7E5A4ACA2}">
      <dgm:prSet/>
      <dgm:spPr/>
      <dgm:t>
        <a:bodyPr/>
        <a:lstStyle/>
        <a:p>
          <a:pPr algn="just"/>
          <a:endParaRPr lang="fr-FR"/>
        </a:p>
      </dgm:t>
    </dgm:pt>
    <dgm:pt modelId="{21E4AB30-47B7-7F40-9D6D-44CFEA02D4EB}" type="sibTrans" cxnId="{7D7ADF67-9AC6-DA4C-82F5-16C7E5A4ACA2}">
      <dgm:prSet/>
      <dgm:spPr/>
      <dgm:t>
        <a:bodyPr/>
        <a:lstStyle/>
        <a:p>
          <a:pPr algn="just"/>
          <a:endParaRPr lang="fr-FR"/>
        </a:p>
      </dgm:t>
    </dgm:pt>
    <dgm:pt modelId="{3C61D6B3-C797-9F4F-845C-DE63E57B1C78}">
      <dgm:prSet/>
      <dgm:spPr/>
      <dgm:t>
        <a:bodyPr/>
        <a:lstStyle/>
        <a:p>
          <a:pPr algn="just"/>
          <a:r>
            <a:rPr lang="fr-FR" dirty="0" smtClean="0"/>
            <a:t>Nombre illimité d’utilisateurs</a:t>
          </a:r>
        </a:p>
      </dgm:t>
    </dgm:pt>
    <dgm:pt modelId="{77A36AA1-195C-C24C-AA5F-36015DA87181}" type="parTrans" cxnId="{D6FC19A8-F10E-6C41-9917-01EF98844C3C}">
      <dgm:prSet/>
      <dgm:spPr/>
      <dgm:t>
        <a:bodyPr/>
        <a:lstStyle/>
        <a:p>
          <a:pPr algn="just"/>
          <a:endParaRPr lang="fr-FR"/>
        </a:p>
      </dgm:t>
    </dgm:pt>
    <dgm:pt modelId="{88C4F88A-8373-B245-BBED-01A7F83B7EF1}" type="sibTrans" cxnId="{D6FC19A8-F10E-6C41-9917-01EF98844C3C}">
      <dgm:prSet/>
      <dgm:spPr/>
      <dgm:t>
        <a:bodyPr/>
        <a:lstStyle/>
        <a:p>
          <a:pPr algn="just"/>
          <a:endParaRPr lang="fr-FR"/>
        </a:p>
      </dgm:t>
    </dgm:pt>
    <dgm:pt modelId="{3F4F6D3B-D3DD-5F48-8580-CCA0FD2D30E0}">
      <dgm:prSet/>
      <dgm:spPr/>
      <dgm:t>
        <a:bodyPr/>
        <a:lstStyle/>
        <a:p>
          <a:pPr algn="just"/>
          <a:r>
            <a:rPr lang="fr-FR" dirty="0" smtClean="0"/>
            <a:t>Nombre illimité d’imprimantes</a:t>
          </a:r>
        </a:p>
      </dgm:t>
    </dgm:pt>
    <dgm:pt modelId="{1AA68683-3D15-994E-A381-2580A6DD6BD7}" type="parTrans" cxnId="{E2C21E9E-F4A3-024C-BD70-2C982ED2C331}">
      <dgm:prSet/>
      <dgm:spPr/>
      <dgm:t>
        <a:bodyPr/>
        <a:lstStyle/>
        <a:p>
          <a:pPr algn="just"/>
          <a:endParaRPr lang="fr-FR"/>
        </a:p>
      </dgm:t>
    </dgm:pt>
    <dgm:pt modelId="{84028CB2-BB32-404A-BDC0-CBAA743DA8C6}" type="sibTrans" cxnId="{E2C21E9E-F4A3-024C-BD70-2C982ED2C331}">
      <dgm:prSet/>
      <dgm:spPr/>
      <dgm:t>
        <a:bodyPr/>
        <a:lstStyle/>
        <a:p>
          <a:pPr algn="just"/>
          <a:endParaRPr lang="fr-FR"/>
        </a:p>
      </dgm:t>
    </dgm:pt>
    <dgm:pt modelId="{AC457CB4-B360-B345-B99C-41B6ADDA808A}">
      <dgm:prSet/>
      <dgm:spPr/>
      <dgm:t>
        <a:bodyPr/>
        <a:lstStyle/>
        <a:p>
          <a:pPr algn="just"/>
          <a:r>
            <a:rPr lang="fr-FR" dirty="0" smtClean="0"/>
            <a:t>Nombre illimité d’iPod </a:t>
          </a:r>
          <a:r>
            <a:rPr lang="fr-FR" dirty="0" err="1" smtClean="0"/>
            <a:t>Touch</a:t>
          </a:r>
          <a:r>
            <a:rPr lang="fr-FR" dirty="0" smtClean="0"/>
            <a:t>/iPhone</a:t>
          </a:r>
        </a:p>
      </dgm:t>
    </dgm:pt>
    <dgm:pt modelId="{E94B7564-E6D1-2340-A7AD-8CFCF83D6274}" type="parTrans" cxnId="{FFAE37CE-C801-AC4D-9018-80B800D2E86B}">
      <dgm:prSet/>
      <dgm:spPr/>
      <dgm:t>
        <a:bodyPr/>
        <a:lstStyle/>
        <a:p>
          <a:pPr algn="just"/>
          <a:endParaRPr lang="fr-FR"/>
        </a:p>
      </dgm:t>
    </dgm:pt>
    <dgm:pt modelId="{C716D8E0-574C-424C-82D5-75B9E417EB23}" type="sibTrans" cxnId="{FFAE37CE-C801-AC4D-9018-80B800D2E86B}">
      <dgm:prSet/>
      <dgm:spPr/>
      <dgm:t>
        <a:bodyPr/>
        <a:lstStyle/>
        <a:p>
          <a:pPr algn="just"/>
          <a:endParaRPr lang="fr-FR"/>
        </a:p>
      </dgm:t>
    </dgm:pt>
    <dgm:pt modelId="{A5A15CFA-0428-E14C-A28A-86CDA4AB8022}">
      <dgm:prSet/>
      <dgm:spPr/>
      <dgm:t>
        <a:bodyPr/>
        <a:lstStyle/>
        <a:p>
          <a:pPr algn="just"/>
          <a:r>
            <a:rPr lang="fr-FR" dirty="0" smtClean="0"/>
            <a:t>Nombre illimité de tiroirs caisses</a:t>
          </a:r>
          <a:endParaRPr lang="fr-FR" dirty="0"/>
        </a:p>
      </dgm:t>
    </dgm:pt>
    <dgm:pt modelId="{A39E0C12-09F2-B445-82BB-F6CAE58C4676}" type="parTrans" cxnId="{45D12A0D-9700-A543-8C1C-9F93F80BAE75}">
      <dgm:prSet/>
      <dgm:spPr/>
      <dgm:t>
        <a:bodyPr/>
        <a:lstStyle/>
        <a:p>
          <a:pPr algn="just"/>
          <a:endParaRPr lang="fr-FR"/>
        </a:p>
      </dgm:t>
    </dgm:pt>
    <dgm:pt modelId="{9D18F0B2-8139-3A48-B0DD-1AA30130DFF8}" type="sibTrans" cxnId="{45D12A0D-9700-A543-8C1C-9F93F80BAE75}">
      <dgm:prSet/>
      <dgm:spPr/>
      <dgm:t>
        <a:bodyPr/>
        <a:lstStyle/>
        <a:p>
          <a:pPr algn="just"/>
          <a:endParaRPr lang="fr-FR"/>
        </a:p>
      </dgm:t>
    </dgm:pt>
    <dgm:pt modelId="{E2378882-A68E-F746-B1D3-F40FD4DAFC28}" type="pres">
      <dgm:prSet presAssocID="{24160593-DE85-9A41-9503-097B200F3FFA}" presName="Name0" presStyleCnt="0">
        <dgm:presLayoutVars>
          <dgm:dir/>
          <dgm:animLvl val="lvl"/>
          <dgm:resizeHandles val="exact"/>
        </dgm:presLayoutVars>
      </dgm:prSet>
      <dgm:spPr/>
      <dgm:t>
        <a:bodyPr/>
        <a:lstStyle/>
        <a:p>
          <a:endParaRPr lang="fr-FR"/>
        </a:p>
      </dgm:t>
    </dgm:pt>
    <dgm:pt modelId="{20A4C388-DCBA-3E45-9D46-8ADC7065A776}" type="pres">
      <dgm:prSet presAssocID="{369AAD9B-BFBA-5A46-B0D6-3A3688725483}" presName="compositeNode" presStyleCnt="0">
        <dgm:presLayoutVars>
          <dgm:bulletEnabled val="1"/>
        </dgm:presLayoutVars>
      </dgm:prSet>
      <dgm:spPr/>
    </dgm:pt>
    <dgm:pt modelId="{62DBC896-B631-DE40-8D5A-92C0E2DEB597}" type="pres">
      <dgm:prSet presAssocID="{369AAD9B-BFBA-5A46-B0D6-3A3688725483}" presName="bgRect" presStyleLbl="node1" presStyleIdx="0" presStyleCnt="3"/>
      <dgm:spPr/>
      <dgm:t>
        <a:bodyPr/>
        <a:lstStyle/>
        <a:p>
          <a:endParaRPr lang="fr-FR"/>
        </a:p>
      </dgm:t>
    </dgm:pt>
    <dgm:pt modelId="{45E5C8A9-5C0E-4342-BC37-FFF07E9C523D}" type="pres">
      <dgm:prSet presAssocID="{369AAD9B-BFBA-5A46-B0D6-3A3688725483}" presName="parentNode" presStyleLbl="node1" presStyleIdx="0" presStyleCnt="3">
        <dgm:presLayoutVars>
          <dgm:chMax val="0"/>
          <dgm:bulletEnabled val="1"/>
        </dgm:presLayoutVars>
      </dgm:prSet>
      <dgm:spPr/>
      <dgm:t>
        <a:bodyPr/>
        <a:lstStyle/>
        <a:p>
          <a:endParaRPr lang="fr-FR"/>
        </a:p>
      </dgm:t>
    </dgm:pt>
    <dgm:pt modelId="{C83012D5-2D73-8A4D-9A50-BC5C6B1A8E98}" type="pres">
      <dgm:prSet presAssocID="{369AAD9B-BFBA-5A46-B0D6-3A3688725483}" presName="childNode" presStyleLbl="node1" presStyleIdx="0" presStyleCnt="3">
        <dgm:presLayoutVars>
          <dgm:bulletEnabled val="1"/>
        </dgm:presLayoutVars>
      </dgm:prSet>
      <dgm:spPr/>
      <dgm:t>
        <a:bodyPr/>
        <a:lstStyle/>
        <a:p>
          <a:endParaRPr lang="fr-FR"/>
        </a:p>
      </dgm:t>
    </dgm:pt>
    <dgm:pt modelId="{39B4AAE7-F18E-9D4B-A04F-1539DE46A29E}" type="pres">
      <dgm:prSet presAssocID="{9FB5DB8B-8D86-5847-BF72-9FE9102DC318}" presName="hSp" presStyleCnt="0"/>
      <dgm:spPr/>
    </dgm:pt>
    <dgm:pt modelId="{F67F4843-03AD-EA47-A3F3-FD0B9B0EFC89}" type="pres">
      <dgm:prSet presAssocID="{9FB5DB8B-8D86-5847-BF72-9FE9102DC318}" presName="vProcSp" presStyleCnt="0"/>
      <dgm:spPr/>
    </dgm:pt>
    <dgm:pt modelId="{24F4D80B-735E-5D4D-9F8E-7FD1F343F05D}" type="pres">
      <dgm:prSet presAssocID="{9FB5DB8B-8D86-5847-BF72-9FE9102DC318}" presName="vSp1" presStyleCnt="0"/>
      <dgm:spPr/>
    </dgm:pt>
    <dgm:pt modelId="{0A348071-F28A-E64E-93FA-19A4E5D42780}" type="pres">
      <dgm:prSet presAssocID="{9FB5DB8B-8D86-5847-BF72-9FE9102DC318}" presName="simulatedConn" presStyleLbl="solidFgAcc1" presStyleIdx="0" presStyleCnt="2"/>
      <dgm:spPr/>
    </dgm:pt>
    <dgm:pt modelId="{E2197E10-0115-7746-98B2-E9319240B2DC}" type="pres">
      <dgm:prSet presAssocID="{9FB5DB8B-8D86-5847-BF72-9FE9102DC318}" presName="vSp2" presStyleCnt="0"/>
      <dgm:spPr/>
    </dgm:pt>
    <dgm:pt modelId="{B21BB122-BA9F-F040-B7B1-48F80A1B00C9}" type="pres">
      <dgm:prSet presAssocID="{9FB5DB8B-8D86-5847-BF72-9FE9102DC318}" presName="sibTrans" presStyleCnt="0"/>
      <dgm:spPr/>
    </dgm:pt>
    <dgm:pt modelId="{2C1BEBAF-ED20-5847-A324-2F7E0A17BEAC}" type="pres">
      <dgm:prSet presAssocID="{83E80919-1CAD-E849-B735-D12F876126B4}" presName="compositeNode" presStyleCnt="0">
        <dgm:presLayoutVars>
          <dgm:bulletEnabled val="1"/>
        </dgm:presLayoutVars>
      </dgm:prSet>
      <dgm:spPr/>
    </dgm:pt>
    <dgm:pt modelId="{B5C85C3A-1427-784D-A4A2-65519311E60A}" type="pres">
      <dgm:prSet presAssocID="{83E80919-1CAD-E849-B735-D12F876126B4}" presName="bgRect" presStyleLbl="node1" presStyleIdx="1" presStyleCnt="3"/>
      <dgm:spPr/>
      <dgm:t>
        <a:bodyPr/>
        <a:lstStyle/>
        <a:p>
          <a:endParaRPr lang="fr-FR"/>
        </a:p>
      </dgm:t>
    </dgm:pt>
    <dgm:pt modelId="{D9496D26-A529-0F43-861A-F7E5373BC7F8}" type="pres">
      <dgm:prSet presAssocID="{83E80919-1CAD-E849-B735-D12F876126B4}" presName="parentNode" presStyleLbl="node1" presStyleIdx="1" presStyleCnt="3">
        <dgm:presLayoutVars>
          <dgm:chMax val="0"/>
          <dgm:bulletEnabled val="1"/>
        </dgm:presLayoutVars>
      </dgm:prSet>
      <dgm:spPr/>
      <dgm:t>
        <a:bodyPr/>
        <a:lstStyle/>
        <a:p>
          <a:endParaRPr lang="fr-FR"/>
        </a:p>
      </dgm:t>
    </dgm:pt>
    <dgm:pt modelId="{928A49DA-DE1B-C64B-81EE-6503852CD8DF}" type="pres">
      <dgm:prSet presAssocID="{83E80919-1CAD-E849-B735-D12F876126B4}" presName="childNode" presStyleLbl="node1" presStyleIdx="1" presStyleCnt="3">
        <dgm:presLayoutVars>
          <dgm:bulletEnabled val="1"/>
        </dgm:presLayoutVars>
      </dgm:prSet>
      <dgm:spPr/>
      <dgm:t>
        <a:bodyPr/>
        <a:lstStyle/>
        <a:p>
          <a:endParaRPr lang="fr-FR"/>
        </a:p>
      </dgm:t>
    </dgm:pt>
    <dgm:pt modelId="{5EF9D6EA-E801-DE43-8106-7B33AB1B95B4}" type="pres">
      <dgm:prSet presAssocID="{71A12F92-2A6D-4442-B79F-8B186CE1A0B2}" presName="hSp" presStyleCnt="0"/>
      <dgm:spPr/>
    </dgm:pt>
    <dgm:pt modelId="{5D095C7C-0899-144D-9FE8-238104ABE3D8}" type="pres">
      <dgm:prSet presAssocID="{71A12F92-2A6D-4442-B79F-8B186CE1A0B2}" presName="vProcSp" presStyleCnt="0"/>
      <dgm:spPr/>
    </dgm:pt>
    <dgm:pt modelId="{930670A0-3208-184C-A1E7-1E026F2C1D1E}" type="pres">
      <dgm:prSet presAssocID="{71A12F92-2A6D-4442-B79F-8B186CE1A0B2}" presName="vSp1" presStyleCnt="0"/>
      <dgm:spPr/>
    </dgm:pt>
    <dgm:pt modelId="{2A883748-AFF8-EB42-BE9A-5A110C3C9ACC}" type="pres">
      <dgm:prSet presAssocID="{71A12F92-2A6D-4442-B79F-8B186CE1A0B2}" presName="simulatedConn" presStyleLbl="solidFgAcc1" presStyleIdx="1" presStyleCnt="2"/>
      <dgm:spPr/>
    </dgm:pt>
    <dgm:pt modelId="{95ACE6DD-CE5B-D349-8F19-2998EE305CBB}" type="pres">
      <dgm:prSet presAssocID="{71A12F92-2A6D-4442-B79F-8B186CE1A0B2}" presName="vSp2" presStyleCnt="0"/>
      <dgm:spPr/>
    </dgm:pt>
    <dgm:pt modelId="{CFD21AEA-DD84-8849-BDCD-8B80FD556766}" type="pres">
      <dgm:prSet presAssocID="{71A12F92-2A6D-4442-B79F-8B186CE1A0B2}" presName="sibTrans" presStyleCnt="0"/>
      <dgm:spPr/>
    </dgm:pt>
    <dgm:pt modelId="{AC46C6D8-09FB-A145-BEDB-399AD46337CE}" type="pres">
      <dgm:prSet presAssocID="{8CD24D31-4609-474E-9579-DE8728EDB40E}" presName="compositeNode" presStyleCnt="0">
        <dgm:presLayoutVars>
          <dgm:bulletEnabled val="1"/>
        </dgm:presLayoutVars>
      </dgm:prSet>
      <dgm:spPr/>
    </dgm:pt>
    <dgm:pt modelId="{285016B2-BA3E-0F44-9A6F-DE6EBD9F5B3F}" type="pres">
      <dgm:prSet presAssocID="{8CD24D31-4609-474E-9579-DE8728EDB40E}" presName="bgRect" presStyleLbl="node1" presStyleIdx="2" presStyleCnt="3"/>
      <dgm:spPr/>
      <dgm:t>
        <a:bodyPr/>
        <a:lstStyle/>
        <a:p>
          <a:endParaRPr lang="fr-FR"/>
        </a:p>
      </dgm:t>
    </dgm:pt>
    <dgm:pt modelId="{BCC28D39-D060-044E-8415-F9E8897A145F}" type="pres">
      <dgm:prSet presAssocID="{8CD24D31-4609-474E-9579-DE8728EDB40E}" presName="parentNode" presStyleLbl="node1" presStyleIdx="2" presStyleCnt="3">
        <dgm:presLayoutVars>
          <dgm:chMax val="0"/>
          <dgm:bulletEnabled val="1"/>
        </dgm:presLayoutVars>
      </dgm:prSet>
      <dgm:spPr/>
      <dgm:t>
        <a:bodyPr/>
        <a:lstStyle/>
        <a:p>
          <a:endParaRPr lang="fr-FR"/>
        </a:p>
      </dgm:t>
    </dgm:pt>
    <dgm:pt modelId="{0B88EF97-9112-914A-8EB5-F4AE01FA2071}" type="pres">
      <dgm:prSet presAssocID="{8CD24D31-4609-474E-9579-DE8728EDB40E}" presName="childNode" presStyleLbl="node1" presStyleIdx="2" presStyleCnt="3">
        <dgm:presLayoutVars>
          <dgm:bulletEnabled val="1"/>
        </dgm:presLayoutVars>
      </dgm:prSet>
      <dgm:spPr/>
      <dgm:t>
        <a:bodyPr/>
        <a:lstStyle/>
        <a:p>
          <a:endParaRPr lang="fr-FR"/>
        </a:p>
      </dgm:t>
    </dgm:pt>
  </dgm:ptLst>
  <dgm:cxnLst>
    <dgm:cxn modelId="{1F5AFCE8-131D-2643-8FEB-5EF08DEB349D}" srcId="{83E80919-1CAD-E849-B735-D12F876126B4}" destId="{C730D401-FF5B-EB49-A856-66379FB9587E}" srcOrd="2" destOrd="0" parTransId="{921A1AD0-F827-334A-9F8D-CAB15E06DBCC}" sibTransId="{4E03F838-0F84-3944-84A7-45F03B76BAF5}"/>
    <dgm:cxn modelId="{8E30ABB1-1590-3940-AFC4-FCED9322754F}" type="presOf" srcId="{369AAD9B-BFBA-5A46-B0D6-3A3688725483}" destId="{62DBC896-B631-DE40-8D5A-92C0E2DEB597}" srcOrd="0" destOrd="0" presId="urn:microsoft.com/office/officeart/2005/8/layout/hProcess7"/>
    <dgm:cxn modelId="{F136704E-91B6-8345-8323-D52107C788AC}" type="presOf" srcId="{A5A15CFA-0428-E14C-A28A-86CDA4AB8022}" destId="{0B88EF97-9112-914A-8EB5-F4AE01FA2071}" srcOrd="0" destOrd="4" presId="urn:microsoft.com/office/officeart/2005/8/layout/hProcess7"/>
    <dgm:cxn modelId="{D78EE7FC-D58D-544A-A92F-ABEF78CEE7D0}" srcId="{24160593-DE85-9A41-9503-097B200F3FFA}" destId="{369AAD9B-BFBA-5A46-B0D6-3A3688725483}" srcOrd="0" destOrd="0" parTransId="{53F48B92-C261-D546-A480-9CDCB97CBE93}" sibTransId="{9FB5DB8B-8D86-5847-BF72-9FE9102DC318}"/>
    <dgm:cxn modelId="{9BC843AF-D21C-554A-818A-52C3B6A64937}" srcId="{83E80919-1CAD-E849-B735-D12F876126B4}" destId="{D4016070-6506-5547-892C-55F310D66891}" srcOrd="3" destOrd="0" parTransId="{51F39C97-828E-AC4F-A4AF-75A5FBF5128B}" sibTransId="{83485683-B852-7845-8AB6-C1D74F435566}"/>
    <dgm:cxn modelId="{52E698AB-C7D8-3947-83EE-2CBC7B1730BD}" type="presOf" srcId="{369AAD9B-BFBA-5A46-B0D6-3A3688725483}" destId="{45E5C8A9-5C0E-4342-BC37-FFF07E9C523D}" srcOrd="1" destOrd="0" presId="urn:microsoft.com/office/officeart/2005/8/layout/hProcess7"/>
    <dgm:cxn modelId="{E2C21E9E-F4A3-024C-BD70-2C982ED2C331}" srcId="{8CD24D31-4609-474E-9579-DE8728EDB40E}" destId="{3F4F6D3B-D3DD-5F48-8580-CCA0FD2D30E0}" srcOrd="2" destOrd="0" parTransId="{1AA68683-3D15-994E-A381-2580A6DD6BD7}" sibTransId="{84028CB2-BB32-404A-BDC0-CBAA743DA8C6}"/>
    <dgm:cxn modelId="{8AF9ABF3-952F-6F4B-BB30-61E33F47B1FD}" type="presOf" srcId="{24160593-DE85-9A41-9503-097B200F3FFA}" destId="{E2378882-A68E-F746-B1D3-F40FD4DAFC28}" srcOrd="0" destOrd="0" presId="urn:microsoft.com/office/officeart/2005/8/layout/hProcess7"/>
    <dgm:cxn modelId="{5992D51B-3AE4-1245-A70E-68367222387D}" type="presOf" srcId="{83E80919-1CAD-E849-B735-D12F876126B4}" destId="{D9496D26-A529-0F43-861A-F7E5373BC7F8}" srcOrd="1" destOrd="0" presId="urn:microsoft.com/office/officeart/2005/8/layout/hProcess7"/>
    <dgm:cxn modelId="{EB3569F7-DEA0-C345-B7A8-0CDF464E67BF}" srcId="{83E80919-1CAD-E849-B735-D12F876126B4}" destId="{7EC844D7-6DDA-024D-B769-FC4F85CCF5CC}" srcOrd="1" destOrd="0" parTransId="{9EEE4AD3-5FBE-E840-8A8A-92FBC2FFF229}" sibTransId="{010ACE94-7F18-2A4A-A2A7-68A263098A15}"/>
    <dgm:cxn modelId="{01F91DAB-E31C-4B44-ABBF-9EBEB68D50E6}" type="presOf" srcId="{3C61D6B3-C797-9F4F-845C-DE63E57B1C78}" destId="{0B88EF97-9112-914A-8EB5-F4AE01FA2071}" srcOrd="0" destOrd="1" presId="urn:microsoft.com/office/officeart/2005/8/layout/hProcess7"/>
    <dgm:cxn modelId="{D68247D5-6E8D-C447-9A2B-E5D77277F907}" srcId="{83E80919-1CAD-E849-B735-D12F876126B4}" destId="{16CCE03E-CB19-5843-9150-461DE6B201D0}" srcOrd="0" destOrd="0" parTransId="{50C5225C-0F91-4D4D-9399-6BA58834EE8D}" sibTransId="{CBAD2A67-9CED-004C-8395-431CE5D54F1B}"/>
    <dgm:cxn modelId="{7DC4AE2E-284D-6347-B41F-711A1B3142FF}" type="presOf" srcId="{D4016070-6506-5547-892C-55F310D66891}" destId="{928A49DA-DE1B-C64B-81EE-6503852CD8DF}" srcOrd="0" destOrd="3" presId="urn:microsoft.com/office/officeart/2005/8/layout/hProcess7"/>
    <dgm:cxn modelId="{DB25233A-DA97-DF4A-A497-32895F06D772}" type="presOf" srcId="{7EC844D7-6DDA-024D-B769-FC4F85CCF5CC}" destId="{928A49DA-DE1B-C64B-81EE-6503852CD8DF}" srcOrd="0" destOrd="1" presId="urn:microsoft.com/office/officeart/2005/8/layout/hProcess7"/>
    <dgm:cxn modelId="{395B2959-8168-B54B-A636-043E827DD02B}" srcId="{8CD24D31-4609-474E-9579-DE8728EDB40E}" destId="{EB3BDAA4-7751-B949-801E-5D9458E6F2DD}" srcOrd="0" destOrd="0" parTransId="{F2F61375-EDF9-AC49-8943-26E176E65BB1}" sibTransId="{6E148CDD-94D1-5445-8C02-F09A4603A399}"/>
    <dgm:cxn modelId="{9380C83E-D81E-314F-A6C7-733F1FD1CBE7}" type="presOf" srcId="{C62BA21A-8B1D-F14B-9225-20BFFD071144}" destId="{928A49DA-DE1B-C64B-81EE-6503852CD8DF}" srcOrd="0" destOrd="4" presId="urn:microsoft.com/office/officeart/2005/8/layout/hProcess7"/>
    <dgm:cxn modelId="{03855CC4-C783-A642-A7AB-0203C6D744EB}" type="presOf" srcId="{FC94E47E-164F-AC48-ACDD-6D65A0CAD1E1}" destId="{C83012D5-2D73-8A4D-9A50-BC5C6B1A8E98}" srcOrd="0" destOrd="0" presId="urn:microsoft.com/office/officeart/2005/8/layout/hProcess7"/>
    <dgm:cxn modelId="{4D786CA7-261B-2A42-97DF-E5C07A9144A9}" type="presOf" srcId="{83E80919-1CAD-E849-B735-D12F876126B4}" destId="{B5C85C3A-1427-784D-A4A2-65519311E60A}" srcOrd="0" destOrd="0" presId="urn:microsoft.com/office/officeart/2005/8/layout/hProcess7"/>
    <dgm:cxn modelId="{F1BA1869-B571-AE43-A5E1-0C7A8124829F}" type="presOf" srcId="{8CD24D31-4609-474E-9579-DE8728EDB40E}" destId="{BCC28D39-D060-044E-8415-F9E8897A145F}" srcOrd="1" destOrd="0" presId="urn:microsoft.com/office/officeart/2005/8/layout/hProcess7"/>
    <dgm:cxn modelId="{7D7ADF67-9AC6-DA4C-82F5-16C7E5A4ACA2}" srcId="{83E80919-1CAD-E849-B735-D12F876126B4}" destId="{C62BA21A-8B1D-F14B-9225-20BFFD071144}" srcOrd="4" destOrd="0" parTransId="{C5FD258F-E1E9-024D-9DB1-7A1636948440}" sibTransId="{21E4AB30-47B7-7F40-9D6D-44CFEA02D4EB}"/>
    <dgm:cxn modelId="{9AC62BFD-0465-E940-B96D-D9B1E25D5EAB}" type="presOf" srcId="{16CCE03E-CB19-5843-9150-461DE6B201D0}" destId="{928A49DA-DE1B-C64B-81EE-6503852CD8DF}" srcOrd="0" destOrd="0" presId="urn:microsoft.com/office/officeart/2005/8/layout/hProcess7"/>
    <dgm:cxn modelId="{7ED94617-A515-F147-9B3F-324E52527614}" type="presOf" srcId="{C730D401-FF5B-EB49-A856-66379FB9587E}" destId="{928A49DA-DE1B-C64B-81EE-6503852CD8DF}" srcOrd="0" destOrd="2" presId="urn:microsoft.com/office/officeart/2005/8/layout/hProcess7"/>
    <dgm:cxn modelId="{45D12A0D-9700-A543-8C1C-9F93F80BAE75}" srcId="{8CD24D31-4609-474E-9579-DE8728EDB40E}" destId="{A5A15CFA-0428-E14C-A28A-86CDA4AB8022}" srcOrd="4" destOrd="0" parTransId="{A39E0C12-09F2-B445-82BB-F6CAE58C4676}" sibTransId="{9D18F0B2-8139-3A48-B0DD-1AA30130DFF8}"/>
    <dgm:cxn modelId="{0E250DD2-7381-D843-A3E0-AF0E75F3409F}" srcId="{24160593-DE85-9A41-9503-097B200F3FFA}" destId="{8CD24D31-4609-474E-9579-DE8728EDB40E}" srcOrd="2" destOrd="0" parTransId="{19BEB196-F02A-484A-B7F8-0906D7D01A95}" sibTransId="{563CC2E8-9034-5748-A799-FE01B4D7354B}"/>
    <dgm:cxn modelId="{6FFE35A5-B789-A94E-9562-37FF7A9EFE71}" type="presOf" srcId="{3F4F6D3B-D3DD-5F48-8580-CCA0FD2D30E0}" destId="{0B88EF97-9112-914A-8EB5-F4AE01FA2071}" srcOrd="0" destOrd="2" presId="urn:microsoft.com/office/officeart/2005/8/layout/hProcess7"/>
    <dgm:cxn modelId="{FFAE37CE-C801-AC4D-9018-80B800D2E86B}" srcId="{8CD24D31-4609-474E-9579-DE8728EDB40E}" destId="{AC457CB4-B360-B345-B99C-41B6ADDA808A}" srcOrd="3" destOrd="0" parTransId="{E94B7564-E6D1-2340-A7AD-8CFCF83D6274}" sibTransId="{C716D8E0-574C-424C-82D5-75B9E417EB23}"/>
    <dgm:cxn modelId="{66BD1EAC-DD94-CC49-BF76-7CB07D81C449}" type="presOf" srcId="{8CD24D31-4609-474E-9579-DE8728EDB40E}" destId="{285016B2-BA3E-0F44-9A6F-DE6EBD9F5B3F}" srcOrd="0" destOrd="0" presId="urn:microsoft.com/office/officeart/2005/8/layout/hProcess7"/>
    <dgm:cxn modelId="{7166B8CB-10B0-AB4E-BE09-52065554E3F4}" srcId="{24160593-DE85-9A41-9503-097B200F3FFA}" destId="{83E80919-1CAD-E849-B735-D12F876126B4}" srcOrd="1" destOrd="0" parTransId="{94F18F0F-B326-124D-B28E-6F5AE0E331AA}" sibTransId="{71A12F92-2A6D-4442-B79F-8B186CE1A0B2}"/>
    <dgm:cxn modelId="{29C3EB40-68B3-9248-96F8-8BDB57647448}" srcId="{369AAD9B-BFBA-5A46-B0D6-3A3688725483}" destId="{FC94E47E-164F-AC48-ACDD-6D65A0CAD1E1}" srcOrd="0" destOrd="0" parTransId="{3C73B365-5748-2A4B-BC9D-010EA6630A4E}" sibTransId="{99A058AB-4244-2F49-BA09-F6556EF976FB}"/>
    <dgm:cxn modelId="{FED2D339-B981-5841-AB93-FC026B5D91BA}" type="presOf" srcId="{EB3BDAA4-7751-B949-801E-5D9458E6F2DD}" destId="{0B88EF97-9112-914A-8EB5-F4AE01FA2071}" srcOrd="0" destOrd="0" presId="urn:microsoft.com/office/officeart/2005/8/layout/hProcess7"/>
    <dgm:cxn modelId="{D6FC19A8-F10E-6C41-9917-01EF98844C3C}" srcId="{8CD24D31-4609-474E-9579-DE8728EDB40E}" destId="{3C61D6B3-C797-9F4F-845C-DE63E57B1C78}" srcOrd="1" destOrd="0" parTransId="{77A36AA1-195C-C24C-AA5F-36015DA87181}" sibTransId="{88C4F88A-8373-B245-BBED-01A7F83B7EF1}"/>
    <dgm:cxn modelId="{D0BF5AF7-94DF-1A47-B5D5-8D6B619500B7}" type="presOf" srcId="{AC457CB4-B360-B345-B99C-41B6ADDA808A}" destId="{0B88EF97-9112-914A-8EB5-F4AE01FA2071}" srcOrd="0" destOrd="3" presId="urn:microsoft.com/office/officeart/2005/8/layout/hProcess7"/>
    <dgm:cxn modelId="{9ECBEE47-DDC6-2340-815E-8606F830D9FC}" type="presParOf" srcId="{E2378882-A68E-F746-B1D3-F40FD4DAFC28}" destId="{20A4C388-DCBA-3E45-9D46-8ADC7065A776}" srcOrd="0" destOrd="0" presId="urn:microsoft.com/office/officeart/2005/8/layout/hProcess7"/>
    <dgm:cxn modelId="{6BD1BAC8-CAC6-A64C-B4A9-5EA6A30830BF}" type="presParOf" srcId="{20A4C388-DCBA-3E45-9D46-8ADC7065A776}" destId="{62DBC896-B631-DE40-8D5A-92C0E2DEB597}" srcOrd="0" destOrd="0" presId="urn:microsoft.com/office/officeart/2005/8/layout/hProcess7"/>
    <dgm:cxn modelId="{E741C8C8-E0E0-5540-ABBD-291357BA6801}" type="presParOf" srcId="{20A4C388-DCBA-3E45-9D46-8ADC7065A776}" destId="{45E5C8A9-5C0E-4342-BC37-FFF07E9C523D}" srcOrd="1" destOrd="0" presId="urn:microsoft.com/office/officeart/2005/8/layout/hProcess7"/>
    <dgm:cxn modelId="{40C4670C-308F-F94E-BD9A-BC92A1C0F3EB}" type="presParOf" srcId="{20A4C388-DCBA-3E45-9D46-8ADC7065A776}" destId="{C83012D5-2D73-8A4D-9A50-BC5C6B1A8E98}" srcOrd="2" destOrd="0" presId="urn:microsoft.com/office/officeart/2005/8/layout/hProcess7"/>
    <dgm:cxn modelId="{F261D0A1-ED17-A14A-97F2-E5FD071F0883}" type="presParOf" srcId="{E2378882-A68E-F746-B1D3-F40FD4DAFC28}" destId="{39B4AAE7-F18E-9D4B-A04F-1539DE46A29E}" srcOrd="1" destOrd="0" presId="urn:microsoft.com/office/officeart/2005/8/layout/hProcess7"/>
    <dgm:cxn modelId="{4B82FA59-8051-6447-9583-78DB0CF0A768}" type="presParOf" srcId="{E2378882-A68E-F746-B1D3-F40FD4DAFC28}" destId="{F67F4843-03AD-EA47-A3F3-FD0B9B0EFC89}" srcOrd="2" destOrd="0" presId="urn:microsoft.com/office/officeart/2005/8/layout/hProcess7"/>
    <dgm:cxn modelId="{D2E43CAF-1364-ED40-8ABE-256060A87369}" type="presParOf" srcId="{F67F4843-03AD-EA47-A3F3-FD0B9B0EFC89}" destId="{24F4D80B-735E-5D4D-9F8E-7FD1F343F05D}" srcOrd="0" destOrd="0" presId="urn:microsoft.com/office/officeart/2005/8/layout/hProcess7"/>
    <dgm:cxn modelId="{0FBB0B3B-4B1A-434D-A47E-ED295BB0A2F5}" type="presParOf" srcId="{F67F4843-03AD-EA47-A3F3-FD0B9B0EFC89}" destId="{0A348071-F28A-E64E-93FA-19A4E5D42780}" srcOrd="1" destOrd="0" presId="urn:microsoft.com/office/officeart/2005/8/layout/hProcess7"/>
    <dgm:cxn modelId="{1E04672A-4754-4947-AD86-344796A72718}" type="presParOf" srcId="{F67F4843-03AD-EA47-A3F3-FD0B9B0EFC89}" destId="{E2197E10-0115-7746-98B2-E9319240B2DC}" srcOrd="2" destOrd="0" presId="urn:microsoft.com/office/officeart/2005/8/layout/hProcess7"/>
    <dgm:cxn modelId="{D596A955-42F6-BE42-9049-009A4D206821}" type="presParOf" srcId="{E2378882-A68E-F746-B1D3-F40FD4DAFC28}" destId="{B21BB122-BA9F-F040-B7B1-48F80A1B00C9}" srcOrd="3" destOrd="0" presId="urn:microsoft.com/office/officeart/2005/8/layout/hProcess7"/>
    <dgm:cxn modelId="{033E610F-BE94-1B40-A486-A7DE0D6ED2D2}" type="presParOf" srcId="{E2378882-A68E-F746-B1D3-F40FD4DAFC28}" destId="{2C1BEBAF-ED20-5847-A324-2F7E0A17BEAC}" srcOrd="4" destOrd="0" presId="urn:microsoft.com/office/officeart/2005/8/layout/hProcess7"/>
    <dgm:cxn modelId="{F9DC5F25-BAB7-2149-9C34-CC0FFDC573E8}" type="presParOf" srcId="{2C1BEBAF-ED20-5847-A324-2F7E0A17BEAC}" destId="{B5C85C3A-1427-784D-A4A2-65519311E60A}" srcOrd="0" destOrd="0" presId="urn:microsoft.com/office/officeart/2005/8/layout/hProcess7"/>
    <dgm:cxn modelId="{59404924-808B-9145-BC7C-A4065CF61A00}" type="presParOf" srcId="{2C1BEBAF-ED20-5847-A324-2F7E0A17BEAC}" destId="{D9496D26-A529-0F43-861A-F7E5373BC7F8}" srcOrd="1" destOrd="0" presId="urn:microsoft.com/office/officeart/2005/8/layout/hProcess7"/>
    <dgm:cxn modelId="{4CCA25FF-0496-B948-B9E1-E580565BE3BC}" type="presParOf" srcId="{2C1BEBAF-ED20-5847-A324-2F7E0A17BEAC}" destId="{928A49DA-DE1B-C64B-81EE-6503852CD8DF}" srcOrd="2" destOrd="0" presId="urn:microsoft.com/office/officeart/2005/8/layout/hProcess7"/>
    <dgm:cxn modelId="{7C9F6C65-88DF-BF4D-9565-9DC1D19F4F4D}" type="presParOf" srcId="{E2378882-A68E-F746-B1D3-F40FD4DAFC28}" destId="{5EF9D6EA-E801-DE43-8106-7B33AB1B95B4}" srcOrd="5" destOrd="0" presId="urn:microsoft.com/office/officeart/2005/8/layout/hProcess7"/>
    <dgm:cxn modelId="{C5B157D8-6139-2F45-9307-7F49D6E465DF}" type="presParOf" srcId="{E2378882-A68E-F746-B1D3-F40FD4DAFC28}" destId="{5D095C7C-0899-144D-9FE8-238104ABE3D8}" srcOrd="6" destOrd="0" presId="urn:microsoft.com/office/officeart/2005/8/layout/hProcess7"/>
    <dgm:cxn modelId="{477F87B1-B1B7-4541-9E1E-A579FFC538CF}" type="presParOf" srcId="{5D095C7C-0899-144D-9FE8-238104ABE3D8}" destId="{930670A0-3208-184C-A1E7-1E026F2C1D1E}" srcOrd="0" destOrd="0" presId="urn:microsoft.com/office/officeart/2005/8/layout/hProcess7"/>
    <dgm:cxn modelId="{EBE25D40-44FD-4A4C-A372-1721CCBCA1C1}" type="presParOf" srcId="{5D095C7C-0899-144D-9FE8-238104ABE3D8}" destId="{2A883748-AFF8-EB42-BE9A-5A110C3C9ACC}" srcOrd="1" destOrd="0" presId="urn:microsoft.com/office/officeart/2005/8/layout/hProcess7"/>
    <dgm:cxn modelId="{924A0FCD-2C31-EB43-9819-9664771EF5AB}" type="presParOf" srcId="{5D095C7C-0899-144D-9FE8-238104ABE3D8}" destId="{95ACE6DD-CE5B-D349-8F19-2998EE305CBB}" srcOrd="2" destOrd="0" presId="urn:microsoft.com/office/officeart/2005/8/layout/hProcess7"/>
    <dgm:cxn modelId="{D23FDA2E-B702-AA4F-B3B2-91325D15C1EA}" type="presParOf" srcId="{E2378882-A68E-F746-B1D3-F40FD4DAFC28}" destId="{CFD21AEA-DD84-8849-BDCD-8B80FD556766}" srcOrd="7" destOrd="0" presId="urn:microsoft.com/office/officeart/2005/8/layout/hProcess7"/>
    <dgm:cxn modelId="{39216EAF-6638-964D-AE18-C11AD3827774}" type="presParOf" srcId="{E2378882-A68E-F746-B1D3-F40FD4DAFC28}" destId="{AC46C6D8-09FB-A145-BEDB-399AD46337CE}" srcOrd="8" destOrd="0" presId="urn:microsoft.com/office/officeart/2005/8/layout/hProcess7"/>
    <dgm:cxn modelId="{32FFD07E-1A73-8343-B89C-F88B8E101817}" type="presParOf" srcId="{AC46C6D8-09FB-A145-BEDB-399AD46337CE}" destId="{285016B2-BA3E-0F44-9A6F-DE6EBD9F5B3F}" srcOrd="0" destOrd="0" presId="urn:microsoft.com/office/officeart/2005/8/layout/hProcess7"/>
    <dgm:cxn modelId="{7E618441-3B52-B045-821D-0D479FE97E63}" type="presParOf" srcId="{AC46C6D8-09FB-A145-BEDB-399AD46337CE}" destId="{BCC28D39-D060-044E-8415-F9E8897A145F}" srcOrd="1" destOrd="0" presId="urn:microsoft.com/office/officeart/2005/8/layout/hProcess7"/>
    <dgm:cxn modelId="{83270386-8C09-3E4E-93EA-07CD4DAF9D4F}" type="presParOf" srcId="{AC46C6D8-09FB-A145-BEDB-399AD46337CE}" destId="{0B88EF97-9112-914A-8EB5-F4AE01FA2071}"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EA540F-0C24-CD4B-B61E-F24242F36E24}" type="doc">
      <dgm:prSet loTypeId="urn:microsoft.com/office/officeart/2005/8/layout/matrix1" loCatId="" qsTypeId="urn:microsoft.com/office/officeart/2005/8/quickstyle/simple4" qsCatId="simple" csTypeId="urn:microsoft.com/office/officeart/2005/8/colors/accent1_2" csCatId="accent1" phldr="1"/>
      <dgm:spPr/>
      <dgm:t>
        <a:bodyPr/>
        <a:lstStyle/>
        <a:p>
          <a:endParaRPr lang="fr-FR"/>
        </a:p>
      </dgm:t>
    </dgm:pt>
    <dgm:pt modelId="{D87CEBF9-4AB0-0E4B-A5CF-77DA210191CF}">
      <dgm:prSet phldrT="[Texte]"/>
      <dgm:spPr/>
      <dgm:t>
        <a:bodyPr/>
        <a:lstStyle/>
        <a:p>
          <a:pPr algn="ctr"/>
          <a:r>
            <a:rPr lang="fr-FR" dirty="0" smtClean="0"/>
            <a:t>SWOT</a:t>
          </a:r>
          <a:endParaRPr lang="fr-FR" dirty="0"/>
        </a:p>
      </dgm:t>
    </dgm:pt>
    <dgm:pt modelId="{D988CC60-CA80-0245-A474-5F82B18AFAEF}" type="parTrans" cxnId="{645E9F99-A23B-5B4F-BD92-9414A771C23B}">
      <dgm:prSet/>
      <dgm:spPr/>
      <dgm:t>
        <a:bodyPr/>
        <a:lstStyle/>
        <a:p>
          <a:pPr algn="just"/>
          <a:endParaRPr lang="fr-FR"/>
        </a:p>
      </dgm:t>
    </dgm:pt>
    <dgm:pt modelId="{FDD2A23D-B300-D345-BCF3-50FB62FF3A2A}" type="sibTrans" cxnId="{645E9F99-A23B-5B4F-BD92-9414A771C23B}">
      <dgm:prSet/>
      <dgm:spPr/>
      <dgm:t>
        <a:bodyPr/>
        <a:lstStyle/>
        <a:p>
          <a:pPr algn="just"/>
          <a:endParaRPr lang="fr-FR"/>
        </a:p>
      </dgm:t>
    </dgm:pt>
    <dgm:pt modelId="{09B92EEA-A3F2-BA4B-AA82-59E482F95D22}">
      <dgm:prSet phldrT="[Texte]"/>
      <dgm:spPr/>
      <dgm:t>
        <a:bodyPr/>
        <a:lstStyle/>
        <a:p>
          <a:pPr algn="just"/>
          <a:r>
            <a:rPr lang="fr-FR" b="1" dirty="0" smtClean="0">
              <a:solidFill>
                <a:srgbClr val="000000"/>
              </a:solidFill>
            </a:rPr>
            <a:t>Forces</a:t>
          </a:r>
        </a:p>
        <a:p>
          <a:pPr algn="just"/>
          <a:r>
            <a:rPr lang="fr-FR" b="0" dirty="0" smtClean="0">
              <a:solidFill>
                <a:srgbClr val="FFFFFF"/>
              </a:solidFill>
            </a:rPr>
            <a:t>- Positionnement compétitif</a:t>
          </a:r>
        </a:p>
        <a:p>
          <a:pPr algn="just"/>
          <a:r>
            <a:rPr lang="fr-FR" b="0" dirty="0" smtClean="0">
              <a:solidFill>
                <a:srgbClr val="FFFFFF"/>
              </a:solidFill>
            </a:rPr>
            <a:t>- Connaissance du marché</a:t>
          </a:r>
        </a:p>
        <a:p>
          <a:pPr algn="just"/>
          <a:r>
            <a:rPr lang="fr-FR" b="0" dirty="0" smtClean="0">
              <a:solidFill>
                <a:srgbClr val="FFFFFF"/>
              </a:solidFill>
            </a:rPr>
            <a:t>- Maitrise de l’environnement technique</a:t>
          </a:r>
        </a:p>
        <a:p>
          <a:pPr algn="just"/>
          <a:r>
            <a:rPr lang="fr-FR" b="0" dirty="0" smtClean="0">
              <a:solidFill>
                <a:srgbClr val="FFFFFF"/>
              </a:solidFill>
            </a:rPr>
            <a:t> </a:t>
          </a:r>
          <a:endParaRPr lang="fr-FR" b="0" dirty="0">
            <a:solidFill>
              <a:srgbClr val="FFFFFF"/>
            </a:solidFill>
          </a:endParaRPr>
        </a:p>
      </dgm:t>
    </dgm:pt>
    <dgm:pt modelId="{F307BDAD-27A1-7542-A2AD-CDBE58BBF8DC}" type="parTrans" cxnId="{AAB8BAFB-55EE-7F40-9AFD-38C673171F01}">
      <dgm:prSet/>
      <dgm:spPr/>
      <dgm:t>
        <a:bodyPr/>
        <a:lstStyle/>
        <a:p>
          <a:pPr algn="just"/>
          <a:endParaRPr lang="fr-FR"/>
        </a:p>
      </dgm:t>
    </dgm:pt>
    <dgm:pt modelId="{A186177E-D319-6248-9AD0-4CE2D81711A9}" type="sibTrans" cxnId="{AAB8BAFB-55EE-7F40-9AFD-38C673171F01}">
      <dgm:prSet/>
      <dgm:spPr/>
      <dgm:t>
        <a:bodyPr/>
        <a:lstStyle/>
        <a:p>
          <a:pPr algn="just"/>
          <a:endParaRPr lang="fr-FR"/>
        </a:p>
      </dgm:t>
    </dgm:pt>
    <dgm:pt modelId="{260B83A4-2BB0-9047-9747-DA4490F151F9}">
      <dgm:prSet phldrT="[Texte]"/>
      <dgm:spPr/>
      <dgm:t>
        <a:bodyPr/>
        <a:lstStyle/>
        <a:p>
          <a:pPr algn="just"/>
          <a:r>
            <a:rPr lang="fr-FR" b="1" dirty="0" smtClean="0">
              <a:solidFill>
                <a:srgbClr val="000000"/>
              </a:solidFill>
            </a:rPr>
            <a:t>Faiblesses</a:t>
          </a:r>
        </a:p>
        <a:p>
          <a:pPr algn="just"/>
          <a:r>
            <a:rPr lang="fr-FR" b="0" dirty="0" smtClean="0">
              <a:solidFill>
                <a:srgbClr val="FFFFFF"/>
              </a:solidFill>
            </a:rPr>
            <a:t>- Aucune présence sur le marché</a:t>
          </a:r>
        </a:p>
        <a:p>
          <a:pPr algn="just"/>
          <a:r>
            <a:rPr lang="fr-FR" b="0" dirty="0" smtClean="0">
              <a:solidFill>
                <a:srgbClr val="FFFFFF"/>
              </a:solidFill>
            </a:rPr>
            <a:t>- Solution nécessitant de constantes évolutions (V1 non final)</a:t>
          </a:r>
        </a:p>
        <a:p>
          <a:pPr algn="just"/>
          <a:r>
            <a:rPr lang="fr-FR" b="0" dirty="0" smtClean="0">
              <a:solidFill>
                <a:srgbClr val="FFFFFF"/>
              </a:solidFill>
            </a:rPr>
            <a:t>- Marché niche avec des acteurs bien installés</a:t>
          </a:r>
        </a:p>
        <a:p>
          <a:pPr algn="just"/>
          <a:endParaRPr lang="fr-FR" b="0" dirty="0">
            <a:solidFill>
              <a:srgbClr val="FFFFFF"/>
            </a:solidFill>
          </a:endParaRPr>
        </a:p>
      </dgm:t>
    </dgm:pt>
    <dgm:pt modelId="{E97465C4-5B29-0746-8E42-23AB47B71ACD}" type="parTrans" cxnId="{C6F5D57A-BB0D-EE4D-B499-B2621361B12B}">
      <dgm:prSet/>
      <dgm:spPr/>
      <dgm:t>
        <a:bodyPr/>
        <a:lstStyle/>
        <a:p>
          <a:pPr algn="just"/>
          <a:endParaRPr lang="fr-FR"/>
        </a:p>
      </dgm:t>
    </dgm:pt>
    <dgm:pt modelId="{D5FA29A9-4B93-CC41-B37D-1A1D9792B158}" type="sibTrans" cxnId="{C6F5D57A-BB0D-EE4D-B499-B2621361B12B}">
      <dgm:prSet/>
      <dgm:spPr/>
      <dgm:t>
        <a:bodyPr/>
        <a:lstStyle/>
        <a:p>
          <a:pPr algn="just"/>
          <a:endParaRPr lang="fr-FR"/>
        </a:p>
      </dgm:t>
    </dgm:pt>
    <dgm:pt modelId="{4EDE1D9B-66A0-B74D-B4B3-F6BD82D57E73}">
      <dgm:prSet phldrT="[Texte]"/>
      <dgm:spPr/>
      <dgm:t>
        <a:bodyPr/>
        <a:lstStyle/>
        <a:p>
          <a:pPr algn="just"/>
          <a:r>
            <a:rPr lang="fr-FR" b="1" dirty="0" smtClean="0">
              <a:solidFill>
                <a:srgbClr val="000000"/>
              </a:solidFill>
            </a:rPr>
            <a:t>Opportunités</a:t>
          </a:r>
        </a:p>
        <a:p>
          <a:pPr algn="just"/>
          <a:r>
            <a:rPr lang="fr-FR" b="0" dirty="0" smtClean="0">
              <a:solidFill>
                <a:srgbClr val="FFFFFF"/>
              </a:solidFill>
            </a:rPr>
            <a:t>- Capital sympathie pour la marque Apple</a:t>
          </a:r>
        </a:p>
        <a:p>
          <a:pPr algn="just"/>
          <a:r>
            <a:rPr lang="fr-FR" b="0" dirty="0" smtClean="0">
              <a:solidFill>
                <a:srgbClr val="FFFFFF"/>
              </a:solidFill>
            </a:rPr>
            <a:t>- Marché de niche</a:t>
          </a:r>
        </a:p>
        <a:p>
          <a:pPr algn="just"/>
          <a:r>
            <a:rPr lang="fr-FR" b="0" dirty="0" smtClean="0">
              <a:solidFill>
                <a:srgbClr val="FFFFFF"/>
              </a:solidFill>
            </a:rPr>
            <a:t>- Solutions existantes obsolètes</a:t>
          </a:r>
        </a:p>
      </dgm:t>
    </dgm:pt>
    <dgm:pt modelId="{58ED28A0-FDCE-EA44-8B77-6AF85DB5C02F}" type="parTrans" cxnId="{C1F9CB12-557A-1148-A9B3-7AE5A8A8F917}">
      <dgm:prSet/>
      <dgm:spPr/>
      <dgm:t>
        <a:bodyPr/>
        <a:lstStyle/>
        <a:p>
          <a:pPr algn="just"/>
          <a:endParaRPr lang="fr-FR"/>
        </a:p>
      </dgm:t>
    </dgm:pt>
    <dgm:pt modelId="{F45D07C3-2B06-BE4E-A02F-81112A9BCD7E}" type="sibTrans" cxnId="{C1F9CB12-557A-1148-A9B3-7AE5A8A8F917}">
      <dgm:prSet/>
      <dgm:spPr/>
      <dgm:t>
        <a:bodyPr/>
        <a:lstStyle/>
        <a:p>
          <a:pPr algn="just"/>
          <a:endParaRPr lang="fr-FR"/>
        </a:p>
      </dgm:t>
    </dgm:pt>
    <dgm:pt modelId="{E4DAC8CC-B8E1-8049-9EA2-E6FFA08A93AE}">
      <dgm:prSet phldrT="[Texte]"/>
      <dgm:spPr/>
      <dgm:t>
        <a:bodyPr/>
        <a:lstStyle/>
        <a:p>
          <a:pPr algn="just"/>
          <a:r>
            <a:rPr lang="fr-FR" b="1" dirty="0" smtClean="0">
              <a:solidFill>
                <a:srgbClr val="000000"/>
              </a:solidFill>
            </a:rPr>
            <a:t>Menaces</a:t>
          </a:r>
        </a:p>
        <a:p>
          <a:pPr algn="just"/>
          <a:r>
            <a:rPr lang="fr-FR" b="0" dirty="0" smtClean="0">
              <a:solidFill>
                <a:schemeClr val="bg1"/>
              </a:solidFill>
            </a:rPr>
            <a:t>- Clients restaurants </a:t>
          </a:r>
          <a:r>
            <a:rPr lang="fr-FR" b="0" dirty="0" err="1" smtClean="0">
              <a:solidFill>
                <a:schemeClr val="bg1"/>
              </a:solidFill>
            </a:rPr>
            <a:t>francais</a:t>
          </a:r>
          <a:r>
            <a:rPr lang="fr-FR" b="0" dirty="0" smtClean="0">
              <a:solidFill>
                <a:schemeClr val="bg1"/>
              </a:solidFill>
            </a:rPr>
            <a:t> retissent au changement</a:t>
          </a:r>
        </a:p>
        <a:p>
          <a:pPr algn="just"/>
          <a:r>
            <a:rPr lang="fr-FR" b="0" dirty="0" smtClean="0">
              <a:solidFill>
                <a:schemeClr val="bg1"/>
              </a:solidFill>
            </a:rPr>
            <a:t>- Gamme iPod </a:t>
          </a:r>
          <a:r>
            <a:rPr lang="fr-FR" b="0" dirty="0" err="1" smtClean="0">
              <a:solidFill>
                <a:schemeClr val="bg1"/>
              </a:solidFill>
            </a:rPr>
            <a:t>touch</a:t>
          </a:r>
          <a:r>
            <a:rPr lang="fr-FR" b="0" dirty="0" smtClean="0">
              <a:solidFill>
                <a:schemeClr val="bg1"/>
              </a:solidFill>
            </a:rPr>
            <a:t> risque de disparaitre</a:t>
          </a:r>
        </a:p>
        <a:p>
          <a:pPr algn="just"/>
          <a:endParaRPr lang="fr-FR" b="0" dirty="0">
            <a:solidFill>
              <a:schemeClr val="bg1"/>
            </a:solidFill>
          </a:endParaRPr>
        </a:p>
      </dgm:t>
    </dgm:pt>
    <dgm:pt modelId="{5919E31A-19CF-6442-9F8F-A8F59AFA5181}" type="parTrans" cxnId="{F8AC51E3-04B4-B542-B5C3-80F1F3F0AEAC}">
      <dgm:prSet/>
      <dgm:spPr/>
      <dgm:t>
        <a:bodyPr/>
        <a:lstStyle/>
        <a:p>
          <a:pPr algn="just"/>
          <a:endParaRPr lang="fr-FR"/>
        </a:p>
      </dgm:t>
    </dgm:pt>
    <dgm:pt modelId="{193B3D7E-0AE6-1746-9354-8887D31EE07E}" type="sibTrans" cxnId="{F8AC51E3-04B4-B542-B5C3-80F1F3F0AEAC}">
      <dgm:prSet/>
      <dgm:spPr/>
      <dgm:t>
        <a:bodyPr/>
        <a:lstStyle/>
        <a:p>
          <a:pPr algn="just"/>
          <a:endParaRPr lang="fr-FR"/>
        </a:p>
      </dgm:t>
    </dgm:pt>
    <dgm:pt modelId="{40566269-19DA-DB40-A59F-B309EDA60112}" type="pres">
      <dgm:prSet presAssocID="{DAEA540F-0C24-CD4B-B61E-F24242F36E24}" presName="diagram" presStyleCnt="0">
        <dgm:presLayoutVars>
          <dgm:chMax val="1"/>
          <dgm:dir/>
          <dgm:animLvl val="ctr"/>
          <dgm:resizeHandles val="exact"/>
        </dgm:presLayoutVars>
      </dgm:prSet>
      <dgm:spPr/>
      <dgm:t>
        <a:bodyPr/>
        <a:lstStyle/>
        <a:p>
          <a:endParaRPr lang="fr-FR"/>
        </a:p>
      </dgm:t>
    </dgm:pt>
    <dgm:pt modelId="{75C70E47-AB84-4A45-891E-C0F349A4ACB1}" type="pres">
      <dgm:prSet presAssocID="{DAEA540F-0C24-CD4B-B61E-F24242F36E24}" presName="matrix" presStyleCnt="0"/>
      <dgm:spPr/>
    </dgm:pt>
    <dgm:pt modelId="{F5A9B924-3D50-B849-A56A-E31A0E525A29}" type="pres">
      <dgm:prSet presAssocID="{DAEA540F-0C24-CD4B-B61E-F24242F36E24}" presName="tile1" presStyleLbl="node1" presStyleIdx="0" presStyleCnt="4"/>
      <dgm:spPr/>
      <dgm:t>
        <a:bodyPr/>
        <a:lstStyle/>
        <a:p>
          <a:endParaRPr lang="fr-FR"/>
        </a:p>
      </dgm:t>
    </dgm:pt>
    <dgm:pt modelId="{43A2D62B-8A20-8749-BCDD-C8E6A909D5A1}" type="pres">
      <dgm:prSet presAssocID="{DAEA540F-0C24-CD4B-B61E-F24242F36E24}" presName="tile1text" presStyleLbl="node1" presStyleIdx="0" presStyleCnt="4">
        <dgm:presLayoutVars>
          <dgm:chMax val="0"/>
          <dgm:chPref val="0"/>
          <dgm:bulletEnabled val="1"/>
        </dgm:presLayoutVars>
      </dgm:prSet>
      <dgm:spPr/>
      <dgm:t>
        <a:bodyPr/>
        <a:lstStyle/>
        <a:p>
          <a:endParaRPr lang="fr-FR"/>
        </a:p>
      </dgm:t>
    </dgm:pt>
    <dgm:pt modelId="{5421C6C4-EAC1-E644-A259-A1C140603A07}" type="pres">
      <dgm:prSet presAssocID="{DAEA540F-0C24-CD4B-B61E-F24242F36E24}" presName="tile2" presStyleLbl="node1" presStyleIdx="1" presStyleCnt="4"/>
      <dgm:spPr/>
      <dgm:t>
        <a:bodyPr/>
        <a:lstStyle/>
        <a:p>
          <a:endParaRPr lang="fr-FR"/>
        </a:p>
      </dgm:t>
    </dgm:pt>
    <dgm:pt modelId="{2E5D3373-0A18-5D41-A071-324D31B38EDA}" type="pres">
      <dgm:prSet presAssocID="{DAEA540F-0C24-CD4B-B61E-F24242F36E24}" presName="tile2text" presStyleLbl="node1" presStyleIdx="1" presStyleCnt="4">
        <dgm:presLayoutVars>
          <dgm:chMax val="0"/>
          <dgm:chPref val="0"/>
          <dgm:bulletEnabled val="1"/>
        </dgm:presLayoutVars>
      </dgm:prSet>
      <dgm:spPr/>
      <dgm:t>
        <a:bodyPr/>
        <a:lstStyle/>
        <a:p>
          <a:endParaRPr lang="fr-FR"/>
        </a:p>
      </dgm:t>
    </dgm:pt>
    <dgm:pt modelId="{077ED699-1B04-9147-B133-6907AB6352BC}" type="pres">
      <dgm:prSet presAssocID="{DAEA540F-0C24-CD4B-B61E-F24242F36E24}" presName="tile3" presStyleLbl="node1" presStyleIdx="2" presStyleCnt="4"/>
      <dgm:spPr/>
      <dgm:t>
        <a:bodyPr/>
        <a:lstStyle/>
        <a:p>
          <a:endParaRPr lang="fr-FR"/>
        </a:p>
      </dgm:t>
    </dgm:pt>
    <dgm:pt modelId="{8AB4D322-B9D4-8540-811B-6BCD508BFE27}" type="pres">
      <dgm:prSet presAssocID="{DAEA540F-0C24-CD4B-B61E-F24242F36E24}" presName="tile3text" presStyleLbl="node1" presStyleIdx="2" presStyleCnt="4">
        <dgm:presLayoutVars>
          <dgm:chMax val="0"/>
          <dgm:chPref val="0"/>
          <dgm:bulletEnabled val="1"/>
        </dgm:presLayoutVars>
      </dgm:prSet>
      <dgm:spPr/>
      <dgm:t>
        <a:bodyPr/>
        <a:lstStyle/>
        <a:p>
          <a:endParaRPr lang="fr-FR"/>
        </a:p>
      </dgm:t>
    </dgm:pt>
    <dgm:pt modelId="{8CDEDDA2-D465-3E40-A644-0BF47C1D8E15}" type="pres">
      <dgm:prSet presAssocID="{DAEA540F-0C24-CD4B-B61E-F24242F36E24}" presName="tile4" presStyleLbl="node1" presStyleIdx="3" presStyleCnt="4"/>
      <dgm:spPr/>
      <dgm:t>
        <a:bodyPr/>
        <a:lstStyle/>
        <a:p>
          <a:endParaRPr lang="fr-FR"/>
        </a:p>
      </dgm:t>
    </dgm:pt>
    <dgm:pt modelId="{6C547961-4456-D74D-A38D-8DBFBA399CD2}" type="pres">
      <dgm:prSet presAssocID="{DAEA540F-0C24-CD4B-B61E-F24242F36E24}" presName="tile4text" presStyleLbl="node1" presStyleIdx="3" presStyleCnt="4">
        <dgm:presLayoutVars>
          <dgm:chMax val="0"/>
          <dgm:chPref val="0"/>
          <dgm:bulletEnabled val="1"/>
        </dgm:presLayoutVars>
      </dgm:prSet>
      <dgm:spPr/>
      <dgm:t>
        <a:bodyPr/>
        <a:lstStyle/>
        <a:p>
          <a:endParaRPr lang="fr-FR"/>
        </a:p>
      </dgm:t>
    </dgm:pt>
    <dgm:pt modelId="{C9ABA579-81A1-7A43-88A1-561F9F202ACF}" type="pres">
      <dgm:prSet presAssocID="{DAEA540F-0C24-CD4B-B61E-F24242F36E24}" presName="centerTile" presStyleLbl="fgShp" presStyleIdx="0" presStyleCnt="1">
        <dgm:presLayoutVars>
          <dgm:chMax val="0"/>
          <dgm:chPref val="0"/>
        </dgm:presLayoutVars>
      </dgm:prSet>
      <dgm:spPr/>
      <dgm:t>
        <a:bodyPr/>
        <a:lstStyle/>
        <a:p>
          <a:endParaRPr lang="fr-FR"/>
        </a:p>
      </dgm:t>
    </dgm:pt>
  </dgm:ptLst>
  <dgm:cxnLst>
    <dgm:cxn modelId="{F1C67882-1779-DB40-9907-B807639D2B10}" type="presOf" srcId="{260B83A4-2BB0-9047-9747-DA4490F151F9}" destId="{2E5D3373-0A18-5D41-A071-324D31B38EDA}" srcOrd="1" destOrd="0" presId="urn:microsoft.com/office/officeart/2005/8/layout/matrix1"/>
    <dgm:cxn modelId="{58927994-20E6-8842-ADB4-DD161F63B74A}" type="presOf" srcId="{260B83A4-2BB0-9047-9747-DA4490F151F9}" destId="{5421C6C4-EAC1-E644-A259-A1C140603A07}" srcOrd="0" destOrd="0" presId="urn:microsoft.com/office/officeart/2005/8/layout/matrix1"/>
    <dgm:cxn modelId="{E6D46652-0611-FC42-A8CD-7EBE0B59F112}" type="presOf" srcId="{E4DAC8CC-B8E1-8049-9EA2-E6FFA08A93AE}" destId="{6C547961-4456-D74D-A38D-8DBFBA399CD2}" srcOrd="1" destOrd="0" presId="urn:microsoft.com/office/officeart/2005/8/layout/matrix1"/>
    <dgm:cxn modelId="{C1F9CB12-557A-1148-A9B3-7AE5A8A8F917}" srcId="{D87CEBF9-4AB0-0E4B-A5CF-77DA210191CF}" destId="{4EDE1D9B-66A0-B74D-B4B3-F6BD82D57E73}" srcOrd="2" destOrd="0" parTransId="{58ED28A0-FDCE-EA44-8B77-6AF85DB5C02F}" sibTransId="{F45D07C3-2B06-BE4E-A02F-81112A9BCD7E}"/>
    <dgm:cxn modelId="{645E9F99-A23B-5B4F-BD92-9414A771C23B}" srcId="{DAEA540F-0C24-CD4B-B61E-F24242F36E24}" destId="{D87CEBF9-4AB0-0E4B-A5CF-77DA210191CF}" srcOrd="0" destOrd="0" parTransId="{D988CC60-CA80-0245-A474-5F82B18AFAEF}" sibTransId="{FDD2A23D-B300-D345-BCF3-50FB62FF3A2A}"/>
    <dgm:cxn modelId="{99CD437A-047F-9243-9F79-748E1B49B537}" type="presOf" srcId="{4EDE1D9B-66A0-B74D-B4B3-F6BD82D57E73}" destId="{8AB4D322-B9D4-8540-811B-6BCD508BFE27}" srcOrd="1" destOrd="0" presId="urn:microsoft.com/office/officeart/2005/8/layout/matrix1"/>
    <dgm:cxn modelId="{F8AC51E3-04B4-B542-B5C3-80F1F3F0AEAC}" srcId="{D87CEBF9-4AB0-0E4B-A5CF-77DA210191CF}" destId="{E4DAC8CC-B8E1-8049-9EA2-E6FFA08A93AE}" srcOrd="3" destOrd="0" parTransId="{5919E31A-19CF-6442-9F8F-A8F59AFA5181}" sibTransId="{193B3D7E-0AE6-1746-9354-8887D31EE07E}"/>
    <dgm:cxn modelId="{DBA5E6C3-93BB-794E-8888-D59C50923890}" type="presOf" srcId="{DAEA540F-0C24-CD4B-B61E-F24242F36E24}" destId="{40566269-19DA-DB40-A59F-B309EDA60112}" srcOrd="0" destOrd="0" presId="urn:microsoft.com/office/officeart/2005/8/layout/matrix1"/>
    <dgm:cxn modelId="{D25438BB-D336-FC43-98DC-FB007F8641F9}" type="presOf" srcId="{4EDE1D9B-66A0-B74D-B4B3-F6BD82D57E73}" destId="{077ED699-1B04-9147-B133-6907AB6352BC}" srcOrd="0" destOrd="0" presId="urn:microsoft.com/office/officeart/2005/8/layout/matrix1"/>
    <dgm:cxn modelId="{E225AA2D-458A-0547-AC9D-ADB8FC644F7A}" type="presOf" srcId="{E4DAC8CC-B8E1-8049-9EA2-E6FFA08A93AE}" destId="{8CDEDDA2-D465-3E40-A644-0BF47C1D8E15}" srcOrd="0" destOrd="0" presId="urn:microsoft.com/office/officeart/2005/8/layout/matrix1"/>
    <dgm:cxn modelId="{AAB8BAFB-55EE-7F40-9AFD-38C673171F01}" srcId="{D87CEBF9-4AB0-0E4B-A5CF-77DA210191CF}" destId="{09B92EEA-A3F2-BA4B-AA82-59E482F95D22}" srcOrd="0" destOrd="0" parTransId="{F307BDAD-27A1-7542-A2AD-CDBE58BBF8DC}" sibTransId="{A186177E-D319-6248-9AD0-4CE2D81711A9}"/>
    <dgm:cxn modelId="{C3EE8D68-BEAB-9149-AFEB-8D463CAAEBF3}" type="presOf" srcId="{D87CEBF9-4AB0-0E4B-A5CF-77DA210191CF}" destId="{C9ABA579-81A1-7A43-88A1-561F9F202ACF}" srcOrd="0" destOrd="0" presId="urn:microsoft.com/office/officeart/2005/8/layout/matrix1"/>
    <dgm:cxn modelId="{002DD392-1296-E44C-843B-022E89B15D87}" type="presOf" srcId="{09B92EEA-A3F2-BA4B-AA82-59E482F95D22}" destId="{43A2D62B-8A20-8749-BCDD-C8E6A909D5A1}" srcOrd="1" destOrd="0" presId="urn:microsoft.com/office/officeart/2005/8/layout/matrix1"/>
    <dgm:cxn modelId="{C6F5D57A-BB0D-EE4D-B499-B2621361B12B}" srcId="{D87CEBF9-4AB0-0E4B-A5CF-77DA210191CF}" destId="{260B83A4-2BB0-9047-9747-DA4490F151F9}" srcOrd="1" destOrd="0" parTransId="{E97465C4-5B29-0746-8E42-23AB47B71ACD}" sibTransId="{D5FA29A9-4B93-CC41-B37D-1A1D9792B158}"/>
    <dgm:cxn modelId="{7B8CA4E8-9473-C14B-9952-40C66D389DED}" type="presOf" srcId="{09B92EEA-A3F2-BA4B-AA82-59E482F95D22}" destId="{F5A9B924-3D50-B849-A56A-E31A0E525A29}" srcOrd="0" destOrd="0" presId="urn:microsoft.com/office/officeart/2005/8/layout/matrix1"/>
    <dgm:cxn modelId="{CB9CD475-B218-EA46-BAAB-8DA67F234102}" type="presParOf" srcId="{40566269-19DA-DB40-A59F-B309EDA60112}" destId="{75C70E47-AB84-4A45-891E-C0F349A4ACB1}" srcOrd="0" destOrd="0" presId="urn:microsoft.com/office/officeart/2005/8/layout/matrix1"/>
    <dgm:cxn modelId="{75322C52-952B-834A-982C-F278EC739B26}" type="presParOf" srcId="{75C70E47-AB84-4A45-891E-C0F349A4ACB1}" destId="{F5A9B924-3D50-B849-A56A-E31A0E525A29}" srcOrd="0" destOrd="0" presId="urn:microsoft.com/office/officeart/2005/8/layout/matrix1"/>
    <dgm:cxn modelId="{3F850158-F3AD-744D-832E-E42FB15BFF62}" type="presParOf" srcId="{75C70E47-AB84-4A45-891E-C0F349A4ACB1}" destId="{43A2D62B-8A20-8749-BCDD-C8E6A909D5A1}" srcOrd="1" destOrd="0" presId="urn:microsoft.com/office/officeart/2005/8/layout/matrix1"/>
    <dgm:cxn modelId="{62ACFA30-0B70-3D45-A658-F7A6BEFC880C}" type="presParOf" srcId="{75C70E47-AB84-4A45-891E-C0F349A4ACB1}" destId="{5421C6C4-EAC1-E644-A259-A1C140603A07}" srcOrd="2" destOrd="0" presId="urn:microsoft.com/office/officeart/2005/8/layout/matrix1"/>
    <dgm:cxn modelId="{D208EF4A-7E2D-134E-ABD2-3E29F23ADE5E}" type="presParOf" srcId="{75C70E47-AB84-4A45-891E-C0F349A4ACB1}" destId="{2E5D3373-0A18-5D41-A071-324D31B38EDA}" srcOrd="3" destOrd="0" presId="urn:microsoft.com/office/officeart/2005/8/layout/matrix1"/>
    <dgm:cxn modelId="{30DF707C-7F30-224E-A2B9-026BD2BFFE33}" type="presParOf" srcId="{75C70E47-AB84-4A45-891E-C0F349A4ACB1}" destId="{077ED699-1B04-9147-B133-6907AB6352BC}" srcOrd="4" destOrd="0" presId="urn:microsoft.com/office/officeart/2005/8/layout/matrix1"/>
    <dgm:cxn modelId="{ED49BF01-761B-9B44-8E48-5B4C137F1266}" type="presParOf" srcId="{75C70E47-AB84-4A45-891E-C0F349A4ACB1}" destId="{8AB4D322-B9D4-8540-811B-6BCD508BFE27}" srcOrd="5" destOrd="0" presId="urn:microsoft.com/office/officeart/2005/8/layout/matrix1"/>
    <dgm:cxn modelId="{397263D0-A236-5B4B-A1C7-7567E762C451}" type="presParOf" srcId="{75C70E47-AB84-4A45-891E-C0F349A4ACB1}" destId="{8CDEDDA2-D465-3E40-A644-0BF47C1D8E15}" srcOrd="6" destOrd="0" presId="urn:microsoft.com/office/officeart/2005/8/layout/matrix1"/>
    <dgm:cxn modelId="{357E815E-584C-D34C-BA64-E442DFDCDF3F}" type="presParOf" srcId="{75C70E47-AB84-4A45-891E-C0F349A4ACB1}" destId="{6C547961-4456-D74D-A38D-8DBFBA399CD2}" srcOrd="7" destOrd="0" presId="urn:microsoft.com/office/officeart/2005/8/layout/matrix1"/>
    <dgm:cxn modelId="{B414A1F9-B907-C440-9E38-B6D4CFB69BBA}" type="presParOf" srcId="{40566269-19DA-DB40-A59F-B309EDA60112}" destId="{C9ABA579-81A1-7A43-88A1-561F9F202ACF}"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BC896-B631-DE40-8D5A-92C0E2DEB597}">
      <dsp:nvSpPr>
        <dsp:cNvPr id="0" name=""/>
        <dsp:cNvSpPr/>
      </dsp:nvSpPr>
      <dsp:spPr>
        <a:xfrm>
          <a:off x="671" y="1357734"/>
          <a:ext cx="2891190" cy="3469429"/>
        </a:xfrm>
        <a:prstGeom prst="roundRect">
          <a:avLst>
            <a:gd name="adj" fmla="val 5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99441" rIns="128905" bIns="0" numCol="1" spcCol="1270" anchor="t" anchorCtr="0">
          <a:noAutofit/>
        </a:bodyPr>
        <a:lstStyle/>
        <a:p>
          <a:pPr lvl="0" algn="just" defTabSz="1289050">
            <a:lnSpc>
              <a:spcPct val="90000"/>
            </a:lnSpc>
            <a:spcBef>
              <a:spcPct val="0"/>
            </a:spcBef>
            <a:spcAft>
              <a:spcPct val="35000"/>
            </a:spcAft>
          </a:pPr>
          <a:r>
            <a:rPr lang="fr-FR" sz="2900" kern="1200" dirty="0" smtClean="0">
              <a:solidFill>
                <a:schemeClr val="tx1"/>
              </a:solidFill>
            </a:rPr>
            <a:t>Offre Start</a:t>
          </a:r>
          <a:endParaRPr lang="fr-FR" sz="2900" kern="1200" dirty="0">
            <a:solidFill>
              <a:schemeClr val="tx1"/>
            </a:solidFill>
          </a:endParaRPr>
        </a:p>
      </dsp:txBody>
      <dsp:txXfrm rot="16200000">
        <a:off x="-1132674" y="2491081"/>
        <a:ext cx="2844931" cy="578238"/>
      </dsp:txXfrm>
    </dsp:sp>
    <dsp:sp modelId="{C83012D5-2D73-8A4D-9A50-BC5C6B1A8E98}">
      <dsp:nvSpPr>
        <dsp:cNvPr id="0" name=""/>
        <dsp:cNvSpPr/>
      </dsp:nvSpPr>
      <dsp:spPr>
        <a:xfrm>
          <a:off x="578910" y="1357734"/>
          <a:ext cx="2153937" cy="3469429"/>
        </a:xfrm>
        <a:prstGeom prst="rect">
          <a:avLst/>
        </a:prstGeom>
        <a:noFill/>
        <a:ln>
          <a:noFill/>
        </a:ln>
        <a:effectLst>
          <a:outerShdw blurRad="39000" dist="25400" dir="5400000" rotWithShape="0">
            <a:srgbClr val="000000">
              <a:alpha val="38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just" defTabSz="844550">
            <a:lnSpc>
              <a:spcPct val="90000"/>
            </a:lnSpc>
            <a:spcBef>
              <a:spcPct val="0"/>
            </a:spcBef>
            <a:spcAft>
              <a:spcPct val="35000"/>
            </a:spcAft>
          </a:pPr>
          <a:r>
            <a:rPr lang="fr-FR" sz="1900" kern="1200" dirty="0" smtClean="0"/>
            <a:t>1 terminal </a:t>
          </a:r>
          <a:r>
            <a:rPr lang="fr-FR" sz="1900" kern="1200" dirty="0" err="1" smtClean="0"/>
            <a:t>iPad</a:t>
          </a:r>
          <a:endParaRPr lang="fr-FR" sz="1900" kern="1200" dirty="0" smtClean="0"/>
        </a:p>
        <a:p>
          <a:pPr lvl="0" algn="just" defTabSz="844550">
            <a:lnSpc>
              <a:spcPct val="90000"/>
            </a:lnSpc>
            <a:spcBef>
              <a:spcPct val="0"/>
            </a:spcBef>
            <a:spcAft>
              <a:spcPct val="35000"/>
            </a:spcAft>
          </a:pPr>
          <a:r>
            <a:rPr lang="fr-FR" sz="1900" kern="1200" dirty="0" smtClean="0"/>
            <a:t>Nombre illimité d’utilisateurs</a:t>
          </a:r>
        </a:p>
        <a:p>
          <a:pPr lvl="0" algn="just" defTabSz="844550">
            <a:lnSpc>
              <a:spcPct val="90000"/>
            </a:lnSpc>
            <a:spcBef>
              <a:spcPct val="0"/>
            </a:spcBef>
            <a:spcAft>
              <a:spcPct val="35000"/>
            </a:spcAft>
          </a:pPr>
          <a:r>
            <a:rPr lang="fr-FR" sz="1900" kern="1200" dirty="0" smtClean="0"/>
            <a:t>2 imprimantes (1 en caisse et l’autre en cuisine)</a:t>
          </a:r>
        </a:p>
        <a:p>
          <a:pPr lvl="0" algn="just" defTabSz="844550">
            <a:lnSpc>
              <a:spcPct val="90000"/>
            </a:lnSpc>
            <a:spcBef>
              <a:spcPct val="0"/>
            </a:spcBef>
            <a:spcAft>
              <a:spcPct val="35000"/>
            </a:spcAft>
          </a:pPr>
          <a:r>
            <a:rPr lang="fr-FR" sz="1900" kern="1200" dirty="0" smtClean="0"/>
            <a:t>2 iPod </a:t>
          </a:r>
          <a:r>
            <a:rPr lang="fr-FR" sz="1900" kern="1200" dirty="0" err="1" smtClean="0"/>
            <a:t>Touch</a:t>
          </a:r>
          <a:r>
            <a:rPr lang="fr-FR" sz="1900" kern="1200" dirty="0" smtClean="0"/>
            <a:t>/iPhone</a:t>
          </a:r>
        </a:p>
        <a:p>
          <a:pPr lvl="0" algn="just" defTabSz="844550">
            <a:lnSpc>
              <a:spcPct val="90000"/>
            </a:lnSpc>
            <a:spcBef>
              <a:spcPct val="0"/>
            </a:spcBef>
            <a:spcAft>
              <a:spcPct val="35000"/>
            </a:spcAft>
          </a:pPr>
          <a:r>
            <a:rPr lang="fr-FR" sz="1900" kern="1200" dirty="0" smtClean="0"/>
            <a:t>1 tiroir caisse</a:t>
          </a:r>
          <a:endParaRPr lang="fr-FR" sz="1900" kern="1200" dirty="0"/>
        </a:p>
      </dsp:txBody>
      <dsp:txXfrm>
        <a:off x="578910" y="1357734"/>
        <a:ext cx="2153937" cy="3469429"/>
      </dsp:txXfrm>
    </dsp:sp>
    <dsp:sp modelId="{B5C85C3A-1427-784D-A4A2-65519311E60A}">
      <dsp:nvSpPr>
        <dsp:cNvPr id="0" name=""/>
        <dsp:cNvSpPr/>
      </dsp:nvSpPr>
      <dsp:spPr>
        <a:xfrm>
          <a:off x="2993054" y="1357734"/>
          <a:ext cx="2891190" cy="3469429"/>
        </a:xfrm>
        <a:prstGeom prst="roundRect">
          <a:avLst>
            <a:gd name="adj" fmla="val 5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99441" rIns="128905" bIns="0" numCol="1" spcCol="1270" anchor="t" anchorCtr="0">
          <a:noAutofit/>
        </a:bodyPr>
        <a:lstStyle/>
        <a:p>
          <a:pPr lvl="0" algn="just" defTabSz="1289050">
            <a:lnSpc>
              <a:spcPct val="90000"/>
            </a:lnSpc>
            <a:spcBef>
              <a:spcPct val="0"/>
            </a:spcBef>
            <a:spcAft>
              <a:spcPct val="35000"/>
            </a:spcAft>
          </a:pPr>
          <a:r>
            <a:rPr lang="fr-FR" sz="2900" kern="1200" dirty="0" smtClean="0">
              <a:solidFill>
                <a:srgbClr val="000000"/>
              </a:solidFill>
            </a:rPr>
            <a:t>Offre Business</a:t>
          </a:r>
          <a:endParaRPr lang="fr-FR" sz="2900" kern="1200" dirty="0">
            <a:solidFill>
              <a:srgbClr val="000000"/>
            </a:solidFill>
          </a:endParaRPr>
        </a:p>
      </dsp:txBody>
      <dsp:txXfrm rot="16200000">
        <a:off x="1859707" y="2491081"/>
        <a:ext cx="2844931" cy="578238"/>
      </dsp:txXfrm>
    </dsp:sp>
    <dsp:sp modelId="{0A348071-F28A-E64E-93FA-19A4E5D42780}">
      <dsp:nvSpPr>
        <dsp:cNvPr id="0" name=""/>
        <dsp:cNvSpPr/>
      </dsp:nvSpPr>
      <dsp:spPr>
        <a:xfrm rot="5400000">
          <a:off x="2752750" y="4113096"/>
          <a:ext cx="509520" cy="433678"/>
        </a:xfrm>
        <a:prstGeom prst="flowChartExtract">
          <a:avLst/>
        </a:prstGeom>
        <a:solidFill>
          <a:schemeClr val="lt1">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28A49DA-DE1B-C64B-81EE-6503852CD8DF}">
      <dsp:nvSpPr>
        <dsp:cNvPr id="0" name=""/>
        <dsp:cNvSpPr/>
      </dsp:nvSpPr>
      <dsp:spPr>
        <a:xfrm>
          <a:off x="3571292" y="1357734"/>
          <a:ext cx="2153937" cy="3469429"/>
        </a:xfrm>
        <a:prstGeom prst="rect">
          <a:avLst/>
        </a:prstGeom>
        <a:noFill/>
        <a:ln>
          <a:noFill/>
        </a:ln>
        <a:effectLst>
          <a:outerShdw blurRad="39000" dist="25400" dir="5400000" rotWithShape="0">
            <a:srgbClr val="000000">
              <a:alpha val="38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just" defTabSz="844550">
            <a:lnSpc>
              <a:spcPct val="90000"/>
            </a:lnSpc>
            <a:spcBef>
              <a:spcPct val="0"/>
            </a:spcBef>
            <a:spcAft>
              <a:spcPct val="35000"/>
            </a:spcAft>
          </a:pPr>
          <a:r>
            <a:rPr lang="fr-FR" sz="1900" kern="1200" dirty="0" smtClean="0"/>
            <a:t>2 terminaux </a:t>
          </a:r>
          <a:r>
            <a:rPr lang="fr-FR" sz="1900" kern="1200" dirty="0" err="1" smtClean="0"/>
            <a:t>iPad</a:t>
          </a:r>
          <a:r>
            <a:rPr lang="fr-FR" sz="1900" kern="1200" dirty="0" smtClean="0"/>
            <a:t> en salle</a:t>
          </a:r>
        </a:p>
        <a:p>
          <a:pPr lvl="0" algn="just" defTabSz="844550">
            <a:lnSpc>
              <a:spcPct val="90000"/>
            </a:lnSpc>
            <a:spcBef>
              <a:spcPct val="0"/>
            </a:spcBef>
            <a:spcAft>
              <a:spcPct val="35000"/>
            </a:spcAft>
          </a:pPr>
          <a:r>
            <a:rPr lang="fr-FR" sz="1900" kern="1200" dirty="0" smtClean="0"/>
            <a:t>1 terminal </a:t>
          </a:r>
          <a:r>
            <a:rPr lang="fr-FR" sz="1900" kern="1200" dirty="0" err="1" smtClean="0"/>
            <a:t>iPad</a:t>
          </a:r>
          <a:r>
            <a:rPr lang="fr-FR" sz="1900" kern="1200" dirty="0" smtClean="0"/>
            <a:t> en cuisine</a:t>
          </a:r>
          <a:endParaRPr lang="fr-FR" sz="1900" kern="1200" dirty="0"/>
        </a:p>
        <a:p>
          <a:pPr lvl="0" algn="just" defTabSz="844550">
            <a:lnSpc>
              <a:spcPct val="90000"/>
            </a:lnSpc>
            <a:spcBef>
              <a:spcPct val="0"/>
            </a:spcBef>
            <a:spcAft>
              <a:spcPct val="35000"/>
            </a:spcAft>
          </a:pPr>
          <a:r>
            <a:rPr lang="fr-FR" sz="1900" kern="1200" dirty="0" smtClean="0"/>
            <a:t>Nombre illimité d’utilisateurs</a:t>
          </a:r>
        </a:p>
        <a:p>
          <a:pPr lvl="0" algn="just" defTabSz="844550">
            <a:lnSpc>
              <a:spcPct val="90000"/>
            </a:lnSpc>
            <a:spcBef>
              <a:spcPct val="0"/>
            </a:spcBef>
            <a:spcAft>
              <a:spcPct val="35000"/>
            </a:spcAft>
          </a:pPr>
          <a:r>
            <a:rPr lang="fr-FR" sz="1900" kern="1200" dirty="0" smtClean="0"/>
            <a:t>5 imprimantes</a:t>
          </a:r>
        </a:p>
        <a:p>
          <a:pPr lvl="0" algn="just" defTabSz="844550">
            <a:lnSpc>
              <a:spcPct val="90000"/>
            </a:lnSpc>
            <a:spcBef>
              <a:spcPct val="0"/>
            </a:spcBef>
            <a:spcAft>
              <a:spcPct val="35000"/>
            </a:spcAft>
          </a:pPr>
          <a:r>
            <a:rPr lang="fr-FR" sz="1900" kern="1200" dirty="0" smtClean="0"/>
            <a:t>10 iPod </a:t>
          </a:r>
          <a:r>
            <a:rPr lang="fr-FR" sz="1900" kern="1200" dirty="0" err="1" smtClean="0"/>
            <a:t>Touch</a:t>
          </a:r>
          <a:r>
            <a:rPr lang="fr-FR" sz="1900" kern="1200" dirty="0" smtClean="0"/>
            <a:t>/iPhone</a:t>
          </a:r>
        </a:p>
        <a:p>
          <a:pPr lvl="0" algn="just" defTabSz="844550">
            <a:lnSpc>
              <a:spcPct val="90000"/>
            </a:lnSpc>
            <a:spcBef>
              <a:spcPct val="0"/>
            </a:spcBef>
            <a:spcAft>
              <a:spcPct val="35000"/>
            </a:spcAft>
          </a:pPr>
          <a:r>
            <a:rPr lang="fr-FR" sz="1900" kern="1200" dirty="0" smtClean="0"/>
            <a:t>2 tiroirs caisses</a:t>
          </a:r>
          <a:endParaRPr lang="fr-FR" sz="1900" kern="1200" dirty="0"/>
        </a:p>
        <a:p>
          <a:pPr lvl="0" algn="just" defTabSz="844550">
            <a:lnSpc>
              <a:spcPct val="90000"/>
            </a:lnSpc>
            <a:spcBef>
              <a:spcPct val="0"/>
            </a:spcBef>
            <a:spcAft>
              <a:spcPct val="35000"/>
            </a:spcAft>
          </a:pPr>
          <a:endParaRPr lang="fr-FR" sz="1900" kern="1200" dirty="0"/>
        </a:p>
      </dsp:txBody>
      <dsp:txXfrm>
        <a:off x="3571292" y="1357734"/>
        <a:ext cx="2153937" cy="3469429"/>
      </dsp:txXfrm>
    </dsp:sp>
    <dsp:sp modelId="{285016B2-BA3E-0F44-9A6F-DE6EBD9F5B3F}">
      <dsp:nvSpPr>
        <dsp:cNvPr id="0" name=""/>
        <dsp:cNvSpPr/>
      </dsp:nvSpPr>
      <dsp:spPr>
        <a:xfrm>
          <a:off x="5985437" y="1357734"/>
          <a:ext cx="2891190" cy="3469429"/>
        </a:xfrm>
        <a:prstGeom prst="roundRect">
          <a:avLst>
            <a:gd name="adj" fmla="val 5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99441" rIns="128905" bIns="0" numCol="1" spcCol="1270" anchor="t" anchorCtr="0">
          <a:noAutofit/>
        </a:bodyPr>
        <a:lstStyle/>
        <a:p>
          <a:pPr lvl="0" algn="just" defTabSz="1289050">
            <a:lnSpc>
              <a:spcPct val="90000"/>
            </a:lnSpc>
            <a:spcBef>
              <a:spcPct val="0"/>
            </a:spcBef>
            <a:spcAft>
              <a:spcPct val="35000"/>
            </a:spcAft>
          </a:pPr>
          <a:r>
            <a:rPr lang="fr-FR" sz="2900" kern="1200" dirty="0" smtClean="0">
              <a:solidFill>
                <a:srgbClr val="000000"/>
              </a:solidFill>
            </a:rPr>
            <a:t>Offre Corporation</a:t>
          </a:r>
          <a:endParaRPr lang="fr-FR" sz="2900" kern="1200" dirty="0">
            <a:solidFill>
              <a:srgbClr val="000000"/>
            </a:solidFill>
          </a:endParaRPr>
        </a:p>
      </dsp:txBody>
      <dsp:txXfrm rot="16200000">
        <a:off x="4852090" y="2491081"/>
        <a:ext cx="2844931" cy="578238"/>
      </dsp:txXfrm>
    </dsp:sp>
    <dsp:sp modelId="{2A883748-AFF8-EB42-BE9A-5A110C3C9ACC}">
      <dsp:nvSpPr>
        <dsp:cNvPr id="0" name=""/>
        <dsp:cNvSpPr/>
      </dsp:nvSpPr>
      <dsp:spPr>
        <a:xfrm rot="5400000">
          <a:off x="5745133" y="4113096"/>
          <a:ext cx="509520" cy="433678"/>
        </a:xfrm>
        <a:prstGeom prst="flowChartExtract">
          <a:avLst/>
        </a:prstGeom>
        <a:solidFill>
          <a:schemeClr val="lt1">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B88EF97-9112-914A-8EB5-F4AE01FA2071}">
      <dsp:nvSpPr>
        <dsp:cNvPr id="0" name=""/>
        <dsp:cNvSpPr/>
      </dsp:nvSpPr>
      <dsp:spPr>
        <a:xfrm>
          <a:off x="6563675" y="1357734"/>
          <a:ext cx="2153937" cy="3469429"/>
        </a:xfrm>
        <a:prstGeom prst="rect">
          <a:avLst/>
        </a:prstGeom>
        <a:noFill/>
        <a:ln>
          <a:noFill/>
        </a:ln>
        <a:effectLst>
          <a:outerShdw blurRad="39000" dist="25400" dir="5400000" rotWithShape="0">
            <a:srgbClr val="000000">
              <a:alpha val="38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65151" rIns="0" bIns="0" numCol="1" spcCol="1270" anchor="t" anchorCtr="0">
          <a:noAutofit/>
        </a:bodyPr>
        <a:lstStyle/>
        <a:p>
          <a:pPr lvl="0" algn="just" defTabSz="844550">
            <a:lnSpc>
              <a:spcPct val="90000"/>
            </a:lnSpc>
            <a:spcBef>
              <a:spcPct val="0"/>
            </a:spcBef>
            <a:spcAft>
              <a:spcPct val="35000"/>
            </a:spcAft>
          </a:pPr>
          <a:r>
            <a:rPr lang="fr-FR" sz="1900" kern="1200" dirty="0" smtClean="0"/>
            <a:t>10 terminaux </a:t>
          </a:r>
          <a:r>
            <a:rPr lang="fr-FR" sz="1900" kern="1200" dirty="0" err="1" smtClean="0"/>
            <a:t>iPad</a:t>
          </a:r>
          <a:endParaRPr lang="fr-FR" sz="1900" kern="1200" dirty="0" smtClean="0"/>
        </a:p>
        <a:p>
          <a:pPr lvl="0" algn="just" defTabSz="844550">
            <a:lnSpc>
              <a:spcPct val="90000"/>
            </a:lnSpc>
            <a:spcBef>
              <a:spcPct val="0"/>
            </a:spcBef>
            <a:spcAft>
              <a:spcPct val="35000"/>
            </a:spcAft>
          </a:pPr>
          <a:r>
            <a:rPr lang="fr-FR" sz="1900" kern="1200" dirty="0" smtClean="0"/>
            <a:t>3 terminaux </a:t>
          </a:r>
          <a:r>
            <a:rPr lang="fr-FR" sz="1900" kern="1200" dirty="0" err="1" smtClean="0"/>
            <a:t>iPad</a:t>
          </a:r>
          <a:r>
            <a:rPr lang="fr-FR" sz="1900" kern="1200" dirty="0" smtClean="0"/>
            <a:t> en cuisine</a:t>
          </a:r>
          <a:endParaRPr lang="fr-FR" sz="1900" kern="1200" dirty="0"/>
        </a:p>
        <a:p>
          <a:pPr lvl="0" algn="just" defTabSz="844550">
            <a:lnSpc>
              <a:spcPct val="90000"/>
            </a:lnSpc>
            <a:spcBef>
              <a:spcPct val="0"/>
            </a:spcBef>
            <a:spcAft>
              <a:spcPct val="35000"/>
            </a:spcAft>
          </a:pPr>
          <a:r>
            <a:rPr lang="fr-FR" sz="1900" kern="1200" dirty="0" smtClean="0"/>
            <a:t>Nombre illimité d’utilisateurs</a:t>
          </a:r>
        </a:p>
        <a:p>
          <a:pPr lvl="0" algn="just" defTabSz="844550">
            <a:lnSpc>
              <a:spcPct val="90000"/>
            </a:lnSpc>
            <a:spcBef>
              <a:spcPct val="0"/>
            </a:spcBef>
            <a:spcAft>
              <a:spcPct val="35000"/>
            </a:spcAft>
          </a:pPr>
          <a:r>
            <a:rPr lang="fr-FR" sz="1900" kern="1200" dirty="0" smtClean="0"/>
            <a:t>Nombre illimité d’imprimantes</a:t>
          </a:r>
        </a:p>
        <a:p>
          <a:pPr lvl="0" algn="just" defTabSz="844550">
            <a:lnSpc>
              <a:spcPct val="90000"/>
            </a:lnSpc>
            <a:spcBef>
              <a:spcPct val="0"/>
            </a:spcBef>
            <a:spcAft>
              <a:spcPct val="35000"/>
            </a:spcAft>
          </a:pPr>
          <a:r>
            <a:rPr lang="fr-FR" sz="1900" kern="1200" dirty="0" smtClean="0"/>
            <a:t>Nombre illimité d’iPod </a:t>
          </a:r>
          <a:r>
            <a:rPr lang="fr-FR" sz="1900" kern="1200" dirty="0" err="1" smtClean="0"/>
            <a:t>Touch</a:t>
          </a:r>
          <a:r>
            <a:rPr lang="fr-FR" sz="1900" kern="1200" dirty="0" smtClean="0"/>
            <a:t>/iPhone</a:t>
          </a:r>
        </a:p>
        <a:p>
          <a:pPr lvl="0" algn="just" defTabSz="844550">
            <a:lnSpc>
              <a:spcPct val="90000"/>
            </a:lnSpc>
            <a:spcBef>
              <a:spcPct val="0"/>
            </a:spcBef>
            <a:spcAft>
              <a:spcPct val="35000"/>
            </a:spcAft>
          </a:pPr>
          <a:r>
            <a:rPr lang="fr-FR" sz="1900" kern="1200" dirty="0" smtClean="0"/>
            <a:t>Nombre illimité de tiroirs caisses</a:t>
          </a:r>
          <a:endParaRPr lang="fr-FR" sz="1900" kern="1200" dirty="0"/>
        </a:p>
      </dsp:txBody>
      <dsp:txXfrm>
        <a:off x="6563675" y="1357734"/>
        <a:ext cx="2153937" cy="3469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9B924-3D50-B849-A56A-E31A0E525A29}">
      <dsp:nvSpPr>
        <dsp:cNvPr id="0" name=""/>
        <dsp:cNvSpPr/>
      </dsp:nvSpPr>
      <dsp:spPr>
        <a:xfrm rot="16200000">
          <a:off x="900906" y="-900906"/>
          <a:ext cx="2312987" cy="4114800"/>
        </a:xfrm>
        <a:prstGeom prst="round1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just" defTabSz="622300">
            <a:lnSpc>
              <a:spcPct val="90000"/>
            </a:lnSpc>
            <a:spcBef>
              <a:spcPct val="0"/>
            </a:spcBef>
            <a:spcAft>
              <a:spcPct val="35000"/>
            </a:spcAft>
          </a:pPr>
          <a:r>
            <a:rPr lang="fr-FR" sz="1400" b="1" kern="1200" dirty="0" smtClean="0">
              <a:solidFill>
                <a:srgbClr val="000000"/>
              </a:solidFill>
            </a:rPr>
            <a:t>Forces</a:t>
          </a:r>
        </a:p>
        <a:p>
          <a:pPr lvl="0" algn="just" defTabSz="622300">
            <a:lnSpc>
              <a:spcPct val="90000"/>
            </a:lnSpc>
            <a:spcBef>
              <a:spcPct val="0"/>
            </a:spcBef>
            <a:spcAft>
              <a:spcPct val="35000"/>
            </a:spcAft>
          </a:pPr>
          <a:r>
            <a:rPr lang="fr-FR" sz="1400" b="0" kern="1200" dirty="0" smtClean="0">
              <a:solidFill>
                <a:srgbClr val="FFFFFF"/>
              </a:solidFill>
            </a:rPr>
            <a:t>- Positionnement compétitif</a:t>
          </a:r>
        </a:p>
        <a:p>
          <a:pPr lvl="0" algn="just" defTabSz="622300">
            <a:lnSpc>
              <a:spcPct val="90000"/>
            </a:lnSpc>
            <a:spcBef>
              <a:spcPct val="0"/>
            </a:spcBef>
            <a:spcAft>
              <a:spcPct val="35000"/>
            </a:spcAft>
          </a:pPr>
          <a:r>
            <a:rPr lang="fr-FR" sz="1400" b="0" kern="1200" dirty="0" smtClean="0">
              <a:solidFill>
                <a:srgbClr val="FFFFFF"/>
              </a:solidFill>
            </a:rPr>
            <a:t>- Connaissance du marché</a:t>
          </a:r>
        </a:p>
        <a:p>
          <a:pPr lvl="0" algn="just" defTabSz="622300">
            <a:lnSpc>
              <a:spcPct val="90000"/>
            </a:lnSpc>
            <a:spcBef>
              <a:spcPct val="0"/>
            </a:spcBef>
            <a:spcAft>
              <a:spcPct val="35000"/>
            </a:spcAft>
          </a:pPr>
          <a:r>
            <a:rPr lang="fr-FR" sz="1400" b="0" kern="1200" dirty="0" smtClean="0">
              <a:solidFill>
                <a:srgbClr val="FFFFFF"/>
              </a:solidFill>
            </a:rPr>
            <a:t>- Maitrise de l’environnement technique</a:t>
          </a:r>
        </a:p>
        <a:p>
          <a:pPr lvl="0" algn="just" defTabSz="622300">
            <a:lnSpc>
              <a:spcPct val="90000"/>
            </a:lnSpc>
            <a:spcBef>
              <a:spcPct val="0"/>
            </a:spcBef>
            <a:spcAft>
              <a:spcPct val="35000"/>
            </a:spcAft>
          </a:pPr>
          <a:r>
            <a:rPr lang="fr-FR" sz="1400" b="0" kern="1200" dirty="0" smtClean="0">
              <a:solidFill>
                <a:srgbClr val="FFFFFF"/>
              </a:solidFill>
            </a:rPr>
            <a:t> </a:t>
          </a:r>
          <a:endParaRPr lang="fr-FR" sz="1400" b="0" kern="1200" dirty="0">
            <a:solidFill>
              <a:srgbClr val="FFFFFF"/>
            </a:solidFill>
          </a:endParaRPr>
        </a:p>
      </dsp:txBody>
      <dsp:txXfrm rot="5400000">
        <a:off x="-1" y="1"/>
        <a:ext cx="4114800" cy="1734740"/>
      </dsp:txXfrm>
    </dsp:sp>
    <dsp:sp modelId="{5421C6C4-EAC1-E644-A259-A1C140603A07}">
      <dsp:nvSpPr>
        <dsp:cNvPr id="0" name=""/>
        <dsp:cNvSpPr/>
      </dsp:nvSpPr>
      <dsp:spPr>
        <a:xfrm>
          <a:off x="4114800" y="0"/>
          <a:ext cx="4114800" cy="2312987"/>
        </a:xfrm>
        <a:prstGeom prst="round1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just" defTabSz="622300">
            <a:lnSpc>
              <a:spcPct val="90000"/>
            </a:lnSpc>
            <a:spcBef>
              <a:spcPct val="0"/>
            </a:spcBef>
            <a:spcAft>
              <a:spcPct val="35000"/>
            </a:spcAft>
          </a:pPr>
          <a:r>
            <a:rPr lang="fr-FR" sz="1400" b="1" kern="1200" dirty="0" smtClean="0">
              <a:solidFill>
                <a:srgbClr val="000000"/>
              </a:solidFill>
            </a:rPr>
            <a:t>Faiblesses</a:t>
          </a:r>
        </a:p>
        <a:p>
          <a:pPr lvl="0" algn="just" defTabSz="622300">
            <a:lnSpc>
              <a:spcPct val="90000"/>
            </a:lnSpc>
            <a:spcBef>
              <a:spcPct val="0"/>
            </a:spcBef>
            <a:spcAft>
              <a:spcPct val="35000"/>
            </a:spcAft>
          </a:pPr>
          <a:r>
            <a:rPr lang="fr-FR" sz="1400" b="0" kern="1200" dirty="0" smtClean="0">
              <a:solidFill>
                <a:srgbClr val="FFFFFF"/>
              </a:solidFill>
            </a:rPr>
            <a:t>- Aucune présence sur le marché</a:t>
          </a:r>
        </a:p>
        <a:p>
          <a:pPr lvl="0" algn="just" defTabSz="622300">
            <a:lnSpc>
              <a:spcPct val="90000"/>
            </a:lnSpc>
            <a:spcBef>
              <a:spcPct val="0"/>
            </a:spcBef>
            <a:spcAft>
              <a:spcPct val="35000"/>
            </a:spcAft>
          </a:pPr>
          <a:r>
            <a:rPr lang="fr-FR" sz="1400" b="0" kern="1200" dirty="0" smtClean="0">
              <a:solidFill>
                <a:srgbClr val="FFFFFF"/>
              </a:solidFill>
            </a:rPr>
            <a:t>- Solution nécessitant de constantes évolutions (V1 non final)</a:t>
          </a:r>
        </a:p>
        <a:p>
          <a:pPr lvl="0" algn="just" defTabSz="622300">
            <a:lnSpc>
              <a:spcPct val="90000"/>
            </a:lnSpc>
            <a:spcBef>
              <a:spcPct val="0"/>
            </a:spcBef>
            <a:spcAft>
              <a:spcPct val="35000"/>
            </a:spcAft>
          </a:pPr>
          <a:r>
            <a:rPr lang="fr-FR" sz="1400" b="0" kern="1200" dirty="0" smtClean="0">
              <a:solidFill>
                <a:srgbClr val="FFFFFF"/>
              </a:solidFill>
            </a:rPr>
            <a:t>- Marché niche avec des acteurs bien installés</a:t>
          </a:r>
        </a:p>
        <a:p>
          <a:pPr lvl="0" algn="just" defTabSz="622300">
            <a:lnSpc>
              <a:spcPct val="90000"/>
            </a:lnSpc>
            <a:spcBef>
              <a:spcPct val="0"/>
            </a:spcBef>
            <a:spcAft>
              <a:spcPct val="35000"/>
            </a:spcAft>
          </a:pPr>
          <a:endParaRPr lang="fr-FR" sz="1400" b="0" kern="1200" dirty="0">
            <a:solidFill>
              <a:srgbClr val="FFFFFF"/>
            </a:solidFill>
          </a:endParaRPr>
        </a:p>
      </dsp:txBody>
      <dsp:txXfrm>
        <a:off x="4114800" y="0"/>
        <a:ext cx="4114800" cy="1734740"/>
      </dsp:txXfrm>
    </dsp:sp>
    <dsp:sp modelId="{077ED699-1B04-9147-B133-6907AB6352BC}">
      <dsp:nvSpPr>
        <dsp:cNvPr id="0" name=""/>
        <dsp:cNvSpPr/>
      </dsp:nvSpPr>
      <dsp:spPr>
        <a:xfrm rot="10800000">
          <a:off x="0" y="2312987"/>
          <a:ext cx="4114800" cy="2312987"/>
        </a:xfrm>
        <a:prstGeom prst="round1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just" defTabSz="622300">
            <a:lnSpc>
              <a:spcPct val="90000"/>
            </a:lnSpc>
            <a:spcBef>
              <a:spcPct val="0"/>
            </a:spcBef>
            <a:spcAft>
              <a:spcPct val="35000"/>
            </a:spcAft>
          </a:pPr>
          <a:r>
            <a:rPr lang="fr-FR" sz="1400" b="1" kern="1200" dirty="0" smtClean="0">
              <a:solidFill>
                <a:srgbClr val="000000"/>
              </a:solidFill>
            </a:rPr>
            <a:t>Opportunités</a:t>
          </a:r>
        </a:p>
        <a:p>
          <a:pPr lvl="0" algn="just" defTabSz="622300">
            <a:lnSpc>
              <a:spcPct val="90000"/>
            </a:lnSpc>
            <a:spcBef>
              <a:spcPct val="0"/>
            </a:spcBef>
            <a:spcAft>
              <a:spcPct val="35000"/>
            </a:spcAft>
          </a:pPr>
          <a:r>
            <a:rPr lang="fr-FR" sz="1400" b="0" kern="1200" dirty="0" smtClean="0">
              <a:solidFill>
                <a:srgbClr val="FFFFFF"/>
              </a:solidFill>
            </a:rPr>
            <a:t>- Capital sympathie pour la marque Apple</a:t>
          </a:r>
        </a:p>
        <a:p>
          <a:pPr lvl="0" algn="just" defTabSz="622300">
            <a:lnSpc>
              <a:spcPct val="90000"/>
            </a:lnSpc>
            <a:spcBef>
              <a:spcPct val="0"/>
            </a:spcBef>
            <a:spcAft>
              <a:spcPct val="35000"/>
            </a:spcAft>
          </a:pPr>
          <a:r>
            <a:rPr lang="fr-FR" sz="1400" b="0" kern="1200" dirty="0" smtClean="0">
              <a:solidFill>
                <a:srgbClr val="FFFFFF"/>
              </a:solidFill>
            </a:rPr>
            <a:t>- Marché de niche</a:t>
          </a:r>
        </a:p>
        <a:p>
          <a:pPr lvl="0" algn="just" defTabSz="622300">
            <a:lnSpc>
              <a:spcPct val="90000"/>
            </a:lnSpc>
            <a:spcBef>
              <a:spcPct val="0"/>
            </a:spcBef>
            <a:spcAft>
              <a:spcPct val="35000"/>
            </a:spcAft>
          </a:pPr>
          <a:r>
            <a:rPr lang="fr-FR" sz="1400" b="0" kern="1200" dirty="0" smtClean="0">
              <a:solidFill>
                <a:srgbClr val="FFFFFF"/>
              </a:solidFill>
            </a:rPr>
            <a:t>- Solutions existantes obsolètes</a:t>
          </a:r>
        </a:p>
      </dsp:txBody>
      <dsp:txXfrm rot="10800000">
        <a:off x="0" y="2891234"/>
        <a:ext cx="4114800" cy="1734740"/>
      </dsp:txXfrm>
    </dsp:sp>
    <dsp:sp modelId="{8CDEDDA2-D465-3E40-A644-0BF47C1D8E15}">
      <dsp:nvSpPr>
        <dsp:cNvPr id="0" name=""/>
        <dsp:cNvSpPr/>
      </dsp:nvSpPr>
      <dsp:spPr>
        <a:xfrm rot="5400000">
          <a:off x="5015706" y="1412081"/>
          <a:ext cx="2312987" cy="4114800"/>
        </a:xfrm>
        <a:prstGeom prst="round1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just" defTabSz="622300">
            <a:lnSpc>
              <a:spcPct val="90000"/>
            </a:lnSpc>
            <a:spcBef>
              <a:spcPct val="0"/>
            </a:spcBef>
            <a:spcAft>
              <a:spcPct val="35000"/>
            </a:spcAft>
          </a:pPr>
          <a:r>
            <a:rPr lang="fr-FR" sz="1400" b="1" kern="1200" dirty="0" smtClean="0">
              <a:solidFill>
                <a:srgbClr val="000000"/>
              </a:solidFill>
            </a:rPr>
            <a:t>Menaces</a:t>
          </a:r>
        </a:p>
        <a:p>
          <a:pPr lvl="0" algn="just" defTabSz="622300">
            <a:lnSpc>
              <a:spcPct val="90000"/>
            </a:lnSpc>
            <a:spcBef>
              <a:spcPct val="0"/>
            </a:spcBef>
            <a:spcAft>
              <a:spcPct val="35000"/>
            </a:spcAft>
          </a:pPr>
          <a:r>
            <a:rPr lang="fr-FR" sz="1400" b="0" kern="1200" dirty="0" smtClean="0">
              <a:solidFill>
                <a:schemeClr val="bg1"/>
              </a:solidFill>
            </a:rPr>
            <a:t>- Clients restaurants </a:t>
          </a:r>
          <a:r>
            <a:rPr lang="fr-FR" sz="1400" b="0" kern="1200" dirty="0" err="1" smtClean="0">
              <a:solidFill>
                <a:schemeClr val="bg1"/>
              </a:solidFill>
            </a:rPr>
            <a:t>francais</a:t>
          </a:r>
          <a:r>
            <a:rPr lang="fr-FR" sz="1400" b="0" kern="1200" dirty="0" smtClean="0">
              <a:solidFill>
                <a:schemeClr val="bg1"/>
              </a:solidFill>
            </a:rPr>
            <a:t> retissent au changement</a:t>
          </a:r>
        </a:p>
        <a:p>
          <a:pPr lvl="0" algn="just" defTabSz="622300">
            <a:lnSpc>
              <a:spcPct val="90000"/>
            </a:lnSpc>
            <a:spcBef>
              <a:spcPct val="0"/>
            </a:spcBef>
            <a:spcAft>
              <a:spcPct val="35000"/>
            </a:spcAft>
          </a:pPr>
          <a:r>
            <a:rPr lang="fr-FR" sz="1400" b="0" kern="1200" dirty="0" smtClean="0">
              <a:solidFill>
                <a:schemeClr val="bg1"/>
              </a:solidFill>
            </a:rPr>
            <a:t>- Gamme iPod </a:t>
          </a:r>
          <a:r>
            <a:rPr lang="fr-FR" sz="1400" b="0" kern="1200" dirty="0" err="1" smtClean="0">
              <a:solidFill>
                <a:schemeClr val="bg1"/>
              </a:solidFill>
            </a:rPr>
            <a:t>touch</a:t>
          </a:r>
          <a:r>
            <a:rPr lang="fr-FR" sz="1400" b="0" kern="1200" dirty="0" smtClean="0">
              <a:solidFill>
                <a:schemeClr val="bg1"/>
              </a:solidFill>
            </a:rPr>
            <a:t> risque de disparaitre</a:t>
          </a:r>
        </a:p>
        <a:p>
          <a:pPr lvl="0" algn="just" defTabSz="622300">
            <a:lnSpc>
              <a:spcPct val="90000"/>
            </a:lnSpc>
            <a:spcBef>
              <a:spcPct val="0"/>
            </a:spcBef>
            <a:spcAft>
              <a:spcPct val="35000"/>
            </a:spcAft>
          </a:pPr>
          <a:endParaRPr lang="fr-FR" sz="1400" b="0" kern="1200" dirty="0">
            <a:solidFill>
              <a:schemeClr val="bg1"/>
            </a:solidFill>
          </a:endParaRPr>
        </a:p>
      </dsp:txBody>
      <dsp:txXfrm rot="-5400000">
        <a:off x="4114799" y="2891234"/>
        <a:ext cx="4114800" cy="1734740"/>
      </dsp:txXfrm>
    </dsp:sp>
    <dsp:sp modelId="{C9ABA579-81A1-7A43-88A1-561F9F202ACF}">
      <dsp:nvSpPr>
        <dsp:cNvPr id="0" name=""/>
        <dsp:cNvSpPr/>
      </dsp:nvSpPr>
      <dsp:spPr>
        <a:xfrm>
          <a:off x="2880359" y="1734740"/>
          <a:ext cx="2468880" cy="1156493"/>
        </a:xfrm>
        <a:prstGeom prst="roundRect">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dirty="0" smtClean="0"/>
            <a:t>SWOT</a:t>
          </a:r>
          <a:endParaRPr lang="fr-FR" sz="1400" kern="1200" dirty="0"/>
        </a:p>
      </dsp:txBody>
      <dsp:txXfrm>
        <a:off x="2936814" y="1791195"/>
        <a:ext cx="2355970" cy="10435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8BD4DC-4BB4-8046-A2E2-9EB3E6417EEA}" type="datetimeFigureOut">
              <a:rPr lang="fr-FR" smtClean="0"/>
              <a:t>01/06/12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A76180-90DD-F644-948E-EE9B295A8B02}" type="slidenum">
              <a:rPr lang="fr-FR" smtClean="0"/>
              <a:t>‹#›</a:t>
            </a:fld>
            <a:endParaRPr lang="fr-FR"/>
          </a:p>
        </p:txBody>
      </p:sp>
    </p:spTree>
    <p:extLst>
      <p:ext uri="{BB962C8B-B14F-4D97-AF65-F5344CB8AC3E}">
        <p14:creationId xmlns:p14="http://schemas.microsoft.com/office/powerpoint/2010/main" val="3347753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645CF1-288E-4D47-9DE3-3C6E16E034D8}" type="datetimeFigureOut">
              <a:rPr lang="fr-FR" smtClean="0"/>
              <a:t>01/06/12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51DE7-B636-9F45-A36C-7EB15C74E65D}" type="slidenum">
              <a:rPr lang="fr-FR" smtClean="0"/>
              <a:t>‹#›</a:t>
            </a:fld>
            <a:endParaRPr lang="fr-FR"/>
          </a:p>
        </p:txBody>
      </p:sp>
    </p:spTree>
    <p:extLst>
      <p:ext uri="{BB962C8B-B14F-4D97-AF65-F5344CB8AC3E}">
        <p14:creationId xmlns:p14="http://schemas.microsoft.com/office/powerpoint/2010/main" val="284325555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Cliquez et modifiez le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Cliquez pour modifier le style des sous-titres du masque</a:t>
            </a:r>
            <a:endParaRPr kumimoji="0" lang="en-US"/>
          </a:p>
        </p:txBody>
      </p:sp>
      <p:sp>
        <p:nvSpPr>
          <p:cNvPr id="4" name="Espace réservé de la date 3"/>
          <p:cNvSpPr>
            <a:spLocks noGrp="1"/>
          </p:cNvSpPr>
          <p:nvPr>
            <p:ph type="dt" sz="half" idx="10"/>
          </p:nvPr>
        </p:nvSpPr>
        <p:spPr/>
        <p:txBody>
          <a:bodyPr/>
          <a:lstStyle/>
          <a:p>
            <a:fld id="{AA5AA9D4-5DA4-3347-86D1-5A0B10FE9A3F}" type="datetime1">
              <a:rPr lang="fr-FR" smtClean="0"/>
              <a:t>01/06/12</a:t>
            </a:fld>
            <a:endParaRPr lang="fr-FR"/>
          </a:p>
        </p:txBody>
      </p:sp>
      <p:sp>
        <p:nvSpPr>
          <p:cNvPr id="5" name="Espace réservé du pied de page 4"/>
          <p:cNvSpPr>
            <a:spLocks noGrp="1"/>
          </p:cNvSpPr>
          <p:nvPr>
            <p:ph type="ftr" sz="quarter" idx="11"/>
          </p:nvPr>
        </p:nvSpPr>
        <p:spPr/>
        <p:txBody>
          <a:bodyPr/>
          <a:lstStyle/>
          <a:p>
            <a:r>
              <a:rPr lang="fr-FR" dirty="0" smtClean="0"/>
              <a:t>Application </a:t>
            </a:r>
            <a:r>
              <a:rPr lang="fr-FR" dirty="0" err="1" smtClean="0"/>
              <a:t>iOS</a:t>
            </a:r>
            <a:r>
              <a:rPr lang="fr-FR" dirty="0" smtClean="0"/>
              <a:t> de solution de point de vente pour la restauration</a:t>
            </a:r>
          </a:p>
        </p:txBody>
      </p:sp>
      <p:sp>
        <p:nvSpPr>
          <p:cNvPr id="6" name="Espace réservé du numéro de diapositive 5"/>
          <p:cNvSpPr>
            <a:spLocks noGrp="1"/>
          </p:cNvSpPr>
          <p:nvPr>
            <p:ph type="sldNum" sz="quarter" idx="12"/>
          </p:nvPr>
        </p:nvSpPr>
        <p:spPr/>
        <p:txBody>
          <a:bodyPr/>
          <a:lstStyle/>
          <a:p>
            <a:fld id="{E7402124-14F0-214B-A3B5-F5561C925FB7}" type="slidenum">
              <a:rPr lang="fr-FR" smtClean="0"/>
              <a:t>‹#›</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et modifiez le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282CE46-6060-DE41-9ED8-6E73147D1A4C}" type="datetime1">
              <a:rPr lang="fr-FR" smtClean="0"/>
              <a:t>01/06/12</a:t>
            </a:fld>
            <a:endParaRPr lang="fr-FR"/>
          </a:p>
        </p:txBody>
      </p:sp>
      <p:sp>
        <p:nvSpPr>
          <p:cNvPr id="5" name="Espace réservé du pied de page 4"/>
          <p:cNvSpPr>
            <a:spLocks noGrp="1"/>
          </p:cNvSpPr>
          <p:nvPr>
            <p:ph type="ftr" sz="quarter" idx="11"/>
          </p:nvPr>
        </p:nvSpPr>
        <p:spPr/>
        <p:txBody>
          <a:bodyPr/>
          <a:lstStyle/>
          <a:p>
            <a:r>
              <a:rPr lang="fr-FR" smtClean="0"/>
              <a:t>Modèle mis à la disposition par Agora Motion</a:t>
            </a:r>
            <a:endParaRPr lang="fr-FR"/>
          </a:p>
        </p:txBody>
      </p:sp>
      <p:sp>
        <p:nvSpPr>
          <p:cNvPr id="6" name="Espace réservé du numéro de diapositive 5"/>
          <p:cNvSpPr>
            <a:spLocks noGrp="1"/>
          </p:cNvSpPr>
          <p:nvPr>
            <p:ph type="sldNum" sz="quarter" idx="12"/>
          </p:nvPr>
        </p:nvSpPr>
        <p:spPr/>
        <p:txBody>
          <a:bodyPr/>
          <a:lstStyle/>
          <a:p>
            <a:fld id="{E7402124-14F0-214B-A3B5-F5561C925FB7}"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Cliquez et modifiez le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6D8D9A2-87AB-3B46-8A52-9B810F49D460}" type="datetime1">
              <a:rPr lang="fr-FR" smtClean="0"/>
              <a:t>01/06/12</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r>
              <a:rPr lang="fr-FR" smtClean="0"/>
              <a:t>Modèle mis à la disposition par Agora Motion</a:t>
            </a:r>
            <a:endParaRPr lang="fr-FR"/>
          </a:p>
        </p:txBody>
      </p:sp>
      <p:sp>
        <p:nvSpPr>
          <p:cNvPr id="6" name="Espace réservé du numéro de diapositive 5"/>
          <p:cNvSpPr>
            <a:spLocks noGrp="1"/>
          </p:cNvSpPr>
          <p:nvPr>
            <p:ph type="sldNum" sz="quarter" idx="12"/>
          </p:nvPr>
        </p:nvSpPr>
        <p:spPr/>
        <p:txBody>
          <a:bodyPr/>
          <a:lstStyle/>
          <a:p>
            <a:fld id="{E7402124-14F0-214B-A3B5-F5561C925FB7}"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Cliquez et modifiez le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EB275E9-978C-3B46-B713-9BC21C190DB3}" type="datetime1">
              <a:rPr lang="fr-FR" smtClean="0"/>
              <a:t>01/06/12</a:t>
            </a:fld>
            <a:endParaRPr lang="fr-FR"/>
          </a:p>
        </p:txBody>
      </p:sp>
      <p:sp>
        <p:nvSpPr>
          <p:cNvPr id="5" name="Espace réservé du pied de page 4"/>
          <p:cNvSpPr>
            <a:spLocks noGrp="1"/>
          </p:cNvSpPr>
          <p:nvPr>
            <p:ph type="ftr" sz="quarter" idx="11"/>
          </p:nvPr>
        </p:nvSpPr>
        <p:spPr/>
        <p:txBody>
          <a:bodyPr/>
          <a:lstStyle/>
          <a:p>
            <a:r>
              <a:rPr lang="fr-FR" dirty="0" smtClean="0"/>
              <a:t>Application </a:t>
            </a:r>
            <a:r>
              <a:rPr lang="fr-FR" dirty="0" err="1" smtClean="0"/>
              <a:t>iOS</a:t>
            </a:r>
            <a:r>
              <a:rPr lang="fr-FR" dirty="0" smtClean="0"/>
              <a:t> de solution de point de vente pour la restauration</a:t>
            </a:r>
          </a:p>
        </p:txBody>
      </p:sp>
      <p:sp>
        <p:nvSpPr>
          <p:cNvPr id="6" name="Espace réservé du numéro de diapositive 5"/>
          <p:cNvSpPr>
            <a:spLocks noGrp="1"/>
          </p:cNvSpPr>
          <p:nvPr>
            <p:ph type="sldNum" sz="quarter" idx="12"/>
          </p:nvPr>
        </p:nvSpPr>
        <p:spPr/>
        <p:txBody>
          <a:bodyPr/>
          <a:lstStyle/>
          <a:p>
            <a:fld id="{E7402124-14F0-214B-A3B5-F5561C925FB7}" type="slidenum">
              <a:rPr lang="fr-FR" smtClean="0"/>
              <a:t>‹#›</a:t>
            </a:fld>
            <a:endParaRPr lang="fr-FR"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Cliquez et modifiez le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4F41EE39-691F-414E-B1C1-1B4C6388569F}" type="datetime1">
              <a:rPr lang="fr-FR" smtClean="0"/>
              <a:t>01/06/12</a:t>
            </a:fld>
            <a:endParaRPr lang="fr-FR"/>
          </a:p>
        </p:txBody>
      </p:sp>
      <p:sp>
        <p:nvSpPr>
          <p:cNvPr id="5" name="Espace réservé du pied de page 4"/>
          <p:cNvSpPr>
            <a:spLocks noGrp="1"/>
          </p:cNvSpPr>
          <p:nvPr>
            <p:ph type="ftr" sz="quarter" idx="11"/>
          </p:nvPr>
        </p:nvSpPr>
        <p:spPr/>
        <p:txBody>
          <a:bodyPr/>
          <a:lstStyle/>
          <a:p>
            <a:r>
              <a:rPr lang="fr-FR" smtClean="0"/>
              <a:t>Modèle mis à la disposition par Agora Motion</a:t>
            </a:r>
            <a:endParaRPr lang="fr-FR"/>
          </a:p>
        </p:txBody>
      </p:sp>
      <p:sp>
        <p:nvSpPr>
          <p:cNvPr id="6" name="Espace réservé du numéro de diapositive 5"/>
          <p:cNvSpPr>
            <a:spLocks noGrp="1"/>
          </p:cNvSpPr>
          <p:nvPr>
            <p:ph type="sldNum" sz="quarter" idx="12"/>
          </p:nvPr>
        </p:nvSpPr>
        <p:spPr/>
        <p:txBody>
          <a:bodyPr/>
          <a:lstStyle/>
          <a:p>
            <a:fld id="{E7402124-14F0-214B-A3B5-F5561C925FB7}"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et modifiez le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95FC2AC-0105-6146-BA67-BC2AD9348077}" type="datetime1">
              <a:rPr lang="fr-FR" smtClean="0"/>
              <a:t>01/06/12</a:t>
            </a:fld>
            <a:endParaRPr lang="fr-FR"/>
          </a:p>
        </p:txBody>
      </p:sp>
      <p:sp>
        <p:nvSpPr>
          <p:cNvPr id="6" name="Espace réservé du pied de page 5"/>
          <p:cNvSpPr>
            <a:spLocks noGrp="1"/>
          </p:cNvSpPr>
          <p:nvPr>
            <p:ph type="ftr" sz="quarter" idx="11"/>
          </p:nvPr>
        </p:nvSpPr>
        <p:spPr/>
        <p:txBody>
          <a:bodyPr/>
          <a:lstStyle/>
          <a:p>
            <a:r>
              <a:rPr lang="fr-FR" smtClean="0"/>
              <a:t>Modèle mis à la disposition par Agora Motion</a:t>
            </a:r>
            <a:endParaRPr lang="fr-FR"/>
          </a:p>
        </p:txBody>
      </p:sp>
      <p:sp>
        <p:nvSpPr>
          <p:cNvPr id="7" name="Espace réservé du numéro de diapositive 6"/>
          <p:cNvSpPr>
            <a:spLocks noGrp="1"/>
          </p:cNvSpPr>
          <p:nvPr>
            <p:ph type="sldNum" sz="quarter" idx="12"/>
          </p:nvPr>
        </p:nvSpPr>
        <p:spPr/>
        <p:txBody>
          <a:bodyPr/>
          <a:lstStyle/>
          <a:p>
            <a:fld id="{E7402124-14F0-214B-A3B5-F5561C925FB7}"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Cliquez et modifiez le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BF3DCB4F-22C4-0D4C-97AB-EF733A349335}" type="datetime1">
              <a:rPr lang="fr-FR" smtClean="0"/>
              <a:t>01/06/12</a:t>
            </a:fld>
            <a:endParaRPr lang="fr-FR"/>
          </a:p>
        </p:txBody>
      </p:sp>
      <p:sp>
        <p:nvSpPr>
          <p:cNvPr id="8" name="Espace réservé du pied de page 7"/>
          <p:cNvSpPr>
            <a:spLocks noGrp="1"/>
          </p:cNvSpPr>
          <p:nvPr>
            <p:ph type="ftr" sz="quarter" idx="11"/>
          </p:nvPr>
        </p:nvSpPr>
        <p:spPr/>
        <p:txBody>
          <a:bodyPr/>
          <a:lstStyle/>
          <a:p>
            <a:r>
              <a:rPr lang="fr-FR" smtClean="0"/>
              <a:t>Modèle mis à la disposition par Agora Motion</a:t>
            </a:r>
            <a:endParaRPr lang="fr-FR"/>
          </a:p>
        </p:txBody>
      </p:sp>
      <p:sp>
        <p:nvSpPr>
          <p:cNvPr id="9" name="Espace réservé du numéro de diapositive 8"/>
          <p:cNvSpPr>
            <a:spLocks noGrp="1"/>
          </p:cNvSpPr>
          <p:nvPr>
            <p:ph type="sldNum" sz="quarter" idx="12"/>
          </p:nvPr>
        </p:nvSpPr>
        <p:spPr/>
        <p:txBody>
          <a:bodyPr/>
          <a:lstStyle/>
          <a:p>
            <a:fld id="{E7402124-14F0-214B-A3B5-F5561C925FB7}"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et modifiez le titre</a:t>
            </a:r>
            <a:endParaRPr kumimoji="0" lang="en-US"/>
          </a:p>
        </p:txBody>
      </p:sp>
      <p:sp>
        <p:nvSpPr>
          <p:cNvPr id="3" name="Espace réservé de la date 2"/>
          <p:cNvSpPr>
            <a:spLocks noGrp="1"/>
          </p:cNvSpPr>
          <p:nvPr>
            <p:ph type="dt" sz="half" idx="10"/>
          </p:nvPr>
        </p:nvSpPr>
        <p:spPr/>
        <p:txBody>
          <a:bodyPr/>
          <a:lstStyle/>
          <a:p>
            <a:fld id="{3DA3A375-8C56-E24E-BF46-6F674E080769}" type="datetime1">
              <a:rPr lang="fr-FR" smtClean="0"/>
              <a:t>01/06/12</a:t>
            </a:fld>
            <a:endParaRPr lang="fr-FR"/>
          </a:p>
        </p:txBody>
      </p:sp>
      <p:sp>
        <p:nvSpPr>
          <p:cNvPr id="4" name="Espace réservé du pied de page 3"/>
          <p:cNvSpPr>
            <a:spLocks noGrp="1"/>
          </p:cNvSpPr>
          <p:nvPr>
            <p:ph type="ftr" sz="quarter" idx="11"/>
          </p:nvPr>
        </p:nvSpPr>
        <p:spPr/>
        <p:txBody>
          <a:bodyPr/>
          <a:lstStyle/>
          <a:p>
            <a:r>
              <a:rPr lang="fr-FR" smtClean="0"/>
              <a:t>Modèle mis à la disposition par Agora Motion</a:t>
            </a:r>
            <a:endParaRPr lang="fr-FR"/>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1842C58-2C64-2A49-9FD7-B756832B49F3}" type="datetime1">
              <a:rPr lang="fr-FR" smtClean="0"/>
              <a:t>01/06/12</a:t>
            </a:fld>
            <a:endParaRPr lang="fr-FR"/>
          </a:p>
        </p:txBody>
      </p:sp>
      <p:sp>
        <p:nvSpPr>
          <p:cNvPr id="3" name="Espace réservé du pied de page 2"/>
          <p:cNvSpPr>
            <a:spLocks noGrp="1"/>
          </p:cNvSpPr>
          <p:nvPr>
            <p:ph type="ftr" sz="quarter" idx="11"/>
          </p:nvPr>
        </p:nvSpPr>
        <p:spPr/>
        <p:txBody>
          <a:bodyPr/>
          <a:lstStyle/>
          <a:p>
            <a:r>
              <a:rPr lang="fr-FR" smtClean="0"/>
              <a:t>Modèle mis à la disposition par Agora Motion</a:t>
            </a:r>
            <a:endParaRPr lang="fr-FR"/>
          </a:p>
        </p:txBody>
      </p:sp>
      <p:sp>
        <p:nvSpPr>
          <p:cNvPr id="4" name="Espace réservé du numéro de diapositive 3"/>
          <p:cNvSpPr>
            <a:spLocks noGrp="1"/>
          </p:cNvSpPr>
          <p:nvPr>
            <p:ph type="sldNum" sz="quarter" idx="12"/>
          </p:nvPr>
        </p:nvSpPr>
        <p:spPr/>
        <p:txBody>
          <a:bodyPr/>
          <a:lstStyle/>
          <a:p>
            <a:fld id="{E7402124-14F0-214B-A3B5-F5561C925FB7}"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Cliquez et modifiez le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33260A1-3787-6749-95AF-5171012A1A08}" type="datetime1">
              <a:rPr lang="fr-FR" smtClean="0"/>
              <a:t>01/06/12</a:t>
            </a:fld>
            <a:endParaRPr lang="fr-FR"/>
          </a:p>
        </p:txBody>
      </p:sp>
      <p:sp>
        <p:nvSpPr>
          <p:cNvPr id="6" name="Espace réservé du pied de page 5"/>
          <p:cNvSpPr>
            <a:spLocks noGrp="1"/>
          </p:cNvSpPr>
          <p:nvPr>
            <p:ph type="ftr" sz="quarter" idx="11"/>
          </p:nvPr>
        </p:nvSpPr>
        <p:spPr/>
        <p:txBody>
          <a:bodyPr/>
          <a:lstStyle/>
          <a:p>
            <a:r>
              <a:rPr lang="fr-FR" smtClean="0"/>
              <a:t>Modèle mis à la disposition par Agora Motion</a:t>
            </a:r>
            <a:endParaRPr lang="fr-FR"/>
          </a:p>
        </p:txBody>
      </p:sp>
      <p:sp>
        <p:nvSpPr>
          <p:cNvPr id="7" name="Espace réservé du numéro de diapositive 6"/>
          <p:cNvSpPr>
            <a:spLocks noGrp="1"/>
          </p:cNvSpPr>
          <p:nvPr>
            <p:ph type="sldNum" sz="quarter" idx="12"/>
          </p:nvPr>
        </p:nvSpPr>
        <p:spPr/>
        <p:txBody>
          <a:bodyPr/>
          <a:lstStyle/>
          <a:p>
            <a:fld id="{E7402124-14F0-214B-A3B5-F5561C925FB7}" type="slidenum">
              <a:rPr lang="fr-FR" smtClean="0"/>
              <a:t>‹#›</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Cliquez et modifiez le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Faire glisser l'image vers l'espace réservé ou cliquer sur l'icône pour l'ajouter</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9ECFC5CE-4B98-EF42-B5D4-5FE9CC30A8D2}" type="datetime1">
              <a:rPr lang="fr-FR" smtClean="0"/>
              <a:t>01/06/12</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fr-FR" smtClean="0"/>
              <a:t>Modèle mis à la disposition par Agora Motion</a:t>
            </a:r>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E7402124-14F0-214B-A3B5-F5561C925FB7}" type="slidenum">
              <a:rPr lang="fr-FR" smtClean="0"/>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Cliquez et modifiez le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8944FF9-2F99-DE45-908C-AEF02BB58AEB}" type="datetime1">
              <a:rPr lang="fr-FR" smtClean="0"/>
              <a:t>01/06/12</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fr-FR" dirty="0" smtClean="0"/>
              <a:t>Application </a:t>
            </a:r>
            <a:r>
              <a:rPr lang="fr-FR" dirty="0" err="1" smtClean="0"/>
              <a:t>iOS</a:t>
            </a:r>
            <a:r>
              <a:rPr lang="fr-FR" dirty="0" smtClean="0"/>
              <a:t> de solution de point de vente pour la restauration</a:t>
            </a: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7402124-14F0-214B-A3B5-F5561C925FB7}" type="slidenum">
              <a:rPr lang="fr-FR" smtClean="0"/>
              <a:t>‹#›</a:t>
            </a:fld>
            <a:endParaRPr lang="fr-FR"/>
          </a:p>
        </p:txBody>
      </p:sp>
      <p:pic>
        <p:nvPicPr>
          <p:cNvPr id="8" name="Image 7"/>
          <p:cNvPicPr>
            <a:picLocks noChangeAspect="1"/>
          </p:cNvPicPr>
          <p:nvPr userDrawn="1"/>
        </p:nvPicPr>
        <p:blipFill>
          <a:blip r:embed="rId13"/>
          <a:stretch>
            <a:fillRect/>
          </a:stretch>
        </p:blipFill>
        <p:spPr>
          <a:xfrm>
            <a:off x="81448" y="6128273"/>
            <a:ext cx="670431" cy="670431"/>
          </a:xfrm>
          <a:prstGeom prst="rect">
            <a:avLst/>
          </a:prstGeom>
        </p:spPr>
      </p:pic>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xmlns:p14="http://schemas.microsoft.com/office/powerpoint/2010/main" id="1" dur="indefinite" restart="never" nodeType="tmRoot"/>
      </p:par>
    </p:tnLst>
  </p:timing>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oslavu.com/" TargetMode="External"/><Relationship Id="rId4" Type="http://schemas.openxmlformats.org/officeDocument/2006/relationships/hyperlink" Target="http://www.isispos.com/" TargetMode="External"/><Relationship Id="rId5" Type="http://schemas.openxmlformats.org/officeDocument/2006/relationships/hyperlink" Target="http://www.shopkeep.com/" TargetMode="External"/><Relationship Id="rId6" Type="http://schemas.openxmlformats.org/officeDocument/2006/relationships/hyperlink" Target="http://www.crisalid.com/" TargetMode="External"/><Relationship Id="rId7" Type="http://schemas.openxmlformats.org/officeDocument/2006/relationships/hyperlink" Target="http://www.jdc.fr/" TargetMode="External"/><Relationship Id="rId1" Type="http://schemas.openxmlformats.org/officeDocument/2006/relationships/slideLayout" Target="../slideLayouts/slideLayout5.xml"/><Relationship Id="rId2" Type="http://schemas.openxmlformats.org/officeDocument/2006/relationships/hyperlink" Target="http://revelsystem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510118"/>
            <a:ext cx="8077200" cy="2519082"/>
          </a:xfrm>
        </p:spPr>
        <p:txBody>
          <a:bodyPr>
            <a:normAutofit fontScale="90000"/>
          </a:bodyPr>
          <a:lstStyle/>
          <a:p>
            <a:r>
              <a:rPr lang="fr-FR" dirty="0" smtClean="0"/>
              <a:t>Business Plan</a:t>
            </a:r>
            <a:br>
              <a:rPr lang="fr-FR" dirty="0" smtClean="0"/>
            </a:br>
            <a:r>
              <a:rPr lang="fr-FR" dirty="0" smtClean="0"/>
              <a:t>Application </a:t>
            </a:r>
            <a:r>
              <a:rPr lang="fr-FR" dirty="0" err="1" smtClean="0"/>
              <a:t>iOS</a:t>
            </a:r>
            <a:r>
              <a:rPr lang="fr-FR" dirty="0" smtClean="0"/>
              <a:t> de solution de point de vente pour la restauration </a:t>
            </a:r>
            <a:endParaRPr lang="fr-FR" dirty="0"/>
          </a:p>
        </p:txBody>
      </p:sp>
      <p:sp>
        <p:nvSpPr>
          <p:cNvPr id="4" name="Espace réservé du pied de page 3"/>
          <p:cNvSpPr>
            <a:spLocks noGrp="1"/>
          </p:cNvSpPr>
          <p:nvPr>
            <p:ph type="ftr" sz="quarter" idx="11"/>
          </p:nvPr>
        </p:nvSpPr>
        <p:spPr/>
        <p:txBody>
          <a:bodyPr/>
          <a:lstStyle/>
          <a:p>
            <a:r>
              <a:rPr lang="fr-FR" dirty="0" smtClean="0"/>
              <a:t>Modèle mis à la disposition par Agora Motion</a:t>
            </a:r>
            <a:endParaRPr lang="fr-FR" dirty="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a:t>
            </a:fld>
            <a:endParaRPr lang="fr-FR"/>
          </a:p>
        </p:txBody>
      </p:sp>
      <p:pic>
        <p:nvPicPr>
          <p:cNvPr id="6" name="Image 5"/>
          <p:cNvPicPr>
            <a:picLocks noChangeAspect="1"/>
          </p:cNvPicPr>
          <p:nvPr/>
        </p:nvPicPr>
        <p:blipFill>
          <a:blip r:embed="rId2"/>
          <a:stretch>
            <a:fillRect/>
          </a:stretch>
        </p:blipFill>
        <p:spPr>
          <a:xfrm>
            <a:off x="6131256" y="388469"/>
            <a:ext cx="2017059" cy="2017059"/>
          </a:xfrm>
          <a:prstGeom prst="rect">
            <a:avLst/>
          </a:prstGeom>
        </p:spPr>
      </p:pic>
    </p:spTree>
    <p:extLst>
      <p:ext uri="{BB962C8B-B14F-4D97-AF65-F5344CB8AC3E}">
        <p14:creationId xmlns:p14="http://schemas.microsoft.com/office/powerpoint/2010/main" val="34803792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Options</a:t>
            </a:r>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2932399442"/>
              </p:ext>
            </p:extLst>
          </p:nvPr>
        </p:nvGraphicFramePr>
        <p:xfrm>
          <a:off x="0" y="1524007"/>
          <a:ext cx="9144000" cy="5217616"/>
        </p:xfrm>
        <a:graphic>
          <a:graphicData uri="http://schemas.openxmlformats.org/drawingml/2006/table">
            <a:tbl>
              <a:tblPr firstRow="1" bandRow="1">
                <a:tableStyleId>{3C2FFA5D-87B4-456A-9821-1D502468CF0F}</a:tableStyleId>
              </a:tblPr>
              <a:tblGrid>
                <a:gridCol w="3403600"/>
                <a:gridCol w="1765300"/>
                <a:gridCol w="1993900"/>
                <a:gridCol w="1981200"/>
              </a:tblGrid>
              <a:tr h="412172">
                <a:tc>
                  <a:txBody>
                    <a:bodyPr/>
                    <a:lstStyle/>
                    <a:p>
                      <a:pPr algn="l"/>
                      <a:r>
                        <a:rPr lang="fr-FR" dirty="0" smtClean="0"/>
                        <a:t>Contenus</a:t>
                      </a:r>
                      <a:endParaRPr lang="fr-FR" dirty="0"/>
                    </a:p>
                  </a:txBody>
                  <a:tcPr/>
                </a:tc>
                <a:tc>
                  <a:txBody>
                    <a:bodyPr/>
                    <a:lstStyle/>
                    <a:p>
                      <a:pPr algn="ctr"/>
                      <a:r>
                        <a:rPr lang="fr-FR" dirty="0" smtClean="0"/>
                        <a:t>Offre Start</a:t>
                      </a:r>
                      <a:endParaRPr lang="fr-FR" dirty="0"/>
                    </a:p>
                  </a:txBody>
                  <a:tcPr/>
                </a:tc>
                <a:tc>
                  <a:txBody>
                    <a:bodyPr/>
                    <a:lstStyle/>
                    <a:p>
                      <a:pPr algn="ctr"/>
                      <a:r>
                        <a:rPr lang="fr-FR" dirty="0" smtClean="0"/>
                        <a:t>Offre Business</a:t>
                      </a:r>
                      <a:endParaRPr lang="fr-FR" dirty="0"/>
                    </a:p>
                  </a:txBody>
                  <a:tcPr/>
                </a:tc>
                <a:tc>
                  <a:txBody>
                    <a:bodyPr/>
                    <a:lstStyle/>
                    <a:p>
                      <a:pPr algn="ctr"/>
                      <a:r>
                        <a:rPr lang="fr-FR" dirty="0" smtClean="0"/>
                        <a:t>Offre</a:t>
                      </a:r>
                      <a:r>
                        <a:rPr lang="fr-FR" baseline="0" dirty="0" smtClean="0"/>
                        <a:t> Corporation</a:t>
                      </a:r>
                      <a:endParaRPr lang="fr-FR" dirty="0"/>
                    </a:p>
                  </a:txBody>
                  <a:tcPr/>
                </a:tc>
              </a:tr>
              <a:tr h="412172">
                <a:tc>
                  <a:txBody>
                    <a:bodyPr/>
                    <a:lstStyle/>
                    <a:p>
                      <a:pPr algn="l"/>
                      <a:r>
                        <a:rPr lang="fr-FR" dirty="0" smtClean="0"/>
                        <a:t>Prise</a:t>
                      </a:r>
                      <a:r>
                        <a:rPr lang="fr-FR" baseline="0" dirty="0" smtClean="0"/>
                        <a:t> de commande</a:t>
                      </a: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412172">
                <a:tc>
                  <a:txBody>
                    <a:bodyPr/>
                    <a:lstStyle/>
                    <a:p>
                      <a:pPr algn="l"/>
                      <a:r>
                        <a:rPr lang="fr-FR" dirty="0" smtClean="0"/>
                        <a:t>Back</a:t>
                      </a:r>
                      <a:r>
                        <a:rPr lang="fr-FR" baseline="0" dirty="0" smtClean="0"/>
                        <a:t> office local</a:t>
                      </a: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4121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Back</a:t>
                      </a:r>
                      <a:r>
                        <a:rPr lang="fr-FR" baseline="0" dirty="0" smtClean="0"/>
                        <a:t> office en </a:t>
                      </a:r>
                      <a:r>
                        <a:rPr lang="fr-FR" baseline="0" dirty="0" err="1" smtClean="0"/>
                        <a:t>cloud</a:t>
                      </a:r>
                      <a:endParaRPr lang="fr-FR" dirty="0" smtClean="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412172">
                <a:tc>
                  <a:txBody>
                    <a:bodyPr/>
                    <a:lstStyle/>
                    <a:p>
                      <a:pPr algn="l"/>
                      <a:r>
                        <a:rPr lang="fr-FR" dirty="0" smtClean="0"/>
                        <a:t>Gestion des tables</a:t>
                      </a: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412172">
                <a:tc>
                  <a:txBody>
                    <a:bodyPr/>
                    <a:lstStyle/>
                    <a:p>
                      <a:pPr algn="l"/>
                      <a:r>
                        <a:rPr lang="fr-FR" dirty="0" smtClean="0"/>
                        <a:t>Gestion des</a:t>
                      </a:r>
                      <a:r>
                        <a:rPr lang="fr-FR" baseline="0" dirty="0" smtClean="0"/>
                        <a:t> commandes en cuisine</a:t>
                      </a: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4121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Gestion des</a:t>
                      </a:r>
                      <a:r>
                        <a:rPr lang="fr-FR" baseline="0" dirty="0" smtClean="0"/>
                        <a:t> commandes en livraisons</a:t>
                      </a:r>
                      <a:endParaRPr lang="fr-FR" dirty="0" smtClean="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412172">
                <a:tc>
                  <a:txBody>
                    <a:bodyPr/>
                    <a:lstStyle/>
                    <a:p>
                      <a:pPr algn="l"/>
                      <a:r>
                        <a:rPr lang="fr-FR" dirty="0" smtClean="0"/>
                        <a:t>Gestions  des commandes à emporter</a:t>
                      </a: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412172">
                <a:tc>
                  <a:txBody>
                    <a:bodyPr/>
                    <a:lstStyle/>
                    <a:p>
                      <a:pPr algn="l"/>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412172">
                <a:tc>
                  <a:txBody>
                    <a:bodyPr/>
                    <a:lstStyle/>
                    <a:p>
                      <a:pPr algn="l"/>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412172">
                <a:tc>
                  <a:txBody>
                    <a:bodyPr/>
                    <a:lstStyle/>
                    <a:p>
                      <a:pPr algn="l"/>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bl>
          </a:graphicData>
        </a:graphic>
      </p:graphicFrame>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10</a:t>
            </a:fld>
            <a:endParaRPr lang="fr-FR" dirty="0"/>
          </a:p>
        </p:txBody>
      </p:sp>
    </p:spTree>
    <p:extLst>
      <p:ext uri="{BB962C8B-B14F-4D97-AF65-F5344CB8AC3E}">
        <p14:creationId xmlns:p14="http://schemas.microsoft.com/office/powerpoint/2010/main" val="161087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SWOT</a:t>
            </a:r>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11</a:t>
            </a:fld>
            <a:endParaRPr lang="fr-FR" dirty="0"/>
          </a:p>
        </p:txBody>
      </p:sp>
      <p:graphicFrame>
        <p:nvGraphicFramePr>
          <p:cNvPr id="10" name="Espace réservé du contenu 9"/>
          <p:cNvGraphicFramePr>
            <a:graphicFrameLocks noGrp="1"/>
          </p:cNvGraphicFramePr>
          <p:nvPr>
            <p:ph idx="1"/>
            <p:extLst>
              <p:ext uri="{D42A27DB-BD31-4B8C-83A1-F6EECF244321}">
                <p14:modId xmlns:p14="http://schemas.microsoft.com/office/powerpoint/2010/main" val="3416883178"/>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13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Modèles de solution possible</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smtClean="0"/>
              <a:t>Interne :</a:t>
            </a:r>
          </a:p>
          <a:p>
            <a:pPr lvl="1"/>
            <a:r>
              <a:rPr lang="fr-FR" dirty="0" smtClean="0"/>
              <a:t>Application en interne, </a:t>
            </a:r>
            <a:r>
              <a:rPr lang="fr-FR" dirty="0" err="1" smtClean="0"/>
              <a:t>iPad</a:t>
            </a:r>
            <a:r>
              <a:rPr lang="fr-FR" dirty="0" smtClean="0"/>
              <a:t> pour la caisse, prise de commande par l’</a:t>
            </a:r>
            <a:r>
              <a:rPr lang="fr-FR" dirty="0" err="1" smtClean="0"/>
              <a:t>intermediaire</a:t>
            </a:r>
            <a:r>
              <a:rPr lang="fr-FR" dirty="0" smtClean="0"/>
              <a:t> d’iPod </a:t>
            </a:r>
            <a:r>
              <a:rPr lang="fr-FR" dirty="0" err="1" smtClean="0"/>
              <a:t>touch</a:t>
            </a:r>
            <a:r>
              <a:rPr lang="fr-FR" dirty="0" smtClean="0"/>
              <a:t>.</a:t>
            </a:r>
          </a:p>
          <a:p>
            <a:pPr lvl="1"/>
            <a:r>
              <a:rPr lang="fr-FR" dirty="0" err="1" smtClean="0"/>
              <a:t>Process</a:t>
            </a:r>
            <a:r>
              <a:rPr lang="fr-FR" dirty="0" smtClean="0"/>
              <a:t> : User prend la commande &gt; envoie en cuisine &gt; Cuisine confirme l’envoi de la commande &gt; mise en salle de la commande &gt; paiement de la commande.</a:t>
            </a:r>
          </a:p>
          <a:p>
            <a:endParaRPr lang="fr-FR" dirty="0"/>
          </a:p>
          <a:p>
            <a:r>
              <a:rPr lang="fr-FR" dirty="0" smtClean="0"/>
              <a:t>A emporter (coté restaurant) :</a:t>
            </a:r>
          </a:p>
          <a:p>
            <a:pPr lvl="1"/>
            <a:r>
              <a:rPr lang="fr-FR" dirty="0" smtClean="0"/>
              <a:t>C’est le restaurant qui se charge de la prise de commande</a:t>
            </a:r>
          </a:p>
          <a:p>
            <a:pPr lvl="1"/>
            <a:r>
              <a:rPr lang="fr-FR" dirty="0" err="1" smtClean="0"/>
              <a:t>Process</a:t>
            </a:r>
            <a:r>
              <a:rPr lang="fr-FR" dirty="0" smtClean="0"/>
              <a:t> : Client final appel ou se rend sur place pour passer commande à emporter &gt; Restaurant enregistre la commande sur </a:t>
            </a:r>
            <a:r>
              <a:rPr lang="fr-FR" dirty="0" err="1" smtClean="0"/>
              <a:t>l’app</a:t>
            </a:r>
            <a:r>
              <a:rPr lang="fr-FR" dirty="0" smtClean="0"/>
              <a:t> &gt; envoie en cuisine &gt; réception de la commande en salle &gt; remise au client &gt; paiement</a:t>
            </a:r>
          </a:p>
          <a:p>
            <a:endParaRPr lang="fr-FR" dirty="0"/>
          </a:p>
          <a:p>
            <a:r>
              <a:rPr lang="fr-FR" dirty="0" smtClean="0"/>
              <a:t>En livraison :</a:t>
            </a:r>
          </a:p>
          <a:p>
            <a:pPr lvl="1"/>
            <a:r>
              <a:rPr lang="fr-FR" dirty="0" smtClean="0"/>
              <a:t>C’est le restaurant qui se charge de la prise de commande</a:t>
            </a:r>
          </a:p>
          <a:p>
            <a:pPr lvl="1"/>
            <a:r>
              <a:rPr lang="fr-FR" dirty="0" err="1" smtClean="0"/>
              <a:t>Process</a:t>
            </a:r>
            <a:r>
              <a:rPr lang="fr-FR" dirty="0" smtClean="0"/>
              <a:t> : Client final appel le restaurant, passe sa commande &gt; Restaurant enregistre la commande sur </a:t>
            </a:r>
            <a:r>
              <a:rPr lang="fr-FR" dirty="0" err="1" smtClean="0"/>
              <a:t>l’app</a:t>
            </a:r>
            <a:r>
              <a:rPr lang="fr-FR" dirty="0" smtClean="0"/>
              <a:t> &gt; envoi en cuisine &gt; remise de la commande au livreur &gt; livraison chez le client &gt; Paiement</a:t>
            </a:r>
          </a:p>
          <a:p>
            <a:endParaRPr lang="fr-FR" dirty="0"/>
          </a:p>
          <a:p>
            <a:r>
              <a:rPr lang="fr-FR" dirty="0" smtClean="0"/>
              <a:t>Internet :</a:t>
            </a:r>
          </a:p>
          <a:p>
            <a:pPr lvl="1"/>
            <a:r>
              <a:rPr lang="fr-FR" dirty="0" smtClean="0"/>
              <a:t>C’est le client qui prend en charge la commande </a:t>
            </a:r>
          </a:p>
          <a:p>
            <a:pPr lvl="1"/>
            <a:r>
              <a:rPr lang="fr-FR" dirty="0" err="1" smtClean="0"/>
              <a:t>Process</a:t>
            </a:r>
            <a:r>
              <a:rPr lang="fr-FR" dirty="0" smtClean="0"/>
              <a:t> : Client final fait la commande sur le web log/</a:t>
            </a:r>
            <a:r>
              <a:rPr lang="fr-FR" dirty="0" err="1" smtClean="0"/>
              <a:t>mdp</a:t>
            </a:r>
            <a:r>
              <a:rPr lang="fr-FR" dirty="0" smtClean="0"/>
              <a:t> &gt; paiement en ligne &gt; suivant type de commande reprendre les </a:t>
            </a:r>
            <a:r>
              <a:rPr lang="fr-FR" dirty="0" err="1" smtClean="0"/>
              <a:t>process</a:t>
            </a:r>
            <a:r>
              <a:rPr lang="fr-FR" dirty="0" smtClean="0"/>
              <a:t> ci dessus</a:t>
            </a:r>
          </a:p>
          <a:p>
            <a:endParaRPr lang="fr-FR" dirty="0"/>
          </a:p>
          <a:p>
            <a:r>
              <a:rPr lang="fr-FR" dirty="0" smtClean="0"/>
              <a:t>Application </a:t>
            </a:r>
            <a:r>
              <a:rPr lang="fr-FR" dirty="0" err="1" smtClean="0"/>
              <a:t>app</a:t>
            </a:r>
            <a:r>
              <a:rPr lang="fr-FR" dirty="0" smtClean="0"/>
              <a:t> store :</a:t>
            </a:r>
          </a:p>
          <a:p>
            <a:pPr lvl="1"/>
            <a:r>
              <a:rPr lang="fr-FR" dirty="0" smtClean="0"/>
              <a:t>Possibilité de passer une commande en livraison ou à emporter mais également de passer une commande en salle directement à la table sans nécessité d’un serveur</a:t>
            </a:r>
          </a:p>
          <a:p>
            <a:endParaRPr lang="fr-FR" dirty="0" smtClean="0"/>
          </a:p>
          <a:p>
            <a:endParaRPr lang="fr-FR" dirty="0"/>
          </a:p>
          <a:p>
            <a:endParaRPr lang="fr-FR" dirty="0" smtClean="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12</a:t>
            </a:fld>
            <a:endParaRPr lang="fr-FR" dirty="0"/>
          </a:p>
        </p:txBody>
      </p:sp>
    </p:spTree>
    <p:extLst>
      <p:ext uri="{BB962C8B-B14F-4D97-AF65-F5344CB8AC3E}">
        <p14:creationId xmlns:p14="http://schemas.microsoft.com/office/powerpoint/2010/main" val="141718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Process</a:t>
            </a:r>
            <a:endParaRPr lang="fr-FR" dirty="0"/>
          </a:p>
        </p:txBody>
      </p:sp>
      <p:sp>
        <p:nvSpPr>
          <p:cNvPr id="3" name="Espace réservé du contenu 2"/>
          <p:cNvSpPr>
            <a:spLocks noGrp="1"/>
          </p:cNvSpPr>
          <p:nvPr>
            <p:ph idx="1"/>
          </p:nvPr>
        </p:nvSpPr>
        <p:spPr/>
        <p:txBody>
          <a:bodyPr>
            <a:noAutofit/>
          </a:bodyPr>
          <a:lstStyle/>
          <a:p>
            <a:pPr algn="just"/>
            <a:r>
              <a:rPr lang="fr-FR" sz="800" dirty="0"/>
              <a:t>Pour le coup il serait intéressant d'intégrer des statuts très détaillés pour chaque </a:t>
            </a:r>
            <a:r>
              <a:rPr lang="fr-FR" sz="800" dirty="0" err="1"/>
              <a:t>process</a:t>
            </a:r>
            <a:r>
              <a:rPr lang="fr-FR" sz="800" dirty="0"/>
              <a:t>, par exemple :</a:t>
            </a:r>
          </a:p>
          <a:p>
            <a:pPr lvl="1" algn="just"/>
            <a:r>
              <a:rPr lang="fr-FR" sz="700" dirty="0" smtClean="0"/>
              <a:t>0 </a:t>
            </a:r>
            <a:r>
              <a:rPr lang="fr-FR" sz="700" dirty="0"/>
              <a:t>= Commande annulée depuis n'importe quel statut jusqu'à 70</a:t>
            </a:r>
          </a:p>
          <a:p>
            <a:pPr lvl="1" algn="just"/>
            <a:r>
              <a:rPr lang="fr-FR" sz="700" dirty="0" smtClean="0"/>
              <a:t>10 </a:t>
            </a:r>
            <a:r>
              <a:rPr lang="fr-FR" sz="700" dirty="0"/>
              <a:t>= Une commande en cour mais pas validée</a:t>
            </a:r>
          </a:p>
          <a:p>
            <a:pPr lvl="1" algn="just"/>
            <a:r>
              <a:rPr lang="fr-FR" sz="700" dirty="0" smtClean="0"/>
              <a:t>30 </a:t>
            </a:r>
            <a:r>
              <a:rPr lang="fr-FR" sz="700" dirty="0"/>
              <a:t>= Commande nécessitant d'être payée (Statut intermédiaire pour les commandes à distance type en livraison ou bien à emporter via internet ou toute autres commande nécessitant un règlement en avance)</a:t>
            </a:r>
          </a:p>
          <a:p>
            <a:pPr lvl="1" algn="just"/>
            <a:r>
              <a:rPr lang="fr-FR" sz="700" dirty="0" smtClean="0"/>
              <a:t>40 </a:t>
            </a:r>
            <a:r>
              <a:rPr lang="fr-FR" sz="700" dirty="0"/>
              <a:t>= Une commande en cour d'envoi en cuisine</a:t>
            </a:r>
          </a:p>
          <a:p>
            <a:pPr lvl="1" algn="just"/>
            <a:r>
              <a:rPr lang="fr-FR" sz="700" dirty="0" smtClean="0"/>
              <a:t>60 </a:t>
            </a:r>
            <a:r>
              <a:rPr lang="fr-FR" sz="700" dirty="0"/>
              <a:t>= Commande traitée par la cuisine</a:t>
            </a:r>
          </a:p>
          <a:p>
            <a:pPr lvl="1" algn="just"/>
            <a:r>
              <a:rPr lang="fr-FR" sz="700" dirty="0" smtClean="0"/>
              <a:t>70 </a:t>
            </a:r>
            <a:r>
              <a:rPr lang="fr-FR" sz="700" dirty="0"/>
              <a:t>= Commande sortie de la cuisine (Sur ce statut on considère que la commande est traitée/car pas moyen de vérifier si la commande est bien arrivée à la table par exemple)</a:t>
            </a:r>
          </a:p>
          <a:p>
            <a:pPr lvl="1" algn="just"/>
            <a:r>
              <a:rPr lang="fr-FR" sz="700" dirty="0" smtClean="0"/>
              <a:t>80 </a:t>
            </a:r>
            <a:r>
              <a:rPr lang="fr-FR" sz="700" dirty="0"/>
              <a:t>= Commande livrée (Pour les commandes à emporter ou bien en livraison, statut spécifique, car possibilité de </a:t>
            </a:r>
            <a:r>
              <a:rPr lang="fr-FR" sz="700" dirty="0" err="1"/>
              <a:t>checker</a:t>
            </a:r>
            <a:r>
              <a:rPr lang="fr-FR" sz="700" dirty="0"/>
              <a:t> que le client à bien réceptionné sa commande)</a:t>
            </a:r>
          </a:p>
          <a:p>
            <a:pPr lvl="1" algn="just"/>
            <a:r>
              <a:rPr lang="fr-FR" sz="700" dirty="0" smtClean="0"/>
              <a:t>90 </a:t>
            </a:r>
            <a:r>
              <a:rPr lang="fr-FR" sz="700" dirty="0"/>
              <a:t>= Commande payée </a:t>
            </a:r>
          </a:p>
          <a:p>
            <a:pPr algn="just"/>
            <a:endParaRPr lang="fr-FR" sz="800" dirty="0"/>
          </a:p>
          <a:p>
            <a:pPr algn="just"/>
            <a:r>
              <a:rPr lang="fr-FR" sz="800" dirty="0"/>
              <a:t>Chaque ligne d'une commande dispose d'un statut, en effet si plusieurs lignes sur une commande, ou bien des lignes que se rajoutent sur une commande déjà effectuée, nous devons pouvoir matcher quelles lignes ont été traitées ou non.</a:t>
            </a:r>
          </a:p>
          <a:p>
            <a:pPr algn="just"/>
            <a:endParaRPr lang="fr-FR" sz="800" dirty="0"/>
          </a:p>
          <a:p>
            <a:pPr algn="just"/>
            <a:r>
              <a:rPr lang="fr-FR" sz="800" dirty="0"/>
              <a:t>De plus, pour chaque module/type de commande, il faudrait matcher une lettre devant, par exemple :</a:t>
            </a:r>
          </a:p>
          <a:p>
            <a:pPr lvl="1" algn="just"/>
            <a:r>
              <a:rPr lang="fr-FR" sz="700" dirty="0" smtClean="0"/>
              <a:t>R </a:t>
            </a:r>
            <a:r>
              <a:rPr lang="fr-FR" sz="700" dirty="0"/>
              <a:t>= Commande faite par le restaurant (Serveur pour client dans le restaurant)</a:t>
            </a:r>
          </a:p>
          <a:p>
            <a:pPr lvl="1" algn="just"/>
            <a:r>
              <a:rPr lang="fr-FR" sz="700" dirty="0" smtClean="0"/>
              <a:t>L </a:t>
            </a:r>
            <a:r>
              <a:rPr lang="fr-FR" sz="700" dirty="0"/>
              <a:t>= Commande en livraison (faite par le restaurant) </a:t>
            </a:r>
          </a:p>
          <a:p>
            <a:pPr lvl="1" algn="just"/>
            <a:r>
              <a:rPr lang="fr-FR" sz="700" dirty="0" smtClean="0"/>
              <a:t>E </a:t>
            </a:r>
            <a:r>
              <a:rPr lang="fr-FR" sz="700" dirty="0"/>
              <a:t>= Commande à emporter (faite par le restaurant)</a:t>
            </a:r>
          </a:p>
          <a:p>
            <a:pPr lvl="1" algn="just"/>
            <a:r>
              <a:rPr lang="fr-FR" sz="700" dirty="0" smtClean="0"/>
              <a:t>I </a:t>
            </a:r>
            <a:r>
              <a:rPr lang="fr-FR" sz="700" dirty="0"/>
              <a:t>= Commande internet (besoin d'être différencié, car commande internet nécessite paiement en avance donc statut 30, alors que tous les autres moyens utilisent payement après traitement de la commande)</a:t>
            </a:r>
          </a:p>
          <a:p>
            <a:pPr lvl="1" algn="just"/>
            <a:r>
              <a:rPr lang="fr-FR" sz="700" dirty="0" smtClean="0"/>
              <a:t>A </a:t>
            </a:r>
            <a:r>
              <a:rPr lang="fr-FR" sz="700" dirty="0"/>
              <a:t>= Commande faite par un client utilisant l'application App Store</a:t>
            </a:r>
          </a:p>
          <a:p>
            <a:pPr algn="just"/>
            <a:endParaRPr lang="fr-FR" sz="800" dirty="0"/>
          </a:p>
          <a:p>
            <a:pPr algn="just"/>
            <a:r>
              <a:rPr lang="fr-FR" sz="800" dirty="0"/>
              <a:t>Du coup, par exemple si on a :</a:t>
            </a:r>
          </a:p>
          <a:p>
            <a:pPr lvl="1" algn="just"/>
            <a:r>
              <a:rPr lang="fr-FR" sz="700" dirty="0" smtClean="0"/>
              <a:t>R70 </a:t>
            </a:r>
            <a:r>
              <a:rPr lang="fr-FR" sz="700" dirty="0"/>
              <a:t>= Commande restaurant qui est sortie de la cuisine et remise en salle</a:t>
            </a:r>
          </a:p>
          <a:p>
            <a:pPr lvl="1" algn="just"/>
            <a:r>
              <a:rPr lang="fr-FR" sz="700" dirty="0" smtClean="0"/>
              <a:t>E90 </a:t>
            </a:r>
            <a:r>
              <a:rPr lang="fr-FR" sz="700" dirty="0"/>
              <a:t>= Commande qui à été emportée et qui a été payée</a:t>
            </a:r>
          </a:p>
          <a:p>
            <a:pPr lvl="1" algn="just"/>
            <a:r>
              <a:rPr lang="fr-FR" sz="700" dirty="0" smtClean="0"/>
              <a:t>I30 </a:t>
            </a:r>
            <a:r>
              <a:rPr lang="fr-FR" sz="700" dirty="0"/>
              <a:t>= Commande internet qui nécessite paiement</a:t>
            </a:r>
          </a:p>
          <a:p>
            <a:pPr lvl="1" algn="just"/>
            <a:r>
              <a:rPr lang="fr-FR" sz="700" dirty="0" smtClean="0"/>
              <a:t>I40 </a:t>
            </a:r>
            <a:r>
              <a:rPr lang="fr-FR" sz="700" dirty="0"/>
              <a:t>= Commande internet dont le paiement à été validée et qui est partie en cuisine</a:t>
            </a:r>
          </a:p>
          <a:p>
            <a:pPr lvl="1" algn="just"/>
            <a:r>
              <a:rPr lang="fr-FR" sz="700" dirty="0" smtClean="0"/>
              <a:t>Etc</a:t>
            </a:r>
            <a:r>
              <a:rPr lang="fr-FR" sz="700" dirty="0"/>
              <a:t>...</a:t>
            </a:r>
          </a:p>
          <a:p>
            <a:pPr algn="just"/>
            <a:endParaRPr lang="fr-FR" sz="800" dirty="0"/>
          </a:p>
          <a:p>
            <a:pPr algn="just"/>
            <a:r>
              <a:rPr lang="fr-FR" sz="800" dirty="0"/>
              <a:t>Avantage de ceci :</a:t>
            </a:r>
          </a:p>
          <a:p>
            <a:pPr lvl="1" algn="just"/>
            <a:r>
              <a:rPr lang="fr-FR" sz="700" dirty="0" smtClean="0"/>
              <a:t>Possibilité </a:t>
            </a:r>
            <a:r>
              <a:rPr lang="fr-FR" sz="700" dirty="0"/>
              <a:t>pour le restaurant de savoir exactement ou en sont chaque ligne de commande </a:t>
            </a:r>
          </a:p>
          <a:p>
            <a:pPr lvl="1" algn="just"/>
            <a:r>
              <a:rPr lang="fr-FR" sz="700" dirty="0" smtClean="0"/>
              <a:t>Nous </a:t>
            </a:r>
            <a:r>
              <a:rPr lang="fr-FR" sz="700" dirty="0"/>
              <a:t>pourrions limite intégrer le fait que si par exemple cela fait plus de dix minutes qu'une commande est en statut 40, une alerte est envoyée pour dire que tel ligne de commande est trop longue à sortit</a:t>
            </a:r>
          </a:p>
          <a:p>
            <a:pPr lvl="1" algn="just"/>
            <a:r>
              <a:rPr lang="fr-FR" sz="700" dirty="0" smtClean="0"/>
              <a:t>Possibilité </a:t>
            </a:r>
            <a:r>
              <a:rPr lang="fr-FR" sz="700" dirty="0"/>
              <a:t>pour le restaurant d'avoir une visibilité à la fin de leur service sur les Chiffres, d'ou ils proviennent, combien de temps se passe t'il entre un statut 10 et 90 par exemple =&gt; Ceci deviendrait un vrai outil </a:t>
            </a:r>
            <a:r>
              <a:rPr lang="fr-FR" sz="700" dirty="0" smtClean="0"/>
              <a:t>d'analyse</a:t>
            </a:r>
            <a:endParaRPr lang="fr-FR" sz="700"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13</a:t>
            </a:fld>
            <a:endParaRPr lang="fr-FR" dirty="0"/>
          </a:p>
        </p:txBody>
      </p:sp>
    </p:spTree>
    <p:extLst>
      <p:ext uri="{BB962C8B-B14F-4D97-AF65-F5344CB8AC3E}">
        <p14:creationId xmlns:p14="http://schemas.microsoft.com/office/powerpoint/2010/main" val="340127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14</a:t>
            </a:fld>
            <a:endParaRPr lang="fr-FR" dirty="0"/>
          </a:p>
        </p:txBody>
      </p:sp>
    </p:spTree>
    <p:extLst>
      <p:ext uri="{BB962C8B-B14F-4D97-AF65-F5344CB8AC3E}">
        <p14:creationId xmlns:p14="http://schemas.microsoft.com/office/powerpoint/2010/main" val="193144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Hardware (Solution idéale)</a:t>
            </a:r>
            <a:endParaRPr lang="fr-FR" dirty="0"/>
          </a:p>
        </p:txBody>
      </p:sp>
      <p:sp>
        <p:nvSpPr>
          <p:cNvPr id="6" name="Espace réservé du texte 5"/>
          <p:cNvSpPr>
            <a:spLocks noGrp="1"/>
          </p:cNvSpPr>
          <p:nvPr>
            <p:ph type="body" idx="1"/>
          </p:nvPr>
        </p:nvSpPr>
        <p:spPr/>
        <p:txBody>
          <a:bodyPr/>
          <a:lstStyle/>
          <a:p>
            <a:r>
              <a:rPr lang="fr-FR" dirty="0" smtClean="0"/>
              <a:t>POS SMART = 1 950,67 € HT</a:t>
            </a:r>
            <a:endParaRPr lang="fr-FR" dirty="0"/>
          </a:p>
        </p:txBody>
      </p:sp>
      <p:sp>
        <p:nvSpPr>
          <p:cNvPr id="3" name="Espace réservé du contenu 2"/>
          <p:cNvSpPr>
            <a:spLocks noGrp="1"/>
          </p:cNvSpPr>
          <p:nvPr>
            <p:ph sz="half" idx="2"/>
          </p:nvPr>
        </p:nvSpPr>
        <p:spPr/>
        <p:txBody>
          <a:bodyPr>
            <a:normAutofit fontScale="85000" lnSpcReduction="20000"/>
          </a:bodyPr>
          <a:lstStyle/>
          <a:p>
            <a:pPr algn="just"/>
            <a:r>
              <a:rPr lang="fr-FR" dirty="0" smtClean="0"/>
              <a:t>2 * </a:t>
            </a:r>
            <a:r>
              <a:rPr lang="fr-FR" dirty="0" err="1" smtClean="0"/>
              <a:t>iPad</a:t>
            </a:r>
            <a:r>
              <a:rPr lang="fr-FR" dirty="0" smtClean="0"/>
              <a:t> 2 16GO + Wifi = 409 € TTC</a:t>
            </a:r>
          </a:p>
          <a:p>
            <a:pPr algn="just"/>
            <a:r>
              <a:rPr lang="fr-FR" dirty="0" smtClean="0"/>
              <a:t>Borne d’accès </a:t>
            </a:r>
            <a:r>
              <a:rPr lang="fr-FR" dirty="0" err="1" smtClean="0"/>
              <a:t>airport</a:t>
            </a:r>
            <a:r>
              <a:rPr lang="fr-FR" dirty="0" smtClean="0"/>
              <a:t> extrême = 159 € TTC</a:t>
            </a:r>
          </a:p>
          <a:p>
            <a:pPr algn="just"/>
            <a:r>
              <a:rPr lang="fr-FR" dirty="0" smtClean="0"/>
              <a:t>2 * Borne </a:t>
            </a:r>
            <a:r>
              <a:rPr lang="fr-FR" dirty="0"/>
              <a:t>d'Accès </a:t>
            </a:r>
            <a:r>
              <a:rPr lang="fr-FR" dirty="0" err="1"/>
              <a:t>AirPort</a:t>
            </a:r>
            <a:r>
              <a:rPr lang="fr-FR" dirty="0"/>
              <a:t> </a:t>
            </a:r>
            <a:r>
              <a:rPr lang="fr-FR" dirty="0" smtClean="0"/>
              <a:t>Express = 89 € TTC</a:t>
            </a:r>
          </a:p>
          <a:p>
            <a:pPr algn="just"/>
            <a:r>
              <a:rPr lang="fr-FR" dirty="0" smtClean="0"/>
              <a:t>2 * iPod </a:t>
            </a:r>
            <a:r>
              <a:rPr lang="fr-FR" dirty="0" err="1" smtClean="0"/>
              <a:t>Touch</a:t>
            </a:r>
            <a:r>
              <a:rPr lang="fr-FR" dirty="0" smtClean="0"/>
              <a:t> 8go = 199 € TTC</a:t>
            </a:r>
          </a:p>
          <a:p>
            <a:pPr algn="just"/>
            <a:r>
              <a:rPr lang="fr-FR" dirty="0" smtClean="0"/>
              <a:t>2 * Support </a:t>
            </a:r>
            <a:r>
              <a:rPr lang="fr-FR" dirty="0" err="1" smtClean="0"/>
              <a:t>iPad</a:t>
            </a:r>
            <a:r>
              <a:rPr lang="fr-FR" dirty="0" smtClean="0"/>
              <a:t> avec antivol = 110 € TTC</a:t>
            </a:r>
          </a:p>
          <a:p>
            <a:pPr algn="just"/>
            <a:r>
              <a:rPr lang="fr-FR" dirty="0" smtClean="0"/>
              <a:t>Tiroir caisse USB = 120 € TTC</a:t>
            </a:r>
          </a:p>
          <a:p>
            <a:pPr algn="just"/>
            <a:r>
              <a:rPr lang="fr-FR" dirty="0" smtClean="0"/>
              <a:t>2 * Imprimante Thermique USB = 220 € TTC</a:t>
            </a:r>
          </a:p>
          <a:p>
            <a:pPr algn="just"/>
            <a:endParaRPr lang="fr-FR" dirty="0"/>
          </a:p>
          <a:p>
            <a:pPr algn="just"/>
            <a:r>
              <a:rPr lang="fr-FR" dirty="0" smtClean="0"/>
              <a:t>Total € TTC = 2 333 € TTC</a:t>
            </a:r>
          </a:p>
          <a:p>
            <a:pPr algn="just"/>
            <a:r>
              <a:rPr lang="fr-FR" dirty="0" smtClean="0"/>
              <a:t>Total € HT = 1 950,67 € HT </a:t>
            </a:r>
          </a:p>
          <a:p>
            <a:pPr algn="just"/>
            <a:endParaRPr lang="fr-FR" dirty="0" smtClean="0"/>
          </a:p>
          <a:p>
            <a:pPr algn="just"/>
            <a:endParaRPr lang="fr-FR" dirty="0" smtClean="0"/>
          </a:p>
          <a:p>
            <a:pPr algn="just"/>
            <a:endParaRPr lang="fr-FR" dirty="0"/>
          </a:p>
        </p:txBody>
      </p:sp>
      <p:sp>
        <p:nvSpPr>
          <p:cNvPr id="7" name="Espace réservé du texte 6"/>
          <p:cNvSpPr>
            <a:spLocks noGrp="1"/>
          </p:cNvSpPr>
          <p:nvPr>
            <p:ph type="body" sz="quarter" idx="3"/>
          </p:nvPr>
        </p:nvSpPr>
        <p:spPr/>
        <p:txBody>
          <a:bodyPr>
            <a:normAutofit fontScale="92500"/>
          </a:bodyPr>
          <a:lstStyle/>
          <a:p>
            <a:r>
              <a:rPr lang="fr-FR" dirty="0" smtClean="0"/>
              <a:t>SOLUTION TRADITIONNELLE</a:t>
            </a:r>
            <a:endParaRPr lang="fr-FR" dirty="0"/>
          </a:p>
        </p:txBody>
      </p:sp>
      <p:sp>
        <p:nvSpPr>
          <p:cNvPr id="8" name="Espace réservé du contenu 7"/>
          <p:cNvSpPr>
            <a:spLocks noGrp="1"/>
          </p:cNvSpPr>
          <p:nvPr>
            <p:ph sz="quarter" idx="4"/>
          </p:nvPr>
        </p:nvSpPr>
        <p:spPr/>
        <p:txBody>
          <a:bodyPr/>
          <a:lstStyle/>
          <a:p>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15</a:t>
            </a:fld>
            <a:endParaRPr lang="fr-FR" dirty="0"/>
          </a:p>
        </p:txBody>
      </p:sp>
    </p:spTree>
    <p:extLst>
      <p:ext uri="{BB962C8B-B14F-4D97-AF65-F5344CB8AC3E}">
        <p14:creationId xmlns:p14="http://schemas.microsoft.com/office/powerpoint/2010/main" val="164619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Soft</a:t>
            </a:r>
            <a:endParaRPr lang="fr-FR" dirty="0"/>
          </a:p>
        </p:txBody>
      </p:sp>
      <p:sp>
        <p:nvSpPr>
          <p:cNvPr id="3" name="Espace réservé du texte 2"/>
          <p:cNvSpPr>
            <a:spLocks noGrp="1"/>
          </p:cNvSpPr>
          <p:nvPr>
            <p:ph type="body" idx="1"/>
          </p:nvPr>
        </p:nvSpPr>
        <p:spPr/>
        <p:txBody>
          <a:bodyPr/>
          <a:lstStyle/>
          <a:p>
            <a:r>
              <a:rPr lang="fr-FR" dirty="0" smtClean="0"/>
              <a:t>POS smart</a:t>
            </a:r>
            <a:endParaRPr lang="fr-FR" dirty="0"/>
          </a:p>
        </p:txBody>
      </p:sp>
      <p:sp>
        <p:nvSpPr>
          <p:cNvPr id="4" name="Espace réservé du contenu 3"/>
          <p:cNvSpPr>
            <a:spLocks noGrp="1"/>
          </p:cNvSpPr>
          <p:nvPr>
            <p:ph sz="half" idx="2"/>
          </p:nvPr>
        </p:nvSpPr>
        <p:spPr/>
        <p:txBody>
          <a:bodyPr/>
          <a:lstStyle/>
          <a:p>
            <a:endParaRPr lang="fr-FR"/>
          </a:p>
        </p:txBody>
      </p:sp>
      <p:sp>
        <p:nvSpPr>
          <p:cNvPr id="5" name="Espace réservé du texte 4"/>
          <p:cNvSpPr>
            <a:spLocks noGrp="1"/>
          </p:cNvSpPr>
          <p:nvPr>
            <p:ph type="body" sz="quarter" idx="3"/>
          </p:nvPr>
        </p:nvSpPr>
        <p:spPr/>
        <p:txBody>
          <a:bodyPr>
            <a:normAutofit fontScale="92500"/>
          </a:bodyPr>
          <a:lstStyle/>
          <a:p>
            <a:r>
              <a:rPr lang="fr-FR" dirty="0" smtClean="0"/>
              <a:t>Solution traditionnelle</a:t>
            </a:r>
            <a:endParaRPr lang="fr-FR" dirty="0"/>
          </a:p>
        </p:txBody>
      </p:sp>
      <p:sp>
        <p:nvSpPr>
          <p:cNvPr id="6" name="Espace réservé du contenu 5"/>
          <p:cNvSpPr>
            <a:spLocks noGrp="1"/>
          </p:cNvSpPr>
          <p:nvPr>
            <p:ph sz="quarter" idx="4"/>
          </p:nvPr>
        </p:nvSpPr>
        <p:spPr/>
        <p:txBody>
          <a:bodyPr/>
          <a:lstStyle/>
          <a:p>
            <a:endParaRPr lang="fr-FR"/>
          </a:p>
        </p:txBody>
      </p:sp>
      <p:sp>
        <p:nvSpPr>
          <p:cNvPr id="7" name="Espace réservé du pied de page 6"/>
          <p:cNvSpPr>
            <a:spLocks noGrp="1"/>
          </p:cNvSpPr>
          <p:nvPr>
            <p:ph type="ftr" sz="quarter" idx="11"/>
          </p:nvPr>
        </p:nvSpPr>
        <p:spPr/>
        <p:txBody>
          <a:bodyPr/>
          <a:lstStyle/>
          <a:p>
            <a:r>
              <a:rPr lang="fr-FR" smtClean="0"/>
              <a:t>Modèle mis à la disposition par Agora Motion</a:t>
            </a:r>
            <a:endParaRPr lang="fr-FR"/>
          </a:p>
        </p:txBody>
      </p:sp>
      <p:sp>
        <p:nvSpPr>
          <p:cNvPr id="8" name="Espace réservé du numéro de diapositive 7"/>
          <p:cNvSpPr>
            <a:spLocks noGrp="1"/>
          </p:cNvSpPr>
          <p:nvPr>
            <p:ph type="sldNum" sz="quarter" idx="12"/>
          </p:nvPr>
        </p:nvSpPr>
        <p:spPr/>
        <p:txBody>
          <a:bodyPr/>
          <a:lstStyle/>
          <a:p>
            <a:fld id="{E7402124-14F0-214B-A3B5-F5561C925FB7}" type="slidenum">
              <a:rPr lang="fr-FR" smtClean="0"/>
              <a:t>16</a:t>
            </a:fld>
            <a:endParaRPr lang="fr-FR"/>
          </a:p>
        </p:txBody>
      </p:sp>
    </p:spTree>
    <p:extLst>
      <p:ext uri="{BB962C8B-B14F-4D97-AF65-F5344CB8AC3E}">
        <p14:creationId xmlns:p14="http://schemas.microsoft.com/office/powerpoint/2010/main" val="4164101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 Office</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Pour simplifier les choses il serait intéressant de faire un back office web pour tout le monde avec des niveaux de user différent :</a:t>
            </a:r>
          </a:p>
          <a:p>
            <a:pPr lvl="1"/>
            <a:r>
              <a:rPr lang="fr-FR" dirty="0" smtClean="0"/>
              <a:t>Master </a:t>
            </a:r>
            <a:r>
              <a:rPr lang="fr-FR" dirty="0" err="1" smtClean="0"/>
              <a:t>Admin</a:t>
            </a:r>
            <a:r>
              <a:rPr lang="fr-FR" dirty="0" smtClean="0"/>
              <a:t> (nous)</a:t>
            </a:r>
          </a:p>
          <a:p>
            <a:pPr lvl="1"/>
            <a:r>
              <a:rPr lang="fr-FR" dirty="0" smtClean="0"/>
              <a:t>Super </a:t>
            </a:r>
            <a:r>
              <a:rPr lang="fr-FR" dirty="0" err="1" smtClean="0"/>
              <a:t>Admin</a:t>
            </a:r>
            <a:r>
              <a:rPr lang="fr-FR" dirty="0" smtClean="0"/>
              <a:t> (client responsable d’une franchise)</a:t>
            </a:r>
          </a:p>
          <a:p>
            <a:pPr lvl="1"/>
            <a:r>
              <a:rPr lang="fr-FR" dirty="0" err="1" smtClean="0"/>
              <a:t>Admin</a:t>
            </a:r>
            <a:r>
              <a:rPr lang="fr-FR" dirty="0" smtClean="0"/>
              <a:t> (gérant d’un franchise ou bien gérant d’un restaurant)</a:t>
            </a:r>
          </a:p>
          <a:p>
            <a:pPr lvl="1"/>
            <a:endParaRPr lang="fr-FR" dirty="0" smtClean="0"/>
          </a:p>
          <a:p>
            <a:r>
              <a:rPr lang="fr-FR" dirty="0" smtClean="0"/>
              <a:t>Avantage de la solution est qu’il y a qu’un seul BO pour tout le monde (optimisation des couts et simplification de l’architecture)</a:t>
            </a:r>
          </a:p>
          <a:p>
            <a:endParaRPr lang="fr-FR" dirty="0" smtClean="0"/>
          </a:p>
          <a:p>
            <a:r>
              <a:rPr lang="fr-FR" dirty="0" smtClean="0"/>
              <a:t>Connexion via Log/</a:t>
            </a:r>
            <a:r>
              <a:rPr lang="fr-FR" dirty="0" err="1" smtClean="0"/>
              <a:t>Mdp</a:t>
            </a:r>
            <a:endParaRPr lang="fr-FR" dirty="0" smtClean="0"/>
          </a:p>
          <a:p>
            <a:endParaRPr lang="fr-FR" dirty="0"/>
          </a:p>
          <a:p>
            <a:r>
              <a:rPr lang="fr-FR" dirty="0" smtClean="0"/>
              <a:t>S’inspirer du BO </a:t>
            </a:r>
            <a:r>
              <a:rPr lang="fr-FR" dirty="0" err="1" smtClean="0"/>
              <a:t>Wordpress</a:t>
            </a:r>
            <a:r>
              <a:rPr lang="fr-FR" dirty="0" smtClean="0"/>
              <a:t> pour l’administration des menus, des prix</a:t>
            </a:r>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17</a:t>
            </a:fld>
            <a:endParaRPr lang="fr-FR" dirty="0"/>
          </a:p>
        </p:txBody>
      </p:sp>
    </p:spTree>
    <p:extLst>
      <p:ext uri="{BB962C8B-B14F-4D97-AF65-F5344CB8AC3E}">
        <p14:creationId xmlns:p14="http://schemas.microsoft.com/office/powerpoint/2010/main" val="128785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Spécifications fonctionnelles</a:t>
            </a:r>
            <a:endParaRPr lang="fr-FR" dirty="0"/>
          </a:p>
        </p:txBody>
      </p:sp>
      <p:sp>
        <p:nvSpPr>
          <p:cNvPr id="3" name="Espace réservé du contenu 2"/>
          <p:cNvSpPr>
            <a:spLocks noGrp="1"/>
          </p:cNvSpPr>
          <p:nvPr>
            <p:ph idx="1"/>
          </p:nvPr>
        </p:nvSpPr>
        <p:spPr/>
        <p:txBody>
          <a:bodyPr>
            <a:normAutofit fontScale="47500" lnSpcReduction="20000"/>
          </a:bodyPr>
          <a:lstStyle/>
          <a:p>
            <a:pPr algn="just"/>
            <a:r>
              <a:rPr lang="fr-FR" dirty="0" smtClean="0"/>
              <a:t>Possibilité d’ajouter un commentaire à la commande (cuisson, accompagnement, etc…)</a:t>
            </a:r>
          </a:p>
          <a:p>
            <a:pPr algn="just"/>
            <a:endParaRPr lang="fr-FR" dirty="0" smtClean="0"/>
          </a:p>
          <a:p>
            <a:pPr algn="just"/>
            <a:r>
              <a:rPr lang="fr-FR" dirty="0" smtClean="0"/>
              <a:t>Possibilité de rajouter micro du </a:t>
            </a:r>
            <a:r>
              <a:rPr lang="fr-FR" dirty="0" err="1" smtClean="0"/>
              <a:t>device</a:t>
            </a:r>
            <a:r>
              <a:rPr lang="fr-FR" dirty="0" smtClean="0"/>
              <a:t> pour rajouter un commentaire ?</a:t>
            </a:r>
          </a:p>
          <a:p>
            <a:pPr algn="just"/>
            <a:endParaRPr lang="fr-FR" dirty="0" smtClean="0"/>
          </a:p>
          <a:p>
            <a:pPr algn="just"/>
            <a:r>
              <a:rPr lang="fr-FR" dirty="0" smtClean="0"/>
              <a:t>Possibilité d’administrer les tables directement sur </a:t>
            </a:r>
            <a:r>
              <a:rPr lang="fr-FR" dirty="0" err="1" smtClean="0"/>
              <a:t>device</a:t>
            </a:r>
            <a:r>
              <a:rPr lang="fr-FR" dirty="0" smtClean="0"/>
              <a:t> ?</a:t>
            </a:r>
          </a:p>
          <a:p>
            <a:pPr algn="just"/>
            <a:endParaRPr lang="fr-FR" dirty="0" smtClean="0"/>
          </a:p>
          <a:p>
            <a:pPr algn="just"/>
            <a:r>
              <a:rPr lang="fr-FR" dirty="0" smtClean="0"/>
              <a:t>Possibilité de </a:t>
            </a:r>
            <a:r>
              <a:rPr lang="fr-FR" dirty="0" err="1" smtClean="0"/>
              <a:t>spliter</a:t>
            </a:r>
            <a:r>
              <a:rPr lang="fr-FR" dirty="0" smtClean="0"/>
              <a:t> une addition si les gens souhaitent payer séparément</a:t>
            </a:r>
          </a:p>
          <a:p>
            <a:pPr algn="just"/>
            <a:endParaRPr lang="fr-FR" dirty="0"/>
          </a:p>
          <a:p>
            <a:pPr algn="just"/>
            <a:r>
              <a:rPr lang="fr-FR" dirty="0" smtClean="0"/>
              <a:t>Affichage des tables suivant le login/</a:t>
            </a:r>
            <a:r>
              <a:rPr lang="fr-FR" dirty="0" err="1" smtClean="0"/>
              <a:t>mdp</a:t>
            </a:r>
            <a:r>
              <a:rPr lang="fr-FR" dirty="0" smtClean="0"/>
              <a:t> rentré, gestion au niveau du back office de l’attribution des tables</a:t>
            </a:r>
          </a:p>
          <a:p>
            <a:pPr algn="just"/>
            <a:endParaRPr lang="fr-FR" dirty="0"/>
          </a:p>
          <a:p>
            <a:pPr algn="just"/>
            <a:r>
              <a:rPr lang="fr-FR" dirty="0" smtClean="0"/>
              <a:t>Affichage d’une notification sur une table lorsque une commande est prête en cuisine</a:t>
            </a:r>
          </a:p>
          <a:p>
            <a:pPr algn="just"/>
            <a:endParaRPr lang="fr-FR" dirty="0"/>
          </a:p>
          <a:p>
            <a:pPr algn="just"/>
            <a:r>
              <a:rPr lang="fr-FR" dirty="0" smtClean="0"/>
              <a:t>Gestion de BDD en local (Nom user/tel/mail/adresse)</a:t>
            </a:r>
          </a:p>
          <a:p>
            <a:pPr algn="just"/>
            <a:endParaRPr lang="fr-FR" dirty="0"/>
          </a:p>
          <a:p>
            <a:pPr algn="just"/>
            <a:r>
              <a:rPr lang="fr-FR" dirty="0" smtClean="0"/>
              <a:t>Architecture du menu :</a:t>
            </a:r>
          </a:p>
          <a:p>
            <a:pPr lvl="1" algn="just"/>
            <a:r>
              <a:rPr lang="fr-FR" dirty="0" smtClean="0"/>
              <a:t>Catégories</a:t>
            </a:r>
          </a:p>
          <a:p>
            <a:pPr lvl="1" algn="just"/>
            <a:r>
              <a:rPr lang="fr-FR" dirty="0" smtClean="0"/>
              <a:t>Sous catégories</a:t>
            </a:r>
          </a:p>
          <a:p>
            <a:pPr lvl="1" algn="just"/>
            <a:r>
              <a:rPr lang="fr-FR" dirty="0" smtClean="0"/>
              <a:t>Items</a:t>
            </a:r>
          </a:p>
          <a:p>
            <a:pPr algn="just"/>
            <a:endParaRPr lang="fr-FR" dirty="0" smtClean="0"/>
          </a:p>
          <a:p>
            <a:pPr algn="just"/>
            <a:endParaRPr lang="fr-FR" dirty="0" smtClean="0"/>
          </a:p>
          <a:p>
            <a:pPr algn="just"/>
            <a:endParaRPr lang="fr-FR" dirty="0"/>
          </a:p>
        </p:txBody>
      </p:sp>
      <p:sp>
        <p:nvSpPr>
          <p:cNvPr id="4" name="Espace réservé du pied de page 3"/>
          <p:cNvSpPr>
            <a:spLocks noGrp="1"/>
          </p:cNvSpPr>
          <p:nvPr>
            <p:ph type="ftr" sz="quarter" idx="11"/>
          </p:nvPr>
        </p:nvSpPr>
        <p:spPr/>
        <p:txBody>
          <a:bodyPr/>
          <a:lstStyle/>
          <a:p>
            <a:r>
              <a:rPr lang="fr-FR" smtClean="0"/>
              <a:t>Modèle mis à la disposition par Agora Motion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18</a:t>
            </a:fld>
            <a:endParaRPr lang="fr-FR" dirty="0"/>
          </a:p>
        </p:txBody>
      </p:sp>
    </p:spTree>
    <p:extLst>
      <p:ext uri="{BB962C8B-B14F-4D97-AF65-F5344CB8AC3E}">
        <p14:creationId xmlns:p14="http://schemas.microsoft.com/office/powerpoint/2010/main" val="7666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Spécifications fonctionnelles BO</a:t>
            </a:r>
            <a:endParaRPr lang="fr-FR" dirty="0"/>
          </a:p>
        </p:txBody>
      </p:sp>
      <p:sp>
        <p:nvSpPr>
          <p:cNvPr id="3" name="Espace réservé du contenu 2"/>
          <p:cNvSpPr>
            <a:spLocks noGrp="1"/>
          </p:cNvSpPr>
          <p:nvPr>
            <p:ph idx="1"/>
          </p:nvPr>
        </p:nvSpPr>
        <p:spPr/>
        <p:txBody>
          <a:bodyPr/>
          <a:lstStyle/>
          <a:p>
            <a:pPr algn="just"/>
            <a:r>
              <a:rPr lang="fr-FR" dirty="0" smtClean="0"/>
              <a:t>Gestion du menu et de la salle</a:t>
            </a:r>
          </a:p>
          <a:p>
            <a:pPr algn="just"/>
            <a:endParaRPr lang="fr-FR" dirty="0"/>
          </a:p>
          <a:p>
            <a:pPr algn="just"/>
            <a:r>
              <a:rPr lang="fr-FR" dirty="0" smtClean="0"/>
              <a:t>Possibilité de modifier en temps réel la disponibilité ou bien le prix d’un item</a:t>
            </a:r>
          </a:p>
          <a:p>
            <a:pPr algn="just"/>
            <a:endParaRPr lang="fr-FR" dirty="0" smtClean="0"/>
          </a:p>
          <a:p>
            <a:pPr algn="just"/>
            <a:r>
              <a:rPr lang="fr-FR" dirty="0" smtClean="0"/>
              <a:t>BI en temps réel des ventes réalisées</a:t>
            </a:r>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19</a:t>
            </a:fld>
            <a:endParaRPr lang="fr-FR" dirty="0"/>
          </a:p>
        </p:txBody>
      </p:sp>
    </p:spTree>
    <p:extLst>
      <p:ext uri="{BB962C8B-B14F-4D97-AF65-F5344CB8AC3E}">
        <p14:creationId xmlns:p14="http://schemas.microsoft.com/office/powerpoint/2010/main" val="281221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6" name="Espace réservé du pied de page 5"/>
          <p:cNvSpPr>
            <a:spLocks noGrp="1"/>
          </p:cNvSpPr>
          <p:nvPr>
            <p:ph type="ftr" sz="quarter" idx="11"/>
          </p:nvPr>
        </p:nvSpPr>
        <p:spPr/>
        <p:txBody>
          <a:bodyPr/>
          <a:lstStyle/>
          <a:p>
            <a:r>
              <a:rPr lang="fr-FR" smtClean="0"/>
              <a:t>Modèle mis à la disposition par Agora Motion</a:t>
            </a:r>
            <a:endParaRPr lang="fr-FR" dirty="0" smtClean="0"/>
          </a:p>
        </p:txBody>
      </p:sp>
      <p:sp>
        <p:nvSpPr>
          <p:cNvPr id="7" name="Espace réservé du numéro de diapositive 6"/>
          <p:cNvSpPr>
            <a:spLocks noGrp="1"/>
          </p:cNvSpPr>
          <p:nvPr>
            <p:ph type="sldNum" sz="quarter" idx="12"/>
          </p:nvPr>
        </p:nvSpPr>
        <p:spPr/>
        <p:txBody>
          <a:bodyPr/>
          <a:lstStyle/>
          <a:p>
            <a:fld id="{E7402124-14F0-214B-A3B5-F5561C925FB7}" type="slidenum">
              <a:rPr lang="fr-FR" smtClean="0"/>
              <a:t>2</a:t>
            </a:fld>
            <a:endParaRPr lang="fr-FR" dirty="0"/>
          </a:p>
        </p:txBody>
      </p:sp>
      <p:sp>
        <p:nvSpPr>
          <p:cNvPr id="9" name="Espace réservé du contenu 2"/>
          <p:cNvSpPr>
            <a:spLocks noGrp="1"/>
          </p:cNvSpPr>
          <p:nvPr>
            <p:ph sz="half" idx="1"/>
          </p:nvPr>
        </p:nvSpPr>
        <p:spPr>
          <a:xfrm>
            <a:off x="457200" y="1773936"/>
            <a:ext cx="4038600" cy="4623816"/>
          </a:xfrm>
        </p:spPr>
        <p:txBody>
          <a:bodyPr/>
          <a:lstStyle/>
          <a:p>
            <a:endParaRPr lang="fr-FR" sz="1600" dirty="0" smtClean="0"/>
          </a:p>
          <a:p>
            <a:r>
              <a:rPr lang="fr-FR" sz="1600" dirty="0" smtClean="0"/>
              <a:t>L’équipe</a:t>
            </a:r>
          </a:p>
          <a:p>
            <a:r>
              <a:rPr lang="fr-FR" sz="1600" dirty="0" smtClean="0"/>
              <a:t>Le projet</a:t>
            </a:r>
          </a:p>
          <a:p>
            <a:r>
              <a:rPr lang="fr-FR" sz="1600" dirty="0" smtClean="0"/>
              <a:t>L’analyse du marché</a:t>
            </a:r>
          </a:p>
          <a:p>
            <a:r>
              <a:rPr lang="fr-FR" sz="1600" dirty="0" smtClean="0"/>
              <a:t>Concurrents</a:t>
            </a:r>
          </a:p>
          <a:p>
            <a:r>
              <a:rPr lang="fr-FR" sz="1600" dirty="0" smtClean="0"/>
              <a:t>Notre positionnement</a:t>
            </a:r>
          </a:p>
          <a:p>
            <a:r>
              <a:rPr lang="fr-FR" sz="1600" dirty="0" smtClean="0"/>
              <a:t>SWOT</a:t>
            </a:r>
          </a:p>
          <a:p>
            <a:r>
              <a:rPr lang="fr-FR" sz="1600" dirty="0" smtClean="0"/>
              <a:t>Spécifications fonctionnelles</a:t>
            </a:r>
          </a:p>
          <a:p>
            <a:r>
              <a:rPr lang="fr-FR" sz="1600" dirty="0" err="1" smtClean="0"/>
              <a:t>Mockup</a:t>
            </a:r>
            <a:endParaRPr lang="fr-FR" sz="1600" dirty="0" smtClean="0"/>
          </a:p>
          <a:p>
            <a:r>
              <a:rPr lang="fr-FR" sz="1600" dirty="0" smtClean="0"/>
              <a:t>Hypothèses d’exploitation</a:t>
            </a:r>
          </a:p>
          <a:p>
            <a:r>
              <a:rPr lang="fr-FR" sz="1600" dirty="0" smtClean="0"/>
              <a:t>Chiffres prévisionnels</a:t>
            </a:r>
          </a:p>
          <a:p>
            <a:r>
              <a:rPr lang="fr-FR" sz="1600" dirty="0" smtClean="0"/>
              <a:t>Perspectives d’évolutions</a:t>
            </a:r>
          </a:p>
          <a:p>
            <a:endParaRPr lang="fr-FR" sz="1600" dirty="0" smtClean="0"/>
          </a:p>
          <a:p>
            <a:endParaRPr lang="fr-FR" sz="1600" dirty="0" smtClean="0"/>
          </a:p>
          <a:p>
            <a:endParaRPr lang="fr-FR" sz="1600" dirty="0" smtClean="0"/>
          </a:p>
          <a:p>
            <a:endParaRPr lang="fr-FR" sz="1600" dirty="0" smtClean="0"/>
          </a:p>
          <a:p>
            <a:endParaRPr lang="fr-FR" sz="1600" dirty="0" smtClean="0"/>
          </a:p>
          <a:p>
            <a:endParaRPr lang="fr-FR" sz="1600" dirty="0" smtClean="0"/>
          </a:p>
          <a:p>
            <a:endParaRPr lang="fr-FR" sz="1600" dirty="0" smtClean="0"/>
          </a:p>
        </p:txBody>
      </p:sp>
      <p:sp>
        <p:nvSpPr>
          <p:cNvPr id="10" name="Espace réservé du contenu 2"/>
          <p:cNvSpPr txBox="1">
            <a:spLocks/>
          </p:cNvSpPr>
          <p:nvPr/>
        </p:nvSpPr>
        <p:spPr>
          <a:xfrm>
            <a:off x="4648200" y="1773936"/>
            <a:ext cx="4038600" cy="4623816"/>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lgn="r">
              <a:buFont typeface="Wingdings 2"/>
              <a:buNone/>
            </a:pPr>
            <a:endParaRPr lang="fr-FR" sz="1600" dirty="0" smtClean="0"/>
          </a:p>
          <a:p>
            <a:pPr marL="0" indent="0" algn="r">
              <a:buFont typeface="Wingdings 2"/>
              <a:buNone/>
            </a:pPr>
            <a:r>
              <a:rPr lang="fr-FR" sz="1600" dirty="0" smtClean="0"/>
              <a:t>Page 3</a:t>
            </a:r>
          </a:p>
          <a:p>
            <a:pPr marL="0" indent="0" algn="r">
              <a:buFont typeface="Wingdings 2"/>
              <a:buNone/>
            </a:pPr>
            <a:r>
              <a:rPr lang="fr-FR" sz="1600" dirty="0" smtClean="0"/>
              <a:t>Page 4</a:t>
            </a:r>
          </a:p>
          <a:p>
            <a:pPr marL="0" indent="0" algn="r">
              <a:buFont typeface="Wingdings 2"/>
              <a:buNone/>
            </a:pPr>
            <a:r>
              <a:rPr lang="fr-FR" sz="1600" dirty="0" smtClean="0"/>
              <a:t>Page 5</a:t>
            </a:r>
          </a:p>
          <a:p>
            <a:pPr marL="0" indent="0" algn="r">
              <a:buFont typeface="Wingdings 2"/>
              <a:buNone/>
            </a:pPr>
            <a:r>
              <a:rPr lang="fr-FR" sz="1600" dirty="0" smtClean="0"/>
              <a:t>Page 6</a:t>
            </a:r>
          </a:p>
          <a:p>
            <a:pPr marL="0" indent="0" algn="r">
              <a:buFont typeface="Wingdings 2"/>
              <a:buNone/>
            </a:pPr>
            <a:r>
              <a:rPr lang="fr-FR" sz="1600" dirty="0" smtClean="0"/>
              <a:t>Page 7</a:t>
            </a:r>
          </a:p>
          <a:p>
            <a:pPr marL="0" indent="0" algn="r">
              <a:buFont typeface="Wingdings 2"/>
              <a:buNone/>
            </a:pPr>
            <a:r>
              <a:rPr lang="fr-FR" sz="1600" dirty="0" smtClean="0"/>
              <a:t>Page 8</a:t>
            </a:r>
          </a:p>
          <a:p>
            <a:pPr marL="0" indent="0" algn="r">
              <a:buFont typeface="Wingdings 2"/>
              <a:buNone/>
            </a:pPr>
            <a:r>
              <a:rPr lang="fr-FR" sz="1600" dirty="0" smtClean="0"/>
              <a:t>Page 9</a:t>
            </a:r>
          </a:p>
          <a:p>
            <a:pPr marL="0" indent="0" algn="r">
              <a:buFont typeface="Wingdings 2"/>
              <a:buNone/>
            </a:pPr>
            <a:r>
              <a:rPr lang="fr-FR" sz="1600" dirty="0" smtClean="0"/>
              <a:t>Page 10</a:t>
            </a:r>
          </a:p>
          <a:p>
            <a:pPr marL="0" indent="0" algn="r">
              <a:buFont typeface="Wingdings 2"/>
              <a:buNone/>
            </a:pPr>
            <a:r>
              <a:rPr lang="fr-FR" sz="1600" dirty="0" smtClean="0"/>
              <a:t>Page 11</a:t>
            </a:r>
          </a:p>
          <a:p>
            <a:pPr marL="0" indent="0" algn="r">
              <a:buFont typeface="Wingdings 2"/>
              <a:buNone/>
            </a:pPr>
            <a:r>
              <a:rPr lang="fr-FR" sz="1600" dirty="0" smtClean="0"/>
              <a:t>Page 12</a:t>
            </a:r>
          </a:p>
          <a:p>
            <a:pPr marL="0" indent="0" algn="r">
              <a:buFont typeface="Wingdings 2"/>
              <a:buNone/>
            </a:pPr>
            <a:r>
              <a:rPr lang="fr-FR" sz="1600" dirty="0" smtClean="0"/>
              <a:t>Page 13</a:t>
            </a:r>
          </a:p>
          <a:p>
            <a:pPr marL="0" indent="0" algn="r">
              <a:buFont typeface="Wingdings 2"/>
              <a:buNone/>
            </a:pPr>
            <a:r>
              <a:rPr lang="fr-FR" sz="1600" dirty="0" smtClean="0"/>
              <a:t>Page 14</a:t>
            </a:r>
          </a:p>
          <a:p>
            <a:pPr marL="0" indent="0" algn="r">
              <a:buFont typeface="Wingdings 2"/>
              <a:buNone/>
            </a:pPr>
            <a:r>
              <a:rPr lang="fr-FR" sz="1600" dirty="0" smtClean="0"/>
              <a:t>Page 15</a:t>
            </a:r>
          </a:p>
          <a:p>
            <a:pPr marL="0" indent="0" algn="r">
              <a:buFont typeface="Wingdings 2"/>
              <a:buNone/>
            </a:pPr>
            <a:r>
              <a:rPr lang="fr-FR" sz="1600" dirty="0" smtClean="0"/>
              <a:t>Page 16</a:t>
            </a:r>
            <a:endParaRPr lang="fr-FR" sz="1600" dirty="0"/>
          </a:p>
        </p:txBody>
      </p:sp>
    </p:spTree>
    <p:extLst>
      <p:ext uri="{BB962C8B-B14F-4D97-AF65-F5344CB8AC3E}">
        <p14:creationId xmlns:p14="http://schemas.microsoft.com/office/powerpoint/2010/main" val="7219108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Maquette V1 – Terminal </a:t>
            </a:r>
            <a:r>
              <a:rPr lang="fr-FR" dirty="0" err="1" smtClean="0"/>
              <a:t>iPad</a:t>
            </a:r>
            <a:endParaRPr lang="fr-FR" dirty="0"/>
          </a:p>
        </p:txBody>
      </p:sp>
      <p:sp>
        <p:nvSpPr>
          <p:cNvPr id="7" name="Espace réservé du contenu 6"/>
          <p:cNvSpPr>
            <a:spLocks noGrp="1"/>
          </p:cNvSpPr>
          <p:nvPr>
            <p:ph idx="1"/>
          </p:nvPr>
        </p:nvSpPr>
        <p:spPr>
          <a:xfrm>
            <a:off x="457200" y="1775191"/>
            <a:ext cx="2527300" cy="4625609"/>
          </a:xfrm>
        </p:spPr>
        <p:txBody>
          <a:bodyPr>
            <a:normAutofit fontScale="47500" lnSpcReduction="20000"/>
          </a:bodyPr>
          <a:lstStyle/>
          <a:p>
            <a:pPr algn="just"/>
            <a:r>
              <a:rPr lang="fr-FR" dirty="0" smtClean="0"/>
              <a:t>Ci à droite une maquette de l’aspect fonctionnelle de ce que pourrait être la solution sur l’ensemble des offres pour le terminal </a:t>
            </a:r>
            <a:r>
              <a:rPr lang="fr-FR" dirty="0" err="1" smtClean="0"/>
              <a:t>iPad</a:t>
            </a:r>
            <a:endParaRPr lang="fr-FR" dirty="0" smtClean="0"/>
          </a:p>
          <a:p>
            <a:pPr algn="just"/>
            <a:endParaRPr lang="fr-FR" dirty="0" smtClean="0"/>
          </a:p>
          <a:p>
            <a:pPr algn="just"/>
            <a:r>
              <a:rPr lang="fr-FR" dirty="0" smtClean="0"/>
              <a:t>Tab bar permettant de switcher entre les tables</a:t>
            </a:r>
          </a:p>
          <a:p>
            <a:pPr algn="just"/>
            <a:endParaRPr lang="fr-FR" dirty="0" smtClean="0"/>
          </a:p>
          <a:p>
            <a:pPr algn="just"/>
            <a:r>
              <a:rPr lang="fr-FR" dirty="0" smtClean="0"/>
              <a:t>Bouton envoyer permettant de transmettre la commande directement en cuisine</a:t>
            </a:r>
          </a:p>
          <a:p>
            <a:pPr algn="just"/>
            <a:endParaRPr lang="fr-FR" dirty="0" smtClean="0"/>
          </a:p>
          <a:p>
            <a:pPr algn="just"/>
            <a:r>
              <a:rPr lang="fr-FR" dirty="0" smtClean="0"/>
              <a:t>Bouton paiement permettant d’encaisser la commande</a:t>
            </a:r>
            <a:endParaRPr lang="fr-FR" dirty="0"/>
          </a:p>
        </p:txBody>
      </p:sp>
      <p:sp>
        <p:nvSpPr>
          <p:cNvPr id="4" name="Espace réservé du pied de page 3"/>
          <p:cNvSpPr>
            <a:spLocks noGrp="1"/>
          </p:cNvSpPr>
          <p:nvPr>
            <p:ph type="ftr" sz="quarter" idx="11"/>
          </p:nvPr>
        </p:nvSpPr>
        <p:spPr/>
        <p:txBody>
          <a:bodyPr/>
          <a:lstStyle/>
          <a:p>
            <a:r>
              <a:rPr lang="fr-FR" smtClean="0"/>
              <a:t>Modèle mis à la disposition par Agora Motion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20</a:t>
            </a:fld>
            <a:endParaRPr lang="fr-FR" dirty="0"/>
          </a:p>
        </p:txBody>
      </p:sp>
      <p:pic>
        <p:nvPicPr>
          <p:cNvPr id="6" name="Image 5"/>
          <p:cNvPicPr>
            <a:picLocks noChangeAspect="1"/>
          </p:cNvPicPr>
          <p:nvPr/>
        </p:nvPicPr>
        <p:blipFill>
          <a:blip r:embed="rId2"/>
          <a:stretch>
            <a:fillRect/>
          </a:stretch>
        </p:blipFill>
        <p:spPr>
          <a:xfrm>
            <a:off x="3089326" y="1742395"/>
            <a:ext cx="5767516" cy="4325637"/>
          </a:xfrm>
          <a:prstGeom prst="rect">
            <a:avLst/>
          </a:prstGeom>
        </p:spPr>
      </p:pic>
    </p:spTree>
    <p:extLst>
      <p:ext uri="{BB962C8B-B14F-4D97-AF65-F5344CB8AC3E}">
        <p14:creationId xmlns:p14="http://schemas.microsoft.com/office/powerpoint/2010/main" val="1576351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Maquette V1 – Terminal iPod/iPhone</a:t>
            </a:r>
            <a:endParaRPr lang="fr-FR" dirty="0"/>
          </a:p>
        </p:txBody>
      </p:sp>
      <p:sp>
        <p:nvSpPr>
          <p:cNvPr id="10" name="Espace réservé du contenu 9"/>
          <p:cNvSpPr>
            <a:spLocks noGrp="1"/>
          </p:cNvSpPr>
          <p:nvPr>
            <p:ph idx="1"/>
          </p:nvPr>
        </p:nvSpPr>
        <p:spPr>
          <a:xfrm>
            <a:off x="457200" y="1775191"/>
            <a:ext cx="2463800" cy="4625609"/>
          </a:xfrm>
        </p:spPr>
        <p:txBody>
          <a:bodyPr>
            <a:normAutofit fontScale="62500" lnSpcReduction="20000"/>
          </a:bodyPr>
          <a:lstStyle/>
          <a:p>
            <a:pPr algn="just"/>
            <a:r>
              <a:rPr lang="fr-FR" dirty="0" smtClean="0"/>
              <a:t>Version iPod/iPhone beaucoup plus standard, possibilité de prendre une commande jusqu’au règlement en 5 étapes</a:t>
            </a:r>
          </a:p>
          <a:p>
            <a:pPr lvl="1" algn="just"/>
            <a:r>
              <a:rPr lang="fr-FR" dirty="0" smtClean="0"/>
              <a:t>Choix de la table</a:t>
            </a:r>
          </a:p>
          <a:p>
            <a:pPr lvl="1" algn="just"/>
            <a:r>
              <a:rPr lang="fr-FR" dirty="0" smtClean="0"/>
              <a:t>Choix des catégories</a:t>
            </a:r>
          </a:p>
          <a:p>
            <a:pPr lvl="1" algn="just"/>
            <a:r>
              <a:rPr lang="fr-FR" dirty="0" smtClean="0"/>
              <a:t>Choix des items</a:t>
            </a:r>
          </a:p>
          <a:p>
            <a:pPr lvl="1" algn="just"/>
            <a:r>
              <a:rPr lang="fr-FR" dirty="0" smtClean="0"/>
              <a:t>Modifications des items sur le panier</a:t>
            </a:r>
          </a:p>
          <a:p>
            <a:pPr lvl="1" algn="just"/>
            <a:r>
              <a:rPr lang="fr-FR" dirty="0" smtClean="0"/>
              <a:t>Paiement sur une vue Panier</a:t>
            </a:r>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21</a:t>
            </a:fld>
            <a:endParaRPr lang="fr-FR" dirty="0"/>
          </a:p>
        </p:txBody>
      </p:sp>
      <p:pic>
        <p:nvPicPr>
          <p:cNvPr id="8" name="Image 7"/>
          <p:cNvPicPr>
            <a:picLocks noChangeAspect="1"/>
          </p:cNvPicPr>
          <p:nvPr/>
        </p:nvPicPr>
        <p:blipFill>
          <a:blip r:embed="rId2"/>
          <a:stretch>
            <a:fillRect/>
          </a:stretch>
        </p:blipFill>
        <p:spPr>
          <a:xfrm>
            <a:off x="3162300" y="1689100"/>
            <a:ext cx="2755900" cy="4133850"/>
          </a:xfrm>
          <a:prstGeom prst="rect">
            <a:avLst/>
          </a:prstGeom>
        </p:spPr>
      </p:pic>
      <p:pic>
        <p:nvPicPr>
          <p:cNvPr id="9" name="Image 8"/>
          <p:cNvPicPr>
            <a:picLocks noChangeAspect="1"/>
          </p:cNvPicPr>
          <p:nvPr/>
        </p:nvPicPr>
        <p:blipFill>
          <a:blip r:embed="rId3"/>
          <a:stretch>
            <a:fillRect/>
          </a:stretch>
        </p:blipFill>
        <p:spPr>
          <a:xfrm>
            <a:off x="6195060" y="1689100"/>
            <a:ext cx="2743200" cy="4114800"/>
          </a:xfrm>
          <a:prstGeom prst="rect">
            <a:avLst/>
          </a:prstGeom>
        </p:spPr>
      </p:pic>
    </p:spTree>
    <p:extLst>
      <p:ext uri="{BB962C8B-B14F-4D97-AF65-F5344CB8AC3E}">
        <p14:creationId xmlns:p14="http://schemas.microsoft.com/office/powerpoint/2010/main" val="389135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Hypothèses d’exploitation : </a:t>
            </a:r>
            <a:br>
              <a:rPr lang="fr-FR" dirty="0"/>
            </a:br>
            <a:r>
              <a:rPr lang="fr-FR" dirty="0"/>
              <a:t>court terme</a:t>
            </a:r>
          </a:p>
        </p:txBody>
      </p:sp>
      <p:sp>
        <p:nvSpPr>
          <p:cNvPr id="3" name="Espace réservé du contenu 2"/>
          <p:cNvSpPr>
            <a:spLocks noGrp="1"/>
          </p:cNvSpPr>
          <p:nvPr>
            <p:ph idx="1"/>
          </p:nvPr>
        </p:nvSpPr>
        <p:spPr/>
        <p:txBody>
          <a:bodyPr>
            <a:normAutofit fontScale="55000" lnSpcReduction="20000"/>
          </a:bodyPr>
          <a:lstStyle/>
          <a:p>
            <a:pPr algn="just"/>
            <a:r>
              <a:rPr lang="fr-FR" dirty="0" smtClean="0"/>
              <a:t>Durant la 1</a:t>
            </a:r>
            <a:r>
              <a:rPr lang="fr-FR" baseline="30000" dirty="0" smtClean="0"/>
              <a:t>ère</a:t>
            </a:r>
            <a:r>
              <a:rPr lang="fr-FR" dirty="0" smtClean="0"/>
              <a:t> année du lancement de la solution, prévoir des partenariats pour pouvoir tester/améliorer la solution et également avoir une vitrine pour la solution :</a:t>
            </a:r>
          </a:p>
          <a:p>
            <a:pPr lvl="1" algn="just"/>
            <a:r>
              <a:rPr lang="fr-FR" dirty="0" smtClean="0"/>
              <a:t>Installation de la solution en version alpha dans un restaurant type brasserie (50 couverts max) durant 1 mois pour tests en situation réelle et corrections/améliorations de la solution. </a:t>
            </a:r>
            <a:endParaRPr lang="fr-FR" dirty="0"/>
          </a:p>
          <a:p>
            <a:pPr lvl="1" algn="just"/>
            <a:r>
              <a:rPr lang="fr-FR" dirty="0" smtClean="0"/>
              <a:t>Installation de la solution en version beta dans une franchise (entre 3 et 5 restaurants) durant 3 mois pour tests en situation réelle et optimisation de la solution </a:t>
            </a:r>
            <a:r>
              <a:rPr lang="fr-FR" dirty="0" err="1" smtClean="0"/>
              <a:t>cloud</a:t>
            </a:r>
            <a:r>
              <a:rPr lang="fr-FR" dirty="0" smtClean="0"/>
              <a:t> et du back office.</a:t>
            </a:r>
          </a:p>
          <a:p>
            <a:pPr lvl="1" algn="just"/>
            <a:endParaRPr lang="fr-FR" dirty="0" smtClean="0"/>
          </a:p>
          <a:p>
            <a:pPr algn="just"/>
            <a:r>
              <a:rPr lang="fr-FR" dirty="0" smtClean="0"/>
              <a:t>Dés que la version alpha en mode local est opérationnel :</a:t>
            </a:r>
          </a:p>
          <a:p>
            <a:pPr lvl="1" algn="just"/>
            <a:r>
              <a:rPr lang="fr-FR" dirty="0"/>
              <a:t>Communication sur les social media autour de la solution (</a:t>
            </a:r>
            <a:r>
              <a:rPr lang="fr-FR" dirty="0" err="1"/>
              <a:t>buzz</a:t>
            </a:r>
            <a:r>
              <a:rPr lang="fr-FR" dirty="0"/>
              <a:t>)</a:t>
            </a:r>
          </a:p>
          <a:p>
            <a:pPr lvl="1" algn="just"/>
            <a:r>
              <a:rPr lang="fr-FR" dirty="0" err="1"/>
              <a:t>Dép</a:t>
            </a:r>
            <a:r>
              <a:rPr lang="sk-SK" dirty="0"/>
              <a:t>ô</a:t>
            </a:r>
            <a:r>
              <a:rPr lang="fr-FR" dirty="0" err="1"/>
              <a:t>t</a:t>
            </a:r>
            <a:r>
              <a:rPr lang="fr-FR" dirty="0"/>
              <a:t> de flyer dans chaque restaurant (zone de chalandise : Paris, cible : restaurant non franchisé 100 couverts maximum)</a:t>
            </a:r>
          </a:p>
          <a:p>
            <a:pPr lvl="1" algn="just"/>
            <a:r>
              <a:rPr lang="fr-FR" dirty="0"/>
              <a:t>Communication Web généraliste et sites spécialisés dans la restauration</a:t>
            </a:r>
          </a:p>
          <a:p>
            <a:pPr lvl="1" algn="just"/>
            <a:r>
              <a:rPr lang="fr-FR" dirty="0"/>
              <a:t>Prospection physique (même cibles et zones de chalandise cité auparavant)</a:t>
            </a:r>
          </a:p>
          <a:p>
            <a:pPr algn="just"/>
            <a:endParaRPr lang="fr-FR" dirty="0" smtClean="0"/>
          </a:p>
          <a:p>
            <a:pPr algn="just"/>
            <a:r>
              <a:rPr lang="fr-FR" dirty="0" smtClean="0"/>
              <a:t>Dés que la version beta est opérationnel : </a:t>
            </a:r>
          </a:p>
          <a:p>
            <a:pPr lvl="1" algn="just"/>
            <a:r>
              <a:rPr lang="fr-FR" dirty="0" smtClean="0"/>
              <a:t>même processus qu’auparavant mais sur la cible des restaurants franchisés</a:t>
            </a:r>
          </a:p>
          <a:p>
            <a:pPr lvl="1" algn="just"/>
            <a:r>
              <a:rPr lang="fr-FR" dirty="0" smtClean="0"/>
              <a:t>Lobbying auprès des franchises.</a:t>
            </a:r>
          </a:p>
          <a:p>
            <a:pPr lvl="1" algn="just"/>
            <a:endParaRPr lang="fr-FR" dirty="0" smtClean="0"/>
          </a:p>
          <a:p>
            <a:pPr algn="just"/>
            <a:r>
              <a:rPr lang="fr-FR" dirty="0" smtClean="0"/>
              <a:t>Commercialisation à plus grande échelle</a:t>
            </a:r>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22</a:t>
            </a:fld>
            <a:endParaRPr lang="fr-FR" dirty="0"/>
          </a:p>
        </p:txBody>
      </p:sp>
    </p:spTree>
    <p:extLst>
      <p:ext uri="{BB962C8B-B14F-4D97-AF65-F5344CB8AC3E}">
        <p14:creationId xmlns:p14="http://schemas.microsoft.com/office/powerpoint/2010/main" val="2814556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Hypothèses d’exploitation : </a:t>
            </a:r>
            <a:br>
              <a:rPr lang="fr-FR" dirty="0"/>
            </a:br>
            <a:r>
              <a:rPr lang="fr-FR" dirty="0" smtClean="0"/>
              <a:t>moyen terme</a:t>
            </a:r>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23</a:t>
            </a:fld>
            <a:endParaRPr lang="fr-FR" dirty="0"/>
          </a:p>
        </p:txBody>
      </p:sp>
      <p:sp>
        <p:nvSpPr>
          <p:cNvPr id="7" name="Espace réservé du contenu 6"/>
          <p:cNvSpPr>
            <a:spLocks noGrp="1"/>
          </p:cNvSpPr>
          <p:nvPr>
            <p:ph idx="1"/>
          </p:nvPr>
        </p:nvSpPr>
        <p:spPr/>
        <p:txBody>
          <a:bodyPr>
            <a:normAutofit fontScale="55000" lnSpcReduction="20000"/>
          </a:bodyPr>
          <a:lstStyle/>
          <a:p>
            <a:pPr algn="just"/>
            <a:r>
              <a:rPr lang="fr-FR" dirty="0" smtClean="0"/>
              <a:t>Durant la 2</a:t>
            </a:r>
            <a:r>
              <a:rPr lang="fr-FR" baseline="30000" dirty="0" smtClean="0"/>
              <a:t>ème</a:t>
            </a:r>
            <a:r>
              <a:rPr lang="fr-FR" dirty="0" smtClean="0"/>
              <a:t> et 3</a:t>
            </a:r>
            <a:r>
              <a:rPr lang="fr-FR" baseline="30000" dirty="0" smtClean="0"/>
              <a:t>ème</a:t>
            </a:r>
            <a:r>
              <a:rPr lang="fr-FR" dirty="0" smtClean="0"/>
              <a:t> année :</a:t>
            </a:r>
          </a:p>
          <a:p>
            <a:pPr lvl="1" algn="just"/>
            <a:r>
              <a:rPr lang="fr-FR" dirty="0" smtClean="0"/>
              <a:t>Amélioration et évolution de la solution en fonction du retour du marché</a:t>
            </a:r>
          </a:p>
          <a:p>
            <a:pPr lvl="1" algn="just"/>
            <a:endParaRPr lang="fr-FR" dirty="0" smtClean="0"/>
          </a:p>
          <a:p>
            <a:pPr algn="just"/>
            <a:r>
              <a:rPr lang="fr-FR" dirty="0" smtClean="0"/>
              <a:t>Stratégie commerciale et de recrutement (à voir en fonction des objectifs prévisionnel ainsi que résultats réels) :</a:t>
            </a:r>
          </a:p>
          <a:p>
            <a:pPr lvl="1" algn="just"/>
            <a:r>
              <a:rPr lang="fr-FR" dirty="0"/>
              <a:t>Recrutement d’un </a:t>
            </a:r>
            <a:r>
              <a:rPr lang="fr-FR" dirty="0" smtClean="0"/>
              <a:t>Développeur ou plus </a:t>
            </a:r>
            <a:r>
              <a:rPr lang="fr-FR" dirty="0"/>
              <a:t>(évolution de la solution et support technique pour les clients)</a:t>
            </a:r>
          </a:p>
          <a:p>
            <a:pPr lvl="1" algn="just"/>
            <a:r>
              <a:rPr lang="fr-FR" dirty="0"/>
              <a:t>Recrutement d’un/ou plusieurs commerciaux pour prospecter des nouveaux clients/fidélisation d’un portefeuille existant</a:t>
            </a:r>
          </a:p>
          <a:p>
            <a:pPr lvl="1" algn="just"/>
            <a:r>
              <a:rPr lang="fr-FR" dirty="0"/>
              <a:t>Ouverture et segmentation du marché sur deux critères :</a:t>
            </a:r>
          </a:p>
          <a:p>
            <a:pPr lvl="2" algn="just"/>
            <a:r>
              <a:rPr lang="fr-FR" dirty="0"/>
              <a:t>Typologie de client (Direct ou indirect)</a:t>
            </a:r>
          </a:p>
          <a:p>
            <a:pPr lvl="2" algn="just"/>
            <a:r>
              <a:rPr lang="fr-FR" dirty="0"/>
              <a:t>Zone de chalandise (Ile de France/Province Nord/Province Sud)</a:t>
            </a:r>
          </a:p>
          <a:p>
            <a:pPr algn="just"/>
            <a:endParaRPr lang="fr-FR" dirty="0"/>
          </a:p>
          <a:p>
            <a:pPr algn="just"/>
            <a:r>
              <a:rPr lang="fr-FR" dirty="0" smtClean="0"/>
              <a:t>Evolution de nos missions respectifs (à définir) :</a:t>
            </a:r>
          </a:p>
          <a:p>
            <a:pPr lvl="1" algn="just"/>
            <a:r>
              <a:rPr lang="fr-FR" dirty="0" err="1" smtClean="0"/>
              <a:t>Francois</a:t>
            </a:r>
            <a:r>
              <a:rPr lang="fr-FR" dirty="0" smtClean="0"/>
              <a:t> Julien : Directeur technique et Directeur Commercial (segment à définir mais probablement province sur top client)</a:t>
            </a:r>
          </a:p>
          <a:p>
            <a:pPr lvl="1" algn="just"/>
            <a:r>
              <a:rPr lang="fr-FR" dirty="0" smtClean="0"/>
              <a:t>James : Directeur Commercial (segment à définir mais probablement Ile de France sur Top client et management du pole développement Ile de France) + Gestion du réseau des revendeurs.</a:t>
            </a:r>
          </a:p>
          <a:p>
            <a:pPr lvl="1" algn="just"/>
            <a:endParaRPr lang="fr-FR" dirty="0" smtClean="0"/>
          </a:p>
          <a:p>
            <a:pPr algn="just"/>
            <a:endParaRPr lang="fr-FR" dirty="0"/>
          </a:p>
        </p:txBody>
      </p:sp>
    </p:spTree>
    <p:extLst>
      <p:ext uri="{BB962C8B-B14F-4D97-AF65-F5344CB8AC3E}">
        <p14:creationId xmlns:p14="http://schemas.microsoft.com/office/powerpoint/2010/main" val="486913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Hypothèses d’exploitation : </a:t>
            </a:r>
            <a:br>
              <a:rPr lang="fr-FR" dirty="0"/>
            </a:br>
            <a:r>
              <a:rPr lang="fr-FR" dirty="0"/>
              <a:t>moyen terme</a:t>
            </a:r>
          </a:p>
        </p:txBody>
      </p:sp>
      <p:sp>
        <p:nvSpPr>
          <p:cNvPr id="3" name="Espace réservé du contenu 2"/>
          <p:cNvSpPr>
            <a:spLocks noGrp="1"/>
          </p:cNvSpPr>
          <p:nvPr>
            <p:ph idx="1"/>
          </p:nvPr>
        </p:nvSpPr>
        <p:spPr/>
        <p:txBody>
          <a:bodyPr>
            <a:normAutofit fontScale="62500" lnSpcReduction="20000"/>
          </a:bodyPr>
          <a:lstStyle/>
          <a:p>
            <a:pPr algn="just"/>
            <a:r>
              <a:rPr lang="fr-FR" dirty="0" smtClean="0"/>
              <a:t>A partir de la 4</a:t>
            </a:r>
            <a:r>
              <a:rPr lang="fr-FR" baseline="30000" dirty="0" smtClean="0"/>
              <a:t>ème</a:t>
            </a:r>
            <a:r>
              <a:rPr lang="fr-FR" dirty="0" smtClean="0"/>
              <a:t> année :</a:t>
            </a:r>
          </a:p>
          <a:p>
            <a:pPr algn="just"/>
            <a:endParaRPr lang="fr-FR" dirty="0" smtClean="0"/>
          </a:p>
          <a:p>
            <a:pPr algn="just"/>
            <a:r>
              <a:rPr lang="fr-FR" dirty="0" smtClean="0"/>
              <a:t>Stratégie de recrutement :</a:t>
            </a:r>
          </a:p>
          <a:p>
            <a:pPr lvl="1" algn="just"/>
            <a:r>
              <a:rPr lang="fr-FR" dirty="0" smtClean="0"/>
              <a:t>Développeurs supplémentaires</a:t>
            </a:r>
          </a:p>
          <a:p>
            <a:pPr lvl="1" algn="just"/>
            <a:r>
              <a:rPr lang="fr-FR" dirty="0" smtClean="0"/>
              <a:t>Commerciaux supplémentaires pour le développement commercial du réseau de distribution indirect et direct</a:t>
            </a:r>
          </a:p>
          <a:p>
            <a:pPr algn="just"/>
            <a:endParaRPr lang="fr-FR" dirty="0"/>
          </a:p>
          <a:p>
            <a:pPr algn="just"/>
            <a:r>
              <a:rPr lang="fr-FR" dirty="0" smtClean="0"/>
              <a:t>Stratégie commerciale :</a:t>
            </a:r>
          </a:p>
          <a:p>
            <a:pPr lvl="1" algn="just"/>
            <a:r>
              <a:rPr lang="fr-FR" dirty="0" smtClean="0"/>
              <a:t>Evolution sur un modèle indirect : objectif arriver à 50% de vente indirecte.</a:t>
            </a:r>
          </a:p>
          <a:p>
            <a:pPr lvl="1" algn="just"/>
            <a:r>
              <a:rPr lang="fr-FR" dirty="0" smtClean="0"/>
              <a:t>Stratégie d’internationalisation de la solution </a:t>
            </a:r>
          </a:p>
          <a:p>
            <a:pPr lvl="1" algn="just"/>
            <a:endParaRPr lang="fr-FR" dirty="0" smtClean="0"/>
          </a:p>
          <a:p>
            <a:pPr algn="just"/>
            <a:r>
              <a:rPr lang="fr-FR" dirty="0" smtClean="0"/>
              <a:t>Mission respectives :</a:t>
            </a:r>
          </a:p>
          <a:p>
            <a:pPr lvl="1" algn="just"/>
            <a:r>
              <a:rPr lang="fr-FR" dirty="0" smtClean="0"/>
              <a:t>Prendre en charge les équipes commerciales et techniques en mode exécutif</a:t>
            </a:r>
          </a:p>
          <a:p>
            <a:pPr lvl="1" algn="just"/>
            <a:r>
              <a:rPr lang="fr-FR" dirty="0" smtClean="0"/>
              <a:t>Réfléchir à une stratégie de commercialisation </a:t>
            </a:r>
          </a:p>
          <a:p>
            <a:pPr lvl="1" algn="just"/>
            <a:r>
              <a:rPr lang="fr-FR" dirty="0" smtClean="0"/>
              <a:t>Réfléchir à d’autres projet leviers de croissance </a:t>
            </a:r>
          </a:p>
          <a:p>
            <a:pPr algn="just"/>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24</a:t>
            </a:fld>
            <a:endParaRPr lang="fr-FR" dirty="0"/>
          </a:p>
        </p:txBody>
      </p:sp>
    </p:spTree>
    <p:extLst>
      <p:ext uri="{BB962C8B-B14F-4D97-AF65-F5344CB8AC3E}">
        <p14:creationId xmlns:p14="http://schemas.microsoft.com/office/powerpoint/2010/main" val="60156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de la société</a:t>
            </a:r>
            <a:endParaRPr lang="fr-FR" dirty="0"/>
          </a:p>
        </p:txBody>
      </p:sp>
      <p:sp>
        <p:nvSpPr>
          <p:cNvPr id="3" name="Espace réservé du contenu 2"/>
          <p:cNvSpPr>
            <a:spLocks noGrp="1"/>
          </p:cNvSpPr>
          <p:nvPr>
            <p:ph idx="1"/>
          </p:nvPr>
        </p:nvSpPr>
        <p:spPr/>
        <p:txBody>
          <a:bodyPr>
            <a:normAutofit fontScale="77500" lnSpcReduction="20000"/>
          </a:bodyPr>
          <a:lstStyle/>
          <a:p>
            <a:pPr algn="just"/>
            <a:r>
              <a:rPr lang="fr-FR" dirty="0" smtClean="0"/>
              <a:t>Plusieurs possibilités :</a:t>
            </a:r>
          </a:p>
          <a:p>
            <a:pPr lvl="1" algn="just"/>
            <a:r>
              <a:rPr lang="fr-FR" dirty="0" smtClean="0"/>
              <a:t>Création d’une </a:t>
            </a:r>
            <a:r>
              <a:rPr lang="fr-FR" dirty="0" err="1" smtClean="0"/>
              <a:t>start</a:t>
            </a:r>
            <a:r>
              <a:rPr lang="fr-FR" dirty="0" smtClean="0"/>
              <a:t> up</a:t>
            </a:r>
          </a:p>
          <a:p>
            <a:pPr lvl="1" algn="just"/>
            <a:r>
              <a:rPr lang="fr-FR" dirty="0" smtClean="0"/>
              <a:t>Création d’une sous marque sur la société Agora-Motion </a:t>
            </a:r>
          </a:p>
          <a:p>
            <a:pPr lvl="1" algn="just"/>
            <a:endParaRPr lang="fr-FR" dirty="0" smtClean="0"/>
          </a:p>
          <a:p>
            <a:pPr algn="just"/>
            <a:r>
              <a:rPr lang="fr-FR" dirty="0" smtClean="0"/>
              <a:t>Rôle :</a:t>
            </a:r>
          </a:p>
          <a:p>
            <a:pPr lvl="1" algn="just"/>
            <a:r>
              <a:rPr lang="fr-FR" dirty="0" err="1" smtClean="0"/>
              <a:t>Francois</a:t>
            </a:r>
            <a:r>
              <a:rPr lang="fr-FR" dirty="0" smtClean="0"/>
              <a:t> Julien : Directeur technique</a:t>
            </a:r>
          </a:p>
          <a:p>
            <a:pPr lvl="1" algn="just"/>
            <a:r>
              <a:rPr lang="fr-FR" dirty="0" smtClean="0"/>
              <a:t>James : Directeur Commercial</a:t>
            </a:r>
          </a:p>
          <a:p>
            <a:pPr lvl="1" algn="just"/>
            <a:endParaRPr lang="fr-FR" dirty="0" smtClean="0"/>
          </a:p>
          <a:p>
            <a:pPr algn="just"/>
            <a:r>
              <a:rPr lang="fr-FR" dirty="0" smtClean="0"/>
              <a:t>Partage des bénéfices sous forme de dividende court terme / salaire mensuel en fonction des résultats à partir du moyen terme + dividende :</a:t>
            </a:r>
          </a:p>
          <a:p>
            <a:pPr lvl="1" algn="just"/>
            <a:r>
              <a:rPr lang="fr-FR" dirty="0"/>
              <a:t>50%</a:t>
            </a:r>
          </a:p>
          <a:p>
            <a:pPr lvl="1" algn="just"/>
            <a:r>
              <a:rPr lang="fr-FR" dirty="0"/>
              <a:t>50%</a:t>
            </a:r>
          </a:p>
          <a:p>
            <a:pPr marL="457200" lvl="1" indent="0" algn="just">
              <a:buNone/>
            </a:pPr>
            <a:endParaRPr lang="fr-FR" dirty="0" smtClean="0"/>
          </a:p>
          <a:p>
            <a:pPr algn="just"/>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25</a:t>
            </a:fld>
            <a:endParaRPr lang="fr-FR" dirty="0"/>
          </a:p>
        </p:txBody>
      </p:sp>
    </p:spTree>
    <p:extLst>
      <p:ext uri="{BB962C8B-B14F-4D97-AF65-F5344CB8AC3E}">
        <p14:creationId xmlns:p14="http://schemas.microsoft.com/office/powerpoint/2010/main" val="2551305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Marketing</a:t>
            </a:r>
            <a:endParaRPr lang="fr-FR" dirty="0"/>
          </a:p>
        </p:txBody>
      </p:sp>
      <p:sp>
        <p:nvSpPr>
          <p:cNvPr id="6" name="Espace réservé du contenu 5"/>
          <p:cNvSpPr>
            <a:spLocks noGrp="1"/>
          </p:cNvSpPr>
          <p:nvPr>
            <p:ph sz="half" idx="1"/>
          </p:nvPr>
        </p:nvSpPr>
        <p:spPr/>
        <p:txBody>
          <a:bodyPr/>
          <a:lstStyle/>
          <a:p>
            <a:pPr algn="just"/>
            <a:r>
              <a:rPr lang="fr-FR" dirty="0"/>
              <a:t>Nom possible :</a:t>
            </a:r>
          </a:p>
          <a:p>
            <a:pPr lvl="1" algn="just"/>
            <a:r>
              <a:rPr lang="fr-FR" dirty="0" err="1"/>
              <a:t>POSmart</a:t>
            </a:r>
            <a:r>
              <a:rPr lang="fr-FR" dirty="0"/>
              <a:t> (Jeux de mot avec POS et Smart = Terminal Point de Vente Intelligent)</a:t>
            </a:r>
          </a:p>
          <a:p>
            <a:pPr lvl="1" algn="just"/>
            <a:r>
              <a:rPr lang="fr-FR" dirty="0"/>
              <a:t>POS Motion : Terminal de Point de Vente avec la notion de </a:t>
            </a:r>
            <a:r>
              <a:rPr lang="fr-FR" dirty="0" smtClean="0"/>
              <a:t>mobilité</a:t>
            </a:r>
          </a:p>
          <a:p>
            <a:pPr lvl="1" algn="just"/>
            <a:endParaRPr lang="fr-FR" dirty="0"/>
          </a:p>
          <a:p>
            <a:pPr marL="457200" lvl="1" indent="0" algn="just">
              <a:buNone/>
            </a:pPr>
            <a:endParaRPr lang="fr-FR" dirty="0"/>
          </a:p>
          <a:p>
            <a:endParaRPr lang="fr-FR" dirty="0"/>
          </a:p>
        </p:txBody>
      </p:sp>
      <p:sp>
        <p:nvSpPr>
          <p:cNvPr id="7" name="Espace réservé du contenu 6"/>
          <p:cNvSpPr>
            <a:spLocks noGrp="1"/>
          </p:cNvSpPr>
          <p:nvPr>
            <p:ph sz="half" idx="2"/>
          </p:nvPr>
        </p:nvSpPr>
        <p:spPr/>
        <p:txBody>
          <a:bodyPr/>
          <a:lstStyle/>
          <a:p>
            <a:r>
              <a:rPr lang="fr-FR" dirty="0" smtClean="0"/>
              <a:t>Charte graphique (Proposition de code couleur) :</a:t>
            </a:r>
          </a:p>
          <a:p>
            <a:pPr lvl="1"/>
            <a:r>
              <a:rPr lang="fr-FR" dirty="0" smtClean="0"/>
              <a:t>Orange pour le coté </a:t>
            </a:r>
            <a:r>
              <a:rPr lang="fr-FR" dirty="0" err="1" smtClean="0"/>
              <a:t>low</a:t>
            </a:r>
            <a:r>
              <a:rPr lang="fr-FR" dirty="0" smtClean="0"/>
              <a:t> </a:t>
            </a:r>
            <a:r>
              <a:rPr lang="fr-FR" dirty="0" err="1" smtClean="0"/>
              <a:t>cost</a:t>
            </a:r>
            <a:r>
              <a:rPr lang="fr-FR" dirty="0" smtClean="0"/>
              <a:t>/créativité</a:t>
            </a:r>
          </a:p>
          <a:p>
            <a:pPr lvl="1"/>
            <a:r>
              <a:rPr lang="fr-FR" dirty="0" smtClean="0"/>
              <a:t>Vert </a:t>
            </a:r>
            <a:endParaRPr lang="fr-FR" dirty="0"/>
          </a:p>
          <a:p>
            <a:r>
              <a:rPr lang="fr-FR" dirty="0" err="1" smtClean="0"/>
              <a:t>jfeok</a:t>
            </a:r>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26</a:t>
            </a:fld>
            <a:endParaRPr lang="fr-FR" dirty="0"/>
          </a:p>
        </p:txBody>
      </p:sp>
    </p:spTree>
    <p:extLst>
      <p:ext uri="{BB962C8B-B14F-4D97-AF65-F5344CB8AC3E}">
        <p14:creationId xmlns:p14="http://schemas.microsoft.com/office/powerpoint/2010/main" val="235116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Chiffres prévisionnels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11"/>
          </p:nvPr>
        </p:nvSpPr>
        <p:spPr/>
        <p:txBody>
          <a:bodyPr/>
          <a:lstStyle/>
          <a:p>
            <a:r>
              <a:rPr lang="fr-FR" smtClean="0"/>
              <a:t>Modèle mis à la disposition par Agora Motion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27</a:t>
            </a:fld>
            <a:endParaRPr lang="fr-FR" dirty="0"/>
          </a:p>
        </p:txBody>
      </p:sp>
    </p:spTree>
    <p:extLst>
      <p:ext uri="{BB962C8B-B14F-4D97-AF65-F5344CB8AC3E}">
        <p14:creationId xmlns:p14="http://schemas.microsoft.com/office/powerpoint/2010/main" val="493639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Perspectives d’évolutions</a:t>
            </a:r>
            <a:endParaRPr lang="fr-FR" dirty="0"/>
          </a:p>
        </p:txBody>
      </p:sp>
      <p:sp>
        <p:nvSpPr>
          <p:cNvPr id="3" name="Espace réservé du contenu 2"/>
          <p:cNvSpPr>
            <a:spLocks noGrp="1"/>
          </p:cNvSpPr>
          <p:nvPr>
            <p:ph idx="1"/>
          </p:nvPr>
        </p:nvSpPr>
        <p:spPr/>
        <p:txBody>
          <a:bodyPr>
            <a:normAutofit fontScale="70000" lnSpcReduction="20000"/>
          </a:bodyPr>
          <a:lstStyle/>
          <a:p>
            <a:pPr algn="just"/>
            <a:r>
              <a:rPr lang="fr-FR" dirty="0" smtClean="0"/>
              <a:t>Diversifier/étendre l’offre :</a:t>
            </a:r>
          </a:p>
          <a:p>
            <a:pPr lvl="1" algn="just"/>
            <a:r>
              <a:rPr lang="fr-FR" dirty="0" smtClean="0"/>
              <a:t>Fleuristes</a:t>
            </a:r>
          </a:p>
          <a:p>
            <a:pPr lvl="1" algn="just"/>
            <a:r>
              <a:rPr lang="fr-FR" dirty="0" smtClean="0"/>
              <a:t>Hôtellerie</a:t>
            </a:r>
          </a:p>
          <a:p>
            <a:pPr lvl="1" algn="just"/>
            <a:r>
              <a:rPr lang="fr-FR" dirty="0" smtClean="0"/>
              <a:t>Tabac</a:t>
            </a:r>
          </a:p>
          <a:p>
            <a:pPr lvl="1" algn="just"/>
            <a:r>
              <a:rPr lang="fr-FR" dirty="0" smtClean="0"/>
              <a:t>Boulangerie</a:t>
            </a:r>
          </a:p>
          <a:p>
            <a:pPr lvl="1" algn="just"/>
            <a:r>
              <a:rPr lang="fr-FR" dirty="0" smtClean="0"/>
              <a:t>Commerce de détail</a:t>
            </a:r>
          </a:p>
          <a:p>
            <a:pPr lvl="1" algn="just"/>
            <a:endParaRPr lang="fr-FR" dirty="0" smtClean="0"/>
          </a:p>
          <a:p>
            <a:pPr algn="just"/>
            <a:r>
              <a:rPr lang="fr-FR" dirty="0" smtClean="0"/>
              <a:t>Création de nouvelles solutions autour de la typologie de client : </a:t>
            </a:r>
          </a:p>
          <a:p>
            <a:pPr lvl="1" algn="just"/>
            <a:r>
              <a:rPr lang="fr-FR" dirty="0" smtClean="0"/>
              <a:t>Commerces de proximités</a:t>
            </a:r>
          </a:p>
          <a:p>
            <a:pPr lvl="1" algn="just"/>
            <a:r>
              <a:rPr lang="fr-FR" dirty="0" smtClean="0"/>
              <a:t>Petits commerçants…</a:t>
            </a:r>
          </a:p>
          <a:p>
            <a:pPr algn="just"/>
            <a:endParaRPr lang="fr-FR" dirty="0"/>
          </a:p>
          <a:p>
            <a:pPr algn="just"/>
            <a:r>
              <a:rPr lang="fr-FR" dirty="0" smtClean="0"/>
              <a:t>Evolution de l’offre </a:t>
            </a:r>
          </a:p>
          <a:p>
            <a:pPr algn="just"/>
            <a:endParaRPr lang="fr-FR" dirty="0"/>
          </a:p>
          <a:p>
            <a:pPr algn="just"/>
            <a:r>
              <a:rPr lang="fr-FR" dirty="0" smtClean="0"/>
              <a:t>Création d’une </a:t>
            </a:r>
            <a:r>
              <a:rPr lang="fr-FR" dirty="0" err="1" smtClean="0"/>
              <a:t>webagency</a:t>
            </a:r>
            <a:r>
              <a:rPr lang="fr-FR" dirty="0" smtClean="0"/>
              <a:t> à moyen terme</a:t>
            </a:r>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28</a:t>
            </a:fld>
            <a:endParaRPr lang="fr-FR" dirty="0"/>
          </a:p>
        </p:txBody>
      </p:sp>
    </p:spTree>
    <p:extLst>
      <p:ext uri="{BB962C8B-B14F-4D97-AF65-F5344CB8AC3E}">
        <p14:creationId xmlns:p14="http://schemas.microsoft.com/office/powerpoint/2010/main" val="306612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Modèle de CDC fonctionnel et technique</a:t>
            </a:r>
            <a:endParaRPr lang="fr-FR" dirty="0"/>
          </a:p>
        </p:txBody>
      </p:sp>
      <p:sp>
        <p:nvSpPr>
          <p:cNvPr id="3" name="Sous-titre 2"/>
          <p:cNvSpPr>
            <a:spLocks noGrp="1"/>
          </p:cNvSpPr>
          <p:nvPr>
            <p:ph type="subTitle" idx="1"/>
          </p:nvPr>
        </p:nvSpPr>
        <p:spPr/>
        <p:txBody>
          <a:bodyPr/>
          <a:lstStyle/>
          <a:p>
            <a:r>
              <a:rPr lang="fr-FR" dirty="0" smtClean="0"/>
              <a:t>Ressource mise à la disposition par Agora Motion</a:t>
            </a:r>
            <a:endParaRPr lang="fr-FR" dirty="0"/>
          </a:p>
        </p:txBody>
      </p:sp>
      <p:sp>
        <p:nvSpPr>
          <p:cNvPr id="4" name="Espace réservé du pied de page 3"/>
          <p:cNvSpPr>
            <a:spLocks noGrp="1"/>
          </p:cNvSpPr>
          <p:nvPr>
            <p:ph type="ftr" sz="quarter" idx="11"/>
          </p:nvPr>
        </p:nvSpPr>
        <p:spPr/>
        <p:txBody>
          <a:bodyPr/>
          <a:lstStyle/>
          <a:p>
            <a:r>
              <a:rPr lang="fr-FR" smtClean="0"/>
              <a:t>Modèle mis à la disposition par Agora Motion</a:t>
            </a:r>
            <a:endParaRPr lang="fr-FR"/>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29</a:t>
            </a:fld>
            <a:endParaRPr lang="fr-FR"/>
          </a:p>
        </p:txBody>
      </p:sp>
      <p:pic>
        <p:nvPicPr>
          <p:cNvPr id="6" name="Image 5"/>
          <p:cNvPicPr>
            <a:picLocks noChangeAspect="1"/>
          </p:cNvPicPr>
          <p:nvPr/>
        </p:nvPicPr>
        <p:blipFill>
          <a:blip r:embed="rId2"/>
          <a:stretch>
            <a:fillRect/>
          </a:stretch>
        </p:blipFill>
        <p:spPr>
          <a:xfrm>
            <a:off x="6131256" y="388469"/>
            <a:ext cx="2017059" cy="2017059"/>
          </a:xfrm>
          <a:prstGeom prst="rect">
            <a:avLst/>
          </a:prstGeom>
        </p:spPr>
      </p:pic>
    </p:spTree>
    <p:extLst>
      <p:ext uri="{BB962C8B-B14F-4D97-AF65-F5344CB8AC3E}">
        <p14:creationId xmlns:p14="http://schemas.microsoft.com/office/powerpoint/2010/main" val="34368428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projet</a:t>
            </a:r>
            <a:endParaRPr lang="fr-FR" dirty="0"/>
          </a:p>
        </p:txBody>
      </p:sp>
      <p:sp>
        <p:nvSpPr>
          <p:cNvPr id="3" name="Espace réservé du contenu 2"/>
          <p:cNvSpPr>
            <a:spLocks noGrp="1"/>
          </p:cNvSpPr>
          <p:nvPr>
            <p:ph idx="1"/>
          </p:nvPr>
        </p:nvSpPr>
        <p:spPr/>
        <p:txBody>
          <a:bodyPr>
            <a:normAutofit fontScale="62500" lnSpcReduction="20000"/>
          </a:bodyPr>
          <a:lstStyle/>
          <a:p>
            <a:pPr algn="just"/>
            <a:r>
              <a:rPr lang="fr-FR" dirty="0" smtClean="0"/>
              <a:t>Edition d’une solution de Point de Vente (POS) mobile pour la restauration.</a:t>
            </a:r>
          </a:p>
          <a:p>
            <a:pPr algn="just"/>
            <a:endParaRPr lang="fr-FR" dirty="0" smtClean="0"/>
          </a:p>
          <a:p>
            <a:pPr algn="just"/>
            <a:r>
              <a:rPr lang="fr-FR" dirty="0" smtClean="0"/>
              <a:t>La solution sera développée pour les plateformes </a:t>
            </a:r>
            <a:r>
              <a:rPr lang="fr-FR" dirty="0" err="1" smtClean="0"/>
              <a:t>iPad</a:t>
            </a:r>
            <a:r>
              <a:rPr lang="fr-FR" dirty="0" smtClean="0"/>
              <a:t>/iPhone et se présentera donc sous la forme d’une application </a:t>
            </a:r>
            <a:r>
              <a:rPr lang="fr-FR" dirty="0" err="1" smtClean="0"/>
              <a:t>iOS</a:t>
            </a:r>
            <a:r>
              <a:rPr lang="fr-FR" dirty="0" smtClean="0"/>
              <a:t>.</a:t>
            </a:r>
          </a:p>
          <a:p>
            <a:pPr algn="just"/>
            <a:endParaRPr lang="fr-FR" dirty="0"/>
          </a:p>
          <a:p>
            <a:pPr algn="just"/>
            <a:r>
              <a:rPr lang="fr-FR" dirty="0" smtClean="0"/>
              <a:t>L’objectif est d’apporter une solution novatrice et pouvant remplacer les solutions de POS traditionnels.</a:t>
            </a:r>
          </a:p>
          <a:p>
            <a:pPr algn="just"/>
            <a:endParaRPr lang="fr-FR" dirty="0"/>
          </a:p>
          <a:p>
            <a:pPr algn="just"/>
            <a:r>
              <a:rPr lang="fr-FR" dirty="0" smtClean="0"/>
              <a:t>Cette solution permettra :</a:t>
            </a:r>
          </a:p>
          <a:p>
            <a:pPr lvl="1" algn="just"/>
            <a:r>
              <a:rPr lang="fr-FR" dirty="0" smtClean="0"/>
              <a:t>De prendre les commandes directement auprès des clients par l’intermédiaire du terminal mobile qui sera connecté au réseau local. Les commandes partiront directement en cuisine et vers le </a:t>
            </a:r>
            <a:r>
              <a:rPr lang="fr-FR" dirty="0" err="1" smtClean="0"/>
              <a:t>device</a:t>
            </a:r>
            <a:r>
              <a:rPr lang="fr-FR" dirty="0" smtClean="0"/>
              <a:t> principal (caisse).</a:t>
            </a:r>
          </a:p>
          <a:p>
            <a:pPr lvl="1" algn="just"/>
            <a:r>
              <a:rPr lang="fr-FR" dirty="0" smtClean="0"/>
              <a:t>De remplacer la caisse traditionnel par un </a:t>
            </a:r>
            <a:r>
              <a:rPr lang="fr-FR" dirty="0" err="1" smtClean="0"/>
              <a:t>iPad</a:t>
            </a:r>
            <a:r>
              <a:rPr lang="fr-FR" dirty="0" smtClean="0"/>
              <a:t> connecté à une imprimante thermique et une caisse.</a:t>
            </a:r>
          </a:p>
          <a:p>
            <a:pPr lvl="1" algn="just"/>
            <a:r>
              <a:rPr lang="fr-FR" dirty="0" smtClean="0"/>
              <a:t>De réceptionner les commandes directement en cuisine</a:t>
            </a:r>
          </a:p>
          <a:p>
            <a:pPr lvl="1" algn="just"/>
            <a:endParaRPr lang="fr-FR" dirty="0" smtClean="0"/>
          </a:p>
          <a:p>
            <a:pPr marL="457200" lvl="1" indent="0" algn="just">
              <a:buNone/>
            </a:pPr>
            <a:endParaRPr lang="fr-FR" dirty="0"/>
          </a:p>
        </p:txBody>
      </p:sp>
      <p:sp>
        <p:nvSpPr>
          <p:cNvPr id="4" name="Espace réservé du pied de page 3"/>
          <p:cNvSpPr>
            <a:spLocks noGrp="1"/>
          </p:cNvSpPr>
          <p:nvPr>
            <p:ph type="ftr" sz="quarter" idx="11"/>
          </p:nvPr>
        </p:nvSpPr>
        <p:spPr/>
        <p:txBody>
          <a:bodyPr/>
          <a:lstStyle/>
          <a:p>
            <a:r>
              <a:rPr lang="fr-FR" smtClean="0"/>
              <a:t>Modèle mis à la disposition par Agora Motion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3</a:t>
            </a:fld>
            <a:endParaRPr lang="fr-FR" dirty="0"/>
          </a:p>
        </p:txBody>
      </p:sp>
    </p:spTree>
    <p:extLst>
      <p:ext uri="{BB962C8B-B14F-4D97-AF65-F5344CB8AC3E}">
        <p14:creationId xmlns:p14="http://schemas.microsoft.com/office/powerpoint/2010/main" val="241085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de la solution</a:t>
            </a:r>
            <a:endParaRPr lang="fr-FR" dirty="0"/>
          </a:p>
        </p:txBody>
      </p:sp>
      <p:sp>
        <p:nvSpPr>
          <p:cNvPr id="3" name="Espace réservé du contenu 2"/>
          <p:cNvSpPr>
            <a:spLocks noGrp="1"/>
          </p:cNvSpPr>
          <p:nvPr>
            <p:ph idx="1"/>
          </p:nvPr>
        </p:nvSpPr>
        <p:spPr/>
        <p:txBody>
          <a:bodyPr>
            <a:normAutofit fontScale="55000" lnSpcReduction="20000"/>
          </a:bodyPr>
          <a:lstStyle/>
          <a:p>
            <a:r>
              <a:rPr lang="fr-FR" dirty="0" smtClean="0"/>
              <a:t>Réduire le temps d’attente entre l’arrivé d’un client, l’apport d’une carte, la prise de commande et le service.</a:t>
            </a:r>
          </a:p>
          <a:p>
            <a:endParaRPr lang="fr-FR" dirty="0" smtClean="0"/>
          </a:p>
          <a:p>
            <a:r>
              <a:rPr lang="fr-FR" dirty="0" smtClean="0"/>
              <a:t>Apporter une touche novatrice au restaurant (amélioration de l’image de marque) pour plus d’attrait pour le client.</a:t>
            </a:r>
          </a:p>
          <a:p>
            <a:endParaRPr lang="fr-FR" dirty="0"/>
          </a:p>
          <a:p>
            <a:r>
              <a:rPr lang="fr-FR" dirty="0" smtClean="0"/>
              <a:t>Réduire et optimiser les couts d’investissements.</a:t>
            </a:r>
          </a:p>
          <a:p>
            <a:endParaRPr lang="fr-FR" dirty="0"/>
          </a:p>
          <a:p>
            <a:r>
              <a:rPr lang="fr-FR" dirty="0" smtClean="0"/>
              <a:t>Faire quelque chose de modulable pouvant répondre à l’intégralité des demandes sous forme d’offre à tiroir.</a:t>
            </a:r>
          </a:p>
          <a:p>
            <a:endParaRPr lang="fr-FR" dirty="0"/>
          </a:p>
          <a:p>
            <a:r>
              <a:rPr lang="fr-FR" dirty="0" smtClean="0"/>
              <a:t>Proposer une solution sur 4 architectures différentes :</a:t>
            </a:r>
          </a:p>
          <a:p>
            <a:pPr lvl="1"/>
            <a:r>
              <a:rPr lang="fr-FR" dirty="0" smtClean="0"/>
              <a:t>Serveur équipé d’un iPod </a:t>
            </a:r>
            <a:r>
              <a:rPr lang="fr-FR" dirty="0" err="1" smtClean="0"/>
              <a:t>touch</a:t>
            </a:r>
            <a:r>
              <a:rPr lang="fr-FR" dirty="0" smtClean="0"/>
              <a:t> prend les commandes à la table</a:t>
            </a:r>
          </a:p>
          <a:p>
            <a:pPr lvl="1"/>
            <a:r>
              <a:rPr lang="fr-FR" dirty="0" smtClean="0"/>
              <a:t>Mise à la disposition des clients d’une tablette pour passer une commande (à l’entrée sous forme de borne comme les solutions ACRELEC, ou bien directement sur les tables)</a:t>
            </a:r>
          </a:p>
          <a:p>
            <a:pPr lvl="1"/>
            <a:r>
              <a:rPr lang="fr-FR" dirty="0" smtClean="0"/>
              <a:t>Mise à la disposition d’une application pour les user/client du restaurant afin de passer une commande sur place/à emporter/en livraison</a:t>
            </a:r>
          </a:p>
          <a:p>
            <a:pPr lvl="1"/>
            <a:r>
              <a:rPr lang="fr-FR" dirty="0" smtClean="0"/>
              <a:t>Le serveur prend la commande comme auparavant sur un carnet et enregistre la commande sur un </a:t>
            </a:r>
            <a:r>
              <a:rPr lang="fr-FR" dirty="0" err="1" smtClean="0"/>
              <a:t>iPad</a:t>
            </a:r>
            <a:r>
              <a:rPr lang="fr-FR" dirty="0" smtClean="0"/>
              <a:t> qui sera positionné stratégiquement dans la salle.</a:t>
            </a:r>
          </a:p>
          <a:p>
            <a:pPr lvl="1"/>
            <a:endParaRPr lang="fr-FR" dirty="0" smtClean="0"/>
          </a:p>
          <a:p>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4</a:t>
            </a:fld>
            <a:endParaRPr lang="fr-FR" dirty="0"/>
          </a:p>
        </p:txBody>
      </p:sp>
    </p:spTree>
    <p:extLst>
      <p:ext uri="{BB962C8B-B14F-4D97-AF65-F5344CB8AC3E}">
        <p14:creationId xmlns:p14="http://schemas.microsoft.com/office/powerpoint/2010/main" val="395646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L’analyse du marché</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Le marché des solutions de logiciel de caisse dans le monde de la restauration est très hétéroclites, avec prés de 200 000 établissements dans le monde l’hôtellerie, café et restauration pour un CA annuel d’environ 53 milliards d’euros, c’est un marché colossal, qui entraine donc son lot de particularité.</a:t>
            </a:r>
          </a:p>
          <a:p>
            <a:endParaRPr lang="fr-FR" dirty="0"/>
          </a:p>
          <a:p>
            <a:r>
              <a:rPr lang="fr-FR" dirty="0" smtClean="0"/>
              <a:t>De nombreux acteurs sont présents, cependant seuls quelques acteurs sont vraiment incontournable dans ce secteur (JDC par exemple sur la partie </a:t>
            </a:r>
            <a:r>
              <a:rPr lang="fr-FR" dirty="0" err="1" smtClean="0"/>
              <a:t>retail</a:t>
            </a:r>
            <a:r>
              <a:rPr lang="fr-FR" dirty="0" smtClean="0"/>
              <a:t>)</a:t>
            </a:r>
          </a:p>
          <a:p>
            <a:endParaRPr lang="fr-FR" dirty="0"/>
          </a:p>
          <a:p>
            <a:r>
              <a:rPr lang="fr-FR" dirty="0" smtClean="0"/>
              <a:t>Il faut également noter la pluralité des acteurs présents dans le monde des solutions de TPV :</a:t>
            </a:r>
          </a:p>
          <a:p>
            <a:pPr lvl="1"/>
            <a:r>
              <a:rPr lang="fr-FR" dirty="0" smtClean="0"/>
              <a:t>Les Editeurs</a:t>
            </a:r>
          </a:p>
          <a:p>
            <a:pPr lvl="1"/>
            <a:r>
              <a:rPr lang="fr-FR" dirty="0" smtClean="0"/>
              <a:t>Les constructeurs de matériels</a:t>
            </a:r>
          </a:p>
          <a:p>
            <a:pPr lvl="1"/>
            <a:r>
              <a:rPr lang="fr-FR" dirty="0" smtClean="0"/>
              <a:t>Les distributeurs/intégrateurs des solutions </a:t>
            </a:r>
          </a:p>
          <a:p>
            <a:pPr lvl="1"/>
            <a:endParaRPr lang="fr-FR" dirty="0"/>
          </a:p>
          <a:p>
            <a:pPr lvl="1"/>
            <a:endParaRPr lang="fr-FR" dirty="0" smtClean="0"/>
          </a:p>
        </p:txBody>
      </p:sp>
      <p:sp>
        <p:nvSpPr>
          <p:cNvPr id="4" name="Espace réservé du pied de page 3"/>
          <p:cNvSpPr>
            <a:spLocks noGrp="1"/>
          </p:cNvSpPr>
          <p:nvPr>
            <p:ph type="ftr" sz="quarter" idx="11"/>
          </p:nvPr>
        </p:nvSpPr>
        <p:spPr/>
        <p:txBody>
          <a:bodyPr/>
          <a:lstStyle/>
          <a:p>
            <a:r>
              <a:rPr lang="fr-FR" smtClean="0"/>
              <a:t>Modèle mis à la disposition par Agora Motion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5</a:t>
            </a:fld>
            <a:endParaRPr lang="fr-FR" dirty="0"/>
          </a:p>
        </p:txBody>
      </p:sp>
    </p:spTree>
    <p:extLst>
      <p:ext uri="{BB962C8B-B14F-4D97-AF65-F5344CB8AC3E}">
        <p14:creationId xmlns:p14="http://schemas.microsoft.com/office/powerpoint/2010/main" val="65763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Concurrents</a:t>
            </a:r>
            <a:endParaRPr lang="fr-FR" dirty="0"/>
          </a:p>
        </p:txBody>
      </p:sp>
      <p:sp>
        <p:nvSpPr>
          <p:cNvPr id="6" name="Espace réservé du texte 5"/>
          <p:cNvSpPr>
            <a:spLocks noGrp="1"/>
          </p:cNvSpPr>
          <p:nvPr>
            <p:ph type="body" idx="1"/>
          </p:nvPr>
        </p:nvSpPr>
        <p:spPr/>
        <p:txBody>
          <a:bodyPr/>
          <a:lstStyle/>
          <a:p>
            <a:r>
              <a:rPr lang="fr-FR" dirty="0" smtClean="0"/>
              <a:t>Concurrents directs</a:t>
            </a:r>
            <a:endParaRPr lang="fr-FR" dirty="0"/>
          </a:p>
        </p:txBody>
      </p:sp>
      <p:sp>
        <p:nvSpPr>
          <p:cNvPr id="7" name="Espace réservé du contenu 6"/>
          <p:cNvSpPr>
            <a:spLocks noGrp="1"/>
          </p:cNvSpPr>
          <p:nvPr>
            <p:ph sz="half" idx="2"/>
          </p:nvPr>
        </p:nvSpPr>
        <p:spPr/>
        <p:txBody>
          <a:bodyPr/>
          <a:lstStyle/>
          <a:p>
            <a:r>
              <a:rPr lang="fr-FR" dirty="0" smtClean="0"/>
              <a:t>Revel : </a:t>
            </a:r>
            <a:r>
              <a:rPr lang="en-US" dirty="0">
                <a:hlinkClick r:id="rId2"/>
              </a:rPr>
              <a:t>http://revelsystems.com/</a:t>
            </a:r>
            <a:endParaRPr lang="en-US" dirty="0"/>
          </a:p>
          <a:p>
            <a:r>
              <a:rPr lang="fr-FR" dirty="0" err="1" smtClean="0"/>
              <a:t>POSlavu</a:t>
            </a:r>
            <a:r>
              <a:rPr lang="fr-FR" dirty="0" smtClean="0"/>
              <a:t> : </a:t>
            </a:r>
            <a:r>
              <a:rPr lang="pl-PL" dirty="0">
                <a:hlinkClick r:id="rId3"/>
              </a:rPr>
              <a:t>http://www.poslavu.com</a:t>
            </a:r>
            <a:r>
              <a:rPr lang="pl-PL" dirty="0" smtClean="0">
                <a:hlinkClick r:id="rId3"/>
              </a:rPr>
              <a:t>/</a:t>
            </a:r>
            <a:endParaRPr lang="pl-PL" dirty="0" smtClean="0"/>
          </a:p>
          <a:p>
            <a:r>
              <a:rPr lang="pl-PL" dirty="0" err="1" smtClean="0"/>
              <a:t>ISISpos</a:t>
            </a:r>
            <a:r>
              <a:rPr lang="pl-PL" dirty="0"/>
              <a:t> : </a:t>
            </a:r>
            <a:r>
              <a:rPr lang="pl-PL" dirty="0">
                <a:hlinkClick r:id="rId4"/>
              </a:rPr>
              <a:t>http://www.isispos.com</a:t>
            </a:r>
            <a:r>
              <a:rPr lang="pl-PL" dirty="0" smtClean="0">
                <a:hlinkClick r:id="rId4"/>
              </a:rPr>
              <a:t>/</a:t>
            </a:r>
            <a:endParaRPr lang="pl-PL" dirty="0" smtClean="0"/>
          </a:p>
          <a:p>
            <a:r>
              <a:rPr lang="pl-PL" dirty="0" err="1" smtClean="0"/>
              <a:t>ShopKeepPOS</a:t>
            </a:r>
            <a:r>
              <a:rPr lang="pl-PL" dirty="0"/>
              <a:t> </a:t>
            </a:r>
            <a:r>
              <a:rPr lang="pl-PL" dirty="0" smtClean="0"/>
              <a:t>: </a:t>
            </a:r>
            <a:r>
              <a:rPr lang="nl-NL" dirty="0">
                <a:hlinkClick r:id="rId5"/>
              </a:rPr>
              <a:t>http://www.shopkeep.com</a:t>
            </a:r>
            <a:r>
              <a:rPr lang="nl-NL" dirty="0" smtClean="0">
                <a:hlinkClick r:id="rId5"/>
              </a:rPr>
              <a:t>/</a:t>
            </a:r>
            <a:endParaRPr lang="nl-NL" dirty="0" smtClean="0"/>
          </a:p>
          <a:p>
            <a:endParaRPr lang="pl-PL" dirty="0" smtClean="0"/>
          </a:p>
          <a:p>
            <a:endParaRPr lang="pl-PL" dirty="0" smtClean="0"/>
          </a:p>
          <a:p>
            <a:endParaRPr lang="fr-FR" dirty="0"/>
          </a:p>
        </p:txBody>
      </p:sp>
      <p:sp>
        <p:nvSpPr>
          <p:cNvPr id="8" name="Espace réservé du texte 7"/>
          <p:cNvSpPr>
            <a:spLocks noGrp="1"/>
          </p:cNvSpPr>
          <p:nvPr>
            <p:ph type="body" sz="quarter" idx="3"/>
          </p:nvPr>
        </p:nvSpPr>
        <p:spPr/>
        <p:txBody>
          <a:bodyPr/>
          <a:lstStyle/>
          <a:p>
            <a:r>
              <a:rPr lang="fr-FR" dirty="0" smtClean="0"/>
              <a:t>Concurrents indirects</a:t>
            </a:r>
            <a:endParaRPr lang="fr-FR" dirty="0"/>
          </a:p>
        </p:txBody>
      </p:sp>
      <p:sp>
        <p:nvSpPr>
          <p:cNvPr id="9" name="Espace réservé du contenu 8"/>
          <p:cNvSpPr>
            <a:spLocks noGrp="1"/>
          </p:cNvSpPr>
          <p:nvPr>
            <p:ph sz="quarter" idx="4"/>
          </p:nvPr>
        </p:nvSpPr>
        <p:spPr/>
        <p:txBody>
          <a:bodyPr/>
          <a:lstStyle/>
          <a:p>
            <a:r>
              <a:rPr lang="fr-FR" dirty="0" err="1" smtClean="0"/>
              <a:t>Crisalid</a:t>
            </a:r>
            <a:r>
              <a:rPr lang="fr-FR" dirty="0" smtClean="0"/>
              <a:t> : </a:t>
            </a:r>
            <a:r>
              <a:rPr lang="pl-PL" dirty="0">
                <a:hlinkClick r:id="rId6"/>
              </a:rPr>
              <a:t>http://www.crisalid.com</a:t>
            </a:r>
            <a:r>
              <a:rPr lang="pl-PL" dirty="0" smtClean="0">
                <a:hlinkClick r:id="rId6"/>
              </a:rPr>
              <a:t>/</a:t>
            </a:r>
            <a:endParaRPr lang="pl-PL" dirty="0"/>
          </a:p>
          <a:p>
            <a:r>
              <a:rPr lang="pl-PL" dirty="0" smtClean="0"/>
              <a:t>JDC : </a:t>
            </a:r>
            <a:r>
              <a:rPr lang="pl-PL" dirty="0" smtClean="0">
                <a:hlinkClick r:id="rId7"/>
              </a:rPr>
              <a:t>http</a:t>
            </a:r>
            <a:r>
              <a:rPr lang="pl-PL" dirty="0">
                <a:hlinkClick r:id="rId7"/>
              </a:rPr>
              <a:t>://www.jdc.fr</a:t>
            </a:r>
            <a:r>
              <a:rPr lang="pl-PL" dirty="0" smtClean="0">
                <a:hlinkClick r:id="rId7"/>
              </a:rPr>
              <a:t>/</a:t>
            </a:r>
            <a:r>
              <a:rPr lang="pl-PL" dirty="0" smtClean="0"/>
              <a:t> </a:t>
            </a:r>
          </a:p>
          <a:p>
            <a:endParaRPr lang="fr-FR" dirty="0"/>
          </a:p>
        </p:txBody>
      </p:sp>
      <p:sp>
        <p:nvSpPr>
          <p:cNvPr id="4" name="Espace réservé du pied de page 3"/>
          <p:cNvSpPr>
            <a:spLocks noGrp="1"/>
          </p:cNvSpPr>
          <p:nvPr>
            <p:ph type="ftr" sz="quarter" idx="11"/>
          </p:nvPr>
        </p:nvSpPr>
        <p:spPr/>
        <p:txBody>
          <a:bodyPr/>
          <a:lstStyle/>
          <a:p>
            <a:r>
              <a:rPr lang="fr-FR" smtClean="0"/>
              <a:t>Modèle mis à la disposition par Agora Motion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6</a:t>
            </a:fld>
            <a:endParaRPr lang="fr-FR" dirty="0"/>
          </a:p>
        </p:txBody>
      </p:sp>
    </p:spTree>
    <p:extLst>
      <p:ext uri="{BB962C8B-B14F-4D97-AF65-F5344CB8AC3E}">
        <p14:creationId xmlns:p14="http://schemas.microsoft.com/office/powerpoint/2010/main" val="265204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smtClean="0"/>
              <a:t>Les questions/problématiques</a:t>
            </a:r>
            <a:endParaRPr lang="fr-FR" dirty="0"/>
          </a:p>
        </p:txBody>
      </p:sp>
      <p:sp>
        <p:nvSpPr>
          <p:cNvPr id="11" name="Espace réservé du contenu 10"/>
          <p:cNvSpPr>
            <a:spLocks noGrp="1"/>
          </p:cNvSpPr>
          <p:nvPr>
            <p:ph idx="1"/>
          </p:nvPr>
        </p:nvSpPr>
        <p:spPr/>
        <p:txBody>
          <a:bodyPr/>
          <a:lstStyle/>
          <a:p>
            <a:endParaRPr lang="fr-FR" dirty="0"/>
          </a:p>
        </p:txBody>
      </p:sp>
      <p:sp>
        <p:nvSpPr>
          <p:cNvPr id="7" name="Espace réservé du pied de page 6"/>
          <p:cNvSpPr>
            <a:spLocks noGrp="1"/>
          </p:cNvSpPr>
          <p:nvPr>
            <p:ph type="ftr" sz="quarter" idx="11"/>
          </p:nvPr>
        </p:nvSpPr>
        <p:spPr/>
        <p:txBody>
          <a:bodyPr/>
          <a:lstStyle/>
          <a:p>
            <a:r>
              <a:rPr lang="fr-FR" smtClean="0"/>
              <a:t>Modèle mis à la disposition par Agora Motion</a:t>
            </a:r>
            <a:endParaRPr lang="fr-FR"/>
          </a:p>
        </p:txBody>
      </p:sp>
      <p:sp>
        <p:nvSpPr>
          <p:cNvPr id="8" name="Espace réservé du numéro de diapositive 7"/>
          <p:cNvSpPr>
            <a:spLocks noGrp="1"/>
          </p:cNvSpPr>
          <p:nvPr>
            <p:ph type="sldNum" sz="quarter" idx="12"/>
          </p:nvPr>
        </p:nvSpPr>
        <p:spPr/>
        <p:txBody>
          <a:bodyPr/>
          <a:lstStyle/>
          <a:p>
            <a:fld id="{E7402124-14F0-214B-A3B5-F5561C925FB7}" type="slidenum">
              <a:rPr lang="fr-FR" smtClean="0"/>
              <a:t>7</a:t>
            </a:fld>
            <a:endParaRPr lang="fr-FR"/>
          </a:p>
        </p:txBody>
      </p:sp>
    </p:spTree>
    <p:extLst>
      <p:ext uri="{BB962C8B-B14F-4D97-AF65-F5344CB8AC3E}">
        <p14:creationId xmlns:p14="http://schemas.microsoft.com/office/powerpoint/2010/main" val="345683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Notre positionnement</a:t>
            </a:r>
            <a:endParaRPr lang="fr-FR" dirty="0"/>
          </a:p>
        </p:txBody>
      </p:sp>
      <p:sp>
        <p:nvSpPr>
          <p:cNvPr id="3" name="Espace réservé du contenu 2"/>
          <p:cNvSpPr>
            <a:spLocks noGrp="1"/>
          </p:cNvSpPr>
          <p:nvPr>
            <p:ph idx="1"/>
          </p:nvPr>
        </p:nvSpPr>
        <p:spPr/>
        <p:txBody>
          <a:bodyPr>
            <a:normAutofit fontScale="55000" lnSpcReduction="20000"/>
          </a:bodyPr>
          <a:lstStyle/>
          <a:p>
            <a:pPr algn="just"/>
            <a:r>
              <a:rPr lang="fr-FR" dirty="0"/>
              <a:t>Aujourd’hui le but est de se positionner comme un éditeur de solution mais par nos choix faire concurrence aux autres acteurs tels que les constructeurs et intégrateur de solution. </a:t>
            </a:r>
            <a:endParaRPr lang="fr-FR" dirty="0" smtClean="0"/>
          </a:p>
          <a:p>
            <a:pPr algn="just"/>
            <a:endParaRPr lang="fr-FR" dirty="0" smtClean="0"/>
          </a:p>
          <a:p>
            <a:pPr algn="just"/>
            <a:r>
              <a:rPr lang="fr-FR" dirty="0" smtClean="0"/>
              <a:t>En </a:t>
            </a:r>
            <a:r>
              <a:rPr lang="fr-FR" dirty="0"/>
              <a:t>effet, nous pouvons atteindre de notre cible client par divers canaux, et le renom de la marque Apple apporte un capital sympathie à la solution. </a:t>
            </a:r>
            <a:endParaRPr lang="fr-FR" dirty="0" smtClean="0"/>
          </a:p>
          <a:p>
            <a:pPr algn="just"/>
            <a:endParaRPr lang="fr-FR" dirty="0" smtClean="0"/>
          </a:p>
          <a:p>
            <a:pPr algn="just"/>
            <a:r>
              <a:rPr lang="fr-FR" dirty="0" smtClean="0"/>
              <a:t>Il </a:t>
            </a:r>
            <a:r>
              <a:rPr lang="fr-FR" dirty="0"/>
              <a:t>faut noter également que la solution ne </a:t>
            </a:r>
            <a:r>
              <a:rPr lang="fr-FR" dirty="0" smtClean="0"/>
              <a:t>requiert </a:t>
            </a:r>
            <a:r>
              <a:rPr lang="fr-FR" dirty="0"/>
              <a:t>pas de compétence </a:t>
            </a:r>
            <a:r>
              <a:rPr lang="fr-FR" dirty="0" smtClean="0"/>
              <a:t>spécifique en terme d’installation.</a:t>
            </a:r>
          </a:p>
          <a:p>
            <a:pPr algn="just"/>
            <a:endParaRPr lang="fr-FR" dirty="0" smtClean="0"/>
          </a:p>
          <a:p>
            <a:pPr algn="just"/>
            <a:r>
              <a:rPr lang="fr-FR" dirty="0" smtClean="0"/>
              <a:t>Avantages de la solution :</a:t>
            </a:r>
          </a:p>
          <a:p>
            <a:pPr lvl="1" algn="just"/>
            <a:r>
              <a:rPr lang="fr-FR" dirty="0" smtClean="0"/>
              <a:t>Solution moins couteuses au niveau matériel que les solutions existantes</a:t>
            </a:r>
          </a:p>
          <a:p>
            <a:pPr lvl="1" algn="just"/>
            <a:r>
              <a:rPr lang="fr-FR" dirty="0" smtClean="0"/>
              <a:t>Solution avec capital sympathie surfant sur les nouvelles technologies (dans l’ère du temps)</a:t>
            </a:r>
          </a:p>
          <a:p>
            <a:pPr lvl="1" algn="just"/>
            <a:r>
              <a:rPr lang="fr-FR" dirty="0" smtClean="0"/>
              <a:t>Solution simple à mettre en place, pas besoin de formation ou de compétences spécifiques pour l’utiliser</a:t>
            </a:r>
          </a:p>
          <a:p>
            <a:pPr lvl="1" algn="just"/>
            <a:r>
              <a:rPr lang="fr-FR" dirty="0" smtClean="0"/>
              <a:t>Déploiement à distance, pas besoin d’intervention d’un technicien pour l’installation</a:t>
            </a:r>
          </a:p>
          <a:p>
            <a:pPr lvl="1" algn="just"/>
            <a:r>
              <a:rPr lang="fr-FR" dirty="0" smtClean="0"/>
              <a:t>Solution soft moins couteuse au final (à définir)</a:t>
            </a:r>
          </a:p>
          <a:p>
            <a:pPr lvl="1" algn="just"/>
            <a:endParaRPr lang="fr-FR" dirty="0"/>
          </a:p>
          <a:p>
            <a:pPr algn="just"/>
            <a:endParaRPr lang="fr-FR" dirty="0"/>
          </a:p>
        </p:txBody>
      </p:sp>
      <p:sp>
        <p:nvSpPr>
          <p:cNvPr id="4" name="Espace réservé du pied de page 3"/>
          <p:cNvSpPr>
            <a:spLocks noGrp="1"/>
          </p:cNvSpPr>
          <p:nvPr>
            <p:ph type="ftr" sz="quarter" idx="11"/>
          </p:nvPr>
        </p:nvSpPr>
        <p:spPr/>
        <p:txBody>
          <a:bodyPr/>
          <a:lstStyle/>
          <a:p>
            <a:r>
              <a:rPr lang="fr-FR" smtClean="0"/>
              <a:t>Modèle mis à la disposition par Agora Motion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8</a:t>
            </a:fld>
            <a:endParaRPr lang="fr-FR" dirty="0"/>
          </a:p>
        </p:txBody>
      </p:sp>
    </p:spTree>
    <p:extLst>
      <p:ext uri="{BB962C8B-B14F-4D97-AF65-F5344CB8AC3E}">
        <p14:creationId xmlns:p14="http://schemas.microsoft.com/office/powerpoint/2010/main" val="97265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L’offre</a:t>
            </a:r>
            <a:endParaRPr lang="fr-FR"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994790584"/>
              </p:ext>
            </p:extLst>
          </p:nvPr>
        </p:nvGraphicFramePr>
        <p:xfrm>
          <a:off x="152400" y="939800"/>
          <a:ext cx="8877300" cy="6184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p:cNvSpPr>
            <a:spLocks noGrp="1"/>
          </p:cNvSpPr>
          <p:nvPr>
            <p:ph type="ftr" sz="quarter" idx="11"/>
          </p:nvPr>
        </p:nvSpPr>
        <p:spPr/>
        <p:txBody>
          <a:bodyPr/>
          <a:lstStyle/>
          <a:p>
            <a:r>
              <a:rPr lang="fr-FR" smtClean="0"/>
              <a:t>Application iOS de solution de point de vente pour la restauration</a:t>
            </a:r>
            <a:endParaRPr lang="fr-FR" dirty="0" smtClean="0"/>
          </a:p>
        </p:txBody>
      </p:sp>
      <p:sp>
        <p:nvSpPr>
          <p:cNvPr id="5" name="Espace réservé du numéro de diapositive 4"/>
          <p:cNvSpPr>
            <a:spLocks noGrp="1"/>
          </p:cNvSpPr>
          <p:nvPr>
            <p:ph type="sldNum" sz="quarter" idx="12"/>
          </p:nvPr>
        </p:nvSpPr>
        <p:spPr/>
        <p:txBody>
          <a:bodyPr/>
          <a:lstStyle/>
          <a:p>
            <a:fld id="{E7402124-14F0-214B-A3B5-F5561C925FB7}" type="slidenum">
              <a:rPr lang="fr-FR" smtClean="0"/>
              <a:t>9</a:t>
            </a:fld>
            <a:endParaRPr lang="fr-FR" dirty="0"/>
          </a:p>
        </p:txBody>
      </p:sp>
    </p:spTree>
    <p:extLst>
      <p:ext uri="{BB962C8B-B14F-4D97-AF65-F5344CB8AC3E}">
        <p14:creationId xmlns:p14="http://schemas.microsoft.com/office/powerpoint/2010/main" val="2683908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5117</TotalTime>
  <Words>2567</Words>
  <Application>Microsoft Macintosh PowerPoint</Application>
  <PresentationFormat>Présentation à l'écran (4:3)</PresentationFormat>
  <Paragraphs>407</Paragraphs>
  <Slides>29</Slides>
  <Notes>0</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Module</vt:lpstr>
      <vt:lpstr>Business Plan Application iOS de solution de point de vente pour la restauration </vt:lpstr>
      <vt:lpstr>Sommaire</vt:lpstr>
      <vt:lpstr>Le projet</vt:lpstr>
      <vt:lpstr>Objectifs de la solution</vt:lpstr>
      <vt:lpstr>L’analyse du marché</vt:lpstr>
      <vt:lpstr>Concurrents</vt:lpstr>
      <vt:lpstr>Les questions/problématiques</vt:lpstr>
      <vt:lpstr>Notre positionnement</vt:lpstr>
      <vt:lpstr>L’offre</vt:lpstr>
      <vt:lpstr>Options</vt:lpstr>
      <vt:lpstr>SWOT</vt:lpstr>
      <vt:lpstr>Modèles de solution possible</vt:lpstr>
      <vt:lpstr>Process</vt:lpstr>
      <vt:lpstr>Architecture</vt:lpstr>
      <vt:lpstr>Hardware (Solution idéale)</vt:lpstr>
      <vt:lpstr>Soft</vt:lpstr>
      <vt:lpstr>Back Office</vt:lpstr>
      <vt:lpstr>Spécifications fonctionnelles</vt:lpstr>
      <vt:lpstr>Spécifications fonctionnelles BO</vt:lpstr>
      <vt:lpstr>Maquette V1 – Terminal iPad</vt:lpstr>
      <vt:lpstr>Maquette V1 – Terminal iPod/iPhone</vt:lpstr>
      <vt:lpstr>Hypothèses d’exploitation :  court terme</vt:lpstr>
      <vt:lpstr>Hypothèses d’exploitation :  moyen terme</vt:lpstr>
      <vt:lpstr>Hypothèses d’exploitation :  moyen terme</vt:lpstr>
      <vt:lpstr>Structure de la société</vt:lpstr>
      <vt:lpstr>Marketing</vt:lpstr>
      <vt:lpstr>Chiffres prévisionnels</vt:lpstr>
      <vt:lpstr>Perspectives d’évolutions</vt:lpstr>
      <vt:lpstr>Modèle de CDC fonctionnel et technique</vt:lpstr>
    </vt:vector>
  </TitlesOfParts>
  <Company>Agora Motion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Agora-Motion</dc:title>
  <dc:creator>James Zhou</dc:creator>
  <cp:lastModifiedBy>James Zhou</cp:lastModifiedBy>
  <cp:revision>71</cp:revision>
  <cp:lastPrinted>2012-02-02T12:02:10Z</cp:lastPrinted>
  <dcterms:created xsi:type="dcterms:W3CDTF">2012-01-18T11:43:37Z</dcterms:created>
  <dcterms:modified xsi:type="dcterms:W3CDTF">2012-06-01T08:07:56Z</dcterms:modified>
</cp:coreProperties>
</file>