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5"/>
  </p:sldMasterIdLst>
  <p:notesMasterIdLst>
    <p:notesMasterId r:id="rId76"/>
  </p:notesMasterIdLst>
  <p:sldIdLst>
    <p:sldId id="256" r:id="rId6"/>
    <p:sldId id="287" r:id="rId7"/>
    <p:sldId id="257" r:id="rId8"/>
    <p:sldId id="258" r:id="rId9"/>
    <p:sldId id="259" r:id="rId10"/>
    <p:sldId id="261" r:id="rId11"/>
    <p:sldId id="260" r:id="rId12"/>
    <p:sldId id="277" r:id="rId13"/>
    <p:sldId id="279" r:id="rId14"/>
    <p:sldId id="278" r:id="rId15"/>
    <p:sldId id="313" r:id="rId16"/>
    <p:sldId id="298" r:id="rId17"/>
    <p:sldId id="329" r:id="rId18"/>
    <p:sldId id="276" r:id="rId19"/>
    <p:sldId id="275" r:id="rId20"/>
    <p:sldId id="330" r:id="rId21"/>
    <p:sldId id="269" r:id="rId22"/>
    <p:sldId id="274" r:id="rId23"/>
    <p:sldId id="271" r:id="rId24"/>
    <p:sldId id="272" r:id="rId25"/>
    <p:sldId id="273" r:id="rId26"/>
    <p:sldId id="280" r:id="rId27"/>
    <p:sldId id="331" r:id="rId28"/>
    <p:sldId id="301" r:id="rId29"/>
    <p:sldId id="270" r:id="rId30"/>
    <p:sldId id="281" r:id="rId31"/>
    <p:sldId id="322" r:id="rId32"/>
    <p:sldId id="324" r:id="rId33"/>
    <p:sldId id="325" r:id="rId34"/>
    <p:sldId id="326" r:id="rId35"/>
    <p:sldId id="327" r:id="rId36"/>
    <p:sldId id="323" r:id="rId37"/>
    <p:sldId id="268" r:id="rId38"/>
    <p:sldId id="265" r:id="rId39"/>
    <p:sldId id="289" r:id="rId40"/>
    <p:sldId id="302" r:id="rId41"/>
    <p:sldId id="283" r:id="rId42"/>
    <p:sldId id="284" r:id="rId43"/>
    <p:sldId id="285" r:id="rId44"/>
    <p:sldId id="300" r:id="rId45"/>
    <p:sldId id="297" r:id="rId46"/>
    <p:sldId id="286" r:id="rId47"/>
    <p:sldId id="294" r:id="rId48"/>
    <p:sldId id="295" r:id="rId49"/>
    <p:sldId id="288" r:id="rId50"/>
    <p:sldId id="293" r:id="rId51"/>
    <p:sldId id="291" r:id="rId52"/>
    <p:sldId id="296" r:id="rId53"/>
    <p:sldId id="292" r:id="rId54"/>
    <p:sldId id="299" r:id="rId55"/>
    <p:sldId id="303" r:id="rId56"/>
    <p:sldId id="304" r:id="rId57"/>
    <p:sldId id="305" r:id="rId58"/>
    <p:sldId id="307" r:id="rId59"/>
    <p:sldId id="306" r:id="rId60"/>
    <p:sldId id="308" r:id="rId61"/>
    <p:sldId id="315" r:id="rId62"/>
    <p:sldId id="316" r:id="rId63"/>
    <p:sldId id="317" r:id="rId64"/>
    <p:sldId id="309" r:id="rId65"/>
    <p:sldId id="311" r:id="rId66"/>
    <p:sldId id="314" r:id="rId67"/>
    <p:sldId id="312" r:id="rId68"/>
    <p:sldId id="318" r:id="rId69"/>
    <p:sldId id="319" r:id="rId70"/>
    <p:sldId id="320" r:id="rId71"/>
    <p:sldId id="328" r:id="rId72"/>
    <p:sldId id="321" r:id="rId73"/>
    <p:sldId id="310" r:id="rId74"/>
    <p:sldId id="262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A1F6C3-5E54-4824-877E-322CD243953B}">
          <p14:sldIdLst>
            <p14:sldId id="256"/>
            <p14:sldId id="287"/>
          </p14:sldIdLst>
        </p14:section>
        <p14:section name="Basics" id="{51453B3D-5A21-4B87-80E9-67201E05EBB1}">
          <p14:sldIdLst>
            <p14:sldId id="257"/>
            <p14:sldId id="258"/>
            <p14:sldId id="259"/>
            <p14:sldId id="261"/>
            <p14:sldId id="260"/>
            <p14:sldId id="277"/>
            <p14:sldId id="279"/>
            <p14:sldId id="278"/>
            <p14:sldId id="313"/>
          </p14:sldIdLst>
        </p14:section>
        <p14:section name="xText Framework" id="{23FCDA72-D918-4737-9C6C-AA53B7A1927D}">
          <p14:sldIdLst>
            <p14:sldId id="298"/>
            <p14:sldId id="329"/>
            <p14:sldId id="276"/>
            <p14:sldId id="275"/>
            <p14:sldId id="330"/>
            <p14:sldId id="269"/>
            <p14:sldId id="274"/>
            <p14:sldId id="271"/>
            <p14:sldId id="272"/>
            <p14:sldId id="273"/>
            <p14:sldId id="280"/>
            <p14:sldId id="331"/>
            <p14:sldId id="301"/>
            <p14:sldId id="270"/>
            <p14:sldId id="281"/>
            <p14:sldId id="322"/>
            <p14:sldId id="324"/>
            <p14:sldId id="325"/>
            <p14:sldId id="326"/>
            <p14:sldId id="327"/>
            <p14:sldId id="323"/>
            <p14:sldId id="268"/>
            <p14:sldId id="265"/>
            <p14:sldId id="289"/>
            <p14:sldId id="302"/>
            <p14:sldId id="283"/>
            <p14:sldId id="284"/>
            <p14:sldId id="285"/>
            <p14:sldId id="300"/>
            <p14:sldId id="297"/>
            <p14:sldId id="286"/>
            <p14:sldId id="294"/>
            <p14:sldId id="295"/>
            <p14:sldId id="288"/>
            <p14:sldId id="293"/>
            <p14:sldId id="291"/>
            <p14:sldId id="296"/>
            <p14:sldId id="292"/>
            <p14:sldId id="299"/>
            <p14:sldId id="303"/>
            <p14:sldId id="304"/>
            <p14:sldId id="305"/>
            <p14:sldId id="307"/>
            <p14:sldId id="306"/>
            <p14:sldId id="308"/>
            <p14:sldId id="315"/>
            <p14:sldId id="316"/>
            <p14:sldId id="317"/>
            <p14:sldId id="309"/>
            <p14:sldId id="311"/>
            <p14:sldId id="314"/>
            <p14:sldId id="312"/>
            <p14:sldId id="318"/>
            <p14:sldId id="319"/>
            <p14:sldId id="320"/>
            <p14:sldId id="328"/>
            <p14:sldId id="321"/>
            <p14:sldId id="310"/>
          </p14:sldIdLst>
        </p14:section>
        <p14:section name="Ending" id="{8A10468E-B9B3-488E-BF26-959570ADC31E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ADE"/>
    <a:srgbClr val="DDDDDD"/>
    <a:srgbClr val="EAEAEA"/>
    <a:srgbClr val="C0C0C0"/>
    <a:srgbClr val="5F5F5F"/>
    <a:srgbClr val="969696"/>
    <a:srgbClr val="000000"/>
    <a:srgbClr val="C65D2E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D3510F-8DB2-4EB9-9BEF-73090A144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A5E95-A536-48C7-B631-AC9E097D8C2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MWE2</a:t>
            </a:r>
            <a:r>
              <a:rPr lang="de-AT" baseline="0" dirty="0" smtClean="0"/>
              <a:t> =&gt; </a:t>
            </a:r>
            <a:r>
              <a:rPr kumimoji="1" lang="de-AT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Modeling Workflow Engine 2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3510F-8DB2-4EB9-9BEF-73090A14478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5029200"/>
            <a:ext cx="8686800" cy="947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886450"/>
            <a:ext cx="8686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981752-13E0-45CD-9F95-D0DA77810B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F5B09-9FC5-47DD-AB29-2F14FD034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5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48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A46FD-FDAD-4236-97DD-EC48CAF22B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6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06E3A-7291-498D-897C-D129EE7F9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1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76912-E062-4219-B3B6-449FA7914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D1BF8-2664-4168-A278-8D28AC6A1C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34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097CC-7867-4CB1-BBDE-F4477193B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465B5-5BCF-400D-9DE3-F076378A8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1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2B1D-85E3-4BCF-8E25-94B9CDF49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63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7A6C3-D1F0-47F5-A1B1-E9722FE9D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8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AE801-0714-41C2-8095-7C1BE71322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52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24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381000" y="12954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D5C418-E929-4993-B879-6E5627D02A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Xtext/" TargetMode="External"/><Relationship Id="rId2" Type="http://schemas.openxmlformats.org/officeDocument/2006/relationships/hyperlink" Target="http://www.antl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lipse.org/modeling/emf/" TargetMode="External"/><Relationship Id="rId5" Type="http://schemas.openxmlformats.org/officeDocument/2006/relationships/hyperlink" Target="https://code.google.com/p/google-guice/" TargetMode="External"/><Relationship Id="rId4" Type="http://schemas.openxmlformats.org/officeDocument/2006/relationships/hyperlink" Target="http://xtend-lang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en-US" dirty="0" smtClean="0"/>
              <a:t>Xtext Workshop	</a:t>
            </a:r>
            <a:endParaRPr lang="en-US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altLang="en-US" dirty="0" smtClean="0"/>
              <a:t>Thomas Fischl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38619"/>
            <a:ext cx="7200800" cy="4942709"/>
          </a:xfr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Never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change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generated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code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de-AT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172" name="Picture 4" descr="F:\FH\Dropbox\presentation\xText Workshop\img\gencod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67744" y="1916832"/>
            <a:ext cx="5209989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Grammar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Contains two definition</a:t>
            </a:r>
          </a:p>
          <a:p>
            <a:pPr lvl="1"/>
            <a:r>
              <a:rPr lang="de-AT" dirty="0" smtClean="0"/>
              <a:t>Language</a:t>
            </a:r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r>
              <a:rPr lang="de-AT" dirty="0" smtClean="0"/>
              <a:t>Construction rules for the AST (Ecore Model)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636911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Model: </a:t>
            </a:r>
            <a:r>
              <a:rPr lang="en-US" sz="1800" dirty="0" smtClean="0">
                <a:latin typeface="Comic Sans MS" panose="030F0702030302020204" pitchFamily="66" charset="0"/>
              </a:rPr>
              <a:t>greetings</a:t>
            </a:r>
            <a:r>
              <a:rPr lang="en-US" sz="1800" dirty="0">
                <a:latin typeface="Comic Sans MS" panose="030F0702030302020204" pitchFamily="66" charset="0"/>
              </a:rPr>
              <a:t>+=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Greeting*</a:t>
            </a:r>
            <a:r>
              <a:rPr lang="en-US" sz="18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Greeting: 'Hello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' </a:t>
            </a:r>
            <a:r>
              <a:rPr lang="en-US" sz="1800" dirty="0">
                <a:latin typeface="Comic Sans MS" panose="030F0702030302020204" pitchFamily="66" charset="0"/>
              </a:rPr>
              <a:t>name=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NAME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'!'</a:t>
            </a:r>
            <a:r>
              <a:rPr lang="en-US" sz="18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terminal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NAME</a:t>
            </a:r>
            <a:r>
              <a:rPr lang="en-US" sz="1800" dirty="0">
                <a:latin typeface="Comic Sans MS" panose="030F0702030302020204" pitchFamily="66" charset="0"/>
              </a:rPr>
              <a:t> returns </a:t>
            </a:r>
            <a:r>
              <a:rPr lang="en-US" sz="1800" i="1" dirty="0" err="1">
                <a:latin typeface="Comic Sans MS" panose="030F0702030302020204" pitchFamily="66" charset="0"/>
              </a:rPr>
              <a:t>ecore</a:t>
            </a:r>
            <a:r>
              <a:rPr lang="en-US" sz="1800" i="1" dirty="0">
                <a:latin typeface="Comic Sans MS" panose="030F0702030302020204" pitchFamily="66" charset="0"/>
              </a:rPr>
              <a:t>::</a:t>
            </a:r>
            <a:r>
              <a:rPr lang="en-US" sz="1800" i="1" dirty="0" err="1">
                <a:latin typeface="Comic Sans MS" panose="030F0702030302020204" pitchFamily="66" charset="0"/>
              </a:rPr>
              <a:t>EString</a:t>
            </a:r>
            <a:r>
              <a:rPr lang="en-US" sz="1800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'A'..'Z') ('</a:t>
            </a:r>
            <a:r>
              <a:rPr 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')*</a:t>
            </a:r>
            <a:r>
              <a:rPr lang="en-US" sz="1800" dirty="0">
                <a:latin typeface="Comic Sans MS" panose="030F0702030302020204" pitchFamily="66" charset="0"/>
              </a:rPr>
              <a:t>;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472514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Model: 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greetings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+=</a:t>
            </a:r>
            <a:r>
              <a:rPr lang="en-US" sz="1800" dirty="0">
                <a:latin typeface="Comic Sans MS" panose="030F0702030302020204" pitchFamily="66" charset="0"/>
              </a:rPr>
              <a:t>Greeting*;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Greeting: 'Hello</a:t>
            </a:r>
            <a:r>
              <a:rPr lang="en-US" sz="1800" dirty="0">
                <a:latin typeface="Comic Sans MS" panose="030F0702030302020204" pitchFamily="66" charset="0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name=</a:t>
            </a:r>
            <a:r>
              <a:rPr lang="en-US" sz="1800" dirty="0">
                <a:latin typeface="Comic Sans MS" panose="030F0702030302020204" pitchFamily="66" charset="0"/>
              </a:rPr>
              <a:t>NAME '!';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terminal </a:t>
            </a:r>
            <a:r>
              <a:rPr lang="en-US" sz="1800" dirty="0">
                <a:latin typeface="Comic Sans MS" panose="030F0702030302020204" pitchFamily="66" charset="0"/>
              </a:rPr>
              <a:t>NAME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returns </a:t>
            </a:r>
            <a:r>
              <a:rPr lang="en-US" sz="18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sz="1800" i="1" dirty="0">
                <a:solidFill>
                  <a:srgbClr val="FF0000"/>
                </a:solidFill>
                <a:latin typeface="Comic Sans MS" panose="030F0702030302020204" pitchFamily="66" charset="0"/>
              </a:rPr>
              <a:t>::</a:t>
            </a:r>
            <a:r>
              <a:rPr lang="en-US" sz="18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EString</a:t>
            </a:r>
            <a:r>
              <a:rPr lang="en-US" sz="1800" i="1" dirty="0" smtClean="0">
                <a:latin typeface="Comic Sans MS" panose="030F0702030302020204" pitchFamily="66" charset="0"/>
              </a:rPr>
              <a:t>: </a:t>
            </a:r>
            <a:r>
              <a:rPr lang="en-US" sz="1800" dirty="0" smtClean="0">
                <a:latin typeface="Comic Sans MS" panose="030F0702030302020204" pitchFamily="66" charset="0"/>
              </a:rPr>
              <a:t>(</a:t>
            </a:r>
            <a:r>
              <a:rPr lang="en-US" sz="1800" dirty="0">
                <a:latin typeface="Comic Sans MS" panose="030F0702030302020204" pitchFamily="66" charset="0"/>
              </a:rPr>
              <a:t>'A'..'Z') ('</a:t>
            </a:r>
            <a:r>
              <a:rPr lang="en-US" sz="1800" dirty="0" err="1">
                <a:latin typeface="Comic Sans MS" panose="030F0702030302020204" pitchFamily="66" charset="0"/>
              </a:rPr>
              <a:t>a'..'z</a:t>
            </a:r>
            <a:r>
              <a:rPr lang="en-US" sz="1800" dirty="0">
                <a:latin typeface="Comic Sans MS" panose="030F0702030302020204" pitchFamily="66" charset="0"/>
              </a:rPr>
              <a:t>')*;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Example - EBNF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Model =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  {Greeting} .</a:t>
            </a:r>
          </a:p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Greeting </a:t>
            </a:r>
            <a:r>
              <a:rPr lang="en-US" sz="1800" dirty="0" smtClean="0">
                <a:latin typeface="Comic Sans MS" panose="030F0702030302020204" pitchFamily="66" charset="0"/>
              </a:rPr>
              <a:t>= 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"</a:t>
            </a:r>
            <a:r>
              <a:rPr lang="en-US" sz="1800" dirty="0" smtClean="0">
                <a:latin typeface="Comic Sans MS" panose="030F0702030302020204" pitchFamily="66" charset="0"/>
              </a:rPr>
              <a:t>Hello" </a:t>
            </a:r>
            <a:r>
              <a:rPr lang="en-US" sz="1800" dirty="0" smtClean="0">
                <a:latin typeface="Comic Sans MS" panose="030F0702030302020204" pitchFamily="66" charset="0"/>
              </a:rPr>
              <a:t>NAME</a:t>
            </a:r>
            <a:r>
              <a:rPr lang="en-US" sz="1800" dirty="0" smtClean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"!" .</a:t>
            </a:r>
          </a:p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NAME </a:t>
            </a:r>
            <a:r>
              <a:rPr lang="en-US" sz="1800" dirty="0" smtClean="0">
                <a:latin typeface="Comic Sans MS" panose="030F0702030302020204" pitchFamily="66" charset="0"/>
              </a:rPr>
              <a:t>= 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('A</a:t>
            </a:r>
            <a:r>
              <a:rPr lang="en-US" sz="1800" dirty="0" smtClean="0">
                <a:latin typeface="Comic Sans MS" panose="030F0702030302020204" pitchFamily="66" charset="0"/>
              </a:rPr>
              <a:t>'..'Z</a:t>
            </a:r>
            <a:r>
              <a:rPr lang="en-US" sz="1800" dirty="0" smtClean="0">
                <a:latin typeface="Comic Sans MS" panose="030F0702030302020204" pitchFamily="66" charset="0"/>
              </a:rPr>
              <a:t>') {</a:t>
            </a:r>
            <a:r>
              <a:rPr lang="en-US" sz="1800" dirty="0" smtClean="0">
                <a:latin typeface="Comic Sans MS" panose="030F0702030302020204" pitchFamily="66" charset="0"/>
              </a:rPr>
              <a:t>'</a:t>
            </a:r>
            <a:r>
              <a:rPr lang="en-US" sz="1800" dirty="0" err="1" smtClean="0">
                <a:latin typeface="Comic Sans MS" panose="030F0702030302020204" pitchFamily="66" charset="0"/>
              </a:rPr>
              <a:t>a'..'z</a:t>
            </a:r>
            <a:r>
              <a:rPr lang="en-US" sz="1800" dirty="0" smtClean="0">
                <a:latin typeface="Comic Sans MS" panose="030F0702030302020204" pitchFamily="66" charset="0"/>
              </a:rPr>
              <a:t>'} </a:t>
            </a:r>
            <a:r>
              <a:rPr lang="en-US" sz="18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white">
          <a:xfrm>
            <a:off x="4570834" y="3645024"/>
            <a:ext cx="4495800" cy="27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600" kern="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09120"/>
            <a:ext cx="311177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4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</a:t>
            </a:r>
            <a:r>
              <a:rPr lang="de-AT" dirty="0" err="1" smtClean="0"/>
              <a:t>Xtext</a:t>
            </a:r>
            <a:r>
              <a:rPr lang="de-AT" dirty="0" smtClean="0"/>
              <a:t> Grammar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grammar </a:t>
            </a:r>
            <a:r>
              <a:rPr lang="en-US" sz="1400" dirty="0" err="1">
                <a:latin typeface="Comic Sans MS" panose="030F0702030302020204" pitchFamily="66" charset="0"/>
              </a:rPr>
              <a:t>org.xtext.example.mydsl.MyDsl</a:t>
            </a:r>
            <a:r>
              <a:rPr lang="en-US" sz="1400" dirty="0">
                <a:latin typeface="Comic Sans MS" panose="030F0702030302020204" pitchFamily="66" charset="0"/>
              </a:rPr>
              <a:t> // language name</a:t>
            </a: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  with </a:t>
            </a:r>
            <a:r>
              <a:rPr lang="en-US" sz="1400" dirty="0" err="1" smtClean="0">
                <a:latin typeface="Comic Sans MS" panose="030F0702030302020204" pitchFamily="66" charset="0"/>
              </a:rPr>
              <a:t>org.eclipse.xtext.common.Terminals</a:t>
            </a:r>
            <a:r>
              <a:rPr lang="en-US" sz="1400" dirty="0" smtClean="0">
                <a:latin typeface="Comic Sans MS" panose="030F0702030302020204" pitchFamily="66" charset="0"/>
              </a:rPr>
              <a:t> // include predefined terminal rules</a:t>
            </a:r>
          </a:p>
          <a:p>
            <a:pPr marL="0" indent="0">
              <a:buNone/>
            </a:pPr>
            <a:r>
              <a:rPr lang="fr-FR" sz="1400" b="1" dirty="0" smtClean="0">
                <a:latin typeface="Comic Sans MS" panose="030F0702030302020204" pitchFamily="66" charset="0"/>
              </a:rPr>
              <a:t>  </a:t>
            </a:r>
            <a:r>
              <a:rPr lang="fr-FR" sz="1400" b="1" dirty="0" err="1" smtClean="0">
                <a:latin typeface="Comic Sans MS" panose="030F0702030302020204" pitchFamily="66" charset="0"/>
              </a:rPr>
              <a:t>hidden</a:t>
            </a:r>
            <a:r>
              <a:rPr lang="fr-FR" sz="1400" b="1" dirty="0" smtClean="0">
                <a:latin typeface="Comic Sans MS" panose="030F0702030302020204" pitchFamily="66" charset="0"/>
              </a:rPr>
              <a:t> </a:t>
            </a:r>
            <a:r>
              <a:rPr lang="fr-FR" sz="1400" dirty="0">
                <a:latin typeface="Comic Sans MS" panose="030F0702030302020204" pitchFamily="66" charset="0"/>
              </a:rPr>
              <a:t>(ML_COMMENT) // </a:t>
            </a:r>
            <a:r>
              <a:rPr lang="fr-FR" sz="1400" dirty="0" err="1">
                <a:latin typeface="Comic Sans MS" panose="030F0702030302020204" pitchFamily="66" charset="0"/>
              </a:rPr>
              <a:t>define</a:t>
            </a:r>
            <a:r>
              <a:rPr lang="fr-FR" sz="1400" dirty="0">
                <a:latin typeface="Comic Sans MS" panose="030F0702030302020204" pitchFamily="66" charset="0"/>
              </a:rPr>
              <a:t> comment style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generate </a:t>
            </a:r>
            <a:r>
              <a:rPr lang="en-US" sz="1400" dirty="0" err="1">
                <a:latin typeface="Comic Sans MS" panose="030F0702030302020204" pitchFamily="66" charset="0"/>
              </a:rPr>
              <a:t>myDsl</a:t>
            </a:r>
            <a:r>
              <a:rPr lang="en-US" sz="1400" dirty="0">
                <a:latin typeface="Comic Sans MS" panose="030F0702030302020204" pitchFamily="66" charset="0"/>
              </a:rPr>
              <a:t> // generate an </a:t>
            </a:r>
            <a:r>
              <a:rPr lang="en-US" sz="1400" dirty="0" err="1">
                <a:latin typeface="Comic Sans MS" panose="030F0702030302020204" pitchFamily="66" charset="0"/>
              </a:rPr>
              <a:t>ecore</a:t>
            </a:r>
            <a:r>
              <a:rPr lang="en-US" sz="1400" dirty="0">
                <a:latin typeface="Comic Sans MS" panose="030F0702030302020204" pitchFamily="66" charset="0"/>
              </a:rPr>
              <a:t> model for this grammar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"</a:t>
            </a:r>
            <a:r>
              <a:rPr lang="en-US" sz="1400" dirty="0">
                <a:latin typeface="Comic Sans MS" panose="030F0702030302020204" pitchFamily="66" charset="0"/>
              </a:rPr>
              <a:t>http://www.xtext.org/example/mydsl/MyDsl" 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Model: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greetings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+=Greeting*;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'Hello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 name=NAME '!';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terminal NAME returns </a:t>
            </a:r>
            <a:r>
              <a:rPr lang="en-US" sz="14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sz="1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::</a:t>
            </a:r>
            <a:r>
              <a:rPr lang="en-US" sz="14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EString</a:t>
            </a:r>
            <a:r>
              <a:rPr lang="en-US" sz="1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(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'A'..'Z') ('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</a:t>
            </a: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')*;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terminal ML_COMMENT: </a:t>
            </a:r>
            <a:r>
              <a:rPr lang="en-US" sz="1400" dirty="0">
                <a:latin typeface="Comic Sans MS" panose="030F0702030302020204" pitchFamily="66" charset="0"/>
              </a:rPr>
              <a:t>// terminal rule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'/*'-&gt;'*/';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25627"/>
            <a:ext cx="3018060" cy="378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3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Xtext Grammar: </a:t>
            </a:r>
            <a:r>
              <a:rPr lang="de-AT" dirty="0"/>
              <a:t>Language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Parser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VarDecl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"</a:t>
            </a:r>
            <a:r>
              <a:rPr lang="sv-SE" dirty="0">
                <a:latin typeface="Comic Sans MS" panose="030F0702030302020204" pitchFamily="66" charset="0"/>
              </a:rPr>
              <a:t>VAR" </a:t>
            </a:r>
            <a:r>
              <a:rPr lang="sv-SE" dirty="0" smtClean="0">
                <a:latin typeface="Comic Sans MS" panose="030F0702030302020204" pitchFamily="66" charset="0"/>
              </a:rPr>
              <a:t>vars+=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	VarName ("," 	vars+=VarName)*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</a:t>
            </a:r>
            <a:r>
              <a:rPr lang="sv-SE" dirty="0" smtClean="0">
                <a:latin typeface="Comic Sans MS" panose="030F0702030302020204" pitchFamily="66" charset="0"/>
              </a:rPr>
              <a:t>";" 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</a:p>
          <a:p>
            <a:pPr marL="0" indent="0">
              <a:buNone/>
            </a:pP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Hint: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Each parser rule is converted into an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class.</a:t>
            </a: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VarDecl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"</a:t>
            </a:r>
            <a:r>
              <a:rPr lang="sv-SE" dirty="0">
                <a:solidFill>
                  <a:srgbClr val="FF0000"/>
                </a:solidFill>
                <a:latin typeface="Comic Sans MS" panose="030F0702030302020204" pitchFamily="66" charset="0"/>
              </a:rPr>
              <a:t>VAR" </a:t>
            </a:r>
            <a:r>
              <a:rPr lang="sv-SE" dirty="0">
                <a:latin typeface="Comic Sans MS" panose="030F0702030302020204" pitchFamily="66" charset="0"/>
              </a:rPr>
              <a:t>vars</a:t>
            </a:r>
            <a:r>
              <a:rPr lang="sv-SE" dirty="0" smtClean="0">
                <a:latin typeface="Comic Sans MS" panose="030F0702030302020204" pitchFamily="66" charset="0"/>
              </a:rPr>
              <a:t>+=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VarName </a:t>
            </a:r>
            <a:r>
              <a:rPr lang="sv-SE" dirty="0">
                <a:latin typeface="Comic Sans MS" panose="030F0702030302020204" pitchFamily="66" charset="0"/>
              </a:rPr>
              <a:t>("," </a:t>
            </a:r>
            <a:r>
              <a:rPr lang="sv-SE" dirty="0" smtClean="0">
                <a:latin typeface="Comic Sans MS" panose="030F0702030302020204" pitchFamily="66" charset="0"/>
              </a:rPr>
              <a:t>	vars</a:t>
            </a:r>
            <a:r>
              <a:rPr lang="sv-SE" dirty="0">
                <a:latin typeface="Comic Sans MS" panose="030F0702030302020204" pitchFamily="66" charset="0"/>
              </a:rPr>
              <a:t>+=VarName</a:t>
            </a:r>
            <a:r>
              <a:rPr lang="sv-SE" dirty="0" smtClean="0">
                <a:latin typeface="Comic Sans MS" panose="030F0702030302020204" pitchFamily="66" charset="0"/>
              </a:rPr>
              <a:t>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";";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Fact: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latin typeface="Comic Sans MS" panose="030F0702030302020204" pitchFamily="66" charset="0"/>
              </a:rPr>
              <a:t>var</a:t>
            </a:r>
            <a:r>
              <a:rPr lang="en-US" dirty="0" smtClean="0">
                <a:latin typeface="Comic Sans MS" panose="030F0702030302020204" pitchFamily="66" charset="0"/>
              </a:rPr>
              <a:t>=IDENT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number=NUMBER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"(" 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=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 ")";</a:t>
            </a:r>
          </a:p>
        </p:txBody>
      </p:sp>
    </p:spTree>
    <p:extLst>
      <p:ext uri="{BB962C8B-B14F-4D97-AF65-F5344CB8AC3E}">
        <p14:creationId xmlns:p14="http://schemas.microsoft.com/office/powerpoint/2010/main" val="2484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Overview</a:t>
            </a:r>
            <a:r>
              <a:rPr lang="de-AT" dirty="0" smtClean="0"/>
              <a:t> </a:t>
            </a:r>
          </a:p>
          <a:p>
            <a:r>
              <a:rPr lang="de-AT" dirty="0" err="1" smtClean="0"/>
              <a:t>Grammar</a:t>
            </a:r>
            <a:endParaRPr lang="de-AT" dirty="0" smtClean="0"/>
          </a:p>
          <a:p>
            <a:r>
              <a:rPr lang="de-AT" dirty="0" err="1" smtClean="0"/>
              <a:t>Validator</a:t>
            </a:r>
            <a:endParaRPr lang="de-AT" dirty="0" smtClean="0"/>
          </a:p>
          <a:p>
            <a:r>
              <a:rPr lang="de-AT" dirty="0" smtClean="0"/>
              <a:t>Code Generator</a:t>
            </a:r>
          </a:p>
          <a:p>
            <a:r>
              <a:rPr lang="de-AT" dirty="0" smtClean="0"/>
              <a:t>Quick Fix</a:t>
            </a:r>
          </a:p>
          <a:p>
            <a:r>
              <a:rPr lang="de-AT" dirty="0" smtClean="0"/>
              <a:t>Unit Test</a:t>
            </a:r>
          </a:p>
          <a:p>
            <a:endParaRPr lang="de-AT" dirty="0" smtClean="0"/>
          </a:p>
          <a:p>
            <a:r>
              <a:rPr lang="de-AT" dirty="0" smtClean="0"/>
              <a:t>4 </a:t>
            </a:r>
            <a:r>
              <a:rPr lang="de-AT" dirty="0" err="1" smtClean="0"/>
              <a:t>Exercises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latin typeface="Comic Sans MS" panose="030F0702030302020204" pitchFamily="66" charset="0"/>
              </a:rPr>
              <a:t>(terms+=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latin typeface="Comic Sans MS" panose="030F0702030302020204" pitchFamily="66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37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dirty="0">
                <a:latin typeface="Comic Sans MS" panose="030F0702030302020204" pitchFamily="66" charset="0"/>
              </a:rPr>
              <a:t>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dirty="0">
                <a:latin typeface="Comic Sans MS" panose="030F0702030302020204" pitchFamily="66" charset="0"/>
              </a:rPr>
              <a:t>*;</a:t>
            </a:r>
          </a:p>
        </p:txBody>
      </p:sp>
    </p:spTree>
    <p:extLst>
      <p:ext uri="{BB962C8B-B14F-4D97-AF65-F5344CB8AC3E}">
        <p14:creationId xmlns:p14="http://schemas.microsoft.com/office/powerpoint/2010/main" val="6185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terminal ID : 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	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'..'Z'|'_') 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'..'Z'|'_'|'0'..'9')*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Xtext Grammar: AST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</a:t>
            </a:r>
            <a:r>
              <a:rPr lang="de-AT" dirty="0" err="1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de-AT" dirty="0" err="1" smtClean="0">
                <a:latin typeface="Comic Sans MS" pitchFamily="66" charset="0"/>
              </a:rPr>
              <a:t>Expr</a:t>
            </a:r>
            <a:r>
              <a:rPr lang="de-AT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    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de-AT" dirty="0" smtClean="0">
                <a:latin typeface="Comic Sans MS" pitchFamily="66" charset="0"/>
              </a:rPr>
              <a:t>Term (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terms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+=</a:t>
            </a:r>
            <a:r>
              <a:rPr lang="de-AT" dirty="0" err="1" smtClean="0">
                <a:latin typeface="Comic Sans MS" pitchFamily="66" charset="0"/>
              </a:rPr>
              <a:t>ExprExt</a:t>
            </a:r>
            <a:r>
              <a:rPr lang="de-AT" dirty="0" smtClean="0">
                <a:latin typeface="Comic Sans MS" pitchFamily="66" charset="0"/>
              </a:rPr>
              <a:t>)*;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Bild 4" descr="exprinte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645024"/>
            <a:ext cx="3672408" cy="22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Cross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Transition 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event=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 smtClean="0">
                <a:latin typeface="Comic Sans MS" panose="030F0702030302020204" pitchFamily="66" charset="0"/>
              </a:rPr>
              <a:t>Event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>
                <a:latin typeface="Comic Sans MS" panose="030F0702030302020204" pitchFamily="66" charset="0"/>
              </a:rPr>
              <a:t> '=&gt;' state=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>
                <a:latin typeface="Comic Sans MS" panose="030F0702030302020204" pitchFamily="66" charset="0"/>
              </a:rPr>
              <a:t>State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 smtClean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Event: </a:t>
            </a:r>
            <a:r>
              <a:rPr lang="en-US" dirty="0">
                <a:latin typeface="Comic Sans MS" panose="030F0702030302020204" pitchFamily="66" charset="0"/>
              </a:rPr>
              <a:t>....;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terminal NUMBER returns 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ecore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::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EInt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de-AT" dirty="0" smtClean="0">
                <a:latin typeface="Comic Sans MS" pitchFamily="66" charset="0"/>
              </a:rPr>
              <a:t>('0'..'9')+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Demo Project: Mini Pascal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Editor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939955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0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 Assist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50529"/>
            <a:ext cx="481486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6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Xtext?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Xtext</a:t>
            </a:r>
            <a:r>
              <a:rPr lang="en-US" dirty="0"/>
              <a:t> is a framework for development of programming languages and domain specific languages.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</a:p>
          <a:p>
            <a:endParaRPr lang="en-US" dirty="0"/>
          </a:p>
          <a:p>
            <a:r>
              <a:rPr lang="de-AT" dirty="0" smtClean="0"/>
              <a:t>Eclipse Toplevel Project</a:t>
            </a:r>
          </a:p>
          <a:p>
            <a:r>
              <a:rPr lang="de-AT" dirty="0" smtClean="0"/>
              <a:t>Open Source Project</a:t>
            </a:r>
          </a:p>
          <a:p>
            <a:r>
              <a:rPr lang="de-AT" dirty="0" err="1" smtClean="0"/>
              <a:t>Highly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Framework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Validator &amp; Quick Fix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6" y="2060848"/>
            <a:ext cx="456350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Code Generator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556792"/>
            <a:ext cx="407918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6626112" cy="27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2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New File Wizard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30" y="1484784"/>
            <a:ext cx="4802889" cy="45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1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Exercise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Mini Pascal Xtext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EBNF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MP = "PROGRAM"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";"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</a:t>
            </a:r>
            <a:r>
              <a:rPr lang="en-US" sz="2000" dirty="0" smtClean="0">
                <a:latin typeface="Comic Sans MS" panose="030F0702030302020204" pitchFamily="66" charset="0"/>
              </a:rPr>
              <a:t>   [ </a:t>
            </a:r>
            <a:r>
              <a:rPr lang="en-US" sz="2000" dirty="0" err="1">
                <a:latin typeface="Comic Sans MS" panose="030F0702030302020204" pitchFamily="66" charset="0"/>
              </a:rPr>
              <a:t>VarDecl</a:t>
            </a:r>
            <a:r>
              <a:rPr lang="en-US" sz="2000" dirty="0">
                <a:latin typeface="Comic Sans MS" panose="030F0702030302020204" pitchFamily="66" charset="0"/>
              </a:rPr>
              <a:t> 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"BEGIN" </a:t>
            </a:r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"</a:t>
            </a:r>
            <a:r>
              <a:rPr lang="en-US" sz="2000" dirty="0">
                <a:latin typeface="Comic Sans MS" panose="030F0702030302020204" pitchFamily="66" charset="0"/>
              </a:rPr>
              <a:t>END" "." .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sv-SE" sz="2000" dirty="0">
                <a:latin typeface="Comic Sans MS" panose="030F0702030302020204" pitchFamily="66" charset="0"/>
              </a:rPr>
              <a:t>VarDecl = "VAR" ident { "," ident } ":" "INTEGER" </a:t>
            </a:r>
            <a:r>
              <a:rPr lang="sv-SE" sz="2000" dirty="0" smtClean="0">
                <a:latin typeface="Comic Sans MS" panose="030F0702030302020204" pitchFamily="66" charset="0"/>
              </a:rPr>
              <a:t>";” .</a:t>
            </a:r>
            <a:endParaRPr lang="sv-SE" sz="2000" dirty="0">
              <a:latin typeface="Comic Sans MS" panose="030F0702030302020204" pitchFamily="66" charset="0"/>
            </a:endParaRP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Stat { ";" Stat } 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Stat </a:t>
            </a:r>
            <a:r>
              <a:rPr lang="en-US" sz="2000" dirty="0">
                <a:latin typeface="Comic Sans MS" panose="030F0702030302020204" pitchFamily="66" charset="0"/>
              </a:rPr>
              <a:t>= [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":="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 | "READ"  "("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")"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| "WRITE"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 ")"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] 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Expr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Term { ( "+" | "-" ) Term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Term </a:t>
            </a:r>
            <a:r>
              <a:rPr lang="en-US" sz="2000" dirty="0">
                <a:latin typeface="Comic Sans MS" panose="030F0702030302020204" pitchFamily="66" charset="0"/>
              </a:rPr>
              <a:t>= Fact { ( "*" | "/" ) Fact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Fact </a:t>
            </a:r>
            <a:r>
              <a:rPr lang="en-US" sz="2000" dirty="0">
                <a:latin typeface="Comic Sans MS" panose="030F0702030302020204" pitchFamily="66" charset="0"/>
              </a:rPr>
              <a:t>=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| number |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")" .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- Syntax </a:t>
            </a:r>
            <a:r>
              <a:rPr lang="de-AT" dirty="0" err="1" smtClean="0"/>
              <a:t>Diagram</a:t>
            </a:r>
            <a:endParaRPr lang="en-US" dirty="0"/>
          </a:p>
        </p:txBody>
      </p:sp>
      <p:pic>
        <p:nvPicPr>
          <p:cNvPr id="7" name="Inhaltsplatzhalter 6" descr="Syntax 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7416824" cy="4968552"/>
          </a:xfrm>
        </p:spPr>
      </p:pic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– </a:t>
            </a:r>
            <a:r>
              <a:rPr lang="de-AT" dirty="0" err="1" smtClean="0"/>
              <a:t>ECore</a:t>
            </a:r>
            <a:r>
              <a:rPr lang="de-AT" dirty="0" smtClean="0"/>
              <a:t> </a:t>
            </a:r>
            <a:r>
              <a:rPr lang="de-AT" dirty="0" err="1" smtClean="0"/>
              <a:t>Diagram</a:t>
            </a:r>
            <a:endParaRPr lang="en-US" dirty="0"/>
          </a:p>
        </p:txBody>
      </p:sp>
      <p:pic>
        <p:nvPicPr>
          <p:cNvPr id="1026" name="Picture 2" descr="C:\Users\thomasfi\Dropbox\presentation\xText Workshop\img\e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7"/>
            <a:ext cx="5832648" cy="51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Comic Sans MS" pitchFamily="66" charset="0"/>
              </a:rPr>
              <a:t>Model:</a:t>
            </a:r>
          </a:p>
          <a:p>
            <a:r>
              <a:rPr lang="de-AT" sz="2000" dirty="0" smtClean="0">
                <a:latin typeface="Comic Sans MS" pitchFamily="66" charset="0"/>
              </a:rPr>
              <a:t>    "PROGRAM" </a:t>
            </a:r>
            <a:r>
              <a:rPr lang="de-AT" sz="2000" dirty="0" err="1" smtClean="0">
                <a:latin typeface="Comic Sans MS" pitchFamily="66" charset="0"/>
              </a:rPr>
              <a:t>program</a:t>
            </a:r>
            <a:r>
              <a:rPr lang="de-AT" sz="2000" dirty="0" smtClean="0">
                <a:latin typeface="Comic Sans MS" pitchFamily="66" charset="0"/>
              </a:rPr>
              <a:t>=IDENT ";"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vardecls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)?</a:t>
            </a:r>
          </a:p>
          <a:p>
            <a:r>
              <a:rPr lang="de-AT" sz="2000" dirty="0" smtClean="0">
                <a:latin typeface="Comic Sans MS" pitchFamily="66" charset="0"/>
              </a:rPr>
              <a:t>    "BEGIN"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  </a:t>
            </a:r>
          </a:p>
          <a:p>
            <a:r>
              <a:rPr lang="de-AT" sz="2000" dirty="0" smtClean="0">
                <a:latin typeface="Comic Sans MS" pitchFamily="66" charset="0"/>
              </a:rPr>
              <a:t>    "END" ".";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sv-SE" sz="2000" dirty="0" smtClean="0">
                <a:latin typeface="Comic Sans MS" pitchFamily="66" charset="0"/>
              </a:rPr>
              <a:t>    "VAR" vars+=VarName ("," vars+=VarName)* ":" "INTEGER" ";"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name</a:t>
            </a:r>
            <a:r>
              <a:rPr lang="de-AT" sz="2000" dirty="0" smtClean="0">
                <a:latin typeface="Comic Sans MS" pitchFamily="66" charset="0"/>
              </a:rPr>
              <a:t>=IDENT ;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 (";"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)*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leftside</a:t>
            </a:r>
            <a:r>
              <a:rPr lang="de-AT" sz="2000" dirty="0" smtClean="0">
                <a:latin typeface="Comic Sans MS" pitchFamily="66" charset="0"/>
              </a:rPr>
              <a:t>=IDENT ":="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    | "READ" "(" </a:t>
            </a:r>
            <a:r>
              <a:rPr lang="de-AT" sz="2000" dirty="0" err="1" smtClean="0">
                <a:latin typeface="Comic Sans MS" pitchFamily="66" charset="0"/>
              </a:rPr>
              <a:t>read</a:t>
            </a:r>
            <a:r>
              <a:rPr lang="de-AT" sz="2000" dirty="0" smtClean="0">
                <a:latin typeface="Comic Sans MS" pitchFamily="66" charset="0"/>
              </a:rPr>
              <a:t>=IDENT ")"</a:t>
            </a:r>
          </a:p>
          <a:p>
            <a:r>
              <a:rPr lang="de-AT" sz="2000" dirty="0" smtClean="0">
                <a:latin typeface="Comic Sans MS" pitchFamily="66" charset="0"/>
              </a:rPr>
              <a:t>    | "WRITE" "(" </a:t>
            </a:r>
            <a:r>
              <a:rPr lang="de-AT" sz="2000" dirty="0" err="1" smtClean="0">
                <a:latin typeface="Comic Sans MS" pitchFamily="66" charset="0"/>
              </a:rPr>
              <a:t>write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 ;</a:t>
            </a:r>
          </a:p>
          <a:p>
            <a:endParaRPr lang="de-AT" sz="2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Pascal.xtext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1314450" lvl="2" indent="-514350">
              <a:buNone/>
            </a:pPr>
            <a:r>
              <a:rPr lang="de-AT" dirty="0" smtClean="0">
                <a:solidFill>
                  <a:srgbClr val="FF0000"/>
                </a:solidFill>
              </a:rPr>
              <a:t>http://goo.gl/7uPtOx</a:t>
            </a:r>
          </a:p>
          <a:p>
            <a:pPr marL="1314450" lvl="2" indent="-514350">
              <a:buNone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Generate</a:t>
            </a:r>
            <a:r>
              <a:rPr lang="de-AT" dirty="0" smtClean="0"/>
              <a:t> all </a:t>
            </a:r>
            <a:r>
              <a:rPr lang="de-AT" dirty="0" err="1" smtClean="0"/>
              <a:t>artefacts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a DSL?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 </a:t>
            </a:r>
            <a:r>
              <a:rPr lang="en-US" b="1" dirty="0" smtClean="0"/>
              <a:t>Domain-Specific Language (DSL)</a:t>
            </a:r>
            <a:r>
              <a:rPr lang="en-US" dirty="0" smtClean="0"/>
              <a:t> is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programming language, which focuses on a particular </a:t>
            </a:r>
            <a:r>
              <a:rPr lang="en-US" dirty="0" smtClean="0">
                <a:solidFill>
                  <a:srgbClr val="FF0000"/>
                </a:solidFill>
              </a:rPr>
              <a:t>domain</a:t>
            </a:r>
            <a:r>
              <a:rPr lang="en-US" dirty="0" smtClean="0"/>
              <a:t>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http://goo.gl/7rNPLB</a:t>
            </a:r>
          </a:p>
          <a:p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(</a:t>
            </a:r>
            <a:r>
              <a:rPr lang="de-AT" sz="2000" dirty="0" err="1" smtClean="0">
                <a:latin typeface="Comic Sans MS" pitchFamily="66" charset="0"/>
              </a:rPr>
              <a:t>terms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="+"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="-")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Term: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(</a:t>
            </a:r>
            <a:r>
              <a:rPr lang="de-AT" sz="2000" dirty="0" err="1" smtClean="0">
                <a:latin typeface="Comic Sans MS" pitchFamily="66" charset="0"/>
              </a:rPr>
              <a:t>facts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="*"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="/")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Fact: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=IDENT | </a:t>
            </a:r>
            <a:r>
              <a:rPr lang="de-AT" sz="2000" dirty="0" err="1" smtClean="0">
                <a:latin typeface="Comic Sans MS" pitchFamily="66" charset="0"/>
              </a:rPr>
              <a:t>number</a:t>
            </a:r>
            <a:r>
              <a:rPr lang="de-AT" sz="2000" dirty="0" smtClean="0">
                <a:latin typeface="Comic Sans MS" pitchFamily="66" charset="0"/>
              </a:rPr>
              <a:t>=NUMBER | "("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")";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Validation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Automatic Validation</a:t>
            </a:r>
          </a:p>
          <a:p>
            <a:pPr lvl="1"/>
            <a:r>
              <a:rPr lang="de-AT" dirty="0" err="1" smtClean="0"/>
              <a:t>Syntactical</a:t>
            </a:r>
            <a:r>
              <a:rPr lang="de-AT" dirty="0" smtClean="0"/>
              <a:t> Validation</a:t>
            </a:r>
          </a:p>
          <a:p>
            <a:pPr lvl="1"/>
            <a:r>
              <a:rPr lang="de-AT" dirty="0" smtClean="0"/>
              <a:t>Cross-link Validation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Custom Validation</a:t>
            </a:r>
          </a:p>
          <a:p>
            <a:pPr lvl="1"/>
            <a:r>
              <a:rPr lang="de-AT" dirty="0" err="1" smtClean="0"/>
              <a:t>Extends</a:t>
            </a:r>
            <a:r>
              <a:rPr lang="de-AT" dirty="0" smtClean="0"/>
              <a:t> </a:t>
            </a:r>
            <a:r>
              <a:rPr lang="de-AT" dirty="0" err="1" smtClean="0"/>
              <a:t>AbstractPascalJavaValidator</a:t>
            </a:r>
            <a:endParaRPr lang="de-AT" dirty="0" smtClean="0"/>
          </a:p>
          <a:p>
            <a:pPr lvl="1"/>
            <a:r>
              <a:rPr lang="de-AT" dirty="0" err="1" smtClean="0"/>
              <a:t>Implement</a:t>
            </a:r>
            <a:r>
              <a:rPr lang="de-AT" dirty="0" smtClean="0"/>
              <a:t> @Check </a:t>
            </a:r>
            <a:r>
              <a:rPr lang="de-AT" dirty="0" err="1" smtClean="0"/>
              <a:t>methods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Add Information: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info(String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 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Warning: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warning(String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Error: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error(String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pic>
        <p:nvPicPr>
          <p:cNvPr id="5" name="Inhaltsplatzhalter 4" descr="problem 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988840"/>
            <a:ext cx="7686772" cy="32403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295400"/>
            <a:ext cx="8712968" cy="5257800"/>
          </a:xfrm>
        </p:spPr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</a:p>
          <a:p>
            <a:pPr>
              <a:buNone/>
            </a:pP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class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PascalJavaValidator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extends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AbstractPascalJavaValidator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@Check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checkVariableName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Fact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// Validation </a:t>
            </a:r>
            <a:r>
              <a:rPr lang="de-AT" sz="2000" dirty="0" err="1" smtClean="0">
                <a:latin typeface="Comic Sans MS" pitchFamily="66" charset="0"/>
              </a:rPr>
              <a:t>Implementation</a:t>
            </a: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} 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Double Variable </a:t>
            </a:r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pic>
        <p:nvPicPr>
          <p:cNvPr id="5" name="Inhaltsplatzhalter 4" descr="syntax v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340768"/>
            <a:ext cx="8223448" cy="2225030"/>
          </a:xfrm>
        </p:spPr>
      </p:pic>
      <p:pic>
        <p:nvPicPr>
          <p:cNvPr id="2050" name="Picture 2" descr="F:\FH\Dropbox\presentation\xText Workshop\img\doubleDeclaredVariabl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27984" y="3573016"/>
            <a:ext cx="4155926" cy="24792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validation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PascalJavaValidator</a:t>
            </a:r>
            <a:r>
              <a:rPr lang="de-AT" dirty="0" smtClean="0"/>
              <a:t> Java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 http://goo.gl/JpFXnv</a:t>
            </a: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de-AT" sz="20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REMOVE_VARIABLE,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08104" y="134076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http://</a:t>
            </a:r>
            <a:r>
              <a:rPr lang="de-AT" b="1" dirty="0" err="1" smtClean="0">
                <a:solidFill>
                  <a:srgbClr val="FF0000"/>
                </a:solidFill>
              </a:rPr>
              <a:t>goo.gl</a:t>
            </a:r>
            <a:r>
              <a:rPr lang="de-AT" b="1" dirty="0" smtClean="0">
                <a:solidFill>
                  <a:srgbClr val="FF0000"/>
                </a:solidFill>
              </a:rPr>
              <a:t>/</a:t>
            </a:r>
            <a:r>
              <a:rPr lang="de-AT" b="1" dirty="0" err="1" smtClean="0">
                <a:solidFill>
                  <a:srgbClr val="FF0000"/>
                </a:solidFill>
              </a:rPr>
              <a:t>eVMfmV</a:t>
            </a:r>
            <a:endParaRPr lang="de-A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Who is behind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itemis AG</a:t>
            </a:r>
          </a:p>
          <a:p>
            <a:pPr lvl="1"/>
            <a:r>
              <a:rPr lang="de-AT" dirty="0" smtClean="0"/>
              <a:t>Hauptsitz: Lünen, Deutschland</a:t>
            </a:r>
          </a:p>
          <a:p>
            <a:pPr lvl="1"/>
            <a:r>
              <a:rPr lang="de-AT" dirty="0" smtClean="0"/>
              <a:t>Consulting,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56998"/>
            <a:ext cx="2232248" cy="153345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785933" y="2852936"/>
            <a:ext cx="2421948" cy="3168352"/>
            <a:chOff x="6176486" y="1772816"/>
            <a:chExt cx="2421948" cy="31683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6486" y="1772816"/>
              <a:ext cx="2421948" cy="24219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18188" y="4479503"/>
              <a:ext cx="1878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Sven </a:t>
              </a:r>
              <a:r>
                <a:rPr lang="en-US" dirty="0" err="1" smtClean="0"/>
                <a:t>Efftinge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1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Code Generator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interface</a:t>
            </a:r>
            <a:endParaRPr lang="de-AT" dirty="0" smtClean="0"/>
          </a:p>
          <a:p>
            <a:pPr lvl="1"/>
            <a:r>
              <a:rPr lang="de-AT" dirty="0" smtClean="0"/>
              <a:t>Java</a:t>
            </a:r>
          </a:p>
          <a:p>
            <a:pPr lvl="1"/>
            <a:r>
              <a:rPr lang="de-AT" dirty="0" err="1" smtClean="0"/>
              <a:t>Xtend</a:t>
            </a:r>
            <a:endParaRPr lang="de-AT" dirty="0" smtClean="0"/>
          </a:p>
          <a:p>
            <a:endParaRPr lang="de-AT" dirty="0" smtClean="0"/>
          </a:p>
        </p:txBody>
      </p:sp>
      <p:pic>
        <p:nvPicPr>
          <p:cNvPr id="3074" name="Picture 2" descr="F:\FH\Dropbox\presentation\xText Workshop\img\IGener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581128"/>
            <a:ext cx="4656584" cy="1475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Bind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RuntimeModel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>
              <a:buNone/>
            </a:pP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public abstract class </a:t>
            </a:r>
            <a:r>
              <a:rPr lang="en-US" sz="2400" dirty="0" err="1" smtClean="0">
                <a:latin typeface="Comic Sans MS" pitchFamily="66" charset="0"/>
              </a:rPr>
              <a:t>AbstractPascalRuntimeModule</a:t>
            </a:r>
            <a:r>
              <a:rPr lang="en-US" sz="2400" dirty="0" smtClean="0">
                <a:latin typeface="Comic Sans MS" pitchFamily="66" charset="0"/>
              </a:rPr>
              <a:t> extends </a:t>
            </a:r>
            <a:r>
              <a:rPr lang="en-US" sz="2400" dirty="0" err="1" smtClean="0">
                <a:latin typeface="Comic Sans MS" pitchFamily="66" charset="0"/>
              </a:rPr>
              <a:t>DefaultRuntimeModule</a:t>
            </a:r>
            <a:r>
              <a:rPr lang="en-US" sz="2400" dirty="0" smtClean="0">
                <a:latin typeface="Comic Sans MS" pitchFamily="66" charset="0"/>
              </a:rPr>
              <a:t> {</a:t>
            </a: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  <a:r>
              <a:rPr lang="de-AT" sz="2400" dirty="0" err="1" smtClean="0">
                <a:latin typeface="Comic Sans MS" pitchFamily="66" charset="0"/>
              </a:rPr>
              <a:t>public</a:t>
            </a:r>
            <a:r>
              <a:rPr lang="de-AT" sz="2400" dirty="0" smtClean="0">
                <a:latin typeface="Comic Sans MS" pitchFamily="66" charset="0"/>
              </a:rPr>
              <a:t> Class&lt;? </a:t>
            </a:r>
            <a:r>
              <a:rPr lang="de-AT" sz="2400" dirty="0" err="1" smtClean="0">
                <a:latin typeface="Comic Sans MS" pitchFamily="66" charset="0"/>
              </a:rPr>
              <a:t>extends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latin typeface="Comic Sans MS" pitchFamily="66" charset="0"/>
              </a:rPr>
              <a:t>IGenerator</a:t>
            </a:r>
            <a:r>
              <a:rPr lang="de-AT" sz="2400" dirty="0" smtClean="0">
                <a:latin typeface="Comic Sans MS" pitchFamily="66" charset="0"/>
              </a:rPr>
              <a:t>&gt; </a:t>
            </a:r>
            <a:r>
              <a:rPr lang="de-AT" sz="2400" dirty="0" err="1" smtClean="0">
                <a:latin typeface="Comic Sans MS" pitchFamily="66" charset="0"/>
              </a:rPr>
              <a:t>bindIGenerator</a:t>
            </a:r>
            <a:r>
              <a:rPr lang="de-AT" sz="24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    </a:t>
            </a:r>
            <a:r>
              <a:rPr lang="de-AT" sz="2400" dirty="0" err="1" smtClean="0">
                <a:latin typeface="Comic Sans MS" pitchFamily="66" charset="0"/>
              </a:rPr>
              <a:t>return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  <a:latin typeface="Comic Sans MS" pitchFamily="66" charset="0"/>
              </a:rPr>
              <a:t>PascalGenerator.class</a:t>
            </a:r>
            <a:r>
              <a:rPr lang="de-AT" sz="24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}</a:t>
            </a:r>
            <a:endParaRPr lang="de-AT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Generator </a:t>
            </a:r>
            <a:r>
              <a:rPr lang="de-AT" sz="4000" dirty="0" err="1" smtClean="0"/>
              <a:t>Implemenation</a:t>
            </a:r>
            <a:r>
              <a:rPr lang="de-AT" sz="4000" dirty="0" smtClean="0"/>
              <a:t> (</a:t>
            </a:r>
            <a:r>
              <a:rPr lang="de-AT" sz="4000" dirty="0" err="1" smtClean="0"/>
              <a:t>Xtend</a:t>
            </a:r>
            <a:r>
              <a:rPr lang="de-AT" sz="4000" dirty="0" smtClean="0"/>
              <a:t>)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55496" cy="5257800"/>
          </a:xfrm>
        </p:spPr>
        <p:txBody>
          <a:bodyPr/>
          <a:lstStyle/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err="1" smtClean="0">
                <a:latin typeface="Comic Sans MS" pitchFamily="66" charset="0"/>
              </a:rPr>
              <a:t>class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smtClean="0">
                <a:solidFill>
                  <a:srgbClr val="FF0000"/>
                </a:solidFill>
                <a:latin typeface="Comic Sans MS" pitchFamily="66" charset="0"/>
              </a:rPr>
              <a:t>PascalGenerator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implements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IGenerator</a:t>
            </a:r>
            <a:r>
              <a:rPr lang="de-AT" sz="18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override void </a:t>
            </a:r>
            <a:r>
              <a:rPr lang="en-US" sz="1800" dirty="0" err="1" smtClean="0">
                <a:latin typeface="Comic Sans MS" pitchFamily="66" charset="0"/>
              </a:rPr>
              <a:t>doGenerate</a:t>
            </a:r>
            <a:r>
              <a:rPr lang="en-US" sz="1800" dirty="0" smtClean="0">
                <a:latin typeface="Comic Sans MS" pitchFamily="66" charset="0"/>
              </a:rPr>
              <a:t>(Resource </a:t>
            </a:r>
            <a:r>
              <a:rPr lang="en-US" sz="1800" dirty="0" err="1" smtClean="0">
                <a:latin typeface="Comic Sans MS" pitchFamily="66" charset="0"/>
              </a:rPr>
              <a:t>resource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 err="1" smtClean="0">
                <a:latin typeface="Comic Sans MS" pitchFamily="66" charset="0"/>
              </a:rPr>
              <a:t>IFileSystemAccess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fsa</a:t>
            </a:r>
            <a:r>
              <a:rPr lang="en-US" sz="18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for</a:t>
            </a:r>
            <a:r>
              <a:rPr lang="de-AT" sz="1800" dirty="0" smtClean="0">
                <a:latin typeface="Comic Sans MS" pitchFamily="66" charset="0"/>
              </a:rPr>
              <a:t> (e : </a:t>
            </a:r>
            <a:r>
              <a:rPr lang="de-AT" sz="1800" dirty="0" err="1" smtClean="0">
                <a:latin typeface="Comic Sans MS" pitchFamily="66" charset="0"/>
              </a:rPr>
              <a:t>resource.allContents.</a:t>
            </a:r>
            <a:r>
              <a:rPr lang="de-AT" sz="1800" i="1" dirty="0" err="1" smtClean="0">
                <a:latin typeface="Comic Sans MS" pitchFamily="66" charset="0"/>
              </a:rPr>
              <a:t>toIterable.filter</a:t>
            </a:r>
            <a:r>
              <a:rPr lang="de-AT" sz="1800" i="1" dirty="0" smtClean="0">
                <a:latin typeface="Comic Sans MS" pitchFamily="66" charset="0"/>
              </a:rPr>
              <a:t>(Model))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    </a:t>
            </a:r>
            <a:r>
              <a:rPr lang="de-AT" sz="1800" dirty="0" err="1" smtClean="0">
                <a:latin typeface="Comic Sans MS" pitchFamily="66" charset="0"/>
              </a:rPr>
              <a:t>fsa.generateFile</a:t>
            </a:r>
            <a:r>
              <a:rPr lang="de-AT" sz="1800" dirty="0" smtClean="0">
                <a:latin typeface="Comic Sans MS" pitchFamily="66" charset="0"/>
              </a:rPr>
              <a:t>(</a:t>
            </a:r>
            <a:r>
              <a:rPr lang="de-AT" sz="1800" dirty="0" err="1" smtClean="0">
                <a:latin typeface="Comic Sans MS" pitchFamily="66" charset="0"/>
              </a:rPr>
              <a:t>e.program</a:t>
            </a:r>
            <a:r>
              <a:rPr lang="de-AT" sz="1800" dirty="0" smtClean="0">
                <a:latin typeface="Comic Sans MS" pitchFamily="66" charset="0"/>
              </a:rPr>
              <a:t> + ".</a:t>
            </a:r>
            <a:r>
              <a:rPr lang="de-AT" sz="1800" dirty="0" err="1" smtClean="0">
                <a:latin typeface="Comic Sans MS" pitchFamily="66" charset="0"/>
              </a:rPr>
              <a:t>java</a:t>
            </a:r>
            <a:r>
              <a:rPr lang="de-AT" sz="1800" dirty="0" smtClean="0">
                <a:latin typeface="Comic Sans MS" pitchFamily="66" charset="0"/>
              </a:rPr>
              <a:t>", </a:t>
            </a:r>
            <a:r>
              <a:rPr lang="de-AT" sz="1800" dirty="0" err="1" smtClean="0">
                <a:latin typeface="Comic Sans MS" pitchFamily="66" charset="0"/>
              </a:rPr>
              <a:t>e.compile</a:t>
            </a:r>
            <a:r>
              <a:rPr lang="de-AT" sz="1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</a:t>
            </a:r>
            <a:r>
              <a:rPr lang="de-AT" sz="1800" dirty="0" err="1" smtClean="0">
                <a:latin typeface="Comic Sans MS" pitchFamily="66" charset="0"/>
              </a:rPr>
              <a:t>def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CharSequence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compile</a:t>
            </a:r>
            <a:r>
              <a:rPr lang="de-AT" sz="1800" dirty="0" smtClean="0">
                <a:latin typeface="Comic Sans MS" pitchFamily="66" charset="0"/>
              </a:rPr>
              <a:t>(Model </a:t>
            </a:r>
            <a:r>
              <a:rPr lang="de-AT" sz="1800" dirty="0" err="1" smtClean="0">
                <a:latin typeface="Comic Sans MS" pitchFamily="66" charset="0"/>
              </a:rPr>
              <a:t>model</a:t>
            </a:r>
            <a:r>
              <a:rPr lang="de-AT" sz="1800" dirty="0" smtClean="0">
                <a:latin typeface="Comic Sans MS" pitchFamily="66" charset="0"/>
              </a:rPr>
              <a:t>) ''' 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Implemenation</a:t>
            </a: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'''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}</a:t>
            </a:r>
            <a:endParaRPr lang="de-AT" sz="1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de-AT" dirty="0"/>
          </a:p>
        </p:txBody>
      </p:sp>
      <p:pic>
        <p:nvPicPr>
          <p:cNvPr id="4098" name="Picture 2" descr="F:\FH\Dropbox\presentation\xText Workshop\img\syntax exp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82132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PascalGenerator </a:t>
            </a:r>
            <a:r>
              <a:rPr lang="de-AT" dirty="0" err="1" smtClean="0"/>
              <a:t>Xtend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 http://goo.gl/Vm5QWk</a:t>
            </a: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Formatter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pretty</a:t>
            </a:r>
            <a:r>
              <a:rPr lang="de-AT" dirty="0" smtClean="0"/>
              <a:t> </a:t>
            </a:r>
            <a:r>
              <a:rPr lang="de-AT" dirty="0" err="1" smtClean="0"/>
              <a:t>print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DSL. (STRG + SHIFT + F)</a:t>
            </a:r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1026" name="Picture 2" descr="F:\FH\Dropbox\presentation\xText Workshop\img\format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852936"/>
            <a:ext cx="6984776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b="1" dirty="0" err="1" smtClean="0">
                <a:latin typeface="Comic Sans MS" pitchFamily="66" charset="0"/>
              </a:rPr>
              <a:t>protected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void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configureFormatting</a:t>
            </a:r>
            <a:r>
              <a:rPr lang="de-AT" sz="1600" b="1" dirty="0" smtClean="0">
                <a:latin typeface="Comic Sans MS" pitchFamily="66" charset="0"/>
              </a:rPr>
              <a:t>(</a:t>
            </a:r>
            <a:r>
              <a:rPr lang="de-AT" sz="1600" b="1" dirty="0" err="1" smtClean="0">
                <a:solidFill>
                  <a:srgbClr val="FF0000"/>
                </a:solidFill>
                <a:latin typeface="Comic Sans MS" pitchFamily="66" charset="0"/>
              </a:rPr>
              <a:t>FormattingConfig</a:t>
            </a:r>
            <a:r>
              <a:rPr lang="de-AT" sz="1600" b="1" dirty="0" smtClean="0">
                <a:solidFill>
                  <a:srgbClr val="FF0000"/>
                </a:solidFill>
                <a:latin typeface="Comic Sans MS" pitchFamily="66" charset="0"/>
              </a:rPr>
              <a:t> c</a:t>
            </a:r>
            <a:r>
              <a:rPr lang="de-AT" sz="1600" b="1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c.setAutoLinewrap</a:t>
            </a:r>
            <a:r>
              <a:rPr lang="de-AT" sz="1600" dirty="0" smtClean="0">
                <a:latin typeface="Comic Sans MS" pitchFamily="66" charset="0"/>
              </a:rPr>
              <a:t>(120);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().getBEGINKeyword_4());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().getBEGINKeyword_4());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().getENDKeyword_6());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grammarAccess.getVarDeclRule</a:t>
            </a:r>
            <a:r>
              <a:rPr lang="de-AT" sz="16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grammarAccess.getVarDeclRule</a:t>
            </a:r>
            <a:r>
              <a:rPr lang="de-AT" sz="16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grammarAccess.getVarDeclAccess</a:t>
            </a:r>
            <a:r>
              <a:rPr lang="de-AT" sz="1600" dirty="0" smtClean="0">
                <a:latin typeface="Comic Sans MS" pitchFamily="66" charset="0"/>
              </a:rPr>
              <a:t>().getVARKeyword_0());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ANTLR</a:t>
            </a:r>
          </a:p>
          <a:p>
            <a:r>
              <a:rPr lang="de-AT" dirty="0" smtClean="0"/>
              <a:t>ECore Framework</a:t>
            </a:r>
          </a:p>
          <a:p>
            <a:r>
              <a:rPr lang="de-AT" dirty="0" smtClean="0"/>
              <a:t>OSGi</a:t>
            </a:r>
          </a:p>
          <a:p>
            <a:r>
              <a:rPr lang="de-AT" dirty="0" smtClean="0"/>
              <a:t>SWT</a:t>
            </a:r>
          </a:p>
          <a:p>
            <a:r>
              <a:rPr lang="de-AT" dirty="0" smtClean="0"/>
              <a:t>Google Guice</a:t>
            </a:r>
          </a:p>
          <a:p>
            <a:r>
              <a:rPr lang="de-AT" dirty="0" smtClean="0"/>
              <a:t>Xtend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Quick Fix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 Quick Fix …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helps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developer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improve</a:t>
            </a:r>
            <a:r>
              <a:rPr lang="de-AT" dirty="0" smtClean="0"/>
              <a:t> </a:t>
            </a:r>
            <a:r>
              <a:rPr lang="de-AT" dirty="0" err="1" smtClean="0"/>
              <a:t>his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! (STRG+ 1)</a:t>
            </a:r>
          </a:p>
          <a:p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connect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</a:t>
            </a:r>
            <a:r>
              <a:rPr lang="de-AT" dirty="0" err="1" smtClean="0"/>
              <a:t>validator</a:t>
            </a:r>
            <a:r>
              <a:rPr lang="de-AT" dirty="0" smtClean="0"/>
              <a:t> </a:t>
            </a:r>
            <a:r>
              <a:rPr lang="de-AT" dirty="0" err="1" smtClean="0"/>
              <a:t>message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modify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model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representation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  <p:pic>
        <p:nvPicPr>
          <p:cNvPr id="6146" name="Picture 2" descr="F:\FH\Dropbox\presentation\xText Workshop\img\quickfi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737640"/>
            <a:ext cx="4761110" cy="2663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err="1" smtClean="0"/>
              <a:t>Validator</a:t>
            </a:r>
            <a:r>
              <a:rPr lang="de-AT" sz="4000" dirty="0" smtClean="0"/>
              <a:t> </a:t>
            </a:r>
            <a:r>
              <a:rPr lang="de-AT" sz="4000" dirty="0" err="1" smtClean="0"/>
              <a:t>Implementation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chemeClr val="bg2"/>
                </a:solidFill>
                <a:latin typeface="Comic Sans MS" pitchFamily="66" charset="0"/>
              </a:rPr>
              <a:t> 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</a:t>
            </a:r>
            <a:r>
              <a:rPr lang="de-AT" sz="2000" i="1" dirty="0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Quick Fix </a:t>
            </a:r>
            <a:r>
              <a:rPr lang="de-AT" dirty="0" err="1" smtClean="0"/>
              <a:t>Implementation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@Fix(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PascalJavaValidator.</a:t>
            </a:r>
            <a:r>
              <a:rPr lang="de-AT" sz="1600" i="1" dirty="0" err="1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1600" i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fixUnusedVariable</a:t>
            </a:r>
            <a:r>
              <a:rPr lang="en-US" sz="1600" dirty="0" smtClean="0">
                <a:latin typeface="Comic Sans MS" pitchFamily="66" charset="0"/>
              </a:rPr>
              <a:t>(final Issue </a:t>
            </a:r>
            <a:r>
              <a:rPr lang="en-US" sz="1600" dirty="0" err="1" smtClean="0">
                <a:latin typeface="Comic Sans MS" pitchFamily="66" charset="0"/>
              </a:rPr>
              <a:t>issue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en-US" sz="1600" dirty="0" err="1" smtClean="0">
                <a:latin typeface="Comic Sans MS" pitchFamily="66" charset="0"/>
              </a:rPr>
              <a:t>IssueResolutionAcceptor</a:t>
            </a:r>
            <a:r>
              <a:rPr lang="en-US" sz="1600" dirty="0" smtClean="0">
                <a:latin typeface="Comic Sans MS" pitchFamily="66" charset="0"/>
              </a:rPr>
              <a:t> acceptor)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String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String.</a:t>
            </a:r>
            <a:r>
              <a:rPr lang="de-AT" sz="1600" i="1" dirty="0" err="1" smtClean="0">
                <a:latin typeface="Comic Sans MS" pitchFamily="66" charset="0"/>
              </a:rPr>
              <a:t>format</a:t>
            </a:r>
            <a:r>
              <a:rPr lang="de-AT" sz="1600" i="1" dirty="0" smtClean="0">
                <a:latin typeface="Comic Sans MS" pitchFamily="66" charset="0"/>
              </a:rPr>
              <a:t>("Remove </a:t>
            </a:r>
            <a:r>
              <a:rPr lang="de-AT" sz="1600" i="1" dirty="0" err="1" smtClean="0">
                <a:latin typeface="Comic Sans MS" pitchFamily="66" charset="0"/>
              </a:rPr>
              <a:t>unused</a:t>
            </a:r>
            <a:r>
              <a:rPr lang="de-AT" sz="1600" i="1" dirty="0" smtClean="0">
                <a:latin typeface="Comic Sans MS" pitchFamily="66" charset="0"/>
              </a:rPr>
              <a:t> variable '%</a:t>
            </a:r>
            <a:r>
              <a:rPr lang="de-AT" sz="1600" i="1" dirty="0" err="1" smtClean="0">
                <a:latin typeface="Comic Sans MS" pitchFamily="66" charset="0"/>
              </a:rPr>
              <a:t>s'</a:t>
            </a:r>
            <a:r>
              <a:rPr lang="de-AT" sz="1600" i="1" dirty="0" smtClean="0">
                <a:latin typeface="Comic Sans MS" pitchFamily="66" charset="0"/>
              </a:rPr>
              <a:t>.", </a:t>
            </a:r>
            <a:r>
              <a:rPr lang="de-AT" sz="1600" i="1" dirty="0" err="1" smtClean="0">
                <a:latin typeface="Comic Sans MS" pitchFamily="66" charset="0"/>
              </a:rPr>
              <a:t>issue.getData</a:t>
            </a:r>
            <a:r>
              <a:rPr lang="de-AT" sz="1600" i="1" dirty="0" smtClean="0">
                <a:latin typeface="Comic Sans MS" pitchFamily="66" charset="0"/>
              </a:rPr>
              <a:t>()[0]);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acceptor.accept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issue</a:t>
            </a:r>
            <a:r>
              <a:rPr lang="de-AT" sz="1600" dirty="0" smtClean="0">
                <a:latin typeface="Comic Sans MS" pitchFamily="66" charset="0"/>
              </a:rPr>
              <a:t>, "Remove variable",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, "upcase.png",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ISemanticModification</a:t>
            </a:r>
            <a:r>
              <a:rPr lang="de-AT" sz="16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</a:t>
            </a: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void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apply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EObject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, </a:t>
            </a:r>
            <a:r>
              <a:rPr lang="de-AT" sz="1600" dirty="0" err="1" smtClean="0">
                <a:latin typeface="Comic Sans MS" pitchFamily="66" charset="0"/>
              </a:rPr>
              <a:t>IModificationContext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context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instanceof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VarName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parent</a:t>
            </a:r>
            <a:r>
              <a:rPr lang="de-AT" sz="1600" dirty="0" smtClean="0">
                <a:latin typeface="Comic Sans MS" pitchFamily="66" charset="0"/>
              </a:rPr>
              <a:t> = (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element.eContainer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remove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isEmpty</a:t>
            </a:r>
            <a:r>
              <a:rPr lang="de-AT" sz="16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 model = (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parent.eContainer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model.setVardecls</a:t>
            </a:r>
            <a:r>
              <a:rPr lang="de-AT" sz="1600" dirty="0" smtClean="0">
                <a:latin typeface="Comic Sans MS" pitchFamily="66" charset="0"/>
              </a:rPr>
              <a:t>(null);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});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Unit Test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RunWith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XtextRunner.class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PascalInjectorProvider.class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class</a:t>
            </a:r>
            <a:r>
              <a:rPr lang="de-AT" sz="1600" dirty="0" smtClean="0">
                <a:latin typeface="Comic Sans MS" pitchFamily="66" charset="0"/>
              </a:rPr>
              <a:t> PascalGeneratorTest {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ParseHelper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&lt;Model&gt;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// TODO Unit Test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@Test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testHelloWorld</a:t>
            </a:r>
            <a:r>
              <a:rPr lang="en-US" sz="1600" dirty="0" smtClean="0">
                <a:latin typeface="Comic Sans MS" pitchFamily="66" charset="0"/>
              </a:rPr>
              <a:t>()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testMiniPasFile</a:t>
            </a:r>
            <a:r>
              <a:rPr lang="de-AT" sz="1600" dirty="0" smtClean="0">
                <a:latin typeface="Comic Sans MS" pitchFamily="66" charset="0"/>
              </a:rPr>
              <a:t>("</a:t>
            </a:r>
            <a:r>
              <a:rPr lang="de-AT" sz="1600" dirty="0" err="1" smtClean="0">
                <a:latin typeface="Comic Sans MS" pitchFamily="66" charset="0"/>
              </a:rPr>
              <a:t>helloworld</a:t>
            </a:r>
            <a:r>
              <a:rPr lang="de-AT" sz="1600" dirty="0" smtClean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private void </a:t>
            </a:r>
            <a:r>
              <a:rPr lang="en-US" sz="1600" dirty="0" err="1" smtClean="0">
                <a:latin typeface="Comic Sans MS" pitchFamily="66" charset="0"/>
              </a:rPr>
              <a:t>testMiniPasFile</a:t>
            </a:r>
            <a:r>
              <a:rPr lang="en-US" sz="1600" dirty="0" smtClean="0">
                <a:latin typeface="Comic Sans MS" pitchFamily="66" charset="0"/>
              </a:rPr>
              <a:t>(String name)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Model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=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parser.parse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readFile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+ ".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minipas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"));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assertNotNull</a:t>
            </a:r>
            <a:r>
              <a:rPr lang="de-AT" sz="1600" i="1" dirty="0" smtClean="0">
                <a:latin typeface="Comic Sans MS" pitchFamily="66" charset="0"/>
              </a:rPr>
              <a:t>(model);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fsa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generator.doGenerate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model.eResource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(),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fsa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(1, </a:t>
            </a:r>
            <a:r>
              <a:rPr lang="de-AT" sz="1600" i="1" dirty="0" err="1" smtClean="0">
                <a:latin typeface="Comic Sans MS" pitchFamily="66" charset="0"/>
              </a:rPr>
              <a:t>fsa.getTextFiles</a:t>
            </a:r>
            <a:r>
              <a:rPr lang="de-AT" sz="1600" i="1" dirty="0" smtClean="0">
                <a:latin typeface="Comic Sans MS" pitchFamily="66" charset="0"/>
              </a:rPr>
              <a:t>().</a:t>
            </a:r>
            <a:r>
              <a:rPr lang="de-AT" sz="1600" i="1" dirty="0" err="1" smtClean="0">
                <a:latin typeface="Comic Sans MS" pitchFamily="66" charset="0"/>
              </a:rPr>
              <a:t>size</a:t>
            </a:r>
            <a:r>
              <a:rPr lang="de-AT" sz="16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  String result = </a:t>
            </a:r>
            <a:r>
              <a:rPr lang="en-US" sz="1600" dirty="0" err="1" smtClean="0">
                <a:latin typeface="Comic Sans MS" pitchFamily="66" charset="0"/>
              </a:rPr>
              <a:t>fsa.getTextFiles</a:t>
            </a:r>
            <a:r>
              <a:rPr lang="en-US" sz="1600" dirty="0" smtClean="0">
                <a:latin typeface="Comic Sans MS" pitchFamily="66" charset="0"/>
              </a:rPr>
              <a:t>().values().</a:t>
            </a:r>
            <a:r>
              <a:rPr lang="en-US" sz="1600" dirty="0" err="1" smtClean="0">
                <a:latin typeface="Comic Sans MS" pitchFamily="66" charset="0"/>
              </a:rPr>
              <a:t>iterator</a:t>
            </a:r>
            <a:r>
              <a:rPr lang="en-US" sz="1600" dirty="0" smtClean="0">
                <a:latin typeface="Comic Sans MS" pitchFamily="66" charset="0"/>
              </a:rPr>
              <a:t>().next().</a:t>
            </a:r>
            <a:r>
              <a:rPr lang="en-US" sz="1600" dirty="0" err="1" smtClean="0">
                <a:latin typeface="Comic Sans MS" pitchFamily="66" charset="0"/>
              </a:rPr>
              <a:t>toString</a:t>
            </a:r>
            <a:r>
              <a:rPr lang="en-US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readFile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name</a:t>
            </a:r>
            <a:r>
              <a:rPr lang="de-AT" sz="1600" i="1" dirty="0" smtClean="0">
                <a:latin typeface="Comic Sans MS" pitchFamily="66" charset="0"/>
              </a:rPr>
              <a:t> + ".</a:t>
            </a:r>
            <a:r>
              <a:rPr lang="de-AT" sz="1600" i="1" dirty="0" err="1" smtClean="0">
                <a:latin typeface="Comic Sans MS" pitchFamily="66" charset="0"/>
              </a:rPr>
              <a:t>output</a:t>
            </a:r>
            <a:r>
              <a:rPr lang="de-AT" sz="1600" i="1" dirty="0" smtClean="0">
                <a:latin typeface="Comic Sans MS" pitchFamily="66" charset="0"/>
              </a:rPr>
              <a:t>"), </a:t>
            </a:r>
            <a:r>
              <a:rPr lang="de-AT" sz="1600" i="1" dirty="0" err="1" smtClean="0">
                <a:latin typeface="Comic Sans MS" pitchFamily="66" charset="0"/>
              </a:rPr>
              <a:t>result</a:t>
            </a:r>
            <a:r>
              <a:rPr lang="de-AT" sz="1600" i="1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ByteCode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272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Textual DSL Framework</a:t>
            </a:r>
          </a:p>
          <a:p>
            <a:r>
              <a:rPr lang="de-AT" dirty="0" smtClean="0"/>
              <a:t>Highly configurable and flexible framework</a:t>
            </a:r>
          </a:p>
          <a:p>
            <a:r>
              <a:rPr lang="de-AT" dirty="0" smtClean="0"/>
              <a:t>Easy code </a:t>
            </a:r>
            <a:r>
              <a:rPr lang="de-AT" dirty="0" err="1" smtClean="0"/>
              <a:t>generator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Demo Project: </a:t>
            </a:r>
          </a:p>
          <a:p>
            <a:pPr marL="0" indent="0">
              <a:buNone/>
            </a:pP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https://</a:t>
            </a:r>
            <a:r>
              <a:rPr lang="de-AT" sz="2800" dirty="0" err="1">
                <a:solidFill>
                  <a:srgbClr val="FF0000"/>
                </a:solidFill>
                <a:latin typeface="Comic Sans MS"/>
                <a:cs typeface="Comic Sans MS"/>
              </a:rPr>
              <a:t>github.com</a:t>
            </a: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/</a:t>
            </a:r>
            <a:r>
              <a:rPr lang="de-AT" sz="2800" dirty="0" err="1">
                <a:solidFill>
                  <a:srgbClr val="FF0000"/>
                </a:solidFill>
                <a:latin typeface="Comic Sans MS"/>
                <a:cs typeface="Comic Sans MS"/>
              </a:rPr>
              <a:t>thomasfischl</a:t>
            </a: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/</a:t>
            </a:r>
            <a:r>
              <a:rPr lang="de-AT" sz="2800" dirty="0" err="1">
                <a:solidFill>
                  <a:srgbClr val="FF0000"/>
                </a:solidFill>
                <a:latin typeface="Comic Sans MS"/>
                <a:cs typeface="Comic Sans MS"/>
              </a:rPr>
              <a:t>xtext</a:t>
            </a: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-workshop</a:t>
            </a:r>
            <a:endParaRPr lang="de-AT" sz="2800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Books</a:t>
            </a:r>
            <a:endParaRPr lang="de-AT" dirty="0"/>
          </a:p>
        </p:txBody>
      </p:sp>
      <p:pic>
        <p:nvPicPr>
          <p:cNvPr id="5122" name="Picture 2" descr="F:\FH\Dropbox\presentation\xText Workshop\img\DSL 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2947193" cy="389840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115616" y="54452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http://www.amazon.de/Domain-Specific-Languages-Addison-Wesley-Signature</a:t>
            </a:r>
            <a:endParaRPr lang="de-AT" sz="1400" dirty="0"/>
          </a:p>
        </p:txBody>
      </p:sp>
      <p:pic>
        <p:nvPicPr>
          <p:cNvPr id="5123" name="Picture 3" descr="F:\FH\Dropbox\presentation\xText Workshop\img\415XWbrmA8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2931014" cy="388843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4644008" y="54452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http://</a:t>
            </a:r>
            <a:r>
              <a:rPr lang="de-AT" sz="1400" dirty="0" smtClean="0"/>
              <a:t>www.amazon.de/DSL-Engineering-Designing-Implementing-Domain-Specific</a:t>
            </a:r>
            <a:endParaRPr lang="de-AT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do </a:t>
            </a:r>
            <a:r>
              <a:rPr lang="de-AT" dirty="0" err="1" smtClean="0"/>
              <a:t>you</a:t>
            </a:r>
            <a:r>
              <a:rPr lang="de-AT" dirty="0" smtClean="0"/>
              <a:t> get from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Compiler (Lexer, Parser, Reconciler)</a:t>
            </a:r>
          </a:p>
          <a:p>
            <a:r>
              <a:rPr lang="de-AT" dirty="0" smtClean="0"/>
              <a:t>AST (</a:t>
            </a:r>
            <a:r>
              <a:rPr lang="de-AT" dirty="0" err="1" smtClean="0"/>
              <a:t>Ecore</a:t>
            </a:r>
            <a:r>
              <a:rPr lang="de-AT" dirty="0" smtClean="0"/>
              <a:t> Model)</a:t>
            </a:r>
          </a:p>
          <a:p>
            <a:r>
              <a:rPr lang="de-AT" dirty="0" err="1" smtClean="0"/>
              <a:t>Serializer</a:t>
            </a:r>
            <a:endParaRPr lang="de-AT" dirty="0" smtClean="0"/>
          </a:p>
          <a:p>
            <a:r>
              <a:rPr lang="de-AT" dirty="0" smtClean="0"/>
              <a:t>Code Generator Environment</a:t>
            </a:r>
          </a:p>
          <a:p>
            <a:r>
              <a:rPr lang="de-AT" dirty="0" smtClean="0"/>
              <a:t>Eclipse Editor</a:t>
            </a:r>
          </a:p>
          <a:p>
            <a:pPr lvl="1"/>
            <a:r>
              <a:rPr lang="de-AT" dirty="0" smtClean="0"/>
              <a:t>Syntax Coloring</a:t>
            </a:r>
          </a:p>
          <a:p>
            <a:pPr lvl="1"/>
            <a:r>
              <a:rPr lang="de-AT" dirty="0" smtClean="0"/>
              <a:t>Content Assist</a:t>
            </a:r>
          </a:p>
          <a:p>
            <a:pPr lvl="1"/>
            <a:r>
              <a:rPr lang="de-AT" dirty="0" smtClean="0"/>
              <a:t>Validation and Quick Fixes</a:t>
            </a:r>
          </a:p>
          <a:p>
            <a:pPr lvl="1"/>
            <a:r>
              <a:rPr lang="de-AT" dirty="0" err="1" smtClean="0"/>
              <a:t>Refactoring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0256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More Infos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 smtClean="0">
                <a:hlinkClick r:id="rId2"/>
              </a:rPr>
              <a:t>http://www.antlr.org/</a:t>
            </a:r>
            <a:endParaRPr lang="en-US" dirty="0" smtClean="0"/>
          </a:p>
          <a:p>
            <a:r>
              <a:rPr lang="de-AT" dirty="0" smtClean="0"/>
              <a:t>Xtext </a:t>
            </a:r>
            <a:r>
              <a:rPr lang="en-US" dirty="0" smtClean="0">
                <a:hlinkClick r:id="rId3"/>
              </a:rPr>
              <a:t>http://www.eclipse.org/Xtext/</a:t>
            </a:r>
            <a:endParaRPr lang="en-US" dirty="0" smtClean="0"/>
          </a:p>
          <a:p>
            <a:r>
              <a:rPr lang="de-AT" dirty="0" smtClean="0"/>
              <a:t>Xtend </a:t>
            </a:r>
            <a:r>
              <a:rPr lang="de-AT" dirty="0" smtClean="0">
                <a:hlinkClick r:id="rId4"/>
              </a:rPr>
              <a:t>http://xtend-lang.org</a:t>
            </a:r>
            <a:endParaRPr lang="de-AT" dirty="0" smtClean="0"/>
          </a:p>
          <a:p>
            <a:r>
              <a:rPr lang="de-AT" dirty="0" smtClean="0"/>
              <a:t>Google Guice: </a:t>
            </a:r>
            <a:r>
              <a:rPr lang="en-US" dirty="0" smtClean="0">
                <a:hlinkClick r:id="rId5"/>
              </a:rPr>
              <a:t>https://code.google.com/p/google-guice/</a:t>
            </a:r>
            <a:endParaRPr lang="en-US" dirty="0" smtClean="0"/>
          </a:p>
          <a:p>
            <a:r>
              <a:rPr lang="de-AT" dirty="0" smtClean="0"/>
              <a:t>EMF: </a:t>
            </a:r>
            <a:r>
              <a:rPr lang="en-US" dirty="0" smtClean="0">
                <a:hlinkClick r:id="rId6"/>
              </a:rPr>
              <a:t>http://www.eclipse.org/modeling/emf/</a:t>
            </a:r>
            <a:endParaRPr lang="en-US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00" y="1440000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490" y="1435186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140835">
  <a:themeElements>
    <a:clrScheme name="">
      <a:dk1>
        <a:srgbClr val="080808"/>
      </a:dk1>
      <a:lt1>
        <a:srgbClr val="74C8E6"/>
      </a:lt1>
      <a:dk2>
        <a:srgbClr val="FFFFFF"/>
      </a:dk2>
      <a:lt2>
        <a:srgbClr val="080808"/>
      </a:lt2>
      <a:accent1>
        <a:srgbClr val="68A2B6"/>
      </a:accent1>
      <a:accent2>
        <a:srgbClr val="4192BF"/>
      </a:accent2>
      <a:accent3>
        <a:srgbClr val="BCE0F0"/>
      </a:accent3>
      <a:accent4>
        <a:srgbClr val="060606"/>
      </a:accent4>
      <a:accent5>
        <a:srgbClr val="B9CED7"/>
      </a:accent5>
      <a:accent6>
        <a:srgbClr val="3A84AD"/>
      </a:accent6>
      <a:hlink>
        <a:srgbClr val="3963AF"/>
      </a:hlink>
      <a:folHlink>
        <a:srgbClr val="000066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80808"/>
        </a:dk1>
        <a:lt1>
          <a:srgbClr val="74C8E6"/>
        </a:lt1>
        <a:dk2>
          <a:srgbClr val="000000"/>
        </a:dk2>
        <a:lt2>
          <a:srgbClr val="080808"/>
        </a:lt2>
        <a:accent1>
          <a:srgbClr val="68A2B6"/>
        </a:accent1>
        <a:accent2>
          <a:srgbClr val="4192BF"/>
        </a:accent2>
        <a:accent3>
          <a:srgbClr val="BCE0F0"/>
        </a:accent3>
        <a:accent4>
          <a:srgbClr val="060606"/>
        </a:accent4>
        <a:accent5>
          <a:srgbClr val="B9CED7"/>
        </a:accent5>
        <a:accent6>
          <a:srgbClr val="3A84AD"/>
        </a:accent6>
        <a:hlink>
          <a:srgbClr val="3963A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TP001140835</AuthoringAssetId>
    <AssetId xmlns="145c5697-5eb5-440b-b2f1-a8273fb59250">TS001140835</AssetId>
  </documentManagement>
</p:properties>
</file>

<file path=customXml/itemProps1.xml><?xml version="1.0" encoding="utf-8"?>
<ds:datastoreItem xmlns:ds="http://schemas.openxmlformats.org/officeDocument/2006/customXml" ds:itemID="{25350BB7-0CE9-4B16-BD48-594CD4952B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FC35E7-456D-480C-BE0F-61893E84C0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AFAFA15-E522-4EDA-AE29-43ADF81849EA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A0CB85EE-A00B-4615-AAFE-5F7EE343732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45c5697-5eb5-440b-b2f1-a8273fb59250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TS001140835</Template>
  <TotalTime>62</TotalTime>
  <Words>1582</Words>
  <Application>Microsoft Office PowerPoint</Application>
  <PresentationFormat>On-screen Show (4:3)</PresentationFormat>
  <Paragraphs>410</Paragraphs>
  <Slides>70</Slides>
  <Notes>2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TS001140835</vt:lpstr>
      <vt:lpstr>Xtext Workshop </vt:lpstr>
      <vt:lpstr>Agenda</vt:lpstr>
      <vt:lpstr>What is Xtext?</vt:lpstr>
      <vt:lpstr>What is a DSL?</vt:lpstr>
      <vt:lpstr>Who is behind Xtext?</vt:lpstr>
      <vt:lpstr>xText Building Blocks</vt:lpstr>
      <vt:lpstr>What do you get from Xtext?</vt:lpstr>
      <vt:lpstr>Xtext Workflow</vt:lpstr>
      <vt:lpstr>Xtext Workflow</vt:lpstr>
      <vt:lpstr>Xtext Workflow</vt:lpstr>
      <vt:lpstr>Never change generated code!</vt:lpstr>
      <vt:lpstr>Xtext: Grammar</vt:lpstr>
      <vt:lpstr>Xtext Grammar</vt:lpstr>
      <vt:lpstr>Example - EBNF</vt:lpstr>
      <vt:lpstr>Example - Xtext Grammar</vt:lpstr>
      <vt:lpstr>Xtext Grammar: Language</vt:lpstr>
      <vt:lpstr>Xtext Grammar: Parser Rule</vt:lpstr>
      <vt:lpstr>Xtext Grammar: Terminal String</vt:lpstr>
      <vt:lpstr>Xtext Grammar: Alternatives</vt:lpstr>
      <vt:lpstr>Xtext Grammar: Repetition</vt:lpstr>
      <vt:lpstr>Xtext Grammar: Grouping</vt:lpstr>
      <vt:lpstr>Xtext Grammar: Terminal Rule</vt:lpstr>
      <vt:lpstr>Xtext Grammar: AST</vt:lpstr>
      <vt:lpstr>Xtext Grammar: Assignments</vt:lpstr>
      <vt:lpstr>Xtext Grammar: Cross Reference</vt:lpstr>
      <vt:lpstr>Xtext Grammar: Terminal Rule</vt:lpstr>
      <vt:lpstr>Demo Project: Mini Pascal</vt:lpstr>
      <vt:lpstr>Editor</vt:lpstr>
      <vt:lpstr>Content Assist</vt:lpstr>
      <vt:lpstr>Validator &amp; Quick Fix</vt:lpstr>
      <vt:lpstr>Code Generator</vt:lpstr>
      <vt:lpstr>New File Wizard</vt:lpstr>
      <vt:lpstr>Exercise 1</vt:lpstr>
      <vt:lpstr>Mini Pascal Grammar – EBNF</vt:lpstr>
      <vt:lpstr>Mini Pascal - Syntax Diagram</vt:lpstr>
      <vt:lpstr>Mini Pascal – ECore Diagram</vt:lpstr>
      <vt:lpstr>Mini Pascal Grammar – Xtext (1)</vt:lpstr>
      <vt:lpstr>Mini Pascal Grammar – Xtext (2)</vt:lpstr>
      <vt:lpstr>Exercise: Description</vt:lpstr>
      <vt:lpstr>Mini Pascal Grammar – Xtext (3)</vt:lpstr>
      <vt:lpstr>Xtext: Validation Framework</vt:lpstr>
      <vt:lpstr>Xtext Validation Framework</vt:lpstr>
      <vt:lpstr>Xtext Validation API</vt:lpstr>
      <vt:lpstr>Xtext Validation API</vt:lpstr>
      <vt:lpstr>Custom Validation API</vt:lpstr>
      <vt:lpstr>Exercise 2</vt:lpstr>
      <vt:lpstr>Double Variable Declaration Check</vt:lpstr>
      <vt:lpstr>Exercise: Description</vt:lpstr>
      <vt:lpstr>Double Variable Declaration Check</vt:lpstr>
      <vt:lpstr>Xtext: Code Generator Framework</vt:lpstr>
      <vt:lpstr>Xtext Code Generator Framework</vt:lpstr>
      <vt:lpstr>Xtext Code Generator Framework</vt:lpstr>
      <vt:lpstr>Generator Implemenation (Xtend)</vt:lpstr>
      <vt:lpstr>Exercise 3</vt:lpstr>
      <vt:lpstr>Expression Code Generator</vt:lpstr>
      <vt:lpstr>Exercise: Description</vt:lpstr>
      <vt:lpstr>Xtext: Formatter</vt:lpstr>
      <vt:lpstr>Xtext Formatter </vt:lpstr>
      <vt:lpstr>Formatter Implemenation</vt:lpstr>
      <vt:lpstr>Xtext: Quick Fix</vt:lpstr>
      <vt:lpstr>A Quick Fix …</vt:lpstr>
      <vt:lpstr>Validator Implementation</vt:lpstr>
      <vt:lpstr>Quick Fix Implementation</vt:lpstr>
      <vt:lpstr>Xtext: Unit Test</vt:lpstr>
      <vt:lpstr>Unit Test for the Xtend Generator</vt:lpstr>
      <vt:lpstr>Unit Test for the Xtend Generator</vt:lpstr>
      <vt:lpstr>Xtext: ByteCode Generator</vt:lpstr>
      <vt:lpstr>Summary</vt:lpstr>
      <vt:lpstr>Books</vt:lpstr>
      <vt:lpstr>More Infos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Fischl</dc:creator>
  <cp:lastModifiedBy>Thomas Fischl</cp:lastModifiedBy>
  <cp:revision>208</cp:revision>
  <dcterms:created xsi:type="dcterms:W3CDTF">2013-11-18T08:56:21Z</dcterms:created>
  <dcterms:modified xsi:type="dcterms:W3CDTF">2013-11-27T07:08:02Z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492138L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TS001140835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Computer monitor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EY001142237</vt:lpwstr>
  </property>
  <property fmtid="{D5CDD505-2E9C-101B-9397-08002B2CF9AE}" pid="21" name="SourceTitle">
    <vt:lpwstr>Computer monitor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Never Localize</vt:lpwstr>
  </property>
  <property fmtid="{D5CDD505-2E9C-101B-9397-08002B2CF9AE}" pid="27" name="UALocComments">
    <vt:lpwstr>text on background image. no psd available.</vt:lpwstr>
  </property>
  <property fmtid="{D5CDD505-2E9C-101B-9397-08002B2CF9AE}" pid="28" name="Applications">
    <vt:lpwstr>65;#Microsoft Office PowerPoint 2007;#66;#PowerPoint - Design Templt 2003;#67;#PowerPoint - Design Templt 12;#64;#PowerPoint 2003;#79;#Template 12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UANotes">
    <vt:lpwstr>Text is visible in high contrast mode, but graphics are not. </vt:lpwstr>
  </property>
  <property fmtid="{D5CDD505-2E9C-101B-9397-08002B2CF9AE}" pid="34" name="PublishStatusLookup">
    <vt:lpwstr>260522</vt:lpwstr>
  </property>
  <property fmtid="{D5CDD505-2E9C-101B-9397-08002B2CF9AE}" pid="35" name="TPClientViewer">
    <vt:lpwstr>Microsoft Office PowerPoint</vt:lpwstr>
  </property>
  <property fmtid="{D5CDD505-2E9C-101B-9397-08002B2CF9AE}" pid="36" name="TPComponent">
    <vt:lpwstr>PPTFiles</vt:lpwstr>
  </property>
  <property fmtid="{D5CDD505-2E9C-101B-9397-08002B2CF9AE}" pid="37" name="TPNamespace">
    <vt:lpwstr>POWERPNT</vt:lpwstr>
  </property>
  <property fmtid="{D5CDD505-2E9C-101B-9397-08002B2CF9AE}" pid="38" name="APTrustLevel">
    <vt:lpwstr>1.00000000000000</vt:lpwstr>
  </property>
  <property fmtid="{D5CDD505-2E9C-101B-9397-08002B2CF9AE}" pid="39" name="TrustLevel">
    <vt:lpwstr>Microsoft Managed Content</vt:lpwstr>
  </property>
  <property fmtid="{D5CDD505-2E9C-101B-9397-08002B2CF9AE}" pid="40" name="Content Type">
    <vt:lpwstr>OOFile</vt:lpwstr>
  </property>
  <property fmtid="{D5CDD505-2E9C-101B-9397-08002B2CF9AE}" pid="41" name="AuthoringAssetId">
    <vt:lpwstr>TP001140835</vt:lpwstr>
  </property>
  <property fmtid="{D5CDD505-2E9C-101B-9397-08002B2CF9AE}" pid="42" name="NumericAssetId">
    <vt:lpwstr/>
  </property>
  <property fmtid="{D5CDD505-2E9C-101B-9397-08002B2CF9AE}" pid="43" name="AppVer">
    <vt:lpwstr/>
  </property>
</Properties>
</file>