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5"/>
  </p:sldMasterIdLst>
  <p:notesMasterIdLst>
    <p:notesMasterId r:id="rId65"/>
  </p:notesMasterIdLst>
  <p:sldIdLst>
    <p:sldId id="256" r:id="rId6"/>
    <p:sldId id="287" r:id="rId7"/>
    <p:sldId id="257" r:id="rId8"/>
    <p:sldId id="258" r:id="rId9"/>
    <p:sldId id="259" r:id="rId10"/>
    <p:sldId id="261" r:id="rId11"/>
    <p:sldId id="260" r:id="rId12"/>
    <p:sldId id="277" r:id="rId13"/>
    <p:sldId id="279" r:id="rId14"/>
    <p:sldId id="278" r:id="rId15"/>
    <p:sldId id="313" r:id="rId16"/>
    <p:sldId id="298" r:id="rId17"/>
    <p:sldId id="276" r:id="rId18"/>
    <p:sldId id="275" r:id="rId19"/>
    <p:sldId id="269" r:id="rId20"/>
    <p:sldId id="301" r:id="rId21"/>
    <p:sldId id="271" r:id="rId22"/>
    <p:sldId id="272" r:id="rId23"/>
    <p:sldId id="273" r:id="rId24"/>
    <p:sldId id="270" r:id="rId25"/>
    <p:sldId id="274" r:id="rId26"/>
    <p:sldId id="280" r:id="rId27"/>
    <p:sldId id="281" r:id="rId28"/>
    <p:sldId id="268" r:id="rId29"/>
    <p:sldId id="265" r:id="rId30"/>
    <p:sldId id="289" r:id="rId31"/>
    <p:sldId id="302" r:id="rId32"/>
    <p:sldId id="283" r:id="rId33"/>
    <p:sldId id="284" r:id="rId34"/>
    <p:sldId id="285" r:id="rId35"/>
    <p:sldId id="300" r:id="rId36"/>
    <p:sldId id="297" r:id="rId37"/>
    <p:sldId id="286" r:id="rId38"/>
    <p:sldId id="294" r:id="rId39"/>
    <p:sldId id="295" r:id="rId40"/>
    <p:sldId id="288" r:id="rId41"/>
    <p:sldId id="293" r:id="rId42"/>
    <p:sldId id="291" r:id="rId43"/>
    <p:sldId id="296" r:id="rId44"/>
    <p:sldId id="292" r:id="rId45"/>
    <p:sldId id="299" r:id="rId46"/>
    <p:sldId id="303" r:id="rId47"/>
    <p:sldId id="304" r:id="rId48"/>
    <p:sldId id="305" r:id="rId49"/>
    <p:sldId id="307" r:id="rId50"/>
    <p:sldId id="306" r:id="rId51"/>
    <p:sldId id="308" r:id="rId52"/>
    <p:sldId id="309" r:id="rId53"/>
    <p:sldId id="311" r:id="rId54"/>
    <p:sldId id="314" r:id="rId55"/>
    <p:sldId id="312" r:id="rId56"/>
    <p:sldId id="315" r:id="rId57"/>
    <p:sldId id="316" r:id="rId58"/>
    <p:sldId id="317" r:id="rId59"/>
    <p:sldId id="318" r:id="rId60"/>
    <p:sldId id="319" r:id="rId61"/>
    <p:sldId id="320" r:id="rId62"/>
    <p:sldId id="310" r:id="rId63"/>
    <p:sldId id="262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A4A1F6C3-5E54-4824-877E-322CD243953B}">
          <p14:sldIdLst>
            <p14:sldId id="256"/>
          </p14:sldIdLst>
        </p14:section>
        <p14:section name="Basics" id="{51453B3D-5A21-4B87-80E9-67201E05EBB1}">
          <p14:sldIdLst>
            <p14:sldId id="257"/>
            <p14:sldId id="258"/>
            <p14:sldId id="259"/>
            <p14:sldId id="261"/>
            <p14:sldId id="260"/>
            <p14:sldId id="263"/>
          </p14:sldIdLst>
        </p14:section>
        <p14:section name="xText Framework" id="{23FCDA72-D918-4737-9C6C-AA53B7A1927D}">
          <p14:sldIdLst>
            <p14:sldId id="264"/>
            <p14:sldId id="266"/>
            <p14:sldId id="267"/>
            <p14:sldId id="276"/>
            <p14:sldId id="275"/>
            <p14:sldId id="269"/>
            <p14:sldId id="271"/>
            <p14:sldId id="272"/>
            <p14:sldId id="273"/>
            <p14:sldId id="270"/>
            <p14:sldId id="274"/>
            <p14:sldId id="268"/>
            <p14:sldId id="265"/>
          </p14:sldIdLst>
        </p14:section>
        <p14:section name="Ending" id="{8A10468E-B9B3-488E-BF26-959570ADC31E}">
          <p14:sldIdLst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ADE"/>
    <a:srgbClr val="DDDDDD"/>
    <a:srgbClr val="EAEAEA"/>
    <a:srgbClr val="C0C0C0"/>
    <a:srgbClr val="5F5F5F"/>
    <a:srgbClr val="969696"/>
    <a:srgbClr val="000000"/>
    <a:srgbClr val="C65D2E"/>
    <a:srgbClr val="0000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D3510F-8DB2-4EB9-9BEF-73090A14478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5027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2A5E95-A536-48C7-B631-AC9E097D8C2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MWE2</a:t>
            </a:r>
            <a:r>
              <a:rPr lang="de-AT" baseline="0" dirty="0" smtClean="0"/>
              <a:t> =&gt; </a:t>
            </a:r>
            <a:r>
              <a:rPr kumimoji="1" lang="de-AT" sz="1200" b="0" i="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Modeling Workflow Engine 2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3510F-8DB2-4EB9-9BEF-73090A14478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0">
          <a:blip r:embed="rId2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04800" y="5029200"/>
            <a:ext cx="8686800" cy="9477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04800" y="5886450"/>
            <a:ext cx="8686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E981752-13E0-45CD-9F95-D0DA77810B22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F5B09-9FC5-47DD-AB29-2F14FD0341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0675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76200"/>
            <a:ext cx="21336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2484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A46FD-FDAD-4236-97DD-EC48CAF22BE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12262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06E3A-7291-498D-897C-D129EE7F965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0791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6912-E062-4219-B3B6-449FA7914192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489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D1BF8-2664-4168-A278-8D28AC6A1C5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66534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F097CC-7867-4CB1-BBDE-F4477193BD70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26972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465B5-5BCF-400D-9DE3-F076378A8EAE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62913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62B1D-85E3-4BCF-8E25-94B9CDF49C7A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89563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7A6C3-D1F0-47F5-A1B1-E9722FE9DAA1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3598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AE801-0714-41C2-8095-7C1BE713221B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411852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8524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title style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 bwMode="white">
          <a:xfrm>
            <a:off x="3810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77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2078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2079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D5C418-E929-4993-B879-6E5627D02A87}" type="slidenum">
              <a:rPr lang="en-US" altLang="en-US"/>
              <a:pPr/>
              <a:t>‹Nr.›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Xtext/" TargetMode="External"/><Relationship Id="rId2" Type="http://schemas.openxmlformats.org/officeDocument/2006/relationships/hyperlink" Target="http://www.antl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clipse.org/modeling/emf/" TargetMode="External"/><Relationship Id="rId5" Type="http://schemas.openxmlformats.org/officeDocument/2006/relationships/hyperlink" Target="https://code.google.com/p/google-guice/" TargetMode="External"/><Relationship Id="rId4" Type="http://schemas.openxmlformats.org/officeDocument/2006/relationships/hyperlink" Target="http://xtend-lang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AT" altLang="en-US" dirty="0" smtClean="0"/>
              <a:t>Xtext Workshop	</a:t>
            </a:r>
            <a:endParaRPr lang="en-US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altLang="en-US" dirty="0" smtClean="0"/>
              <a:t>Thomas Fischl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38619"/>
            <a:ext cx="7200800" cy="4942709"/>
          </a:xfrm>
        </p:spPr>
      </p:pic>
    </p:spTree>
    <p:extLst>
      <p:ext uri="{BB962C8B-B14F-4D97-AF65-F5344CB8AC3E}">
        <p14:creationId xmlns=""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Never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touch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generated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b="1" dirty="0" err="1" smtClean="0">
                <a:solidFill>
                  <a:srgbClr val="FF0000"/>
                </a:solidFill>
                <a:latin typeface="Comic Sans MS" pitchFamily="66" charset="0"/>
              </a:rPr>
              <a:t>code</a:t>
            </a:r>
            <a:r>
              <a:rPr lang="de-AT" b="1" dirty="0" smtClean="0">
                <a:solidFill>
                  <a:srgbClr val="FF0000"/>
                </a:solidFill>
                <a:latin typeface="Comic Sans MS" pitchFamily="66" charset="0"/>
              </a:rPr>
              <a:t>!</a:t>
            </a:r>
            <a:endParaRPr lang="de-AT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172" name="Picture 4" descr="F:\FH\Dropbox\presentation\xText Workshop\img\gencode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67744" y="1916832"/>
            <a:ext cx="5209989" cy="396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Grammar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Example - EBNF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Model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{Greeting}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Greeting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"Hello" ID "!"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ID =</a:t>
            </a:r>
          </a:p>
          <a:p>
            <a:pPr marL="0" indent="0">
              <a:buNone/>
            </a:pPr>
            <a:r>
              <a:rPr lang="en-US" sz="1600" dirty="0" smtClean="0">
                <a:latin typeface="Comic Sans MS" panose="030F0702030302020204" pitchFamily="66" charset="0"/>
              </a:rPr>
              <a:t>  ('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'|'_') {'</a:t>
            </a:r>
            <a:r>
              <a:rPr lang="en-US" sz="1600" dirty="0" err="1" smtClean="0">
                <a:latin typeface="Comic Sans MS" panose="030F0702030302020204" pitchFamily="66" charset="0"/>
              </a:rPr>
              <a:t>a'..'z'|'A'..'Z</a:t>
            </a:r>
            <a:r>
              <a:rPr lang="en-US" sz="1600" dirty="0" smtClean="0">
                <a:latin typeface="Comic Sans MS" panose="030F0702030302020204" pitchFamily="66" charset="0"/>
              </a:rPr>
              <a:t>'|'_'|'0'..'9'} .</a:t>
            </a:r>
          </a:p>
          <a:p>
            <a:pPr marL="0" indent="0">
              <a:buNone/>
            </a:pPr>
            <a:endParaRPr lang="en-US" sz="1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594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Example</a:t>
            </a:r>
            <a:r>
              <a:rPr lang="de-AT" dirty="0" smtClean="0"/>
              <a:t> - </a:t>
            </a:r>
            <a:r>
              <a:rPr lang="de-AT" dirty="0" err="1" smtClean="0"/>
              <a:t>Xtext</a:t>
            </a:r>
            <a:r>
              <a:rPr lang="de-AT" dirty="0" smtClean="0"/>
              <a:t> Grammar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b="1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grammar </a:t>
            </a:r>
            <a:r>
              <a:rPr lang="en-US" sz="1400" dirty="0" err="1">
                <a:latin typeface="Comic Sans MS" panose="030F0702030302020204" pitchFamily="66" charset="0"/>
              </a:rPr>
              <a:t>org.xtext.example.mydsl.MyDsl</a:t>
            </a:r>
            <a:r>
              <a:rPr lang="en-US" sz="1400" dirty="0">
                <a:latin typeface="Comic Sans MS" panose="030F0702030302020204" pitchFamily="66" charset="0"/>
              </a:rPr>
              <a:t> // language name</a:t>
            </a:r>
          </a:p>
          <a:p>
            <a:pPr marL="0" indent="0">
              <a:buNone/>
            </a:pPr>
            <a:r>
              <a:rPr lang="en-US" sz="1400" b="1" dirty="0" smtClean="0">
                <a:latin typeface="Comic Sans MS" panose="030F0702030302020204" pitchFamily="66" charset="0"/>
              </a:rPr>
              <a:t>  with </a:t>
            </a:r>
            <a:r>
              <a:rPr lang="en-US" sz="1400" dirty="0" err="1" smtClean="0">
                <a:latin typeface="Comic Sans MS" panose="030F0702030302020204" pitchFamily="66" charset="0"/>
              </a:rPr>
              <a:t>org.eclipse.xtext.common.Terminals</a:t>
            </a:r>
            <a:r>
              <a:rPr lang="en-US" sz="1400" dirty="0" smtClean="0">
                <a:latin typeface="Comic Sans MS" panose="030F0702030302020204" pitchFamily="66" charset="0"/>
              </a:rPr>
              <a:t> // include predefined terminal rules</a:t>
            </a:r>
          </a:p>
          <a:p>
            <a:pPr marL="0" indent="0">
              <a:buNone/>
            </a:pPr>
            <a:r>
              <a:rPr lang="fr-FR" sz="1400" b="1" dirty="0" smtClean="0">
                <a:latin typeface="Comic Sans MS" panose="030F0702030302020204" pitchFamily="66" charset="0"/>
              </a:rPr>
              <a:t>  </a:t>
            </a:r>
            <a:r>
              <a:rPr lang="fr-FR" sz="1400" b="1" dirty="0" err="1" smtClean="0">
                <a:latin typeface="Comic Sans MS" panose="030F0702030302020204" pitchFamily="66" charset="0"/>
              </a:rPr>
              <a:t>hidden</a:t>
            </a:r>
            <a:r>
              <a:rPr lang="fr-FR" sz="1400" b="1" dirty="0" smtClean="0">
                <a:latin typeface="Comic Sans MS" panose="030F0702030302020204" pitchFamily="66" charset="0"/>
              </a:rPr>
              <a:t> </a:t>
            </a:r>
            <a:r>
              <a:rPr lang="fr-FR" sz="1400" dirty="0">
                <a:latin typeface="Comic Sans MS" panose="030F0702030302020204" pitchFamily="66" charset="0"/>
              </a:rPr>
              <a:t>(ML_COMMENT) // </a:t>
            </a:r>
            <a:r>
              <a:rPr lang="fr-FR" sz="1400" dirty="0" err="1">
                <a:latin typeface="Comic Sans MS" panose="030F0702030302020204" pitchFamily="66" charset="0"/>
              </a:rPr>
              <a:t>define</a:t>
            </a:r>
            <a:r>
              <a:rPr lang="fr-FR" sz="1400" dirty="0">
                <a:latin typeface="Comic Sans MS" panose="030F0702030302020204" pitchFamily="66" charset="0"/>
              </a:rPr>
              <a:t> comment style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generate </a:t>
            </a:r>
            <a:r>
              <a:rPr lang="en-US" sz="1400" dirty="0" err="1">
                <a:latin typeface="Comic Sans MS" panose="030F0702030302020204" pitchFamily="66" charset="0"/>
              </a:rPr>
              <a:t>myDsl</a:t>
            </a:r>
            <a:r>
              <a:rPr lang="en-US" sz="1400" dirty="0">
                <a:latin typeface="Comic Sans MS" panose="030F0702030302020204" pitchFamily="66" charset="0"/>
              </a:rPr>
              <a:t> // generate an </a:t>
            </a:r>
            <a:r>
              <a:rPr lang="en-US" sz="1400" dirty="0" err="1">
                <a:latin typeface="Comic Sans MS" panose="030F0702030302020204" pitchFamily="66" charset="0"/>
              </a:rPr>
              <a:t>ecore</a:t>
            </a:r>
            <a:r>
              <a:rPr lang="en-US" sz="1400" dirty="0">
                <a:latin typeface="Comic Sans MS" panose="030F0702030302020204" pitchFamily="66" charset="0"/>
              </a:rPr>
              <a:t> model for this grammar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"</a:t>
            </a:r>
            <a:r>
              <a:rPr lang="en-US" sz="1400" dirty="0">
                <a:latin typeface="Comic Sans MS" panose="030F0702030302020204" pitchFamily="66" charset="0"/>
              </a:rPr>
              <a:t>http://www.xtext.org/example/mydsl/MyDsl" 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Model: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sz="1400" dirty="0" smtClean="0">
                <a:latin typeface="Comic Sans MS" panose="030F0702030302020204" pitchFamily="66" charset="0"/>
              </a:rPr>
              <a:t>greetings</a:t>
            </a:r>
            <a:r>
              <a:rPr lang="en-US" sz="1400" dirty="0">
                <a:latin typeface="Comic Sans MS" panose="030F0702030302020204" pitchFamily="66" charset="0"/>
              </a:rPr>
              <a:t>+=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 </a:t>
            </a:r>
            <a:r>
              <a:rPr lang="en-US" sz="1400" dirty="0">
                <a:latin typeface="Comic Sans MS" panose="030F0702030302020204" pitchFamily="66" charset="0"/>
              </a:rPr>
              <a:t>/*NTS*/ *;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Greeting: </a:t>
            </a:r>
            <a:r>
              <a:rPr lang="en-US" sz="1400" dirty="0">
                <a:latin typeface="Comic Sans MS" panose="030F0702030302020204" pitchFamily="66" charset="0"/>
              </a:rPr>
              <a:t>// parser rule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'Hello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 </a:t>
            </a:r>
            <a:r>
              <a:rPr lang="en-US" sz="1400" dirty="0">
                <a:latin typeface="Comic Sans MS" panose="030F0702030302020204" pitchFamily="66" charset="0"/>
              </a:rPr>
              <a:t>/*TS*/ name=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ID</a:t>
            </a:r>
            <a:r>
              <a:rPr lang="en-US" sz="1400" dirty="0">
                <a:latin typeface="Comic Sans MS" panose="030F0702030302020204" pitchFamily="66" charset="0"/>
              </a:rPr>
              <a:t>/*TS*/ 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'!';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terminal ID: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 (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'..'Z'|'_') ('</a:t>
            </a:r>
            <a:r>
              <a:rPr lang="en-US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a'..'z'|'A</a:t>
            </a:r>
            <a:r>
              <a:rPr lang="en-US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'..'Z'|'_'|'0'..'9')*;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mic Sans MS" panose="030F0702030302020204" pitchFamily="66" charset="0"/>
              </a:rPr>
              <a:t>terminal ML_COMMENT: </a:t>
            </a:r>
            <a:r>
              <a:rPr lang="en-US" sz="1400" dirty="0">
                <a:latin typeface="Comic Sans MS" panose="030F0702030302020204" pitchFamily="66" charset="0"/>
              </a:rPr>
              <a:t>// terminal rule</a:t>
            </a:r>
          </a:p>
          <a:p>
            <a:pPr marL="0" indent="0">
              <a:buNone/>
            </a:pPr>
            <a:r>
              <a:rPr lang="en-US" sz="1400" dirty="0" smtClean="0">
                <a:latin typeface="Comic Sans MS" panose="030F0702030302020204" pitchFamily="66" charset="0"/>
              </a:rPr>
              <a:t>  '/*'-&gt;'*/';</a:t>
            </a: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34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Parser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VarDecl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"</a:t>
            </a:r>
            <a:r>
              <a:rPr lang="sv-SE" dirty="0">
                <a:latin typeface="Comic Sans MS" panose="030F0702030302020204" pitchFamily="66" charset="0"/>
              </a:rPr>
              <a:t>VAR" </a:t>
            </a:r>
            <a:r>
              <a:rPr lang="sv-SE" dirty="0" smtClean="0">
                <a:latin typeface="Comic Sans MS" panose="030F0702030302020204" pitchFamily="66" charset="0"/>
              </a:rPr>
              <a:t>vars+=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	VarName ("," 	vars+=VarName)*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</a:t>
            </a:r>
            <a:r>
              <a:rPr lang="sv-SE" dirty="0" smtClean="0">
                <a:latin typeface="Comic Sans MS" panose="030F0702030302020204" pitchFamily="66" charset="0"/>
              </a:rPr>
              <a:t>";" 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;</a:t>
            </a:r>
          </a:p>
          <a:p>
            <a:pPr marL="0" indent="0">
              <a:buNone/>
            </a:pP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Hint: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Each parser rule is converted into an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ECore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class.</a:t>
            </a:r>
            <a:endParaRPr lang="sv-SE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</a:t>
            </a:r>
            <a:r>
              <a:rPr lang="de-AT" dirty="0" err="1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itchFamily="66" charset="0"/>
            </a:endParaRPr>
          </a:p>
          <a:p>
            <a:pPr>
              <a:buNone/>
            </a:pPr>
            <a:r>
              <a:rPr lang="de-AT" dirty="0" err="1" smtClean="0">
                <a:latin typeface="Comic Sans MS" pitchFamily="66" charset="0"/>
              </a:rPr>
              <a:t>Expr</a:t>
            </a:r>
            <a:r>
              <a:rPr lang="de-AT" dirty="0" smtClean="0"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    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=</a:t>
            </a:r>
            <a:r>
              <a:rPr lang="de-AT" dirty="0" smtClean="0">
                <a:latin typeface="Comic Sans MS" pitchFamily="66" charset="0"/>
              </a:rPr>
              <a:t>Term (</a:t>
            </a:r>
            <a:r>
              <a:rPr lang="de-AT" dirty="0" err="1" smtClean="0">
                <a:solidFill>
                  <a:srgbClr val="FF0000"/>
                </a:solidFill>
                <a:latin typeface="Comic Sans MS" pitchFamily="66" charset="0"/>
              </a:rPr>
              <a:t>terms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+=</a:t>
            </a:r>
            <a:r>
              <a:rPr lang="de-AT" dirty="0" err="1" smtClean="0">
                <a:latin typeface="Comic Sans MS" pitchFamily="66" charset="0"/>
              </a:rPr>
              <a:t>ExprExt</a:t>
            </a:r>
            <a:r>
              <a:rPr lang="de-AT" dirty="0" smtClean="0">
                <a:latin typeface="Comic Sans MS" pitchFamily="66" charset="0"/>
              </a:rPr>
              <a:t>)*;</a:t>
            </a:r>
            <a:endParaRPr lang="en-US" dirty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995936" y="5517232"/>
            <a:ext cx="4901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TODO: </a:t>
            </a:r>
            <a:r>
              <a:rPr lang="de-AT" dirty="0" err="1" smtClean="0"/>
              <a:t>Screenshot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object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32755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Fact: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</a:t>
            </a:r>
            <a:r>
              <a:rPr lang="en-US" dirty="0" err="1" smtClean="0">
                <a:latin typeface="Comic Sans MS" panose="030F0702030302020204" pitchFamily="66" charset="0"/>
              </a:rPr>
              <a:t>var</a:t>
            </a:r>
            <a:r>
              <a:rPr lang="en-US" dirty="0" smtClean="0">
                <a:latin typeface="Comic Sans MS" panose="030F0702030302020204" pitchFamily="66" charset="0"/>
              </a:rPr>
              <a:t>=IDENT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number=NUMBER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|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	</a:t>
            </a:r>
            <a:r>
              <a:rPr lang="en-US" dirty="0" smtClean="0">
                <a:latin typeface="Comic Sans MS" panose="030F0702030302020204" pitchFamily="66" charset="0"/>
              </a:rPr>
              <a:t>"(" 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=</a:t>
            </a: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 ")";</a:t>
            </a:r>
          </a:p>
        </p:txBody>
      </p:sp>
    </p:spTree>
    <p:extLst>
      <p:ext uri="{BB962C8B-B14F-4D97-AF65-F5344CB8AC3E}">
        <p14:creationId xmlns="" xmlns:p14="http://schemas.microsoft.com/office/powerpoint/2010/main" val="24846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latin typeface="Comic Sans MS" panose="030F0702030302020204" pitchFamily="66" charset="0"/>
              </a:rPr>
              <a:t>(terms+=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latin typeface="Comic Sans MS" panose="030F0702030302020204" pitchFamily="66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*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40737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Grouping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Expr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	term=Term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(</a:t>
            </a:r>
            <a:r>
              <a:rPr lang="en-US" dirty="0">
                <a:latin typeface="Comic Sans MS" panose="030F0702030302020204" pitchFamily="66" charset="0"/>
              </a:rPr>
              <a:t>terms+=</a:t>
            </a:r>
            <a:r>
              <a:rPr lang="en-US" dirty="0" err="1">
                <a:latin typeface="Comic Sans MS" panose="030F0702030302020204" pitchFamily="66" charset="0"/>
              </a:rPr>
              <a:t>ExprExt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dirty="0">
                <a:latin typeface="Comic Sans MS" panose="030F0702030302020204" pitchFamily="66" charset="0"/>
              </a:rPr>
              <a:t>*;</a:t>
            </a:r>
          </a:p>
        </p:txBody>
      </p:sp>
    </p:spTree>
    <p:extLst>
      <p:ext uri="{BB962C8B-B14F-4D97-AF65-F5344CB8AC3E}">
        <p14:creationId xmlns="" xmlns:p14="http://schemas.microsoft.com/office/powerpoint/2010/main" val="61856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Overview</a:t>
            </a:r>
            <a:r>
              <a:rPr lang="de-AT" dirty="0" smtClean="0"/>
              <a:t> </a:t>
            </a:r>
          </a:p>
          <a:p>
            <a:r>
              <a:rPr lang="de-AT" dirty="0" err="1" smtClean="0"/>
              <a:t>Grammar</a:t>
            </a:r>
            <a:endParaRPr lang="de-AT" dirty="0" smtClean="0"/>
          </a:p>
          <a:p>
            <a:r>
              <a:rPr lang="de-AT" dirty="0" err="1" smtClean="0"/>
              <a:t>Validator</a:t>
            </a:r>
            <a:endParaRPr lang="de-AT" dirty="0" smtClean="0"/>
          </a:p>
          <a:p>
            <a:r>
              <a:rPr lang="de-AT" dirty="0" smtClean="0"/>
              <a:t>Code Generator</a:t>
            </a:r>
          </a:p>
          <a:p>
            <a:r>
              <a:rPr lang="de-AT" dirty="0" smtClean="0"/>
              <a:t>Quick Fix</a:t>
            </a:r>
          </a:p>
          <a:p>
            <a:endParaRPr lang="de-AT" dirty="0" smtClean="0"/>
          </a:p>
          <a:p>
            <a:r>
              <a:rPr lang="de-AT" dirty="0" smtClean="0"/>
              <a:t>4 </a:t>
            </a:r>
            <a:r>
              <a:rPr lang="de-AT" dirty="0" err="1" smtClean="0"/>
              <a:t>Exercises</a:t>
            </a:r>
            <a:endParaRPr lang="de-A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Cross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Transition 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  event=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 smtClean="0">
                <a:latin typeface="Comic Sans MS" panose="030F0702030302020204" pitchFamily="66" charset="0"/>
              </a:rPr>
              <a:t>Event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>
                <a:latin typeface="Comic Sans MS" panose="030F0702030302020204" pitchFamily="66" charset="0"/>
              </a:rPr>
              <a:t> '=&gt;' state=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[</a:t>
            </a:r>
            <a:r>
              <a:rPr lang="en-US" dirty="0">
                <a:latin typeface="Comic Sans MS" panose="030F0702030302020204" pitchFamily="66" charset="0"/>
              </a:rPr>
              <a:t>State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]</a:t>
            </a:r>
            <a:r>
              <a:rPr lang="en-US" dirty="0" smtClean="0">
                <a:latin typeface="Comic Sans MS" panose="030F0702030302020204" pitchFamily="66" charset="0"/>
              </a:rPr>
              <a:t>;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Event: </a:t>
            </a:r>
            <a:r>
              <a:rPr lang="en-US" dirty="0">
                <a:latin typeface="Comic Sans MS" panose="030F0702030302020204" pitchFamily="66" charset="0"/>
              </a:rPr>
              <a:t>....;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4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err="1">
                <a:latin typeface="Comic Sans MS" panose="030F0702030302020204" pitchFamily="66" charset="0"/>
              </a:rPr>
              <a:t>VarDecl</a:t>
            </a:r>
            <a:r>
              <a:rPr lang="en-US" dirty="0">
                <a:latin typeface="Comic Sans MS" panose="030F0702030302020204" pitchFamily="66" charset="0"/>
              </a:rPr>
              <a:t>:</a:t>
            </a:r>
          </a:p>
          <a:p>
            <a:pPr marL="0" indent="0">
              <a:buNone/>
            </a:pPr>
            <a:r>
              <a:rPr lang="sv-SE" dirty="0" smtClean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"</a:t>
            </a:r>
            <a:r>
              <a:rPr lang="sv-SE" dirty="0">
                <a:solidFill>
                  <a:srgbClr val="FF0000"/>
                </a:solidFill>
                <a:latin typeface="Comic Sans MS" panose="030F0702030302020204" pitchFamily="66" charset="0"/>
              </a:rPr>
              <a:t>VAR" </a:t>
            </a:r>
            <a:r>
              <a:rPr lang="sv-SE" dirty="0">
                <a:latin typeface="Comic Sans MS" panose="030F0702030302020204" pitchFamily="66" charset="0"/>
              </a:rPr>
              <a:t>vars</a:t>
            </a:r>
            <a:r>
              <a:rPr lang="sv-SE" dirty="0" smtClean="0">
                <a:latin typeface="Comic Sans MS" panose="030F0702030302020204" pitchFamily="66" charset="0"/>
              </a:rPr>
              <a:t>+=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VarName </a:t>
            </a:r>
            <a:r>
              <a:rPr lang="sv-SE" dirty="0">
                <a:latin typeface="Comic Sans MS" panose="030F0702030302020204" pitchFamily="66" charset="0"/>
              </a:rPr>
              <a:t>("," </a:t>
            </a:r>
            <a:r>
              <a:rPr lang="sv-SE" dirty="0" smtClean="0">
                <a:latin typeface="Comic Sans MS" panose="030F0702030302020204" pitchFamily="66" charset="0"/>
              </a:rPr>
              <a:t>	vars</a:t>
            </a:r>
            <a:r>
              <a:rPr lang="sv-SE" dirty="0">
                <a:latin typeface="Comic Sans MS" panose="030F0702030302020204" pitchFamily="66" charset="0"/>
              </a:rPr>
              <a:t>+=VarName</a:t>
            </a:r>
            <a:r>
              <a:rPr lang="sv-SE" dirty="0" smtClean="0">
                <a:latin typeface="Comic Sans MS" panose="030F0702030302020204" pitchFamily="66" charset="0"/>
              </a:rPr>
              <a:t>)* </a:t>
            </a:r>
          </a:p>
          <a:p>
            <a:pPr marL="0" indent="0">
              <a:buNone/>
            </a:pPr>
            <a:r>
              <a:rPr lang="sv-SE" dirty="0">
                <a:latin typeface="Comic Sans MS" panose="030F0702030302020204" pitchFamily="66" charset="0"/>
              </a:rPr>
              <a:t>	</a:t>
            </a:r>
            <a:r>
              <a:rPr lang="sv-SE" dirty="0" smtClean="0">
                <a:latin typeface="Comic Sans MS" panose="030F0702030302020204" pitchFamily="66" charset="0"/>
              </a:rPr>
              <a:t>":" </a:t>
            </a:r>
            <a:r>
              <a:rPr lang="sv-SE" dirty="0">
                <a:latin typeface="Comic Sans MS" panose="030F0702030302020204" pitchFamily="66" charset="0"/>
              </a:rPr>
              <a:t>"INTEGER" ";";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terminal ID : </a:t>
            </a:r>
          </a:p>
          <a:p>
            <a:pPr>
              <a:buNone/>
            </a:pPr>
            <a:r>
              <a:rPr lang="de-AT" dirty="0" smtClean="0">
                <a:latin typeface="Comic Sans MS" pitchFamily="66" charset="0"/>
              </a:rPr>
              <a:t>	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'..'Z'|'_') ('</a:t>
            </a:r>
            <a:r>
              <a:rPr lang="de-AT" dirty="0" err="1" smtClean="0">
                <a:latin typeface="Comic Sans MS" pitchFamily="66" charset="0"/>
              </a:rPr>
              <a:t>a'..'z'|'A</a:t>
            </a:r>
            <a:r>
              <a:rPr lang="de-AT" dirty="0" smtClean="0">
                <a:latin typeface="Comic Sans MS" pitchFamily="66" charset="0"/>
              </a:rPr>
              <a:t>'..'Z'|'_'|'0'..'9')*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Grammar: Terminal </a:t>
            </a:r>
            <a:r>
              <a:rPr lang="de-AT" dirty="0" err="1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terminal NUMBER returns 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ecore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::</a:t>
            </a:r>
            <a:r>
              <a:rPr lang="en-US" b="1" i="1" dirty="0" err="1" smtClean="0">
                <a:solidFill>
                  <a:srgbClr val="FF0000"/>
                </a:solidFill>
                <a:latin typeface="Comic Sans MS" pitchFamily="66" charset="0"/>
              </a:rPr>
              <a:t>EInt</a:t>
            </a:r>
            <a:r>
              <a:rPr lang="en-US" b="1" i="1" dirty="0" smtClean="0">
                <a:solidFill>
                  <a:srgbClr val="FF0000"/>
                </a:solidFill>
                <a:latin typeface="Comic Sans MS" pitchFamily="66" charset="0"/>
              </a:rPr>
              <a:t>:</a:t>
            </a:r>
          </a:p>
          <a:p>
            <a:pPr>
              <a:buNone/>
            </a:pP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	</a:t>
            </a:r>
            <a:r>
              <a:rPr lang="de-AT" dirty="0" smtClean="0">
                <a:latin typeface="Comic Sans MS" pitchFamily="66" charset="0"/>
              </a:rPr>
              <a:t>('0'..'9')+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  <a:endParaRPr lang="de-AT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266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Exercise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Mini Pascal Xtext Grammar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EBNF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MP = "PROGRAM"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";"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 </a:t>
            </a:r>
            <a:r>
              <a:rPr lang="en-US" sz="2000" dirty="0" smtClean="0">
                <a:latin typeface="Comic Sans MS" panose="030F0702030302020204" pitchFamily="66" charset="0"/>
              </a:rPr>
              <a:t>   [ </a:t>
            </a:r>
            <a:r>
              <a:rPr lang="en-US" sz="2000" dirty="0" err="1">
                <a:latin typeface="Comic Sans MS" panose="030F0702030302020204" pitchFamily="66" charset="0"/>
              </a:rPr>
              <a:t>VarDecl</a:t>
            </a:r>
            <a:r>
              <a:rPr lang="en-US" sz="2000" dirty="0">
                <a:latin typeface="Comic Sans MS" panose="030F0702030302020204" pitchFamily="66" charset="0"/>
              </a:rPr>
              <a:t> ]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latin typeface="Comic Sans MS" panose="030F0702030302020204" pitchFamily="66" charset="0"/>
              </a:rPr>
              <a:t>    "BEGIN" </a:t>
            </a:r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"</a:t>
            </a:r>
            <a:r>
              <a:rPr lang="en-US" sz="2000" dirty="0">
                <a:latin typeface="Comic Sans MS" panose="030F0702030302020204" pitchFamily="66" charset="0"/>
              </a:rPr>
              <a:t>END" "." . </a:t>
            </a:r>
            <a:endParaRPr lang="en-US" sz="2000" dirty="0" smtClean="0">
              <a:latin typeface="Comic Sans MS" panose="030F0702030302020204" pitchFamily="66" charset="0"/>
            </a:endParaRPr>
          </a:p>
          <a:p>
            <a:endParaRPr lang="en-US" sz="2000" dirty="0">
              <a:latin typeface="Comic Sans MS" panose="030F0702030302020204" pitchFamily="66" charset="0"/>
            </a:endParaRPr>
          </a:p>
          <a:p>
            <a:r>
              <a:rPr lang="sv-SE" sz="2000" dirty="0">
                <a:latin typeface="Comic Sans MS" panose="030F0702030302020204" pitchFamily="66" charset="0"/>
              </a:rPr>
              <a:t>VarDecl = "VAR" ident { "," ident } ":" "INTEGER" </a:t>
            </a:r>
            <a:r>
              <a:rPr lang="sv-SE" sz="2000" dirty="0" smtClean="0">
                <a:latin typeface="Comic Sans MS" panose="030F0702030302020204" pitchFamily="66" charset="0"/>
              </a:rPr>
              <a:t>";” .</a:t>
            </a:r>
            <a:endParaRPr lang="sv-SE" sz="2000" dirty="0">
              <a:latin typeface="Comic Sans MS" panose="030F0702030302020204" pitchFamily="66" charset="0"/>
            </a:endParaRP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StatSeq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Stat { ";" Stat } 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smtClean="0">
                <a:latin typeface="Comic Sans MS" panose="030F0702030302020204" pitchFamily="66" charset="0"/>
              </a:rPr>
              <a:t>Stat </a:t>
            </a:r>
            <a:r>
              <a:rPr lang="en-US" sz="2000" dirty="0">
                <a:latin typeface="Comic Sans MS" panose="030F0702030302020204" pitchFamily="66" charset="0"/>
              </a:rPr>
              <a:t>= [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":="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 | "READ"  "("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")"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 | "WRITE"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 ")"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] </a:t>
            </a:r>
            <a:r>
              <a:rPr lang="en-US" sz="2000" dirty="0">
                <a:latin typeface="Comic Sans MS" panose="030F0702030302020204" pitchFamily="66" charset="0"/>
              </a:rPr>
              <a:t>.</a:t>
            </a:r>
          </a:p>
          <a:p>
            <a:endParaRPr lang="en-US" sz="2000" dirty="0" smtClean="0">
              <a:latin typeface="Comic Sans MS" panose="030F0702030302020204" pitchFamily="66" charset="0"/>
            </a:endParaRPr>
          </a:p>
          <a:p>
            <a:r>
              <a:rPr lang="en-US" sz="2000" dirty="0" err="1" smtClean="0">
                <a:latin typeface="Comic Sans MS" panose="030F0702030302020204" pitchFamily="66" charset="0"/>
              </a:rPr>
              <a:t>Expr</a:t>
            </a:r>
            <a:r>
              <a:rPr lang="en-US" sz="2000" dirty="0" smtClean="0">
                <a:latin typeface="Comic Sans MS" panose="030F0702030302020204" pitchFamily="66" charset="0"/>
              </a:rPr>
              <a:t> </a:t>
            </a:r>
            <a:r>
              <a:rPr lang="en-US" sz="2000" dirty="0">
                <a:latin typeface="Comic Sans MS" panose="030F0702030302020204" pitchFamily="66" charset="0"/>
              </a:rPr>
              <a:t>= Term { ( "+" | "-" ) Term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Term </a:t>
            </a:r>
            <a:r>
              <a:rPr lang="en-US" sz="2000" dirty="0">
                <a:latin typeface="Comic Sans MS" panose="030F0702030302020204" pitchFamily="66" charset="0"/>
              </a:rPr>
              <a:t>= Fact { ( "*" | "/" ) Fact } .</a:t>
            </a:r>
          </a:p>
          <a:p>
            <a:r>
              <a:rPr lang="en-US" sz="2000" dirty="0" smtClean="0">
                <a:latin typeface="Comic Sans MS" panose="030F0702030302020204" pitchFamily="66" charset="0"/>
              </a:rPr>
              <a:t>Fact </a:t>
            </a:r>
            <a:r>
              <a:rPr lang="en-US" sz="2000" dirty="0">
                <a:latin typeface="Comic Sans MS" panose="030F0702030302020204" pitchFamily="66" charset="0"/>
              </a:rPr>
              <a:t>= </a:t>
            </a:r>
            <a:r>
              <a:rPr lang="en-US" sz="2000" dirty="0" err="1">
                <a:latin typeface="Comic Sans MS" panose="030F0702030302020204" pitchFamily="66" charset="0"/>
              </a:rPr>
              <a:t>ident</a:t>
            </a:r>
            <a:r>
              <a:rPr lang="en-US" sz="2000" dirty="0">
                <a:latin typeface="Comic Sans MS" panose="030F0702030302020204" pitchFamily="66" charset="0"/>
              </a:rPr>
              <a:t> | number | "(" </a:t>
            </a:r>
            <a:r>
              <a:rPr lang="en-US" sz="2000" dirty="0" err="1">
                <a:latin typeface="Comic Sans MS" panose="030F0702030302020204" pitchFamily="66" charset="0"/>
              </a:rPr>
              <a:t>Expr</a:t>
            </a:r>
            <a:r>
              <a:rPr lang="en-US" sz="2000" dirty="0">
                <a:latin typeface="Comic Sans MS" panose="030F0702030302020204" pitchFamily="66" charset="0"/>
              </a:rPr>
              <a:t> ")" .</a:t>
            </a: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- Syntax </a:t>
            </a:r>
            <a:r>
              <a:rPr lang="de-AT" dirty="0" err="1" smtClean="0"/>
              <a:t>Diagram</a:t>
            </a:r>
            <a:endParaRPr lang="en-US" dirty="0"/>
          </a:p>
        </p:txBody>
      </p:sp>
      <p:pic>
        <p:nvPicPr>
          <p:cNvPr id="7" name="Inhaltsplatzhalter 6" descr="Syntax Diagram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7416824" cy="4968552"/>
          </a:xfrm>
        </p:spPr>
      </p:pic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– </a:t>
            </a:r>
            <a:r>
              <a:rPr lang="de-AT" dirty="0" err="1" smtClean="0"/>
              <a:t>ECore</a:t>
            </a:r>
            <a:r>
              <a:rPr lang="de-AT" dirty="0" smtClean="0"/>
              <a:t> </a:t>
            </a:r>
            <a:r>
              <a:rPr lang="de-AT" dirty="0" err="1" smtClean="0"/>
              <a:t>Diagram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TODO </a:t>
            </a:r>
            <a:r>
              <a:rPr lang="de-AT" dirty="0" err="1" smtClean="0"/>
              <a:t>Screenshot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Ecore</a:t>
            </a:r>
            <a:r>
              <a:rPr lang="de-AT" dirty="0" smtClean="0"/>
              <a:t> model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(1)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itchFamily="66" charset="0"/>
              </a:rPr>
              <a:t>Model:</a:t>
            </a:r>
          </a:p>
          <a:p>
            <a:r>
              <a:rPr lang="de-AT" sz="2000" dirty="0" smtClean="0">
                <a:latin typeface="Comic Sans MS" pitchFamily="66" charset="0"/>
              </a:rPr>
              <a:t>    "PROGRAM" </a:t>
            </a:r>
            <a:r>
              <a:rPr lang="de-AT" sz="2000" dirty="0" err="1" smtClean="0">
                <a:latin typeface="Comic Sans MS" pitchFamily="66" charset="0"/>
              </a:rPr>
              <a:t>program</a:t>
            </a:r>
            <a:r>
              <a:rPr lang="de-AT" sz="2000" dirty="0" smtClean="0">
                <a:latin typeface="Comic Sans MS" pitchFamily="66" charset="0"/>
              </a:rPr>
              <a:t>=IDENT ";"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vardecls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)?</a:t>
            </a:r>
          </a:p>
          <a:p>
            <a:r>
              <a:rPr lang="de-AT" sz="2000" dirty="0" smtClean="0">
                <a:latin typeface="Comic Sans MS" pitchFamily="66" charset="0"/>
              </a:rPr>
              <a:t>    "BEGIN"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  </a:t>
            </a:r>
          </a:p>
          <a:p>
            <a:r>
              <a:rPr lang="de-AT" sz="2000" dirty="0" smtClean="0">
                <a:latin typeface="Comic Sans MS" pitchFamily="66" charset="0"/>
              </a:rPr>
              <a:t>    "END" ".";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sv-SE" sz="2000" dirty="0" smtClean="0">
                <a:latin typeface="Comic Sans MS" pitchFamily="66" charset="0"/>
              </a:rPr>
              <a:t>    "VAR" vars+=VarName ("," vars+=VarName)* ":" "INTEGER" ";"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name</a:t>
            </a:r>
            <a:r>
              <a:rPr lang="de-AT" sz="2000" dirty="0" smtClean="0">
                <a:latin typeface="Comic Sans MS" pitchFamily="66" charset="0"/>
              </a:rPr>
              <a:t>=IDENT ;</a:t>
            </a: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(2)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 smtClean="0">
                <a:latin typeface="Comic Sans MS" pitchFamily="66" charset="0"/>
              </a:rPr>
              <a:t>StatSeq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 (";" </a:t>
            </a:r>
            <a:r>
              <a:rPr lang="de-AT" sz="2000" dirty="0" err="1" smtClean="0">
                <a:latin typeface="Comic Sans MS" pitchFamily="66" charset="0"/>
              </a:rPr>
              <a:t>stats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)*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Stat</a:t>
            </a:r>
            <a:r>
              <a:rPr lang="de-AT" sz="2000" dirty="0" smtClean="0">
                <a:latin typeface="Comic Sans MS" pitchFamily="66" charset="0"/>
              </a:rPr>
              <a:t>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leftside</a:t>
            </a:r>
            <a:r>
              <a:rPr lang="de-AT" sz="2000" dirty="0" smtClean="0">
                <a:latin typeface="Comic Sans MS" pitchFamily="66" charset="0"/>
              </a:rPr>
              <a:t>=IDENT ":="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    | "READ" "(" </a:t>
            </a:r>
            <a:r>
              <a:rPr lang="de-AT" sz="2000" dirty="0" err="1" smtClean="0">
                <a:latin typeface="Comic Sans MS" pitchFamily="66" charset="0"/>
              </a:rPr>
              <a:t>read</a:t>
            </a:r>
            <a:r>
              <a:rPr lang="de-AT" sz="2000" dirty="0" smtClean="0">
                <a:latin typeface="Comic Sans MS" pitchFamily="66" charset="0"/>
              </a:rPr>
              <a:t>=IDENT ")"</a:t>
            </a:r>
          </a:p>
          <a:p>
            <a:r>
              <a:rPr lang="de-AT" sz="2000" dirty="0" smtClean="0">
                <a:latin typeface="Comic Sans MS" pitchFamily="66" charset="0"/>
              </a:rPr>
              <a:t>    | "WRITE" "(" </a:t>
            </a:r>
            <a:r>
              <a:rPr lang="de-AT" sz="2000" dirty="0" err="1" smtClean="0">
                <a:latin typeface="Comic Sans MS" pitchFamily="66" charset="0"/>
              </a:rPr>
              <a:t>write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 ;</a:t>
            </a:r>
          </a:p>
          <a:p>
            <a:endParaRPr lang="de-AT" sz="20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Xtext?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Xtext</a:t>
            </a:r>
            <a:r>
              <a:rPr lang="en-US" dirty="0"/>
              <a:t> is a framework for development of programming languages and domain specific languages.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</a:p>
          <a:p>
            <a:endParaRPr lang="en-US" dirty="0"/>
          </a:p>
          <a:p>
            <a:r>
              <a:rPr lang="de-AT" dirty="0" smtClean="0"/>
              <a:t>Eclipse Toplevel Project</a:t>
            </a:r>
          </a:p>
          <a:p>
            <a:r>
              <a:rPr lang="de-AT" dirty="0" smtClean="0"/>
              <a:t>Open </a:t>
            </a:r>
            <a:r>
              <a:rPr lang="de-AT" dirty="0" smtClean="0"/>
              <a:t>Source Project</a:t>
            </a:r>
          </a:p>
          <a:p>
            <a:r>
              <a:rPr lang="de-AT" dirty="0" err="1" smtClean="0"/>
              <a:t>Highly</a:t>
            </a:r>
            <a:r>
              <a:rPr lang="de-AT" dirty="0" smtClean="0"/>
              <a:t> </a:t>
            </a:r>
            <a:r>
              <a:rPr lang="de-AT" dirty="0" err="1" smtClean="0"/>
              <a:t>Configurable</a:t>
            </a:r>
            <a:r>
              <a:rPr lang="de-AT" dirty="0" smtClean="0"/>
              <a:t> Framework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668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Pascal.xtext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1314450" lvl="2" indent="-514350">
              <a:buNone/>
            </a:pPr>
            <a:r>
              <a:rPr lang="de-AT" dirty="0" smtClean="0">
                <a:solidFill>
                  <a:srgbClr val="FF0000"/>
                </a:solidFill>
              </a:rPr>
              <a:t>http://goo.gl/7uPtOx</a:t>
            </a:r>
            <a:endParaRPr lang="de-AT" dirty="0" smtClean="0">
              <a:solidFill>
                <a:srgbClr val="FF0000"/>
              </a:solidFill>
            </a:endParaRPr>
          </a:p>
          <a:p>
            <a:pPr marL="1314450" lvl="2" indent="-514350">
              <a:buNone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grammar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Generate</a:t>
            </a:r>
            <a:r>
              <a:rPr lang="de-AT" dirty="0" smtClean="0"/>
              <a:t> all </a:t>
            </a:r>
            <a:r>
              <a:rPr lang="de-AT" dirty="0" err="1" smtClean="0"/>
              <a:t>artefacts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Mini Pascal </a:t>
            </a:r>
            <a:r>
              <a:rPr lang="de-AT" dirty="0" err="1" smtClean="0"/>
              <a:t>Grammar</a:t>
            </a:r>
            <a:r>
              <a:rPr lang="de-AT" dirty="0" smtClean="0"/>
              <a:t> – </a:t>
            </a:r>
            <a:r>
              <a:rPr lang="de-AT" dirty="0" err="1" smtClean="0"/>
              <a:t>Xtext</a:t>
            </a:r>
            <a:r>
              <a:rPr lang="de-AT" dirty="0" smtClean="0"/>
              <a:t> (3)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http://goo.gl/7rNPLB</a:t>
            </a:r>
            <a:endParaRPr lang="de-AT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(</a:t>
            </a:r>
            <a:r>
              <a:rPr lang="de-AT" sz="2000" dirty="0" err="1" smtClean="0">
                <a:latin typeface="Comic Sans MS" pitchFamily="66" charset="0"/>
              </a:rPr>
              <a:t>terms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ExprExt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="+"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="-") </a:t>
            </a:r>
            <a:r>
              <a:rPr lang="de-AT" sz="2000" dirty="0" err="1" smtClean="0">
                <a:latin typeface="Comic Sans MS" pitchFamily="66" charset="0"/>
              </a:rPr>
              <a:t>term</a:t>
            </a:r>
            <a:r>
              <a:rPr lang="de-AT" sz="2000" dirty="0" smtClean="0">
                <a:latin typeface="Comic Sans MS" pitchFamily="66" charset="0"/>
              </a:rPr>
              <a:t>=Term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Term: 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(</a:t>
            </a:r>
            <a:r>
              <a:rPr lang="de-AT" sz="2000" dirty="0" err="1" smtClean="0">
                <a:latin typeface="Comic Sans MS" pitchFamily="66" charset="0"/>
              </a:rPr>
              <a:t>facts</a:t>
            </a:r>
            <a:r>
              <a:rPr lang="de-AT" sz="2000" dirty="0" smtClean="0">
                <a:latin typeface="Comic Sans MS" pitchFamily="66" charset="0"/>
              </a:rPr>
              <a:t>+=</a:t>
            </a:r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)*;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err="1" smtClean="0">
                <a:latin typeface="Comic Sans MS" pitchFamily="66" charset="0"/>
              </a:rPr>
              <a:t>TermExt</a:t>
            </a:r>
            <a:r>
              <a:rPr lang="de-AT" sz="2000" dirty="0" smtClean="0">
                <a:latin typeface="Comic Sans MS" pitchFamily="66" charset="0"/>
              </a:rPr>
              <a:t>: </a:t>
            </a:r>
          </a:p>
          <a:p>
            <a:r>
              <a:rPr lang="de-AT" sz="2000" dirty="0" smtClean="0">
                <a:latin typeface="Comic Sans MS" pitchFamily="66" charset="0"/>
              </a:rPr>
              <a:t>    (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="*" | </a:t>
            </a:r>
            <a:r>
              <a:rPr lang="de-AT" sz="2000" dirty="0" err="1" smtClean="0">
                <a:latin typeface="Comic Sans MS" pitchFamily="66" charset="0"/>
              </a:rPr>
              <a:t>opt</a:t>
            </a:r>
            <a:r>
              <a:rPr lang="de-AT" sz="2000" dirty="0" smtClean="0">
                <a:latin typeface="Comic Sans MS" pitchFamily="66" charset="0"/>
              </a:rPr>
              <a:t>="/")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=Fact ;</a:t>
            </a:r>
          </a:p>
          <a:p>
            <a:endParaRPr lang="de-AT" sz="2000" dirty="0" smtClean="0">
              <a:latin typeface="Comic Sans MS" pitchFamily="66" charset="0"/>
            </a:endParaRPr>
          </a:p>
          <a:p>
            <a:r>
              <a:rPr lang="de-AT" sz="2000" dirty="0" smtClean="0">
                <a:latin typeface="Comic Sans MS" pitchFamily="66" charset="0"/>
              </a:rPr>
              <a:t>Fact:</a:t>
            </a:r>
          </a:p>
          <a:p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=IDENT | </a:t>
            </a:r>
            <a:r>
              <a:rPr lang="de-AT" sz="2000" dirty="0" err="1" smtClean="0">
                <a:latin typeface="Comic Sans MS" pitchFamily="66" charset="0"/>
              </a:rPr>
              <a:t>number</a:t>
            </a:r>
            <a:r>
              <a:rPr lang="de-AT" sz="2000" dirty="0" smtClean="0">
                <a:latin typeface="Comic Sans MS" pitchFamily="66" charset="0"/>
              </a:rPr>
              <a:t>=NUMBER | "(" 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=</a:t>
            </a:r>
            <a:r>
              <a:rPr lang="de-AT" sz="2000" dirty="0" err="1" smtClean="0">
                <a:latin typeface="Comic Sans MS" pitchFamily="66" charset="0"/>
              </a:rPr>
              <a:t>Expr</a:t>
            </a:r>
            <a:r>
              <a:rPr lang="de-AT" sz="2000" dirty="0" smtClean="0">
                <a:latin typeface="Comic Sans MS" pitchFamily="66" charset="0"/>
              </a:rPr>
              <a:t> ")";</a:t>
            </a:r>
          </a:p>
        </p:txBody>
      </p:sp>
    </p:spTree>
    <p:extLst>
      <p:ext uri="{BB962C8B-B14F-4D97-AF65-F5344CB8AC3E}">
        <p14:creationId xmlns="" xmlns:p14="http://schemas.microsoft.com/office/powerpoint/2010/main" val="400951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Validation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Automatic Validation</a:t>
            </a:r>
          </a:p>
          <a:p>
            <a:pPr lvl="1"/>
            <a:r>
              <a:rPr lang="de-AT" dirty="0" err="1" smtClean="0"/>
              <a:t>Syntactical</a:t>
            </a:r>
            <a:r>
              <a:rPr lang="de-AT" dirty="0" smtClean="0"/>
              <a:t> Validation</a:t>
            </a:r>
          </a:p>
          <a:p>
            <a:pPr lvl="1"/>
            <a:r>
              <a:rPr lang="de-AT" dirty="0" smtClean="0"/>
              <a:t>Cross-link Validation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Custom Validation</a:t>
            </a:r>
          </a:p>
          <a:p>
            <a:pPr lvl="1"/>
            <a:r>
              <a:rPr lang="de-AT" dirty="0" err="1" smtClean="0"/>
              <a:t>Extends</a:t>
            </a:r>
            <a:r>
              <a:rPr lang="de-AT" dirty="0" smtClean="0"/>
              <a:t> </a:t>
            </a:r>
            <a:r>
              <a:rPr lang="de-AT" dirty="0" err="1" smtClean="0"/>
              <a:t>AbstractPascalJavaValidator</a:t>
            </a:r>
            <a:endParaRPr lang="de-AT" dirty="0" smtClean="0"/>
          </a:p>
          <a:p>
            <a:pPr lvl="1"/>
            <a:r>
              <a:rPr lang="de-AT" dirty="0" err="1" smtClean="0"/>
              <a:t>Implement</a:t>
            </a:r>
            <a:r>
              <a:rPr lang="de-AT" dirty="0" smtClean="0"/>
              <a:t> @Check </a:t>
            </a:r>
            <a:r>
              <a:rPr lang="de-AT" dirty="0" err="1" smtClean="0"/>
              <a:t>methods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Add Information: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info(String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 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Warning: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warning(String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</a:p>
          <a:p>
            <a:r>
              <a:rPr lang="en-US" dirty="0" smtClean="0"/>
              <a:t>Add Error:</a:t>
            </a:r>
          </a:p>
          <a:p>
            <a:pPr lvl="1">
              <a:buNone/>
            </a:pPr>
            <a:r>
              <a:rPr lang="en-US" sz="2000" dirty="0" smtClean="0">
                <a:latin typeface="Comic Sans MS" pitchFamily="66" charset="0"/>
              </a:rPr>
              <a:t>protected void error(String message, </a:t>
            </a:r>
            <a:r>
              <a:rPr lang="en-US" sz="2000" dirty="0" err="1" smtClean="0">
                <a:latin typeface="Comic Sans MS" pitchFamily="66" charset="0"/>
              </a:rPr>
              <a:t>EStructuralFeature</a:t>
            </a:r>
            <a:r>
              <a:rPr lang="en-US" sz="2000" dirty="0" smtClean="0">
                <a:latin typeface="Comic Sans MS" pitchFamily="66" charset="0"/>
              </a:rPr>
              <a:t> feature, </a:t>
            </a:r>
            <a:r>
              <a:rPr lang="en-US" sz="2000" dirty="0" err="1" smtClean="0">
                <a:latin typeface="Comic Sans MS" pitchFamily="66" charset="0"/>
              </a:rPr>
              <a:t>int</a:t>
            </a:r>
            <a:r>
              <a:rPr lang="en-US" sz="2000" dirty="0" smtClean="0">
                <a:latin typeface="Comic Sans MS" pitchFamily="66" charset="0"/>
              </a:rPr>
              <a:t> index)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Validation API</a:t>
            </a:r>
            <a:endParaRPr lang="de-AT" dirty="0"/>
          </a:p>
        </p:txBody>
      </p:sp>
      <p:pic>
        <p:nvPicPr>
          <p:cNvPr id="5" name="Inhaltsplatzhalter 4" descr="problem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55576" y="1988840"/>
            <a:ext cx="7686772" cy="324036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Custom Validation API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1295400"/>
            <a:ext cx="8712968" cy="5257800"/>
          </a:xfrm>
        </p:spPr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</a:p>
          <a:p>
            <a:pPr>
              <a:buNone/>
            </a:pP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class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PascalJavaValidator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extends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AbstractPascalJavaValidator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@Check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checkVariableName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Fact </a:t>
            </a:r>
            <a:r>
              <a:rPr lang="de-AT" sz="2000" dirty="0" err="1" smtClean="0">
                <a:latin typeface="Comic Sans MS" pitchFamily="66" charset="0"/>
              </a:rPr>
              <a:t>fact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// Validation </a:t>
            </a:r>
            <a:r>
              <a:rPr lang="de-AT" sz="2000" dirty="0" err="1" smtClean="0">
                <a:latin typeface="Comic Sans MS" pitchFamily="66" charset="0"/>
              </a:rPr>
              <a:t>Implementation</a:t>
            </a:r>
            <a:endParaRPr lang="de-AT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} 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2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Double Variable </a:t>
            </a:r>
            <a:r>
              <a:rPr lang="de-AT" dirty="0" err="1" smtClean="0"/>
              <a:t>Declaration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pic>
        <p:nvPicPr>
          <p:cNvPr id="5" name="Inhaltsplatzhalter 4" descr="syntax va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1340768"/>
            <a:ext cx="8223448" cy="2225030"/>
          </a:xfrm>
        </p:spPr>
      </p:pic>
      <p:pic>
        <p:nvPicPr>
          <p:cNvPr id="2050" name="Picture 2" descr="F:\FH\Dropbox\presentation\xText Workshop\img\doubleDeclaredVariable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27984" y="3573016"/>
            <a:ext cx="4155926" cy="24792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validation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PascalJavaValidator</a:t>
            </a:r>
            <a:r>
              <a:rPr lang="de-AT" dirty="0" smtClean="0"/>
              <a:t> Java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http://goo.gl/JpFXnv</a:t>
            </a:r>
            <a:endParaRPr lang="de-AT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validator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 DSL?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 </a:t>
            </a:r>
            <a:r>
              <a:rPr lang="en-US" b="1" dirty="0" smtClean="0"/>
              <a:t>Domain-Specific Language (DSL)</a:t>
            </a:r>
            <a:r>
              <a:rPr lang="en-US" dirty="0" smtClean="0"/>
              <a:t> is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programming language, which focuses on a particular </a:t>
            </a:r>
            <a:r>
              <a:rPr lang="en-US" dirty="0" smtClean="0">
                <a:solidFill>
                  <a:srgbClr val="FF0000"/>
                </a:solidFill>
              </a:rPr>
              <a:t>domain</a:t>
            </a:r>
            <a:r>
              <a:rPr lang="en-US" dirty="0" smtClean="0"/>
              <a:t>. </a:t>
            </a:r>
            <a:r>
              <a:rPr lang="en-US" sz="1800" dirty="0" smtClean="0"/>
              <a:t>(Eclipse </a:t>
            </a:r>
            <a:r>
              <a:rPr lang="en-US" sz="1800" dirty="0" err="1" smtClean="0"/>
              <a:t>Xtext</a:t>
            </a:r>
            <a:r>
              <a:rPr lang="en-US" sz="1800" dirty="0" smtClean="0"/>
              <a:t> Website)</a:t>
            </a:r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165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Double Variable </a:t>
            </a:r>
            <a:r>
              <a:rPr lang="de-AT" sz="4000" dirty="0" err="1" smtClean="0"/>
              <a:t>Declaration</a:t>
            </a:r>
            <a:r>
              <a:rPr lang="de-AT" sz="4000" dirty="0" smtClean="0"/>
              <a:t> Check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varDecl</a:t>
            </a: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) </a:t>
            </a:r>
            <a:r>
              <a:rPr lang="de-AT" sz="2000" dirty="0" smtClean="0">
                <a:latin typeface="Comic Sans MS" pitchFamily="66" charset="0"/>
              </a:rPr>
              <a:t>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REMOVE_VARIABLE,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940152" y="5733256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TODO: URL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Code Generator Framework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interface</a:t>
            </a:r>
            <a:endParaRPr lang="de-AT" dirty="0" smtClean="0"/>
          </a:p>
          <a:p>
            <a:pPr lvl="1"/>
            <a:r>
              <a:rPr lang="de-AT" dirty="0" smtClean="0"/>
              <a:t>Java</a:t>
            </a:r>
          </a:p>
          <a:p>
            <a:pPr lvl="1"/>
            <a:r>
              <a:rPr lang="de-AT" dirty="0" err="1" smtClean="0"/>
              <a:t>Xtend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3074" name="Picture 2" descr="F:\FH\Dropbox\presentation\xText Workshop\img\IGenera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4581128"/>
            <a:ext cx="4656584" cy="1475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Code Generator Framework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Bind </a:t>
            </a:r>
            <a:r>
              <a:rPr lang="de-AT" dirty="0" err="1" smtClean="0"/>
              <a:t>IGenerator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r>
              <a:rPr lang="de-AT" dirty="0" smtClean="0"/>
              <a:t> in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RuntimeModel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endParaRPr lang="de-AT" dirty="0" smtClean="0"/>
          </a:p>
          <a:p>
            <a:pPr lvl="1">
              <a:buNone/>
            </a:pP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 smtClean="0">
                <a:latin typeface="Comic Sans MS" pitchFamily="66" charset="0"/>
              </a:rPr>
              <a:t>public abstract class </a:t>
            </a:r>
            <a:r>
              <a:rPr lang="en-US" sz="2400" dirty="0" err="1" smtClean="0">
                <a:latin typeface="Comic Sans MS" pitchFamily="66" charset="0"/>
              </a:rPr>
              <a:t>AbstractPascalRuntimeModule</a:t>
            </a:r>
            <a:r>
              <a:rPr lang="en-US" sz="2400" dirty="0" smtClean="0">
                <a:latin typeface="Comic Sans MS" pitchFamily="66" charset="0"/>
              </a:rPr>
              <a:t> extends </a:t>
            </a:r>
            <a:r>
              <a:rPr lang="en-US" sz="2400" dirty="0" err="1" smtClean="0">
                <a:latin typeface="Comic Sans MS" pitchFamily="66" charset="0"/>
              </a:rPr>
              <a:t>DefaultRuntimeModule</a:t>
            </a:r>
            <a:r>
              <a:rPr lang="en-US" sz="2400" dirty="0" smtClean="0">
                <a:latin typeface="Comic Sans MS" pitchFamily="66" charset="0"/>
              </a:rPr>
              <a:t> {</a:t>
            </a:r>
            <a:endParaRPr lang="de-AT" sz="24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</a:t>
            </a:r>
            <a:r>
              <a:rPr lang="de-AT" sz="2400" dirty="0" err="1" smtClean="0">
                <a:latin typeface="Comic Sans MS" pitchFamily="66" charset="0"/>
              </a:rPr>
              <a:t>public</a:t>
            </a:r>
            <a:r>
              <a:rPr lang="de-AT" sz="2400" dirty="0" smtClean="0">
                <a:latin typeface="Comic Sans MS" pitchFamily="66" charset="0"/>
              </a:rPr>
              <a:t> Class&lt;? </a:t>
            </a:r>
            <a:r>
              <a:rPr lang="de-AT" sz="2400" dirty="0" err="1" smtClean="0">
                <a:latin typeface="Comic Sans MS" pitchFamily="66" charset="0"/>
              </a:rPr>
              <a:t>extends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latin typeface="Comic Sans MS" pitchFamily="66" charset="0"/>
              </a:rPr>
              <a:t>IGenerator</a:t>
            </a:r>
            <a:r>
              <a:rPr lang="de-AT" sz="2400" dirty="0" smtClean="0">
                <a:latin typeface="Comic Sans MS" pitchFamily="66" charset="0"/>
              </a:rPr>
              <a:t>&gt; </a:t>
            </a:r>
            <a:r>
              <a:rPr lang="de-AT" sz="2400" dirty="0" err="1" smtClean="0">
                <a:latin typeface="Comic Sans MS" pitchFamily="66" charset="0"/>
              </a:rPr>
              <a:t>bindIGenerator</a:t>
            </a:r>
            <a:r>
              <a:rPr lang="de-AT" sz="24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    </a:t>
            </a:r>
            <a:r>
              <a:rPr lang="de-AT" sz="2400" dirty="0" err="1" smtClean="0">
                <a:latin typeface="Comic Sans MS" pitchFamily="66" charset="0"/>
              </a:rPr>
              <a:t>return</a:t>
            </a:r>
            <a:r>
              <a:rPr lang="de-AT" sz="2400" dirty="0" smtClean="0">
                <a:latin typeface="Comic Sans MS" pitchFamily="66" charset="0"/>
              </a:rPr>
              <a:t> </a:t>
            </a:r>
            <a:r>
              <a:rPr lang="de-AT" sz="2400" dirty="0" err="1" smtClean="0">
                <a:solidFill>
                  <a:srgbClr val="FF0000"/>
                </a:solidFill>
                <a:latin typeface="Comic Sans MS" pitchFamily="66" charset="0"/>
              </a:rPr>
              <a:t>PascalGenerator.class</a:t>
            </a:r>
            <a:r>
              <a:rPr lang="de-AT" sz="24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400" dirty="0" smtClean="0">
                <a:latin typeface="Comic Sans MS" pitchFamily="66" charset="0"/>
              </a:rPr>
              <a:t>}</a:t>
            </a:r>
            <a:endParaRPr lang="de-AT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smtClean="0"/>
              <a:t>Generator </a:t>
            </a:r>
            <a:r>
              <a:rPr lang="de-AT" sz="4000" dirty="0" err="1" smtClean="0"/>
              <a:t>Implemenation</a:t>
            </a:r>
            <a:r>
              <a:rPr lang="de-AT" sz="4000" dirty="0" smtClean="0"/>
              <a:t> (</a:t>
            </a:r>
            <a:r>
              <a:rPr lang="de-AT" sz="4000" dirty="0" err="1" smtClean="0"/>
              <a:t>Xtend</a:t>
            </a:r>
            <a:r>
              <a:rPr lang="de-AT" sz="4000" dirty="0" smtClean="0"/>
              <a:t>)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295400"/>
            <a:ext cx="8655496" cy="5257800"/>
          </a:xfrm>
        </p:spPr>
        <p:txBody>
          <a:bodyPr/>
          <a:lstStyle/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err="1" smtClean="0">
                <a:latin typeface="Comic Sans MS" pitchFamily="66" charset="0"/>
              </a:rPr>
              <a:t>class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smtClean="0">
                <a:solidFill>
                  <a:srgbClr val="FF0000"/>
                </a:solidFill>
                <a:latin typeface="Comic Sans MS" pitchFamily="66" charset="0"/>
              </a:rPr>
              <a:t>PascalGenerator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implements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IGenerator</a:t>
            </a:r>
            <a:r>
              <a:rPr lang="de-AT" sz="18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800" dirty="0" smtClean="0">
                <a:latin typeface="Comic Sans MS" pitchFamily="66" charset="0"/>
              </a:rPr>
              <a:t>    override void </a:t>
            </a:r>
            <a:r>
              <a:rPr lang="en-US" sz="1800" dirty="0" err="1" smtClean="0">
                <a:latin typeface="Comic Sans MS" pitchFamily="66" charset="0"/>
              </a:rPr>
              <a:t>doGenerate</a:t>
            </a:r>
            <a:r>
              <a:rPr lang="en-US" sz="1800" dirty="0" smtClean="0">
                <a:latin typeface="Comic Sans MS" pitchFamily="66" charset="0"/>
              </a:rPr>
              <a:t>(Resource </a:t>
            </a:r>
            <a:r>
              <a:rPr lang="en-US" sz="1800" dirty="0" err="1" smtClean="0">
                <a:latin typeface="Comic Sans MS" pitchFamily="66" charset="0"/>
              </a:rPr>
              <a:t>resource</a:t>
            </a:r>
            <a:r>
              <a:rPr lang="en-US" sz="1800" dirty="0" smtClean="0">
                <a:latin typeface="Comic Sans MS" pitchFamily="66" charset="0"/>
              </a:rPr>
              <a:t>, </a:t>
            </a:r>
            <a:r>
              <a:rPr lang="en-US" sz="1800" dirty="0" err="1" smtClean="0">
                <a:latin typeface="Comic Sans MS" pitchFamily="66" charset="0"/>
              </a:rPr>
              <a:t>IFileSystemAccess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fsa</a:t>
            </a:r>
            <a:r>
              <a:rPr lang="en-US" sz="18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for</a:t>
            </a:r>
            <a:r>
              <a:rPr lang="de-AT" sz="1800" dirty="0" smtClean="0">
                <a:latin typeface="Comic Sans MS" pitchFamily="66" charset="0"/>
              </a:rPr>
              <a:t> (e : </a:t>
            </a:r>
            <a:r>
              <a:rPr lang="de-AT" sz="1800" dirty="0" err="1" smtClean="0">
                <a:latin typeface="Comic Sans MS" pitchFamily="66" charset="0"/>
              </a:rPr>
              <a:t>resource.allContents.</a:t>
            </a:r>
            <a:r>
              <a:rPr lang="de-AT" sz="1800" i="1" dirty="0" err="1" smtClean="0">
                <a:latin typeface="Comic Sans MS" pitchFamily="66" charset="0"/>
              </a:rPr>
              <a:t>toIterable.filter</a:t>
            </a:r>
            <a:r>
              <a:rPr lang="de-AT" sz="1800" i="1" dirty="0" smtClean="0">
                <a:latin typeface="Comic Sans MS" pitchFamily="66" charset="0"/>
              </a:rPr>
              <a:t>(Model)) {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    </a:t>
            </a:r>
            <a:r>
              <a:rPr lang="de-AT" sz="1800" dirty="0" err="1" smtClean="0">
                <a:latin typeface="Comic Sans MS" pitchFamily="66" charset="0"/>
              </a:rPr>
              <a:t>fsa.generateFile</a:t>
            </a:r>
            <a:r>
              <a:rPr lang="de-AT" sz="1800" dirty="0" smtClean="0">
                <a:latin typeface="Comic Sans MS" pitchFamily="66" charset="0"/>
              </a:rPr>
              <a:t>(</a:t>
            </a:r>
            <a:r>
              <a:rPr lang="de-AT" sz="1800" dirty="0" err="1" smtClean="0">
                <a:latin typeface="Comic Sans MS" pitchFamily="66" charset="0"/>
              </a:rPr>
              <a:t>e.program</a:t>
            </a:r>
            <a:r>
              <a:rPr lang="de-AT" sz="1800" dirty="0" smtClean="0">
                <a:latin typeface="Comic Sans MS" pitchFamily="66" charset="0"/>
              </a:rPr>
              <a:t> + ".</a:t>
            </a:r>
            <a:r>
              <a:rPr lang="de-AT" sz="1800" dirty="0" err="1" smtClean="0">
                <a:latin typeface="Comic Sans MS" pitchFamily="66" charset="0"/>
              </a:rPr>
              <a:t>java</a:t>
            </a:r>
            <a:r>
              <a:rPr lang="de-AT" sz="1800" dirty="0" smtClean="0">
                <a:latin typeface="Comic Sans MS" pitchFamily="66" charset="0"/>
              </a:rPr>
              <a:t>", </a:t>
            </a:r>
            <a:r>
              <a:rPr lang="de-AT" sz="1800" dirty="0" err="1" smtClean="0">
                <a:latin typeface="Comic Sans MS" pitchFamily="66" charset="0"/>
              </a:rPr>
              <a:t>e.compile</a:t>
            </a:r>
            <a:r>
              <a:rPr lang="de-AT" sz="1800" dirty="0" smtClean="0"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</a:t>
            </a:r>
            <a:r>
              <a:rPr lang="de-AT" sz="1800" dirty="0" err="1" smtClean="0">
                <a:latin typeface="Comic Sans MS" pitchFamily="66" charset="0"/>
              </a:rPr>
              <a:t>def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CharSequence</a:t>
            </a:r>
            <a:r>
              <a:rPr lang="de-AT" sz="1800" dirty="0" smtClean="0">
                <a:latin typeface="Comic Sans MS" pitchFamily="66" charset="0"/>
              </a:rPr>
              <a:t> </a:t>
            </a:r>
            <a:r>
              <a:rPr lang="de-AT" sz="1800" dirty="0" err="1" smtClean="0">
                <a:latin typeface="Comic Sans MS" pitchFamily="66" charset="0"/>
              </a:rPr>
              <a:t>compile</a:t>
            </a:r>
            <a:r>
              <a:rPr lang="de-AT" sz="1800" dirty="0" smtClean="0">
                <a:latin typeface="Comic Sans MS" pitchFamily="66" charset="0"/>
              </a:rPr>
              <a:t>(Model </a:t>
            </a:r>
            <a:r>
              <a:rPr lang="de-AT" sz="1800" dirty="0" err="1" smtClean="0">
                <a:latin typeface="Comic Sans MS" pitchFamily="66" charset="0"/>
              </a:rPr>
              <a:t>model</a:t>
            </a:r>
            <a:r>
              <a:rPr lang="de-AT" sz="1800" dirty="0" smtClean="0">
                <a:latin typeface="Comic Sans MS" pitchFamily="66" charset="0"/>
              </a:rPr>
              <a:t>) ''' 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    </a:t>
            </a:r>
            <a:r>
              <a:rPr lang="de-AT" sz="1800" dirty="0" err="1" smtClean="0">
                <a:latin typeface="Comic Sans MS" pitchFamily="66" charset="0"/>
              </a:rPr>
              <a:t>Implemenation</a:t>
            </a:r>
            <a:endParaRPr lang="de-AT" sz="18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    '''</a:t>
            </a:r>
          </a:p>
          <a:p>
            <a:pPr>
              <a:buNone/>
            </a:pPr>
            <a:r>
              <a:rPr lang="de-AT" sz="1800" dirty="0" smtClean="0">
                <a:latin typeface="Comic Sans MS" pitchFamily="66" charset="0"/>
              </a:rPr>
              <a:t>}</a:t>
            </a:r>
            <a:endParaRPr lang="de-AT" sz="1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5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Expression Code Generator</a:t>
            </a:r>
            <a:endParaRPr lang="de-AT" dirty="0"/>
          </a:p>
        </p:txBody>
      </p:sp>
      <p:pic>
        <p:nvPicPr>
          <p:cNvPr id="4098" name="Picture 2" descr="F:\FH\Dropbox\presentation\xText Workshop\img\syntax exp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68760"/>
            <a:ext cx="8282132" cy="5040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: Description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AT" dirty="0" smtClean="0"/>
              <a:t>Download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r>
              <a:rPr lang="de-AT" dirty="0" smtClean="0"/>
              <a:t> </a:t>
            </a:r>
            <a:r>
              <a:rPr lang="de-AT" dirty="0" err="1" smtClean="0"/>
              <a:t>artefact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 </a:t>
            </a:r>
            <a:r>
              <a:rPr lang="de-AT" dirty="0" err="1" smtClean="0"/>
              <a:t>into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PascalGenerator </a:t>
            </a:r>
            <a:r>
              <a:rPr lang="de-AT" dirty="0" err="1" smtClean="0"/>
              <a:t>Xtend</a:t>
            </a:r>
            <a:r>
              <a:rPr lang="de-AT" dirty="0" smtClean="0"/>
              <a:t> </a:t>
            </a:r>
            <a:r>
              <a:rPr lang="de-AT" dirty="0" err="1" smtClean="0"/>
              <a:t>file</a:t>
            </a:r>
            <a:endParaRPr lang="de-AT" dirty="0" smtClean="0"/>
          </a:p>
          <a:p>
            <a:pPr marL="914400" lvl="1" indent="-514350">
              <a:buNone/>
            </a:pPr>
            <a:r>
              <a:rPr lang="de-AT" dirty="0" smtClean="0"/>
              <a:t>	</a:t>
            </a:r>
            <a:r>
              <a:rPr lang="de-AT" dirty="0" smtClean="0">
                <a:solidFill>
                  <a:srgbClr val="FF0000"/>
                </a:solidFill>
                <a:latin typeface="Comic Sans MS" pitchFamily="66" charset="0"/>
              </a:rPr>
              <a:t> http://goo.gl/Vm5QWk</a:t>
            </a:r>
            <a:endParaRPr lang="de-AT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514350" indent="-514350">
              <a:buFont typeface="+mj-lt"/>
              <a:buAutoNum type="arabicPeriod"/>
            </a:pP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err="1" smtClean="0"/>
              <a:t>Complete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generator</a:t>
            </a:r>
            <a:endParaRPr lang="de-AT" dirty="0" smtClean="0"/>
          </a:p>
          <a:p>
            <a:pPr marL="514350" indent="-514350">
              <a:buFont typeface="+mj-lt"/>
              <a:buAutoNum type="arabicPeriod"/>
            </a:pPr>
            <a:r>
              <a:rPr lang="de-AT" dirty="0" smtClean="0"/>
              <a:t>Run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eclipse</a:t>
            </a:r>
            <a:r>
              <a:rPr lang="de-AT" dirty="0" smtClean="0"/>
              <a:t> </a:t>
            </a:r>
            <a:r>
              <a:rPr lang="de-AT" dirty="0" err="1" smtClean="0"/>
              <a:t>plugin</a:t>
            </a:r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Quick Fix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 Quick Fix …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helps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developer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improve</a:t>
            </a:r>
            <a:r>
              <a:rPr lang="de-AT" dirty="0" smtClean="0"/>
              <a:t> </a:t>
            </a:r>
            <a:r>
              <a:rPr lang="de-AT" dirty="0" err="1" smtClean="0"/>
              <a:t>his</a:t>
            </a:r>
            <a:r>
              <a:rPr lang="de-AT" dirty="0" smtClean="0"/>
              <a:t> </a:t>
            </a:r>
            <a:r>
              <a:rPr lang="de-AT" dirty="0" err="1" smtClean="0"/>
              <a:t>performance</a:t>
            </a:r>
            <a:r>
              <a:rPr lang="de-AT" dirty="0" smtClean="0"/>
              <a:t>! (STRG+ 1)</a:t>
            </a:r>
          </a:p>
          <a:p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validator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modify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model </a:t>
            </a:r>
            <a:r>
              <a:rPr lang="de-AT" dirty="0" err="1" smtClean="0"/>
              <a:t>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representation</a:t>
            </a:r>
            <a:r>
              <a:rPr lang="de-AT" dirty="0" smtClean="0"/>
              <a:t>.</a:t>
            </a:r>
          </a:p>
          <a:p>
            <a:endParaRPr lang="de-AT" dirty="0"/>
          </a:p>
        </p:txBody>
      </p:sp>
      <p:pic>
        <p:nvPicPr>
          <p:cNvPr id="6146" name="Picture 2" descr="F:\FH\Dropbox\presentation\xText Workshop\img\quickfi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737640"/>
            <a:ext cx="4761110" cy="26637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Who is behind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itemis AG</a:t>
            </a:r>
          </a:p>
          <a:p>
            <a:pPr lvl="1"/>
            <a:r>
              <a:rPr lang="de-AT" dirty="0" smtClean="0"/>
              <a:t>Hauptsitz: Lünen, Deutschland</a:t>
            </a:r>
          </a:p>
          <a:p>
            <a:pPr lvl="1"/>
            <a:r>
              <a:rPr lang="de-AT" dirty="0" smtClean="0"/>
              <a:t>Consulting, Training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4256998"/>
            <a:ext cx="2232248" cy="153345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85933" y="2852936"/>
            <a:ext cx="2421948" cy="3168352"/>
            <a:chOff x="6176486" y="1772816"/>
            <a:chExt cx="2421948" cy="31683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6486" y="1772816"/>
              <a:ext cx="2421948" cy="242194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18188" y="4479503"/>
              <a:ext cx="18782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Sven </a:t>
              </a:r>
              <a:r>
                <a:rPr lang="en-US" dirty="0" err="1" smtClean="0"/>
                <a:t>Efftinge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7591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dirty="0" err="1" smtClean="0"/>
              <a:t>Validator</a:t>
            </a:r>
            <a:r>
              <a:rPr lang="de-AT" sz="4000" dirty="0" smtClean="0"/>
              <a:t> </a:t>
            </a:r>
            <a:r>
              <a:rPr lang="de-AT" sz="4000" dirty="0" err="1" smtClean="0"/>
              <a:t>Implementation</a:t>
            </a:r>
            <a:endParaRPr lang="de-AT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2000" dirty="0" smtClean="0">
                <a:solidFill>
                  <a:schemeClr val="bg2"/>
                </a:solidFill>
                <a:latin typeface="Comic Sans MS" pitchFamily="66" charset="0"/>
              </a:rPr>
              <a:t>  @Check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2000" dirty="0" err="1" smtClean="0">
                <a:latin typeface="Comic Sans MS" pitchFamily="66" charset="0"/>
              </a:rPr>
              <a:t>public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void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checkDoubleVariableDeclaration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varDecl</a:t>
            </a:r>
            <a:r>
              <a:rPr lang="de-AT" sz="20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Set&lt;String&gt; </a:t>
            </a:r>
            <a:r>
              <a:rPr lang="de-AT" sz="2000" dirty="0" err="1" smtClean="0">
                <a:latin typeface="Comic Sans MS" pitchFamily="66" charset="0"/>
              </a:rPr>
              <a:t>varNames</a:t>
            </a:r>
            <a:r>
              <a:rPr lang="de-AT" sz="2000" dirty="0" smtClean="0">
                <a:latin typeface="Comic Sans MS" pitchFamily="66" charset="0"/>
              </a:rPr>
              <a:t> = </a:t>
            </a:r>
            <a:r>
              <a:rPr lang="de-AT" sz="2000" dirty="0" err="1" smtClean="0">
                <a:latin typeface="Comic Sans MS" pitchFamily="66" charset="0"/>
              </a:rPr>
              <a:t>new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HashSet</a:t>
            </a:r>
            <a:r>
              <a:rPr lang="de-AT" sz="2000" dirty="0" smtClean="0">
                <a:latin typeface="Comic Sans MS" pitchFamily="66" charset="0"/>
              </a:rPr>
              <a:t>&lt;String&gt;();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</a:t>
            </a:r>
            <a:r>
              <a:rPr lang="de-AT" sz="2000" dirty="0" err="1" smtClean="0">
                <a:latin typeface="Comic Sans MS" pitchFamily="66" charset="0"/>
              </a:rPr>
              <a:t>for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</a:t>
            </a:r>
            <a:r>
              <a:rPr lang="de-AT" sz="2000" dirty="0" smtClean="0">
                <a:latin typeface="Comic Sans MS" pitchFamily="66" charset="0"/>
              </a:rPr>
              <a:t> </a:t>
            </a:r>
            <a:r>
              <a:rPr lang="de-AT" sz="2000" dirty="0" err="1" smtClean="0"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 : </a:t>
            </a:r>
            <a:r>
              <a:rPr lang="de-AT" sz="2000" dirty="0" err="1" smtClean="0">
                <a:latin typeface="Comic Sans MS" pitchFamily="66" charset="0"/>
              </a:rPr>
              <a:t>varDecl.getVars</a:t>
            </a:r>
            <a:r>
              <a:rPr lang="de-AT" sz="20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</a:t>
            </a:r>
            <a:r>
              <a:rPr lang="de-AT" sz="2000" dirty="0" err="1" smtClean="0">
                <a:latin typeface="Comic Sans MS" pitchFamily="66" charset="0"/>
              </a:rPr>
              <a:t>if</a:t>
            </a:r>
            <a:r>
              <a:rPr lang="de-AT" sz="2000" dirty="0" smtClean="0">
                <a:latin typeface="Comic Sans MS" pitchFamily="66" charset="0"/>
              </a:rPr>
              <a:t> (</a:t>
            </a:r>
            <a:r>
              <a:rPr lang="de-AT" sz="2000" dirty="0" err="1" smtClean="0">
                <a:latin typeface="Comic Sans MS" pitchFamily="66" charset="0"/>
              </a:rPr>
              <a:t>varNames.contains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())) {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    String </a:t>
            </a:r>
            <a:r>
              <a:rPr lang="en-US" sz="2000" dirty="0" err="1" smtClean="0">
                <a:latin typeface="Comic Sans MS" pitchFamily="66" charset="0"/>
              </a:rPr>
              <a:t>msg</a:t>
            </a:r>
            <a:r>
              <a:rPr lang="en-US" sz="2000" dirty="0" smtClean="0">
                <a:latin typeface="Comic Sans MS" pitchFamily="66" charset="0"/>
              </a:rPr>
              <a:t> = </a:t>
            </a:r>
            <a:r>
              <a:rPr lang="en-US" sz="2000" dirty="0" err="1" smtClean="0">
                <a:latin typeface="Comic Sans MS" pitchFamily="66" charset="0"/>
              </a:rPr>
              <a:t>String.</a:t>
            </a:r>
            <a:r>
              <a:rPr lang="en-US" sz="2000" i="1" dirty="0" err="1" smtClean="0">
                <a:latin typeface="Comic Sans MS" pitchFamily="66" charset="0"/>
              </a:rPr>
              <a:t>format</a:t>
            </a:r>
            <a:r>
              <a:rPr lang="en-US" sz="2000" i="1" dirty="0" smtClean="0">
                <a:latin typeface="Comic Sans MS" pitchFamily="66" charset="0"/>
              </a:rPr>
              <a:t>("The variable '%s' is already  </a:t>
            </a:r>
          </a:p>
          <a:p>
            <a:pPr>
              <a:buNone/>
            </a:pPr>
            <a:r>
              <a:rPr lang="en-US" sz="2000" i="1" dirty="0" smtClean="0">
                <a:latin typeface="Comic Sans MS" pitchFamily="66" charset="0"/>
              </a:rPr>
              <a:t>                                                    declared.", </a:t>
            </a:r>
            <a:r>
              <a:rPr lang="en-US" sz="2000" i="1" dirty="0" err="1" smtClean="0">
                <a:latin typeface="Comic Sans MS" pitchFamily="66" charset="0"/>
              </a:rPr>
              <a:t>var.getName</a:t>
            </a:r>
            <a:r>
              <a:rPr lang="en-US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</a:t>
            </a:r>
            <a:r>
              <a:rPr lang="de-AT" sz="2000" dirty="0" err="1" smtClean="0">
                <a:latin typeface="Comic Sans MS" pitchFamily="66" charset="0"/>
              </a:rPr>
              <a:t>error</a:t>
            </a:r>
            <a:r>
              <a:rPr lang="de-AT" sz="2000" dirty="0" smtClean="0">
                <a:latin typeface="Comic Sans MS" pitchFamily="66" charset="0"/>
              </a:rPr>
              <a:t>(</a:t>
            </a:r>
            <a:r>
              <a:rPr lang="de-AT" sz="2000" dirty="0" err="1" smtClean="0">
                <a:latin typeface="Comic Sans MS" pitchFamily="66" charset="0"/>
              </a:rPr>
              <a:t>msg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solidFill>
                  <a:srgbClr val="FF0000"/>
                </a:solidFill>
                <a:latin typeface="Comic Sans MS" pitchFamily="66" charset="0"/>
              </a:rPr>
              <a:t>var</a:t>
            </a:r>
            <a:r>
              <a:rPr lang="de-AT" sz="2000" dirty="0" smtClean="0">
                <a:latin typeface="Comic Sans MS" pitchFamily="66" charset="0"/>
              </a:rPr>
              <a:t>, </a:t>
            </a:r>
            <a:r>
              <a:rPr lang="de-AT" sz="2000" dirty="0" err="1" smtClean="0">
                <a:latin typeface="Comic Sans MS" pitchFamily="66" charset="0"/>
              </a:rPr>
              <a:t>PascalPackage.Literals.</a:t>
            </a:r>
            <a:r>
              <a:rPr lang="de-AT" sz="2000" i="1" dirty="0" err="1" smtClean="0">
                <a:latin typeface="Comic Sans MS" pitchFamily="66" charset="0"/>
              </a:rPr>
              <a:t>VAR_NAME__NAME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</a:p>
          <a:p>
            <a:pPr>
              <a:buNone/>
            </a:pPr>
            <a:r>
              <a:rPr lang="de-AT" sz="2000" i="1" dirty="0" smtClean="0">
                <a:latin typeface="Comic Sans MS" pitchFamily="66" charset="0"/>
              </a:rPr>
              <a:t>                  </a:t>
            </a:r>
            <a:r>
              <a:rPr lang="de-AT" sz="2000" i="1" dirty="0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2000" i="1" dirty="0" smtClean="0">
                <a:latin typeface="Comic Sans MS" pitchFamily="66" charset="0"/>
              </a:rPr>
              <a:t>, </a:t>
            </a:r>
            <a:r>
              <a:rPr lang="de-AT" sz="2000" i="1" dirty="0" err="1" smtClean="0">
                <a:latin typeface="Comic Sans MS" pitchFamily="66" charset="0"/>
              </a:rPr>
              <a:t>var.getName</a:t>
            </a:r>
            <a:r>
              <a:rPr lang="de-AT" sz="20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 </a:t>
            </a:r>
            <a:r>
              <a:rPr lang="de-AT" sz="2000" dirty="0" err="1" smtClean="0">
                <a:latin typeface="Comic Sans MS" pitchFamily="66" charset="0"/>
              </a:rPr>
              <a:t>else</a:t>
            </a:r>
            <a:r>
              <a:rPr lang="de-AT" sz="2000" dirty="0" smtClean="0">
                <a:latin typeface="Comic Sans MS" pitchFamily="66" charset="0"/>
              </a:rPr>
              <a:t> {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  varNames.add(</a:t>
            </a:r>
            <a:r>
              <a:rPr lang="de-AT" sz="2000" dirty="0" err="1" smtClean="0">
                <a:latin typeface="Comic Sans MS" pitchFamily="66" charset="0"/>
              </a:rPr>
              <a:t>var.getName</a:t>
            </a:r>
            <a:r>
              <a:rPr lang="de-AT" sz="20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2000" dirty="0" smtClean="0">
                <a:latin typeface="Comic Sans MS" pitchFamily="66" charset="0"/>
              </a:rPr>
              <a:t>    }</a:t>
            </a:r>
          </a:p>
          <a:p>
            <a:pPr>
              <a:buNone/>
            </a:pPr>
            <a:r>
              <a:rPr lang="de-AT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2000" dirty="0" smtClean="0">
                <a:latin typeface="Comic Sans MS" pitchFamily="66" charset="0"/>
              </a:rPr>
              <a:t> }</a:t>
            </a:r>
            <a:endParaRPr lang="de-AT" sz="20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Quick Fix </a:t>
            </a:r>
            <a:r>
              <a:rPr lang="de-AT" dirty="0" err="1" smtClean="0"/>
              <a:t>Implementation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@Fix(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PascalJavaValidator.</a:t>
            </a:r>
            <a:r>
              <a:rPr lang="de-AT" sz="1600" i="1" dirty="0" err="1" smtClean="0">
                <a:solidFill>
                  <a:srgbClr val="FF0000"/>
                </a:solidFill>
                <a:latin typeface="Comic Sans MS" pitchFamily="66" charset="0"/>
              </a:rPr>
              <a:t>REMOVE_VARIABLE</a:t>
            </a:r>
            <a:r>
              <a:rPr lang="de-AT" sz="1600" i="1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fixUnusedVariable</a:t>
            </a:r>
            <a:r>
              <a:rPr lang="en-US" sz="1600" dirty="0" smtClean="0">
                <a:latin typeface="Comic Sans MS" pitchFamily="66" charset="0"/>
              </a:rPr>
              <a:t>(final Issue </a:t>
            </a:r>
            <a:r>
              <a:rPr lang="en-US" sz="1600" dirty="0" err="1" smtClean="0">
                <a:latin typeface="Comic Sans MS" pitchFamily="66" charset="0"/>
              </a:rPr>
              <a:t>issue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IssueResolutionAcceptor</a:t>
            </a:r>
            <a:r>
              <a:rPr lang="en-US" sz="1600" dirty="0" smtClean="0">
                <a:latin typeface="Comic Sans MS" pitchFamily="66" charset="0"/>
              </a:rPr>
              <a:t> acceptor)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String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String.</a:t>
            </a:r>
            <a:r>
              <a:rPr lang="de-AT" sz="1600" i="1" dirty="0" err="1" smtClean="0">
                <a:latin typeface="Comic Sans MS" pitchFamily="66" charset="0"/>
              </a:rPr>
              <a:t>format</a:t>
            </a:r>
            <a:r>
              <a:rPr lang="de-AT" sz="1600" i="1" dirty="0" smtClean="0">
                <a:latin typeface="Comic Sans MS" pitchFamily="66" charset="0"/>
              </a:rPr>
              <a:t>("Remove </a:t>
            </a:r>
            <a:r>
              <a:rPr lang="de-AT" sz="1600" i="1" dirty="0" err="1" smtClean="0">
                <a:latin typeface="Comic Sans MS" pitchFamily="66" charset="0"/>
              </a:rPr>
              <a:t>unused</a:t>
            </a:r>
            <a:r>
              <a:rPr lang="de-AT" sz="1600" i="1" dirty="0" smtClean="0">
                <a:latin typeface="Comic Sans MS" pitchFamily="66" charset="0"/>
              </a:rPr>
              <a:t> variable '%</a:t>
            </a:r>
            <a:r>
              <a:rPr lang="de-AT" sz="1600" i="1" dirty="0" err="1" smtClean="0">
                <a:latin typeface="Comic Sans MS" pitchFamily="66" charset="0"/>
              </a:rPr>
              <a:t>s'</a:t>
            </a:r>
            <a:r>
              <a:rPr lang="de-AT" sz="1600" i="1" dirty="0" smtClean="0">
                <a:latin typeface="Comic Sans MS" pitchFamily="66" charset="0"/>
              </a:rPr>
              <a:t>.", </a:t>
            </a:r>
            <a:r>
              <a:rPr lang="de-AT" sz="1600" i="1" dirty="0" err="1" smtClean="0">
                <a:latin typeface="Comic Sans MS" pitchFamily="66" charset="0"/>
              </a:rPr>
              <a:t>issue.getData</a:t>
            </a:r>
            <a:r>
              <a:rPr lang="de-AT" sz="1600" i="1" dirty="0" smtClean="0">
                <a:latin typeface="Comic Sans MS" pitchFamily="66" charset="0"/>
              </a:rPr>
              <a:t>()[0]);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acceptor.accept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issue</a:t>
            </a:r>
            <a:r>
              <a:rPr lang="de-AT" sz="1600" dirty="0" smtClean="0">
                <a:latin typeface="Comic Sans MS" pitchFamily="66" charset="0"/>
              </a:rPr>
              <a:t>, "Remove variable", </a:t>
            </a:r>
            <a:r>
              <a:rPr lang="de-AT" sz="1600" dirty="0" err="1" smtClean="0">
                <a:latin typeface="Comic Sans MS" pitchFamily="66" charset="0"/>
              </a:rPr>
              <a:t>msg</a:t>
            </a:r>
            <a:r>
              <a:rPr lang="de-AT" sz="1600" dirty="0" smtClean="0">
                <a:latin typeface="Comic Sans MS" pitchFamily="66" charset="0"/>
              </a:rPr>
              <a:t>, "upcase.png",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ISemanticModification</a:t>
            </a:r>
            <a:r>
              <a:rPr lang="de-AT" sz="1600" dirty="0" smtClean="0">
                <a:latin typeface="Comic Sans MS" pitchFamily="66" charset="0"/>
              </a:rPr>
              <a:t>()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</a:t>
            </a: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void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apply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EObject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, </a:t>
            </a:r>
            <a:r>
              <a:rPr lang="de-AT" sz="1600" dirty="0" err="1" smtClean="0">
                <a:latin typeface="Comic Sans MS" pitchFamily="66" charset="0"/>
              </a:rPr>
              <a:t>IModificationContext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context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instanceof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VarName</a:t>
            </a:r>
            <a:r>
              <a:rPr lang="de-AT" sz="1600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parent</a:t>
            </a:r>
            <a:r>
              <a:rPr lang="de-AT" sz="1600" dirty="0" smtClean="0">
                <a:latin typeface="Comic Sans MS" pitchFamily="66" charset="0"/>
              </a:rPr>
              <a:t> = (</a:t>
            </a:r>
            <a:r>
              <a:rPr lang="de-AT" sz="1600" dirty="0" err="1" smtClean="0">
                <a:latin typeface="Comic Sans MS" pitchFamily="66" charset="0"/>
              </a:rPr>
              <a:t>VarDecl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element.eContainer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remove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element</a:t>
            </a:r>
            <a:r>
              <a:rPr lang="de-AT" sz="1600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</a:t>
            </a:r>
            <a:r>
              <a:rPr lang="de-AT" sz="1600" dirty="0" err="1" smtClean="0">
                <a:latin typeface="Comic Sans MS" pitchFamily="66" charset="0"/>
              </a:rPr>
              <a:t>if</a:t>
            </a:r>
            <a:r>
              <a:rPr lang="de-AT" sz="1600" dirty="0" smtClean="0">
                <a:latin typeface="Comic Sans MS" pitchFamily="66" charset="0"/>
              </a:rPr>
              <a:t> (</a:t>
            </a:r>
            <a:r>
              <a:rPr lang="de-AT" sz="1600" dirty="0" err="1" smtClean="0">
                <a:latin typeface="Comic Sans MS" pitchFamily="66" charset="0"/>
              </a:rPr>
              <a:t>parent.getVars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isEmpty</a:t>
            </a:r>
            <a:r>
              <a:rPr lang="de-AT" sz="1600" dirty="0" smtClean="0">
                <a:latin typeface="Comic Sans MS" pitchFamily="66" charset="0"/>
              </a:rPr>
              <a:t>())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 model = (</a:t>
            </a:r>
            <a:r>
              <a:rPr lang="de-AT" sz="1600" dirty="0" err="1" smtClean="0">
                <a:latin typeface="Comic Sans MS" pitchFamily="66" charset="0"/>
              </a:rPr>
              <a:t>ModelImpl</a:t>
            </a:r>
            <a:r>
              <a:rPr lang="de-AT" sz="1600" dirty="0" smtClean="0">
                <a:latin typeface="Comic Sans MS" pitchFamily="66" charset="0"/>
              </a:rPr>
              <a:t>) </a:t>
            </a:r>
            <a:r>
              <a:rPr lang="de-AT" sz="1600" dirty="0" err="1" smtClean="0">
                <a:latin typeface="Comic Sans MS" pitchFamily="66" charset="0"/>
              </a:rPr>
              <a:t>parent.eContainer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  </a:t>
            </a:r>
            <a:r>
              <a:rPr lang="de-AT" sz="1600" dirty="0" err="1" smtClean="0">
                <a:latin typeface="Comic Sans MS" pitchFamily="66" charset="0"/>
              </a:rPr>
              <a:t>model.setVardecls</a:t>
            </a:r>
            <a:r>
              <a:rPr lang="de-AT" sz="1600" dirty="0" smtClean="0">
                <a:latin typeface="Comic Sans MS" pitchFamily="66" charset="0"/>
              </a:rPr>
              <a:t>(null);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});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err="1" smtClean="0"/>
              <a:t>Formatter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The </a:t>
            </a:r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a </a:t>
            </a:r>
            <a:r>
              <a:rPr lang="de-AT" dirty="0" err="1" smtClean="0"/>
              <a:t>pretty</a:t>
            </a:r>
            <a:r>
              <a:rPr lang="de-AT" dirty="0" smtClean="0"/>
              <a:t> </a:t>
            </a:r>
            <a:r>
              <a:rPr lang="de-AT" dirty="0" err="1" smtClean="0"/>
              <a:t>print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DSL. (STRG + SHIFT + F)</a:t>
            </a:r>
          </a:p>
          <a:p>
            <a:endParaRPr lang="de-AT" dirty="0" smtClean="0"/>
          </a:p>
          <a:p>
            <a:endParaRPr lang="de-AT" dirty="0"/>
          </a:p>
        </p:txBody>
      </p:sp>
      <p:pic>
        <p:nvPicPr>
          <p:cNvPr id="1026" name="Picture 2" descr="F:\FH\Dropbox\presentation\xText Workshop\img\format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852936"/>
            <a:ext cx="6984776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Formatter</a:t>
            </a:r>
            <a:r>
              <a:rPr lang="de-AT" dirty="0" smtClean="0"/>
              <a:t> </a:t>
            </a:r>
            <a:r>
              <a:rPr lang="de-AT" dirty="0" err="1" smtClean="0"/>
              <a:t>Implemenation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</a:t>
            </a:r>
            <a:r>
              <a:rPr lang="de-AT" sz="1600" dirty="0" err="1" smtClean="0">
                <a:latin typeface="Comic Sans MS" pitchFamily="66" charset="0"/>
              </a:rPr>
              <a:t>Override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b="1" dirty="0" err="1" smtClean="0">
                <a:latin typeface="Comic Sans MS" pitchFamily="66" charset="0"/>
              </a:rPr>
              <a:t>protected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void</a:t>
            </a:r>
            <a:r>
              <a:rPr lang="de-AT" sz="1600" b="1" dirty="0" smtClean="0">
                <a:latin typeface="Comic Sans MS" pitchFamily="66" charset="0"/>
              </a:rPr>
              <a:t> </a:t>
            </a:r>
            <a:r>
              <a:rPr lang="de-AT" sz="1600" b="1" dirty="0" err="1" smtClean="0">
                <a:latin typeface="Comic Sans MS" pitchFamily="66" charset="0"/>
              </a:rPr>
              <a:t>configureFormatting</a:t>
            </a:r>
            <a:r>
              <a:rPr lang="de-AT" sz="1600" b="1" dirty="0" smtClean="0">
                <a:latin typeface="Comic Sans MS" pitchFamily="66" charset="0"/>
              </a:rPr>
              <a:t>(</a:t>
            </a:r>
            <a:r>
              <a:rPr lang="de-AT" sz="1600" b="1" dirty="0" err="1" smtClean="0">
                <a:solidFill>
                  <a:srgbClr val="FF0000"/>
                </a:solidFill>
                <a:latin typeface="Comic Sans MS" pitchFamily="66" charset="0"/>
              </a:rPr>
              <a:t>FormattingConfig</a:t>
            </a:r>
            <a:r>
              <a:rPr lang="de-AT" sz="1600" b="1" dirty="0" smtClean="0">
                <a:solidFill>
                  <a:srgbClr val="FF0000"/>
                </a:solidFill>
                <a:latin typeface="Comic Sans MS" pitchFamily="66" charset="0"/>
              </a:rPr>
              <a:t> c</a:t>
            </a:r>
            <a:r>
              <a:rPr lang="de-AT" sz="1600" b="1" dirty="0" smtClean="0">
                <a:latin typeface="Comic Sans MS" pitchFamily="66" charset="0"/>
              </a:rPr>
              <a:t>)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c.setAutoLinewrap</a:t>
            </a:r>
            <a:r>
              <a:rPr lang="de-AT" sz="1600" dirty="0" smtClean="0">
                <a:latin typeface="Comic Sans MS" pitchFamily="66" charset="0"/>
              </a:rPr>
              <a:t>(120);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().getBEGINKeyword_4());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grammarAccess.getModelAccess</a:t>
            </a:r>
            <a:r>
              <a:rPr lang="de-AT" sz="1600" dirty="0" smtClean="0">
                <a:latin typeface="Comic Sans MS" pitchFamily="66" charset="0"/>
              </a:rPr>
              <a:t>().getENDKeyword_6());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</a:t>
            </a:r>
            <a:r>
              <a:rPr lang="de-AT" sz="1600" dirty="0" err="1" smtClean="0">
                <a:latin typeface="Comic Sans MS" pitchFamily="66" charset="0"/>
              </a:rPr>
              <a:t>before</a:t>
            </a:r>
            <a:r>
              <a:rPr lang="de-AT" sz="1600" dirty="0" smtClean="0">
                <a:latin typeface="Comic Sans MS" pitchFamily="66" charset="0"/>
              </a:rPr>
              <a:t>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grammarAccess.getVarDeclRule</a:t>
            </a:r>
            <a:r>
              <a:rPr lang="de-AT" sz="1600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c.setLinewrap</a:t>
            </a:r>
            <a:r>
              <a:rPr lang="de-AT" sz="1600" dirty="0" smtClean="0">
                <a:latin typeface="Comic Sans MS" pitchFamily="66" charset="0"/>
              </a:rPr>
              <a:t>().after(</a:t>
            </a:r>
            <a:r>
              <a:rPr lang="de-AT" sz="1600" dirty="0" err="1" smtClean="0">
                <a:latin typeface="Comic Sans MS" pitchFamily="66" charset="0"/>
              </a:rPr>
              <a:t>grammarAccess.getVarDeclAccess</a:t>
            </a:r>
            <a:r>
              <a:rPr lang="de-AT" sz="1600" dirty="0" smtClean="0">
                <a:latin typeface="Comic Sans MS" pitchFamily="66" charset="0"/>
              </a:rPr>
              <a:t>().getVARKeyword_0());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Xtext</a:t>
            </a:r>
            <a:r>
              <a:rPr lang="de-AT" dirty="0" smtClean="0"/>
              <a:t>: </a:t>
            </a:r>
            <a:r>
              <a:rPr lang="de-AT" dirty="0" smtClean="0"/>
              <a:t>Unit Test</a:t>
            </a:r>
            <a:endParaRPr lang="de-AT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</a:t>
            </a:r>
            <a:r>
              <a:rPr lang="de-AT" dirty="0" smtClean="0"/>
              <a:t>T</a:t>
            </a:r>
            <a:r>
              <a:rPr lang="de-AT" dirty="0" smtClean="0"/>
              <a:t>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RunWith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XtextRunner.class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InjectWith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PascalInjectorProvider.class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</a:t>
            </a:r>
          </a:p>
          <a:p>
            <a:pPr>
              <a:buNone/>
            </a:pPr>
            <a:r>
              <a:rPr lang="de-AT" sz="1600" dirty="0" err="1" smtClean="0">
                <a:latin typeface="Comic Sans MS" pitchFamily="66" charset="0"/>
              </a:rPr>
              <a:t>public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class</a:t>
            </a:r>
            <a:r>
              <a:rPr lang="de-AT" sz="1600" dirty="0" smtClean="0">
                <a:latin typeface="Comic Sans MS" pitchFamily="66" charset="0"/>
              </a:rPr>
              <a:t> PascalGeneratorTest {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@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Inject</a:t>
            </a:r>
            <a:endParaRPr lang="de-AT" sz="16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ParseHelper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&lt;Model&gt;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smtClean="0">
                <a:latin typeface="Comic Sans MS" pitchFamily="66" charset="0"/>
              </a:rPr>
              <a:t> // TODO Unit Test</a:t>
            </a: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Unit Test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Xtend</a:t>
            </a:r>
            <a:r>
              <a:rPr lang="de-AT" dirty="0" smtClean="0"/>
              <a:t> Generator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@Test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public void </a:t>
            </a:r>
            <a:r>
              <a:rPr lang="en-US" sz="1600" dirty="0" err="1" smtClean="0">
                <a:latin typeface="Comic Sans MS" pitchFamily="66" charset="0"/>
              </a:rPr>
              <a:t>testHelloWorld</a:t>
            </a:r>
            <a:r>
              <a:rPr lang="en-US" sz="1600" dirty="0" smtClean="0">
                <a:latin typeface="Comic Sans MS" pitchFamily="66" charset="0"/>
              </a:rPr>
              <a:t>()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testMiniPasFile</a:t>
            </a:r>
            <a:r>
              <a:rPr lang="de-AT" sz="1600" dirty="0" smtClean="0">
                <a:latin typeface="Comic Sans MS" pitchFamily="66" charset="0"/>
              </a:rPr>
              <a:t>("</a:t>
            </a:r>
            <a:r>
              <a:rPr lang="de-AT" sz="1600" dirty="0" err="1" smtClean="0">
                <a:latin typeface="Comic Sans MS" pitchFamily="66" charset="0"/>
              </a:rPr>
              <a:t>helloworld</a:t>
            </a:r>
            <a:r>
              <a:rPr lang="de-AT" sz="1600" dirty="0" smtClean="0">
                <a:latin typeface="Comic Sans MS" pitchFamily="66" charset="0"/>
              </a:rPr>
              <a:t>");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private void </a:t>
            </a:r>
            <a:r>
              <a:rPr lang="en-US" sz="1600" dirty="0" err="1" smtClean="0">
                <a:latin typeface="Comic Sans MS" pitchFamily="66" charset="0"/>
              </a:rPr>
              <a:t>testMiniPasFile</a:t>
            </a:r>
            <a:r>
              <a:rPr lang="en-US" sz="1600" dirty="0" smtClean="0">
                <a:latin typeface="Comic Sans MS" pitchFamily="66" charset="0"/>
              </a:rPr>
              <a:t>(String name) throws Exception {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Model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=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parser.parse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readFile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name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 + ".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minipas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"));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assertNotNull</a:t>
            </a:r>
            <a:r>
              <a:rPr lang="de-AT" sz="1600" i="1" dirty="0" smtClean="0">
                <a:latin typeface="Comic Sans MS" pitchFamily="66" charset="0"/>
              </a:rPr>
              <a:t>(model);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fsa</a:t>
            </a:r>
            <a:r>
              <a:rPr lang="de-AT" sz="1600" dirty="0" smtClean="0">
                <a:latin typeface="Comic Sans MS" pitchFamily="66" charset="0"/>
              </a:rPr>
              <a:t> = </a:t>
            </a:r>
            <a:r>
              <a:rPr lang="de-AT" sz="1600" dirty="0" err="1" smtClean="0">
                <a:latin typeface="Comic Sans MS" pitchFamily="66" charset="0"/>
              </a:rPr>
              <a:t>new</a:t>
            </a:r>
            <a:r>
              <a:rPr lang="de-AT" sz="1600" dirty="0" smtClean="0">
                <a:latin typeface="Comic Sans MS" pitchFamily="66" charset="0"/>
              </a:rPr>
              <a:t> </a:t>
            </a:r>
            <a:r>
              <a:rPr lang="de-AT" sz="1600" dirty="0" err="1" smtClean="0">
                <a:latin typeface="Comic Sans MS" pitchFamily="66" charset="0"/>
              </a:rPr>
              <a:t>InMemoryFileSystemAccess</a:t>
            </a:r>
            <a:r>
              <a:rPr lang="de-AT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generator.doGenerate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model.eResource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(), </a:t>
            </a:r>
            <a:r>
              <a:rPr lang="de-AT" sz="1600" dirty="0" err="1" smtClean="0">
                <a:solidFill>
                  <a:srgbClr val="FF0000"/>
                </a:solidFill>
                <a:latin typeface="Comic Sans MS" pitchFamily="66" charset="0"/>
              </a:rPr>
              <a:t>fsa</a:t>
            </a:r>
            <a:r>
              <a:rPr lang="de-AT" sz="1600" dirty="0" smtClean="0">
                <a:solidFill>
                  <a:srgbClr val="FF0000"/>
                </a:solidFill>
                <a:latin typeface="Comic Sans MS" pitchFamily="66" charset="0"/>
              </a:rPr>
              <a:t>);</a:t>
            </a:r>
          </a:p>
          <a:p>
            <a:pPr>
              <a:buNone/>
            </a:pPr>
            <a:endParaRPr lang="de-AT" sz="16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(1, </a:t>
            </a:r>
            <a:r>
              <a:rPr lang="de-AT" sz="1600" i="1" dirty="0" err="1" smtClean="0">
                <a:latin typeface="Comic Sans MS" pitchFamily="66" charset="0"/>
              </a:rPr>
              <a:t>fsa.getTextFiles</a:t>
            </a:r>
            <a:r>
              <a:rPr lang="de-AT" sz="1600" i="1" dirty="0" smtClean="0">
                <a:latin typeface="Comic Sans MS" pitchFamily="66" charset="0"/>
              </a:rPr>
              <a:t>().</a:t>
            </a:r>
            <a:r>
              <a:rPr lang="de-AT" sz="1600" i="1" dirty="0" err="1" smtClean="0">
                <a:latin typeface="Comic Sans MS" pitchFamily="66" charset="0"/>
              </a:rPr>
              <a:t>size</a:t>
            </a:r>
            <a:r>
              <a:rPr lang="de-AT" sz="1600" i="1" dirty="0" smtClean="0">
                <a:latin typeface="Comic Sans MS" pitchFamily="66" charset="0"/>
              </a:rPr>
              <a:t>());</a:t>
            </a:r>
          </a:p>
          <a:p>
            <a:pPr>
              <a:buNone/>
            </a:pPr>
            <a:r>
              <a:rPr lang="en-US" sz="1600" dirty="0" smtClean="0">
                <a:latin typeface="Comic Sans MS" pitchFamily="66" charset="0"/>
              </a:rPr>
              <a:t>    String result = </a:t>
            </a:r>
            <a:r>
              <a:rPr lang="en-US" sz="1600" dirty="0" err="1" smtClean="0">
                <a:latin typeface="Comic Sans MS" pitchFamily="66" charset="0"/>
              </a:rPr>
              <a:t>fsa.getTextFiles</a:t>
            </a:r>
            <a:r>
              <a:rPr lang="en-US" sz="1600" dirty="0" smtClean="0">
                <a:latin typeface="Comic Sans MS" pitchFamily="66" charset="0"/>
              </a:rPr>
              <a:t>().values().</a:t>
            </a:r>
            <a:r>
              <a:rPr lang="en-US" sz="1600" dirty="0" err="1" smtClean="0">
                <a:latin typeface="Comic Sans MS" pitchFamily="66" charset="0"/>
              </a:rPr>
              <a:t>iterator</a:t>
            </a:r>
            <a:r>
              <a:rPr lang="en-US" sz="1600" dirty="0" smtClean="0">
                <a:latin typeface="Comic Sans MS" pitchFamily="66" charset="0"/>
              </a:rPr>
              <a:t>().next().</a:t>
            </a:r>
            <a:r>
              <a:rPr lang="en-US" sz="1600" dirty="0" err="1" smtClean="0">
                <a:latin typeface="Comic Sans MS" pitchFamily="66" charset="0"/>
              </a:rPr>
              <a:t>toString</a:t>
            </a:r>
            <a:r>
              <a:rPr lang="en-US" sz="1600" dirty="0" smtClean="0">
                <a:latin typeface="Comic Sans MS" pitchFamily="66" charset="0"/>
              </a:rPr>
              <a:t>();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  </a:t>
            </a:r>
            <a:r>
              <a:rPr lang="de-AT" sz="1600" i="1" dirty="0" err="1" smtClean="0">
                <a:latin typeface="Comic Sans MS" pitchFamily="66" charset="0"/>
              </a:rPr>
              <a:t>assertEquals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readFile</a:t>
            </a:r>
            <a:r>
              <a:rPr lang="de-AT" sz="1600" i="1" dirty="0" smtClean="0">
                <a:latin typeface="Comic Sans MS" pitchFamily="66" charset="0"/>
              </a:rPr>
              <a:t>(</a:t>
            </a:r>
            <a:r>
              <a:rPr lang="de-AT" sz="1600" i="1" dirty="0" err="1" smtClean="0">
                <a:latin typeface="Comic Sans MS" pitchFamily="66" charset="0"/>
              </a:rPr>
              <a:t>name</a:t>
            </a:r>
            <a:r>
              <a:rPr lang="de-AT" sz="1600" i="1" dirty="0" smtClean="0">
                <a:latin typeface="Comic Sans MS" pitchFamily="66" charset="0"/>
              </a:rPr>
              <a:t> + ".</a:t>
            </a:r>
            <a:r>
              <a:rPr lang="de-AT" sz="1600" i="1" dirty="0" err="1" smtClean="0">
                <a:latin typeface="Comic Sans MS" pitchFamily="66" charset="0"/>
              </a:rPr>
              <a:t>output</a:t>
            </a:r>
            <a:r>
              <a:rPr lang="de-AT" sz="1600" i="1" dirty="0" smtClean="0">
                <a:latin typeface="Comic Sans MS" pitchFamily="66" charset="0"/>
              </a:rPr>
              <a:t>"), </a:t>
            </a:r>
            <a:r>
              <a:rPr lang="de-AT" sz="1600" i="1" dirty="0" err="1" smtClean="0">
                <a:latin typeface="Comic Sans MS" pitchFamily="66" charset="0"/>
              </a:rPr>
              <a:t>result</a:t>
            </a:r>
            <a:r>
              <a:rPr lang="de-AT" sz="1600" i="1" dirty="0" smtClean="0">
                <a:latin typeface="Comic Sans MS" pitchFamily="66" charset="0"/>
              </a:rPr>
              <a:t>);</a:t>
            </a:r>
          </a:p>
          <a:p>
            <a:pPr>
              <a:buNone/>
            </a:pPr>
            <a:r>
              <a:rPr lang="de-AT" sz="1600" dirty="0" smtClean="0">
                <a:latin typeface="Comic Sans MS" pitchFamily="66" charset="0"/>
              </a:rPr>
              <a:t>  }</a:t>
            </a:r>
          </a:p>
          <a:p>
            <a:pPr>
              <a:buNone/>
            </a:pPr>
            <a:endParaRPr lang="de-AT" sz="16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Books</a:t>
            </a:r>
            <a:endParaRPr lang="de-AT" dirty="0"/>
          </a:p>
        </p:txBody>
      </p:sp>
      <p:pic>
        <p:nvPicPr>
          <p:cNvPr id="5122" name="Picture 2" descr="F:\FH\Dropbox\presentation\xText Workshop\img\DSL Boo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2947193" cy="3898404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1115616" y="54452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400" dirty="0" smtClean="0"/>
              <a:t>http://www.amazon.de/Domain-Specific-Languages-Addison-Wesley-Signature</a:t>
            </a:r>
            <a:endParaRPr lang="de-AT" sz="1400" dirty="0"/>
          </a:p>
        </p:txBody>
      </p:sp>
      <p:pic>
        <p:nvPicPr>
          <p:cNvPr id="5123" name="Picture 3" descr="F:\FH\Dropbox\presentation\xText Workshop\img\415XWbrmA8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84784"/>
            <a:ext cx="2931014" cy="3888432"/>
          </a:xfrm>
          <a:prstGeom prst="rect">
            <a:avLst/>
          </a:prstGeom>
          <a:noFill/>
        </p:spPr>
      </p:pic>
      <p:sp>
        <p:nvSpPr>
          <p:cNvPr id="7" name="Textfeld 6"/>
          <p:cNvSpPr txBox="1"/>
          <p:nvPr/>
        </p:nvSpPr>
        <p:spPr>
          <a:xfrm>
            <a:off x="4644008" y="5445224"/>
            <a:ext cx="39604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600" dirty="0" smtClean="0"/>
              <a:t>http://</a:t>
            </a:r>
            <a:r>
              <a:rPr lang="de-AT" sz="1400" dirty="0" smtClean="0"/>
              <a:t>www.amazon.de/DSL-Engineering-Designing-Implementing-Domain-Specific</a:t>
            </a:r>
            <a:endParaRPr lang="de-AT" sz="1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More Infos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ANTLR </a:t>
            </a:r>
            <a:r>
              <a:rPr lang="en-US" dirty="0" smtClean="0">
                <a:hlinkClick r:id="rId2"/>
              </a:rPr>
              <a:t>http://www.antlr.org/</a:t>
            </a:r>
            <a:endParaRPr lang="en-US" dirty="0" smtClean="0"/>
          </a:p>
          <a:p>
            <a:r>
              <a:rPr lang="de-AT" dirty="0" smtClean="0"/>
              <a:t>Xtext </a:t>
            </a:r>
            <a:r>
              <a:rPr lang="en-US" dirty="0" smtClean="0">
                <a:hlinkClick r:id="rId3"/>
              </a:rPr>
              <a:t>http://www.eclipse.org/Xtext/</a:t>
            </a:r>
            <a:endParaRPr lang="en-US" dirty="0" smtClean="0"/>
          </a:p>
          <a:p>
            <a:r>
              <a:rPr lang="de-AT" dirty="0" smtClean="0"/>
              <a:t>Xtend </a:t>
            </a:r>
            <a:r>
              <a:rPr lang="de-AT" dirty="0" smtClean="0">
                <a:hlinkClick r:id="rId4"/>
              </a:rPr>
              <a:t>http://xtend-lang.org</a:t>
            </a:r>
            <a:endParaRPr lang="de-AT" dirty="0" smtClean="0"/>
          </a:p>
          <a:p>
            <a:r>
              <a:rPr lang="de-AT" dirty="0" smtClean="0"/>
              <a:t>Google Guice: </a:t>
            </a:r>
            <a:r>
              <a:rPr lang="en-US" dirty="0" smtClean="0">
                <a:hlinkClick r:id="rId5"/>
              </a:rPr>
              <a:t>https://code.google.com/p/google-guice/</a:t>
            </a:r>
            <a:endParaRPr lang="en-US" dirty="0" smtClean="0"/>
          </a:p>
          <a:p>
            <a:r>
              <a:rPr lang="de-AT" dirty="0" smtClean="0"/>
              <a:t>EMF: </a:t>
            </a:r>
            <a:r>
              <a:rPr lang="en-US" dirty="0" smtClean="0">
                <a:hlinkClick r:id="rId6"/>
              </a:rPr>
              <a:t>http://www.eclipse.org/modeling/emf/</a:t>
            </a:r>
            <a:endParaRPr lang="en-US" dirty="0" smtClean="0"/>
          </a:p>
          <a:p>
            <a:endParaRPr lang="de-AT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562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ANTLR</a:t>
            </a:r>
          </a:p>
          <a:p>
            <a:r>
              <a:rPr lang="de-AT" dirty="0" smtClean="0"/>
              <a:t>ECore Framework</a:t>
            </a:r>
          </a:p>
          <a:p>
            <a:r>
              <a:rPr lang="de-AT" dirty="0" smtClean="0"/>
              <a:t>OSGi</a:t>
            </a:r>
          </a:p>
          <a:p>
            <a:r>
              <a:rPr lang="de-AT" dirty="0" smtClean="0"/>
              <a:t>SWT</a:t>
            </a:r>
          </a:p>
          <a:p>
            <a:r>
              <a:rPr lang="de-AT" dirty="0" smtClean="0"/>
              <a:t>Google Guice</a:t>
            </a:r>
          </a:p>
          <a:p>
            <a:r>
              <a:rPr lang="de-AT" dirty="0" smtClean="0"/>
              <a:t>Xtend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380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What</a:t>
            </a:r>
            <a:r>
              <a:rPr lang="de-AT" dirty="0" smtClean="0"/>
              <a:t> do </a:t>
            </a:r>
            <a:r>
              <a:rPr lang="de-AT" dirty="0" err="1" smtClean="0"/>
              <a:t>you</a:t>
            </a:r>
            <a:r>
              <a:rPr lang="de-AT" dirty="0" smtClean="0"/>
              <a:t> get from Xtext?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Compiler (Lexer, Parser, Reconciler)</a:t>
            </a:r>
          </a:p>
          <a:p>
            <a:r>
              <a:rPr lang="de-AT" dirty="0" smtClean="0"/>
              <a:t>AST (</a:t>
            </a:r>
            <a:r>
              <a:rPr lang="de-AT" dirty="0" err="1" smtClean="0"/>
              <a:t>Ecore</a:t>
            </a:r>
            <a:r>
              <a:rPr lang="de-AT" dirty="0" smtClean="0"/>
              <a:t> Model)</a:t>
            </a:r>
          </a:p>
          <a:p>
            <a:r>
              <a:rPr lang="de-AT" dirty="0" err="1" smtClean="0"/>
              <a:t>Serializer</a:t>
            </a:r>
            <a:endParaRPr lang="de-AT" dirty="0" smtClean="0"/>
          </a:p>
          <a:p>
            <a:r>
              <a:rPr lang="de-AT" dirty="0" smtClean="0"/>
              <a:t>Code Generator Environment</a:t>
            </a:r>
          </a:p>
          <a:p>
            <a:r>
              <a:rPr lang="de-AT" dirty="0" smtClean="0"/>
              <a:t>Eclipse Editor</a:t>
            </a:r>
          </a:p>
          <a:p>
            <a:pPr lvl="1"/>
            <a:r>
              <a:rPr lang="de-AT" dirty="0" smtClean="0"/>
              <a:t>Syntax Coloring</a:t>
            </a:r>
          </a:p>
          <a:p>
            <a:pPr lvl="1"/>
            <a:r>
              <a:rPr lang="de-AT" dirty="0" smtClean="0"/>
              <a:t>Content Assist</a:t>
            </a:r>
          </a:p>
          <a:p>
            <a:pPr lvl="1"/>
            <a:r>
              <a:rPr lang="de-AT" dirty="0" smtClean="0"/>
              <a:t>Validation and Quick Fixes</a:t>
            </a:r>
          </a:p>
          <a:p>
            <a:pPr lvl="1"/>
            <a:r>
              <a:rPr lang="de-AT" dirty="0" err="1" smtClean="0"/>
              <a:t>Refactoring</a:t>
            </a:r>
            <a:endParaRPr lang="de-AT" dirty="0" smtClean="0"/>
          </a:p>
        </p:txBody>
      </p:sp>
    </p:spTree>
    <p:extLst>
      <p:ext uri="{BB962C8B-B14F-4D97-AF65-F5344CB8AC3E}">
        <p14:creationId xmlns="" xmlns:p14="http://schemas.microsoft.com/office/powerpoint/2010/main" val="40256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2000" y="1440000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Xtext Workflow</a:t>
            </a:r>
            <a:endParaRPr lang="en-US" dirty="0"/>
          </a:p>
        </p:txBody>
      </p:sp>
      <p:pic>
        <p:nvPicPr>
          <p:cNvPr id="5" name="Grafik 4" descr="Xtext workflow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4490" y="1435186"/>
            <a:ext cx="7217910" cy="29299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792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001140835">
  <a:themeElements>
    <a:clrScheme name="">
      <a:dk1>
        <a:srgbClr val="080808"/>
      </a:dk1>
      <a:lt1>
        <a:srgbClr val="74C8E6"/>
      </a:lt1>
      <a:dk2>
        <a:srgbClr val="FFFFFF"/>
      </a:dk2>
      <a:lt2>
        <a:srgbClr val="080808"/>
      </a:lt2>
      <a:accent1>
        <a:srgbClr val="68A2B6"/>
      </a:accent1>
      <a:accent2>
        <a:srgbClr val="4192BF"/>
      </a:accent2>
      <a:accent3>
        <a:srgbClr val="BCE0F0"/>
      </a:accent3>
      <a:accent4>
        <a:srgbClr val="060606"/>
      </a:accent4>
      <a:accent5>
        <a:srgbClr val="B9CED7"/>
      </a:accent5>
      <a:accent6>
        <a:srgbClr val="3A84AD"/>
      </a:accent6>
      <a:hlink>
        <a:srgbClr val="3963AF"/>
      </a:hlink>
      <a:folHlink>
        <a:srgbClr val="000066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80808"/>
        </a:dk1>
        <a:lt1>
          <a:srgbClr val="74C8E6"/>
        </a:lt1>
        <a:dk2>
          <a:srgbClr val="000000"/>
        </a:dk2>
        <a:lt2>
          <a:srgbClr val="080808"/>
        </a:lt2>
        <a:accent1>
          <a:srgbClr val="68A2B6"/>
        </a:accent1>
        <a:accent2>
          <a:srgbClr val="4192BF"/>
        </a:accent2>
        <a:accent3>
          <a:srgbClr val="BCE0F0"/>
        </a:accent3>
        <a:accent4>
          <a:srgbClr val="060606"/>
        </a:accent4>
        <a:accent5>
          <a:srgbClr val="B9CED7"/>
        </a:accent5>
        <a:accent6>
          <a:srgbClr val="3A84AD"/>
        </a:accent6>
        <a:hlink>
          <a:srgbClr val="3963AF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C3831ACA17D8814887A164412888521E" ma:contentTypeVersion="7" ma:contentTypeDescription="Create a new document." ma:contentTypeScope="" ma:versionID="ed1fea5d08807278759d338940aa9e8f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174e4b03d57b3d621fa064bbab783e99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ericAssetId xmlns="145c5697-5eb5-440b-b2f1-a8273fb59250" xsi:nil="true"/>
    <AssetType xmlns="145c5697-5eb5-440b-b2f1-a8273fb59250">TP</AssetType>
    <Markets xmlns="145c5697-5eb5-440b-b2f1-a8273fb59250" xsi:nil="true"/>
    <AppVer xmlns="145c5697-5eb5-440b-b2f1-a8273fb59250" xsi:nil="true"/>
    <AuthoringAssetId xmlns="145c5697-5eb5-440b-b2f1-a8273fb59250">TP001140835</AuthoringAssetId>
    <AssetId xmlns="145c5697-5eb5-440b-b2f1-a8273fb59250">TS001140835</AssetId>
  </documentManagement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25350BB7-0CE9-4B16-BD48-594CD4952B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FC35E7-456D-480C-BE0F-61893E84C0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0CB85EE-A00B-4615-AAFE-5F7EE343732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45c5697-5eb5-440b-b2f1-a8273fb59250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AFAFA15-E522-4EDA-AE29-43ADF81849EA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TS001140835</Template>
  <TotalTime>0</TotalTime>
  <Words>1509</Words>
  <Application>Microsoft Office PowerPoint</Application>
  <PresentationFormat>Bildschirmpräsentation (4:3)</PresentationFormat>
  <Paragraphs>381</Paragraphs>
  <Slides>59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0" baseType="lpstr">
      <vt:lpstr>TS001140835</vt:lpstr>
      <vt:lpstr>Xtext Workshop </vt:lpstr>
      <vt:lpstr>Agenda</vt:lpstr>
      <vt:lpstr>What is Xtext?</vt:lpstr>
      <vt:lpstr>What is a DSL?</vt:lpstr>
      <vt:lpstr>Who is behind Xtext?</vt:lpstr>
      <vt:lpstr>xText Building Blocks</vt:lpstr>
      <vt:lpstr>What do you get from Xtext?</vt:lpstr>
      <vt:lpstr>Xtext Workflow</vt:lpstr>
      <vt:lpstr>Xtext Workflow</vt:lpstr>
      <vt:lpstr>Xtext Workflow</vt:lpstr>
      <vt:lpstr>Never touch generated code!</vt:lpstr>
      <vt:lpstr>Xtext: Grammar</vt:lpstr>
      <vt:lpstr>Example - EBNF</vt:lpstr>
      <vt:lpstr>Example - Xtext Grammar</vt:lpstr>
      <vt:lpstr>Xtext Grammar: Parser Rule</vt:lpstr>
      <vt:lpstr>Xtext Grammar: Assignments</vt:lpstr>
      <vt:lpstr>Xtext Grammar: Alternatives</vt:lpstr>
      <vt:lpstr>Xtext Grammar: Repetition</vt:lpstr>
      <vt:lpstr>Xtext Grammar: Grouping</vt:lpstr>
      <vt:lpstr>Xtext Grammar: Cross Reference</vt:lpstr>
      <vt:lpstr>Xtext Grammar: Terminal String</vt:lpstr>
      <vt:lpstr>Xtext Grammar: Terminal Rule</vt:lpstr>
      <vt:lpstr>Xtext Grammar: Terminal Rule</vt:lpstr>
      <vt:lpstr>Exercise 1</vt:lpstr>
      <vt:lpstr>Mini Pascal Grammar – EBNF</vt:lpstr>
      <vt:lpstr>Mini Pascal - Syntax Diagram</vt:lpstr>
      <vt:lpstr>Mini Pascal – ECore Diagram</vt:lpstr>
      <vt:lpstr>Mini Pascal Grammar – Xtext (1)</vt:lpstr>
      <vt:lpstr>Mini Pascal Grammar – Xtext (2)</vt:lpstr>
      <vt:lpstr>Exercise: Description</vt:lpstr>
      <vt:lpstr>Mini Pascal Grammar – Xtext (3)</vt:lpstr>
      <vt:lpstr>Xtext: Validation Framework</vt:lpstr>
      <vt:lpstr>Xtext Validation Framework</vt:lpstr>
      <vt:lpstr>Xtext Validation API</vt:lpstr>
      <vt:lpstr>Xtext Validation API</vt:lpstr>
      <vt:lpstr>Custom Validation API</vt:lpstr>
      <vt:lpstr>Exercise 2</vt:lpstr>
      <vt:lpstr>Double Variable Declaration Check</vt:lpstr>
      <vt:lpstr>Exercise: Description</vt:lpstr>
      <vt:lpstr>Double Variable Declaration Check</vt:lpstr>
      <vt:lpstr>Xtext: Code Generator Framework</vt:lpstr>
      <vt:lpstr>Xtext Code Generator Framework</vt:lpstr>
      <vt:lpstr>Xtext Code Generator Framework</vt:lpstr>
      <vt:lpstr>Generator Implemenation (Xtend)</vt:lpstr>
      <vt:lpstr>Exercise 3</vt:lpstr>
      <vt:lpstr>Expression Code Generator</vt:lpstr>
      <vt:lpstr>Exercise: Description</vt:lpstr>
      <vt:lpstr>Xtext: Quick Fix</vt:lpstr>
      <vt:lpstr>A Quick Fix …</vt:lpstr>
      <vt:lpstr>Validator Implementation</vt:lpstr>
      <vt:lpstr>Quick Fix Implementation</vt:lpstr>
      <vt:lpstr>Xtext: Formatter</vt:lpstr>
      <vt:lpstr>Xtext Formatter </vt:lpstr>
      <vt:lpstr>Formatter Implemenation</vt:lpstr>
      <vt:lpstr>Xtext: Unit Test</vt:lpstr>
      <vt:lpstr>Unit Test for the Xtend Generator</vt:lpstr>
      <vt:lpstr>Unit Test for the Xtend Generator</vt:lpstr>
      <vt:lpstr>Books</vt:lpstr>
      <vt:lpstr>More Infos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Fischl</dc:creator>
  <cp:lastModifiedBy>thomas.fischl</cp:lastModifiedBy>
  <cp:revision>174</cp:revision>
  <dcterms:created xsi:type="dcterms:W3CDTF">2013-11-18T08:56:21Z</dcterms:created>
  <dcterms:modified xsi:type="dcterms:W3CDTF">2013-11-18T23:09:34Z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kets">
    <vt:lpwstr/>
  </property>
  <property fmtid="{D5CDD505-2E9C-101B-9397-08002B2CF9AE}" pid="3" name="AssetType">
    <vt:lpwstr>TP</vt:lpwstr>
  </property>
  <property fmtid="{D5CDD505-2E9C-101B-9397-08002B2CF9AE}" pid="4" name="BugNumber">
    <vt:lpwstr>492138L</vt:lpwstr>
  </property>
  <property fmtid="{D5CDD505-2E9C-101B-9397-08002B2CF9AE}" pid="5" name="TPInstallLocation">
    <vt:lpwstr>{Document Themes}</vt:lpwstr>
  </property>
  <property fmtid="{D5CDD505-2E9C-101B-9397-08002B2CF9AE}" pid="6" name="PrimaryImageGen">
    <vt:lpwstr>1</vt:lpwstr>
  </property>
  <property fmtid="{D5CDD505-2E9C-101B-9397-08002B2CF9AE}" pid="7" name="display_urn:schemas-microsoft-com:office:office#APAuthor">
    <vt:lpwstr>REDMOND\cynvey</vt:lpwstr>
  </property>
  <property fmtid="{D5CDD505-2E9C-101B-9397-08002B2CF9AE}" pid="8" name="APAuthor">
    <vt:lpwstr>191</vt:lpwstr>
  </property>
  <property fmtid="{D5CDD505-2E9C-101B-9397-08002B2CF9AE}" pid="9" name="Milestone">
    <vt:lpwstr>Continuous</vt:lpwstr>
  </property>
  <property fmtid="{D5CDD505-2E9C-101B-9397-08002B2CF9AE}" pid="10" name="TPAppVersion">
    <vt:lpwstr>11</vt:lpwstr>
  </property>
  <property fmtid="{D5CDD505-2E9C-101B-9397-08002B2CF9AE}" pid="11" name="TPCommandLine">
    <vt:lpwstr>{PP} {FilePath}</vt:lpwstr>
  </property>
  <property fmtid="{D5CDD505-2E9C-101B-9397-08002B2CF9AE}" pid="12" name="AssetId">
    <vt:lpwstr>TS001140835</vt:lpwstr>
  </property>
  <property fmtid="{D5CDD505-2E9C-101B-9397-08002B2CF9AE}" pid="13" name="IsSearchable">
    <vt:lpwstr>0</vt:lpwstr>
  </property>
  <property fmtid="{D5CDD505-2E9C-101B-9397-08002B2CF9AE}" pid="14" name="NumericId">
    <vt:lpwstr>-1.00000000000000</vt:lpwstr>
  </property>
  <property fmtid="{D5CDD505-2E9C-101B-9397-08002B2CF9AE}" pid="15" name="PublishTargets">
    <vt:lpwstr>OfficeOnline</vt:lpwstr>
  </property>
  <property fmtid="{D5CDD505-2E9C-101B-9397-08002B2CF9AE}" pid="16" name="TPLaunchHelpLinkType">
    <vt:lpwstr>Template</vt:lpwstr>
  </property>
  <property fmtid="{D5CDD505-2E9C-101B-9397-08002B2CF9AE}" pid="17" name="TPFriendlyName">
    <vt:lpwstr>Computer monitor design template</vt:lpwstr>
  </property>
  <property fmtid="{D5CDD505-2E9C-101B-9397-08002B2CF9AE}" pid="18" name="display_urn:schemas-microsoft-com:office:office#APEditor">
    <vt:lpwstr>REDMOND\v-luannv</vt:lpwstr>
  </property>
  <property fmtid="{D5CDD505-2E9C-101B-9397-08002B2CF9AE}" pid="19" name="APEditor">
    <vt:lpwstr>92</vt:lpwstr>
  </property>
  <property fmtid="{D5CDD505-2E9C-101B-9397-08002B2CF9AE}" pid="20" name="Provider">
    <vt:lpwstr>EY001142237</vt:lpwstr>
  </property>
  <property fmtid="{D5CDD505-2E9C-101B-9397-08002B2CF9AE}" pid="21" name="SourceTitle">
    <vt:lpwstr>Computer monitor design template</vt:lpwstr>
  </property>
  <property fmtid="{D5CDD505-2E9C-101B-9397-08002B2CF9AE}" pid="22" name="TPApplication">
    <vt:lpwstr>PowerPoint</vt:lpwstr>
  </property>
  <property fmtid="{D5CDD505-2E9C-101B-9397-08002B2CF9AE}" pid="23" name="TPLaunchHelpLink">
    <vt:lpwstr/>
  </property>
  <property fmtid="{D5CDD505-2E9C-101B-9397-08002B2CF9AE}" pid="24" name="OpenTemplate">
    <vt:lpwstr>1</vt:lpwstr>
  </property>
  <property fmtid="{D5CDD505-2E9C-101B-9397-08002B2CF9AE}" pid="25" name="UACurrentWords">
    <vt:lpwstr>0</vt:lpwstr>
  </property>
  <property fmtid="{D5CDD505-2E9C-101B-9397-08002B2CF9AE}" pid="26" name="UALocRecommendation">
    <vt:lpwstr>Never Localize</vt:lpwstr>
  </property>
  <property fmtid="{D5CDD505-2E9C-101B-9397-08002B2CF9AE}" pid="27" name="UALocComments">
    <vt:lpwstr>text on background image. no psd available.</vt:lpwstr>
  </property>
  <property fmtid="{D5CDD505-2E9C-101B-9397-08002B2CF9AE}" pid="28" name="Applications">
    <vt:lpwstr>65;#Microsoft Office PowerPoint 2007;#66;#PowerPoint - Design Templt 2003;#67;#PowerPoint - Design Templt 12;#64;#PowerPoint 2003;#79;#Template 12</vt:lpwstr>
  </property>
  <property fmtid="{D5CDD505-2E9C-101B-9397-08002B2CF9AE}" pid="29" name="TemplateStatus">
    <vt:lpwstr>Complete</vt:lpwstr>
  </property>
  <property fmtid="{D5CDD505-2E9C-101B-9397-08002B2CF9AE}" pid="30" name="ContentTypeId">
    <vt:lpwstr>0x0101006025706CF4CD034688BEBAE97A2E701D020200C3831ACA17D8814887A164412888521E</vt:lpwstr>
  </property>
  <property fmtid="{D5CDD505-2E9C-101B-9397-08002B2CF9AE}" pid="31" name="IsDeleted">
    <vt:lpwstr>0</vt:lpwstr>
  </property>
  <property fmtid="{D5CDD505-2E9C-101B-9397-08002B2CF9AE}" pid="32" name="ShowIn">
    <vt:lpwstr>Show everywhere</vt:lpwstr>
  </property>
  <property fmtid="{D5CDD505-2E9C-101B-9397-08002B2CF9AE}" pid="33" name="UANotes">
    <vt:lpwstr>Text is visible in high contrast mode, but graphics are not. </vt:lpwstr>
  </property>
  <property fmtid="{D5CDD505-2E9C-101B-9397-08002B2CF9AE}" pid="34" name="PublishStatusLookup">
    <vt:lpwstr>260522</vt:lpwstr>
  </property>
  <property fmtid="{D5CDD505-2E9C-101B-9397-08002B2CF9AE}" pid="35" name="TPClientViewer">
    <vt:lpwstr>Microsoft Office PowerPoint</vt:lpwstr>
  </property>
  <property fmtid="{D5CDD505-2E9C-101B-9397-08002B2CF9AE}" pid="36" name="TPComponent">
    <vt:lpwstr>PPTFiles</vt:lpwstr>
  </property>
  <property fmtid="{D5CDD505-2E9C-101B-9397-08002B2CF9AE}" pid="37" name="TPNamespace">
    <vt:lpwstr>POWERPNT</vt:lpwstr>
  </property>
  <property fmtid="{D5CDD505-2E9C-101B-9397-08002B2CF9AE}" pid="38" name="APTrustLevel">
    <vt:lpwstr>1.00000000000000</vt:lpwstr>
  </property>
  <property fmtid="{D5CDD505-2E9C-101B-9397-08002B2CF9AE}" pid="39" name="TrustLevel">
    <vt:lpwstr>Microsoft Managed Content</vt:lpwstr>
  </property>
  <property fmtid="{D5CDD505-2E9C-101B-9397-08002B2CF9AE}" pid="40" name="Content Type">
    <vt:lpwstr>OOFile</vt:lpwstr>
  </property>
  <property fmtid="{D5CDD505-2E9C-101B-9397-08002B2CF9AE}" pid="41" name="AuthoringAssetId">
    <vt:lpwstr>TP001140835</vt:lpwstr>
  </property>
  <property fmtid="{D5CDD505-2E9C-101B-9397-08002B2CF9AE}" pid="42" name="NumericAssetId">
    <vt:lpwstr/>
  </property>
  <property fmtid="{D5CDD505-2E9C-101B-9397-08002B2CF9AE}" pid="43" name="AppVer">
    <vt:lpwstr/>
  </property>
</Properties>
</file>