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5"/>
  </p:sldMasterIdLst>
  <p:notesMasterIdLst>
    <p:notesMasterId r:id="rId90"/>
  </p:notesMasterIdLst>
  <p:sldIdLst>
    <p:sldId id="256" r:id="rId6"/>
    <p:sldId id="334" r:id="rId7"/>
    <p:sldId id="335" r:id="rId8"/>
    <p:sldId id="287" r:id="rId9"/>
    <p:sldId id="257" r:id="rId10"/>
    <p:sldId id="258" r:id="rId11"/>
    <p:sldId id="259" r:id="rId12"/>
    <p:sldId id="261" r:id="rId13"/>
    <p:sldId id="260" r:id="rId14"/>
    <p:sldId id="277" r:id="rId15"/>
    <p:sldId id="279" r:id="rId16"/>
    <p:sldId id="278" r:id="rId17"/>
    <p:sldId id="313" r:id="rId18"/>
    <p:sldId id="298" r:id="rId19"/>
    <p:sldId id="329" r:id="rId20"/>
    <p:sldId id="276" r:id="rId21"/>
    <p:sldId id="275" r:id="rId22"/>
    <p:sldId id="330" r:id="rId23"/>
    <p:sldId id="269" r:id="rId24"/>
    <p:sldId id="274" r:id="rId25"/>
    <p:sldId id="271" r:id="rId26"/>
    <p:sldId id="272" r:id="rId27"/>
    <p:sldId id="273" r:id="rId28"/>
    <p:sldId id="280" r:id="rId29"/>
    <p:sldId id="331" r:id="rId30"/>
    <p:sldId id="301" r:id="rId31"/>
    <p:sldId id="270" r:id="rId32"/>
    <p:sldId id="281" r:id="rId33"/>
    <p:sldId id="322" r:id="rId34"/>
    <p:sldId id="324" r:id="rId35"/>
    <p:sldId id="325" r:id="rId36"/>
    <p:sldId id="326" r:id="rId37"/>
    <p:sldId id="327" r:id="rId38"/>
    <p:sldId id="323" r:id="rId39"/>
    <p:sldId id="268" r:id="rId40"/>
    <p:sldId id="265" r:id="rId41"/>
    <p:sldId id="289" r:id="rId42"/>
    <p:sldId id="302" r:id="rId43"/>
    <p:sldId id="283" r:id="rId44"/>
    <p:sldId id="284" r:id="rId45"/>
    <p:sldId id="332" r:id="rId46"/>
    <p:sldId id="336" r:id="rId47"/>
    <p:sldId id="337" r:id="rId48"/>
    <p:sldId id="338" r:id="rId49"/>
    <p:sldId id="339" r:id="rId50"/>
    <p:sldId id="340" r:id="rId51"/>
    <p:sldId id="341" r:id="rId52"/>
    <p:sldId id="342" r:id="rId53"/>
    <p:sldId id="343" r:id="rId54"/>
    <p:sldId id="344" r:id="rId55"/>
    <p:sldId id="345" r:id="rId56"/>
    <p:sldId id="346" r:id="rId57"/>
    <p:sldId id="285" r:id="rId58"/>
    <p:sldId id="300" r:id="rId59"/>
    <p:sldId id="297" r:id="rId60"/>
    <p:sldId id="286" r:id="rId61"/>
    <p:sldId id="294" r:id="rId62"/>
    <p:sldId id="295" r:id="rId63"/>
    <p:sldId id="288" r:id="rId64"/>
    <p:sldId id="293" r:id="rId65"/>
    <p:sldId id="291" r:id="rId66"/>
    <p:sldId id="296" r:id="rId67"/>
    <p:sldId id="292" r:id="rId68"/>
    <p:sldId id="299" r:id="rId69"/>
    <p:sldId id="303" r:id="rId70"/>
    <p:sldId id="304" r:id="rId71"/>
    <p:sldId id="305" r:id="rId72"/>
    <p:sldId id="307" r:id="rId73"/>
    <p:sldId id="306" r:id="rId74"/>
    <p:sldId id="308" r:id="rId75"/>
    <p:sldId id="315" r:id="rId76"/>
    <p:sldId id="316" r:id="rId77"/>
    <p:sldId id="317" r:id="rId78"/>
    <p:sldId id="309" r:id="rId79"/>
    <p:sldId id="311" r:id="rId80"/>
    <p:sldId id="314" r:id="rId81"/>
    <p:sldId id="312" r:id="rId82"/>
    <p:sldId id="318" r:id="rId83"/>
    <p:sldId id="319" r:id="rId84"/>
    <p:sldId id="320" r:id="rId85"/>
    <p:sldId id="328" r:id="rId86"/>
    <p:sldId id="321" r:id="rId87"/>
    <p:sldId id="310" r:id="rId88"/>
    <p:sldId id="262" r:id="rId8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4A1F6C3-5E54-4824-877E-322CD243953B}">
          <p14:sldIdLst>
            <p14:sldId id="256"/>
            <p14:sldId id="334"/>
            <p14:sldId id="335"/>
            <p14:sldId id="287"/>
          </p14:sldIdLst>
        </p14:section>
        <p14:section name="Basics" id="{51453B3D-5A21-4B87-80E9-67201E05EBB1}">
          <p14:sldIdLst>
            <p14:sldId id="257"/>
            <p14:sldId id="258"/>
            <p14:sldId id="259"/>
            <p14:sldId id="261"/>
            <p14:sldId id="260"/>
            <p14:sldId id="277"/>
            <p14:sldId id="279"/>
            <p14:sldId id="278"/>
            <p14:sldId id="313"/>
          </p14:sldIdLst>
        </p14:section>
        <p14:section name="xText Framework" id="{23FCDA72-D918-4737-9C6C-AA53B7A1927D}">
          <p14:sldIdLst>
            <p14:sldId id="298"/>
            <p14:sldId id="329"/>
            <p14:sldId id="276"/>
            <p14:sldId id="275"/>
            <p14:sldId id="330"/>
            <p14:sldId id="269"/>
            <p14:sldId id="274"/>
            <p14:sldId id="271"/>
            <p14:sldId id="272"/>
            <p14:sldId id="273"/>
            <p14:sldId id="280"/>
            <p14:sldId id="331"/>
            <p14:sldId id="301"/>
            <p14:sldId id="270"/>
            <p14:sldId id="281"/>
            <p14:sldId id="322"/>
            <p14:sldId id="324"/>
            <p14:sldId id="325"/>
            <p14:sldId id="326"/>
            <p14:sldId id="327"/>
            <p14:sldId id="323"/>
            <p14:sldId id="268"/>
            <p14:sldId id="265"/>
            <p14:sldId id="289"/>
            <p14:sldId id="302"/>
            <p14:sldId id="283"/>
            <p14:sldId id="284"/>
            <p14:sldId id="332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285"/>
            <p14:sldId id="300"/>
            <p14:sldId id="297"/>
            <p14:sldId id="286"/>
            <p14:sldId id="294"/>
            <p14:sldId id="295"/>
            <p14:sldId id="288"/>
            <p14:sldId id="293"/>
            <p14:sldId id="291"/>
            <p14:sldId id="296"/>
            <p14:sldId id="292"/>
            <p14:sldId id="299"/>
            <p14:sldId id="303"/>
            <p14:sldId id="304"/>
            <p14:sldId id="305"/>
            <p14:sldId id="307"/>
            <p14:sldId id="306"/>
            <p14:sldId id="308"/>
            <p14:sldId id="315"/>
            <p14:sldId id="316"/>
            <p14:sldId id="317"/>
            <p14:sldId id="309"/>
            <p14:sldId id="311"/>
            <p14:sldId id="314"/>
            <p14:sldId id="312"/>
            <p14:sldId id="318"/>
            <p14:sldId id="319"/>
            <p14:sldId id="320"/>
            <p14:sldId id="328"/>
            <p14:sldId id="321"/>
            <p14:sldId id="310"/>
          </p14:sldIdLst>
        </p14:section>
        <p14:section name="Ending" id="{8A10468E-B9B3-488E-BF26-959570ADC31E}">
          <p14:sldIdLst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DADE"/>
    <a:srgbClr val="DDDDDD"/>
    <a:srgbClr val="EAEAEA"/>
    <a:srgbClr val="C0C0C0"/>
    <a:srgbClr val="5F5F5F"/>
    <a:srgbClr val="969696"/>
    <a:srgbClr val="000000"/>
    <a:srgbClr val="C65D2E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592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90" Type="http://schemas.openxmlformats.org/officeDocument/2006/relationships/notesMaster" Target="notesMasters/notesMaster1.xml"/><Relationship Id="rId91" Type="http://schemas.openxmlformats.org/officeDocument/2006/relationships/printerSettings" Target="printerSettings/printerSettings1.bin"/><Relationship Id="rId92" Type="http://schemas.openxmlformats.org/officeDocument/2006/relationships/presProps" Target="presProps.xml"/><Relationship Id="rId93" Type="http://schemas.openxmlformats.org/officeDocument/2006/relationships/viewProps" Target="viewProps.xml"/><Relationship Id="rId94" Type="http://schemas.openxmlformats.org/officeDocument/2006/relationships/theme" Target="theme/theme1.xml"/><Relationship Id="rId95" Type="http://schemas.openxmlformats.org/officeDocument/2006/relationships/tableStyles" Target="tableStyles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013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DD3510F-8DB2-4EB9-9BEF-73090A144782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027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2A5E95-A536-48C7-B631-AC9E097D8C25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MWE2</a:t>
            </a:r>
            <a:r>
              <a:rPr lang="de-AT" baseline="0" dirty="0" smtClean="0"/>
              <a:t> =&gt; </a:t>
            </a:r>
            <a:r>
              <a:rPr kumimoji="1" lang="de-AT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Modeling Workflow Engine 2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3510F-8DB2-4EB9-9BEF-73090A144782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gray">
      <p:bgPr>
        <a:blipFill dpi="0" rotWithShape="0">
          <a:blip r:embed="rId2" cstate="print"/>
          <a:srcRect/>
          <a:stretch>
            <a:fillRect/>
          </a:stretch>
        </a:blip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04800" y="5029200"/>
            <a:ext cx="8686800" cy="9477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886450"/>
            <a:ext cx="8686800" cy="89535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104" name="Rectangle 32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106" name="Rectangle 3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E981752-13E0-45CD-9F95-D0DA77810B22}" type="slidenum">
              <a:rPr lang="en-US" altLang="en-US"/>
              <a:pPr/>
              <a:t>‹Nr.›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CF5B09-9FC5-47DD-AB29-2F14FD0341A1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7586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76200"/>
            <a:ext cx="21336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2484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FA46FD-FDAD-4236-97DD-EC48CAF22BEE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262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206E3A-7291-498D-897C-D129EE7F965E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918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776912-E062-4219-B3B6-449FA7914192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898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191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4191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7D1BF8-2664-4168-A278-8D28AC6A1C50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5342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F097CC-7867-4CB1-BBDE-F4477193BD70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9729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D465B5-5BCF-400D-9DE3-F076378A8EAE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913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62B1D-85E3-4BCF-8E25-94B9CDF49C7A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5639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37A6C3-D1F0-47F5-A1B1-E9722FE9DAA1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9875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0AE801-0714-41C2-8095-7C1BE713221B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8525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"/>
            <a:ext cx="85248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title style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body" idx="1"/>
          </p:nvPr>
        </p:nvSpPr>
        <p:spPr bwMode="white">
          <a:xfrm>
            <a:off x="381000" y="1295400"/>
            <a:ext cx="8534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77" name="Rectangle 2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2078" name="Rectangle 3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2079" name="Rectangle 3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6D5C418-E929-4993-B879-6E5627D02A87}" type="slidenum">
              <a:rPr lang="en-US" altLang="en-US"/>
              <a:pPr/>
              <a:t>‹Nr.›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3" Type="http://schemas.openxmlformats.org/officeDocument/2006/relationships/image" Target="../media/image8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jpeg"/><Relationship Id="rId3" Type="http://schemas.openxmlformats.org/officeDocument/2006/relationships/image" Target="../media/image50.jpe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Xtext/" TargetMode="External"/><Relationship Id="rId4" Type="http://schemas.openxmlformats.org/officeDocument/2006/relationships/hyperlink" Target="http://xtend-lang.org/" TargetMode="External"/><Relationship Id="rId5" Type="http://schemas.openxmlformats.org/officeDocument/2006/relationships/hyperlink" Target="https://code.google.com/p/google-guice/" TargetMode="External"/><Relationship Id="rId6" Type="http://schemas.openxmlformats.org/officeDocument/2006/relationships/hyperlink" Target="http://www.eclipse.org/modeling/emf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ntlr.org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AT" altLang="en-US" dirty="0" smtClean="0"/>
              <a:t>Xtext Workshop	</a:t>
            </a:r>
            <a:endParaRPr lang="en-US" altLang="en-US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altLang="en-US" dirty="0" smtClean="0"/>
              <a:t>Thomas Fischl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Workflow</a:t>
            </a:r>
            <a:endParaRPr lang="en-US" dirty="0"/>
          </a:p>
        </p:txBody>
      </p:sp>
      <p:pic>
        <p:nvPicPr>
          <p:cNvPr id="5" name="Grafik 4" descr="Xtext workflow 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2000" y="1440000"/>
            <a:ext cx="7217910" cy="292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925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Workflow</a:t>
            </a:r>
            <a:endParaRPr lang="en-US" dirty="0"/>
          </a:p>
        </p:txBody>
      </p:sp>
      <p:pic>
        <p:nvPicPr>
          <p:cNvPr id="5" name="Grafik 4" descr="Xtext workflow 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4490" y="1435186"/>
            <a:ext cx="7217910" cy="292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925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Workflow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438619"/>
            <a:ext cx="7200800" cy="4942709"/>
          </a:xfrm>
        </p:spPr>
      </p:pic>
    </p:spTree>
    <p:extLst>
      <p:ext uri="{BB962C8B-B14F-4D97-AF65-F5344CB8AC3E}">
        <p14:creationId xmlns:p14="http://schemas.microsoft.com/office/powerpoint/2010/main" val="2047925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smtClean="0">
                <a:solidFill>
                  <a:srgbClr val="FF0000"/>
                </a:solidFill>
                <a:latin typeface="Comic Sans MS" pitchFamily="66" charset="0"/>
              </a:rPr>
              <a:t>Never </a:t>
            </a:r>
            <a:r>
              <a:rPr lang="de-AT" b="1" dirty="0" err="1" smtClean="0">
                <a:solidFill>
                  <a:srgbClr val="FF0000"/>
                </a:solidFill>
                <a:latin typeface="Comic Sans MS" pitchFamily="66" charset="0"/>
              </a:rPr>
              <a:t>change</a:t>
            </a:r>
            <a:r>
              <a:rPr lang="de-AT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de-AT" b="1" dirty="0" err="1" smtClean="0">
                <a:solidFill>
                  <a:srgbClr val="FF0000"/>
                </a:solidFill>
                <a:latin typeface="Comic Sans MS" pitchFamily="66" charset="0"/>
              </a:rPr>
              <a:t>generated</a:t>
            </a:r>
            <a:r>
              <a:rPr lang="de-AT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de-AT" b="1" dirty="0" err="1" smtClean="0">
                <a:solidFill>
                  <a:srgbClr val="FF0000"/>
                </a:solidFill>
                <a:latin typeface="Comic Sans MS" pitchFamily="66" charset="0"/>
              </a:rPr>
              <a:t>code</a:t>
            </a:r>
            <a:r>
              <a:rPr lang="de-AT" b="1" dirty="0" smtClean="0">
                <a:solidFill>
                  <a:srgbClr val="FF0000"/>
                </a:solidFill>
                <a:latin typeface="Comic Sans MS" pitchFamily="66" charset="0"/>
              </a:rPr>
              <a:t>!</a:t>
            </a:r>
            <a:endParaRPr lang="de-AT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pic>
        <p:nvPicPr>
          <p:cNvPr id="7172" name="Picture 4" descr="F:\FH\Dropbox\presentation\xText Workshop\img\gencode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267744" y="1916832"/>
            <a:ext cx="5209989" cy="39604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: </a:t>
            </a:r>
            <a:r>
              <a:rPr lang="de-AT" dirty="0" err="1" smtClean="0"/>
              <a:t>Grammar</a:t>
            </a:r>
            <a:endParaRPr lang="de-AT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Grammar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Contains two parts of definitions</a:t>
            </a:r>
          </a:p>
          <a:p>
            <a:pPr lvl="1"/>
            <a:r>
              <a:rPr lang="de-AT" dirty="0" smtClean="0"/>
              <a:t>Language</a:t>
            </a:r>
          </a:p>
          <a:p>
            <a:pPr lvl="1"/>
            <a:endParaRPr lang="de-AT" dirty="0" smtClean="0"/>
          </a:p>
          <a:p>
            <a:pPr lvl="1"/>
            <a:endParaRPr lang="de-AT" dirty="0" smtClean="0"/>
          </a:p>
          <a:p>
            <a:pPr lvl="1"/>
            <a:endParaRPr lang="de-AT" dirty="0" smtClean="0"/>
          </a:p>
          <a:p>
            <a:pPr lvl="1"/>
            <a:r>
              <a:rPr lang="de-AT" dirty="0" smtClean="0"/>
              <a:t>Construction rules for the AST (Ecore Model)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592" y="2636911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Model: </a:t>
            </a:r>
            <a:r>
              <a:rPr lang="en-US" sz="1800" dirty="0" smtClean="0">
                <a:latin typeface="Comic Sans MS" panose="030F0702030302020204" pitchFamily="66" charset="0"/>
              </a:rPr>
              <a:t>greetings</a:t>
            </a:r>
            <a:r>
              <a:rPr lang="en-US" sz="1800" dirty="0">
                <a:latin typeface="Comic Sans MS" panose="030F0702030302020204" pitchFamily="66" charset="0"/>
              </a:rPr>
              <a:t>+=</a:t>
            </a:r>
            <a:r>
              <a:rPr 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Greeting*</a:t>
            </a:r>
            <a:r>
              <a:rPr lang="en-US" sz="1800" dirty="0">
                <a:latin typeface="Comic Sans MS" panose="030F0702030302020204" pitchFamily="66" charset="0"/>
              </a:rPr>
              <a:t>;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Greeting: 'Hello</a:t>
            </a:r>
            <a:r>
              <a:rPr 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' </a:t>
            </a:r>
            <a:r>
              <a:rPr lang="en-US" sz="1800" dirty="0">
                <a:latin typeface="Comic Sans MS" panose="030F0702030302020204" pitchFamily="66" charset="0"/>
              </a:rPr>
              <a:t>name=</a:t>
            </a:r>
            <a:r>
              <a:rPr 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NAME</a:t>
            </a:r>
            <a:r>
              <a:rPr lang="en-US" sz="1800" dirty="0">
                <a:latin typeface="Comic Sans MS" panose="030F0702030302020204" pitchFamily="66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'!'</a:t>
            </a:r>
            <a:r>
              <a:rPr lang="en-US" sz="1800" dirty="0">
                <a:latin typeface="Comic Sans MS" panose="030F0702030302020204" pitchFamily="66" charset="0"/>
              </a:rPr>
              <a:t>;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terminal </a:t>
            </a:r>
            <a:r>
              <a:rPr 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NAME</a:t>
            </a:r>
            <a:r>
              <a:rPr lang="en-US" sz="1800" dirty="0">
                <a:latin typeface="Comic Sans MS" panose="030F0702030302020204" pitchFamily="66" charset="0"/>
              </a:rPr>
              <a:t> returns </a:t>
            </a:r>
            <a:r>
              <a:rPr lang="en-US" sz="1800" i="1" dirty="0" err="1">
                <a:latin typeface="Comic Sans MS" panose="030F0702030302020204" pitchFamily="66" charset="0"/>
              </a:rPr>
              <a:t>ecore</a:t>
            </a:r>
            <a:r>
              <a:rPr lang="en-US" sz="1800" i="1" dirty="0">
                <a:latin typeface="Comic Sans MS" panose="030F0702030302020204" pitchFamily="66" charset="0"/>
              </a:rPr>
              <a:t>::</a:t>
            </a:r>
            <a:r>
              <a:rPr lang="en-US" sz="1800" i="1" dirty="0" err="1">
                <a:latin typeface="Comic Sans MS" panose="030F0702030302020204" pitchFamily="66" charset="0"/>
              </a:rPr>
              <a:t>EString</a:t>
            </a:r>
            <a:r>
              <a:rPr lang="en-US" sz="1800" i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: </a:t>
            </a:r>
            <a:r>
              <a:rPr lang="en-US" sz="1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'A'..'Z') ('</a:t>
            </a:r>
            <a:r>
              <a:rPr lang="en-US" sz="18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a'..'z</a:t>
            </a:r>
            <a:r>
              <a:rPr 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')*</a:t>
            </a:r>
            <a:r>
              <a:rPr lang="en-US" sz="1800" dirty="0">
                <a:latin typeface="Comic Sans MS" panose="030F0702030302020204" pitchFamily="66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4725144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omic Sans MS" panose="030F0702030302020204" pitchFamily="66" charset="0"/>
              </a:rPr>
              <a:t>Model: </a:t>
            </a:r>
            <a:r>
              <a:rPr lang="en-US" sz="1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greetings</a:t>
            </a:r>
            <a:r>
              <a:rPr 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+=</a:t>
            </a:r>
            <a:r>
              <a:rPr lang="en-US" sz="1800" dirty="0">
                <a:latin typeface="Comic Sans MS" panose="030F0702030302020204" pitchFamily="66" charset="0"/>
              </a:rPr>
              <a:t>Greeting*;</a:t>
            </a:r>
          </a:p>
          <a:p>
            <a:r>
              <a:rPr lang="en-US" sz="1800" dirty="0" smtClean="0">
                <a:latin typeface="Comic Sans MS" panose="030F0702030302020204" pitchFamily="66" charset="0"/>
              </a:rPr>
              <a:t>Greeting: 'Hello</a:t>
            </a:r>
            <a:r>
              <a:rPr lang="en-US" sz="1800" dirty="0">
                <a:latin typeface="Comic Sans MS" panose="030F0702030302020204" pitchFamily="66" charset="0"/>
              </a:rPr>
              <a:t>' </a:t>
            </a:r>
            <a:r>
              <a:rPr 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name=</a:t>
            </a:r>
            <a:r>
              <a:rPr lang="en-US" sz="1800" dirty="0">
                <a:latin typeface="Comic Sans MS" panose="030F0702030302020204" pitchFamily="66" charset="0"/>
              </a:rPr>
              <a:t>NAME '!';</a:t>
            </a:r>
          </a:p>
          <a:p>
            <a:r>
              <a:rPr lang="en-US" sz="1800" dirty="0" smtClean="0">
                <a:latin typeface="Comic Sans MS" panose="030F0702030302020204" pitchFamily="66" charset="0"/>
              </a:rPr>
              <a:t>terminal </a:t>
            </a:r>
            <a:r>
              <a:rPr lang="en-US" sz="1800" dirty="0">
                <a:latin typeface="Comic Sans MS" panose="030F0702030302020204" pitchFamily="66" charset="0"/>
              </a:rPr>
              <a:t>NAME </a:t>
            </a:r>
            <a:r>
              <a:rPr 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returns </a:t>
            </a:r>
            <a:r>
              <a:rPr lang="en-US" sz="1800" i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ecore</a:t>
            </a:r>
            <a:r>
              <a:rPr lang="en-US" sz="1800" i="1" dirty="0">
                <a:solidFill>
                  <a:srgbClr val="FF0000"/>
                </a:solidFill>
                <a:latin typeface="Comic Sans MS" panose="030F0702030302020204" pitchFamily="66" charset="0"/>
              </a:rPr>
              <a:t>::</a:t>
            </a:r>
            <a:r>
              <a:rPr lang="en-US" sz="1800" i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EString</a:t>
            </a:r>
            <a:r>
              <a:rPr lang="en-US" sz="1800" i="1" dirty="0" smtClean="0">
                <a:latin typeface="Comic Sans MS" panose="030F0702030302020204" pitchFamily="66" charset="0"/>
              </a:rPr>
              <a:t>: </a:t>
            </a:r>
            <a:r>
              <a:rPr lang="en-US" sz="1800" dirty="0" smtClean="0">
                <a:latin typeface="Comic Sans MS" panose="030F0702030302020204" pitchFamily="66" charset="0"/>
              </a:rPr>
              <a:t>(</a:t>
            </a:r>
            <a:r>
              <a:rPr lang="en-US" sz="1800" dirty="0">
                <a:latin typeface="Comic Sans MS" panose="030F0702030302020204" pitchFamily="66" charset="0"/>
              </a:rPr>
              <a:t>'A'..'Z') ('</a:t>
            </a:r>
            <a:r>
              <a:rPr lang="en-US" sz="1800" dirty="0" err="1">
                <a:latin typeface="Comic Sans MS" panose="030F0702030302020204" pitchFamily="66" charset="0"/>
              </a:rPr>
              <a:t>a'..'z</a:t>
            </a:r>
            <a:r>
              <a:rPr lang="en-US" sz="1800" dirty="0">
                <a:latin typeface="Comic Sans MS" panose="030F0702030302020204" pitchFamily="66" charset="0"/>
              </a:rPr>
              <a:t>')*;</a:t>
            </a:r>
          </a:p>
        </p:txBody>
      </p:sp>
    </p:spTree>
    <p:extLst>
      <p:ext uri="{BB962C8B-B14F-4D97-AF65-F5344CB8AC3E}">
        <p14:creationId xmlns:p14="http://schemas.microsoft.com/office/powerpoint/2010/main" val="1940585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Example - EBNF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18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mic Sans MS" panose="030F0702030302020204" pitchFamily="66" charset="0"/>
              </a:rPr>
              <a:t>Model =</a:t>
            </a:r>
          </a:p>
          <a:p>
            <a:pPr marL="0" indent="0">
              <a:buNone/>
            </a:pPr>
            <a:r>
              <a:rPr lang="en-US" sz="1800" dirty="0" smtClean="0">
                <a:latin typeface="Comic Sans MS" panose="030F0702030302020204" pitchFamily="66" charset="0"/>
              </a:rPr>
              <a:t>  {Greeting} .</a:t>
            </a:r>
          </a:p>
          <a:p>
            <a:pPr marL="0" indent="0">
              <a:buNone/>
            </a:pPr>
            <a:endParaRPr lang="en-US" sz="18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mic Sans MS" panose="030F0702030302020204" pitchFamily="66" charset="0"/>
              </a:rPr>
              <a:t>Greeting = </a:t>
            </a:r>
          </a:p>
          <a:p>
            <a:pPr marL="0" indent="0">
              <a:buNone/>
            </a:pPr>
            <a:r>
              <a:rPr lang="en-US" sz="1800" dirty="0">
                <a:latin typeface="Comic Sans MS" panose="030F0702030302020204" pitchFamily="66" charset="0"/>
              </a:rPr>
              <a:t> </a:t>
            </a:r>
            <a:r>
              <a:rPr lang="en-US" sz="1800" dirty="0" smtClean="0">
                <a:latin typeface="Comic Sans MS" panose="030F0702030302020204" pitchFamily="66" charset="0"/>
              </a:rPr>
              <a:t> "Hello" NAME "!" .</a:t>
            </a:r>
          </a:p>
          <a:p>
            <a:pPr marL="0" indent="0">
              <a:buNone/>
            </a:pPr>
            <a:endParaRPr lang="en-US" sz="18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800" dirty="0">
                <a:latin typeface="Comic Sans MS" panose="030F0702030302020204" pitchFamily="66" charset="0"/>
              </a:rPr>
              <a:t>NAME </a:t>
            </a:r>
            <a:r>
              <a:rPr lang="en-US" sz="1800" dirty="0" smtClean="0">
                <a:latin typeface="Comic Sans MS" panose="030F0702030302020204" pitchFamily="66" charset="0"/>
              </a:rPr>
              <a:t>= </a:t>
            </a:r>
          </a:p>
          <a:p>
            <a:pPr marL="0" indent="0">
              <a:buNone/>
            </a:pPr>
            <a:r>
              <a:rPr lang="en-US" sz="1800" dirty="0">
                <a:latin typeface="Comic Sans MS" panose="030F0702030302020204" pitchFamily="66" charset="0"/>
              </a:rPr>
              <a:t> </a:t>
            </a:r>
            <a:r>
              <a:rPr lang="en-US" sz="1800" dirty="0" smtClean="0">
                <a:latin typeface="Comic Sans MS" panose="030F0702030302020204" pitchFamily="66" charset="0"/>
              </a:rPr>
              <a:t> ('A'..'Z') {'</a:t>
            </a:r>
            <a:r>
              <a:rPr lang="en-US" sz="1800" dirty="0" err="1" smtClean="0">
                <a:latin typeface="Comic Sans MS" panose="030F0702030302020204" pitchFamily="66" charset="0"/>
              </a:rPr>
              <a:t>a'..'z</a:t>
            </a:r>
            <a:r>
              <a:rPr lang="en-US" sz="1800" dirty="0" smtClean="0">
                <a:latin typeface="Comic Sans MS" panose="030F0702030302020204" pitchFamily="66" charset="0"/>
              </a:rPr>
              <a:t>'} .</a:t>
            </a:r>
          </a:p>
          <a:p>
            <a:pPr marL="0" indent="0">
              <a:buNone/>
            </a:pPr>
            <a:endParaRPr lang="en-US" sz="18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1800" dirty="0">
              <a:latin typeface="Comic Sans MS" panose="030F0702030302020204" pitchFamily="66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white">
          <a:xfrm>
            <a:off x="4570834" y="3645024"/>
            <a:ext cx="4495800" cy="2772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en-US" sz="1600" kern="0" dirty="0">
              <a:latin typeface="Comic Sans MS" panose="030F0702030302020204" pitchFamily="66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509120"/>
            <a:ext cx="3111774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9414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Example</a:t>
            </a:r>
            <a:r>
              <a:rPr lang="de-AT" dirty="0" smtClean="0"/>
              <a:t> - </a:t>
            </a:r>
            <a:r>
              <a:rPr lang="de-AT" dirty="0" err="1" smtClean="0"/>
              <a:t>Xtext</a:t>
            </a:r>
            <a:r>
              <a:rPr lang="de-AT" dirty="0" smtClean="0"/>
              <a:t> Grammar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400" b="1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mic Sans MS" panose="030F0702030302020204" pitchFamily="66" charset="0"/>
              </a:rPr>
              <a:t>grammar </a:t>
            </a:r>
            <a:r>
              <a:rPr lang="en-US" sz="1400" dirty="0" err="1">
                <a:latin typeface="Comic Sans MS" panose="030F0702030302020204" pitchFamily="66" charset="0"/>
              </a:rPr>
              <a:t>org.xtext.example.mydsl.MyDsl</a:t>
            </a:r>
            <a:r>
              <a:rPr lang="en-US" sz="1400" dirty="0">
                <a:latin typeface="Comic Sans MS" panose="030F0702030302020204" pitchFamily="66" charset="0"/>
              </a:rPr>
              <a:t> // language name</a:t>
            </a:r>
          </a:p>
          <a:p>
            <a:pPr marL="0" indent="0">
              <a:buNone/>
            </a:pPr>
            <a:r>
              <a:rPr lang="en-US" sz="1400" b="1" dirty="0" smtClean="0">
                <a:latin typeface="Comic Sans MS" panose="030F0702030302020204" pitchFamily="66" charset="0"/>
              </a:rPr>
              <a:t>  with </a:t>
            </a:r>
            <a:r>
              <a:rPr lang="en-US" sz="1400" dirty="0" err="1" smtClean="0">
                <a:latin typeface="Comic Sans MS" panose="030F0702030302020204" pitchFamily="66" charset="0"/>
              </a:rPr>
              <a:t>org.eclipse.xtext.common.Terminals</a:t>
            </a:r>
            <a:r>
              <a:rPr lang="en-US" sz="1400" dirty="0" smtClean="0">
                <a:latin typeface="Comic Sans MS" panose="030F0702030302020204" pitchFamily="66" charset="0"/>
              </a:rPr>
              <a:t> // include predefined terminal rules</a:t>
            </a:r>
          </a:p>
          <a:p>
            <a:pPr marL="0" indent="0">
              <a:buNone/>
            </a:pPr>
            <a:r>
              <a:rPr lang="fr-FR" sz="1400" b="1" dirty="0" smtClean="0">
                <a:latin typeface="Comic Sans MS" panose="030F0702030302020204" pitchFamily="66" charset="0"/>
              </a:rPr>
              <a:t>  </a:t>
            </a:r>
            <a:r>
              <a:rPr lang="fr-FR" sz="1400" b="1" dirty="0" err="1" smtClean="0">
                <a:latin typeface="Comic Sans MS" panose="030F0702030302020204" pitchFamily="66" charset="0"/>
              </a:rPr>
              <a:t>hidden</a:t>
            </a:r>
            <a:r>
              <a:rPr lang="fr-FR" sz="1400" b="1" dirty="0" smtClean="0">
                <a:latin typeface="Comic Sans MS" panose="030F0702030302020204" pitchFamily="66" charset="0"/>
              </a:rPr>
              <a:t> </a:t>
            </a:r>
            <a:r>
              <a:rPr lang="fr-FR" sz="1400" dirty="0">
                <a:latin typeface="Comic Sans MS" panose="030F0702030302020204" pitchFamily="66" charset="0"/>
              </a:rPr>
              <a:t>(ML_COMMENT) // </a:t>
            </a:r>
            <a:r>
              <a:rPr lang="fr-FR" sz="1400" dirty="0" err="1">
                <a:latin typeface="Comic Sans MS" panose="030F0702030302020204" pitchFamily="66" charset="0"/>
              </a:rPr>
              <a:t>define</a:t>
            </a:r>
            <a:r>
              <a:rPr lang="fr-FR" sz="1400" dirty="0">
                <a:latin typeface="Comic Sans MS" panose="030F0702030302020204" pitchFamily="66" charset="0"/>
              </a:rPr>
              <a:t> comment style</a:t>
            </a:r>
          </a:p>
          <a:p>
            <a:pPr marL="0" indent="0">
              <a:buNone/>
            </a:pPr>
            <a:endParaRPr lang="en-US" sz="1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mic Sans MS" panose="030F0702030302020204" pitchFamily="66" charset="0"/>
              </a:rPr>
              <a:t>generate </a:t>
            </a:r>
            <a:r>
              <a:rPr lang="en-US" sz="1400" dirty="0" err="1">
                <a:latin typeface="Comic Sans MS" panose="030F0702030302020204" pitchFamily="66" charset="0"/>
              </a:rPr>
              <a:t>myDsl</a:t>
            </a:r>
            <a:r>
              <a:rPr lang="en-US" sz="1400" dirty="0">
                <a:latin typeface="Comic Sans MS" panose="030F0702030302020204" pitchFamily="66" charset="0"/>
              </a:rPr>
              <a:t> // generate an </a:t>
            </a:r>
            <a:r>
              <a:rPr lang="en-US" sz="1400" dirty="0" err="1">
                <a:latin typeface="Comic Sans MS" panose="030F0702030302020204" pitchFamily="66" charset="0"/>
              </a:rPr>
              <a:t>ecore</a:t>
            </a:r>
            <a:r>
              <a:rPr lang="en-US" sz="1400" dirty="0">
                <a:latin typeface="Comic Sans MS" panose="030F0702030302020204" pitchFamily="66" charset="0"/>
              </a:rPr>
              <a:t> model for this grammar</a:t>
            </a:r>
          </a:p>
          <a:p>
            <a:pPr marL="0" indent="0">
              <a:buNone/>
            </a:pPr>
            <a:r>
              <a:rPr lang="en-US" sz="1400" dirty="0" smtClean="0">
                <a:latin typeface="Comic Sans MS" panose="030F0702030302020204" pitchFamily="66" charset="0"/>
              </a:rPr>
              <a:t>  "</a:t>
            </a:r>
            <a:r>
              <a:rPr lang="en-US" sz="1400" dirty="0">
                <a:latin typeface="Comic Sans MS" panose="030F0702030302020204" pitchFamily="66" charset="0"/>
              </a:rPr>
              <a:t>http://www.xtext.org/example/mydsl/MyDsl" </a:t>
            </a:r>
          </a:p>
          <a:p>
            <a:pPr marL="0" indent="0">
              <a:buNone/>
            </a:pPr>
            <a:endParaRPr lang="en-US" sz="1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Model: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 greetings</a:t>
            </a: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+=Greeting*;</a:t>
            </a:r>
          </a:p>
          <a:p>
            <a:pPr marL="0" indent="0">
              <a:buNone/>
            </a:pPr>
            <a:endParaRPr lang="en-US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Greeting: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 'Hello</a:t>
            </a: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' name=NAME '!';</a:t>
            </a:r>
          </a:p>
          <a:p>
            <a:pPr marL="0" indent="0">
              <a:buNone/>
            </a:pPr>
            <a:endParaRPr lang="en-US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terminal NAME returns </a:t>
            </a:r>
            <a:r>
              <a:rPr lang="en-US" sz="1400" i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ecore</a:t>
            </a:r>
            <a:r>
              <a:rPr lang="en-US" sz="1400" i="1" dirty="0">
                <a:solidFill>
                  <a:srgbClr val="FF0000"/>
                </a:solidFill>
                <a:latin typeface="Comic Sans MS" panose="030F0702030302020204" pitchFamily="66" charset="0"/>
              </a:rPr>
              <a:t>::</a:t>
            </a:r>
            <a:r>
              <a:rPr lang="en-US" sz="1400" i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EString</a:t>
            </a:r>
            <a:r>
              <a:rPr lang="en-US" sz="1400" i="1" dirty="0">
                <a:solidFill>
                  <a:srgbClr val="FF0000"/>
                </a:solidFill>
                <a:latin typeface="Comic Sans MS" panose="030F0702030302020204" pitchFamily="66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 (</a:t>
            </a: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'A'..'Z') ('</a:t>
            </a:r>
            <a:r>
              <a:rPr lang="en-US" sz="1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a'..'z</a:t>
            </a: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')*;</a:t>
            </a:r>
          </a:p>
          <a:p>
            <a:pPr marL="0" indent="0">
              <a:buNone/>
            </a:pPr>
            <a:endParaRPr lang="en-US" sz="1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mic Sans MS" panose="030F0702030302020204" pitchFamily="66" charset="0"/>
              </a:rPr>
              <a:t>terminal ML_COMMENT: </a:t>
            </a:r>
            <a:r>
              <a:rPr lang="en-US" sz="1400" dirty="0">
                <a:latin typeface="Comic Sans MS" panose="030F0702030302020204" pitchFamily="66" charset="0"/>
              </a:rPr>
              <a:t>// terminal rule</a:t>
            </a:r>
          </a:p>
          <a:p>
            <a:pPr marL="0" indent="0">
              <a:buNone/>
            </a:pPr>
            <a:r>
              <a:rPr lang="en-US" sz="1400" dirty="0" smtClean="0">
                <a:latin typeface="Comic Sans MS" panose="030F0702030302020204" pitchFamily="66" charset="0"/>
              </a:rPr>
              <a:t>  '/*'-&gt;'*/';</a:t>
            </a:r>
            <a:endParaRPr lang="en-US" sz="1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1400" dirty="0">
              <a:latin typeface="Comic Sans MS" panose="030F0702030302020204" pitchFamily="66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525627"/>
            <a:ext cx="3018060" cy="3786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2345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Xtext Grammar: </a:t>
            </a:r>
            <a:r>
              <a:rPr lang="de-AT" dirty="0"/>
              <a:t>Language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46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Grammar: Parser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VarDecl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:</a:t>
            </a:r>
          </a:p>
          <a:p>
            <a:pPr marL="0" indent="0">
              <a:buNone/>
            </a:pPr>
            <a:r>
              <a:rPr lang="sv-SE" dirty="0" smtClean="0">
                <a:latin typeface="Comic Sans MS" panose="030F0702030302020204" pitchFamily="66" charset="0"/>
              </a:rPr>
              <a:t>	"</a:t>
            </a:r>
            <a:r>
              <a:rPr lang="sv-SE" dirty="0">
                <a:latin typeface="Comic Sans MS" panose="030F0702030302020204" pitchFamily="66" charset="0"/>
              </a:rPr>
              <a:t>VAR" </a:t>
            </a:r>
            <a:r>
              <a:rPr lang="sv-SE" dirty="0" smtClean="0">
                <a:latin typeface="Comic Sans MS" panose="030F0702030302020204" pitchFamily="66" charset="0"/>
              </a:rPr>
              <a:t>vars+=</a:t>
            </a:r>
          </a:p>
          <a:p>
            <a:pPr marL="0" indent="0">
              <a:buNone/>
            </a:pPr>
            <a:r>
              <a:rPr lang="sv-SE" dirty="0" smtClean="0">
                <a:latin typeface="Comic Sans MS" panose="030F0702030302020204" pitchFamily="66" charset="0"/>
              </a:rPr>
              <a:t>		VarName ("," 	vars+=VarName)* </a:t>
            </a:r>
          </a:p>
          <a:p>
            <a:pPr marL="0" indent="0">
              <a:buNone/>
            </a:pPr>
            <a:r>
              <a:rPr lang="sv-SE" dirty="0">
                <a:latin typeface="Comic Sans MS" panose="030F0702030302020204" pitchFamily="66" charset="0"/>
              </a:rPr>
              <a:t>	</a:t>
            </a:r>
            <a:r>
              <a:rPr lang="sv-SE" dirty="0" smtClean="0">
                <a:latin typeface="Comic Sans MS" panose="030F0702030302020204" pitchFamily="66" charset="0"/>
              </a:rPr>
              <a:t>":" </a:t>
            </a:r>
            <a:r>
              <a:rPr lang="sv-SE" dirty="0">
                <a:latin typeface="Comic Sans MS" panose="030F0702030302020204" pitchFamily="66" charset="0"/>
              </a:rPr>
              <a:t>"INTEGER" </a:t>
            </a:r>
            <a:r>
              <a:rPr lang="sv-SE" dirty="0" smtClean="0">
                <a:latin typeface="Comic Sans MS" panose="030F0702030302020204" pitchFamily="66" charset="0"/>
              </a:rPr>
              <a:t>";" </a:t>
            </a:r>
            <a:r>
              <a:rPr lang="sv-SE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;</a:t>
            </a:r>
          </a:p>
          <a:p>
            <a:pPr marL="0" indent="0">
              <a:buNone/>
            </a:pPr>
            <a:endParaRPr lang="sv-SE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sv-SE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Hint: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Each parser rule is converted into an 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ECore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class.</a:t>
            </a:r>
            <a:endParaRPr lang="sv-SE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55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Install Check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312420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3" y="2204864"/>
            <a:ext cx="4031847" cy="2450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827485"/>
            <a:ext cx="4615458" cy="4837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3281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Grammar: Terminal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 err="1">
                <a:latin typeface="Comic Sans MS" panose="030F0702030302020204" pitchFamily="66" charset="0"/>
              </a:rPr>
              <a:t>VarDecl</a:t>
            </a:r>
            <a:r>
              <a:rPr lang="en-US" dirty="0">
                <a:latin typeface="Comic Sans MS" panose="030F0702030302020204" pitchFamily="66" charset="0"/>
              </a:rPr>
              <a:t>:</a:t>
            </a:r>
          </a:p>
          <a:p>
            <a:pPr marL="0" indent="0">
              <a:buNone/>
            </a:pPr>
            <a:r>
              <a:rPr lang="sv-SE" dirty="0" smtClean="0">
                <a:latin typeface="Comic Sans MS" panose="030F0702030302020204" pitchFamily="66" charset="0"/>
              </a:rPr>
              <a:t>	</a:t>
            </a:r>
            <a:r>
              <a:rPr lang="sv-SE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"</a:t>
            </a:r>
            <a:r>
              <a:rPr lang="sv-SE" dirty="0">
                <a:solidFill>
                  <a:srgbClr val="FF0000"/>
                </a:solidFill>
                <a:latin typeface="Comic Sans MS" panose="030F0702030302020204" pitchFamily="66" charset="0"/>
              </a:rPr>
              <a:t>VAR" </a:t>
            </a:r>
            <a:r>
              <a:rPr lang="sv-SE" dirty="0">
                <a:latin typeface="Comic Sans MS" panose="030F0702030302020204" pitchFamily="66" charset="0"/>
              </a:rPr>
              <a:t>vars</a:t>
            </a:r>
            <a:r>
              <a:rPr lang="sv-SE" dirty="0" smtClean="0">
                <a:latin typeface="Comic Sans MS" panose="030F0702030302020204" pitchFamily="66" charset="0"/>
              </a:rPr>
              <a:t>+=</a:t>
            </a:r>
          </a:p>
          <a:p>
            <a:pPr marL="0" indent="0">
              <a:buNone/>
            </a:pPr>
            <a:r>
              <a:rPr lang="sv-SE" dirty="0">
                <a:latin typeface="Comic Sans MS" panose="030F0702030302020204" pitchFamily="66" charset="0"/>
              </a:rPr>
              <a:t>	</a:t>
            </a:r>
            <a:r>
              <a:rPr lang="sv-SE" dirty="0" smtClean="0">
                <a:latin typeface="Comic Sans MS" panose="030F0702030302020204" pitchFamily="66" charset="0"/>
              </a:rPr>
              <a:t>VarName </a:t>
            </a:r>
            <a:r>
              <a:rPr lang="sv-SE" dirty="0">
                <a:latin typeface="Comic Sans MS" panose="030F0702030302020204" pitchFamily="66" charset="0"/>
              </a:rPr>
              <a:t>("," </a:t>
            </a:r>
            <a:r>
              <a:rPr lang="sv-SE" dirty="0" smtClean="0">
                <a:latin typeface="Comic Sans MS" panose="030F0702030302020204" pitchFamily="66" charset="0"/>
              </a:rPr>
              <a:t>	vars</a:t>
            </a:r>
            <a:r>
              <a:rPr lang="sv-SE" dirty="0">
                <a:latin typeface="Comic Sans MS" panose="030F0702030302020204" pitchFamily="66" charset="0"/>
              </a:rPr>
              <a:t>+=VarName</a:t>
            </a:r>
            <a:r>
              <a:rPr lang="sv-SE" dirty="0" smtClean="0">
                <a:latin typeface="Comic Sans MS" panose="030F0702030302020204" pitchFamily="66" charset="0"/>
              </a:rPr>
              <a:t>)* </a:t>
            </a:r>
          </a:p>
          <a:p>
            <a:pPr marL="0" indent="0">
              <a:buNone/>
            </a:pPr>
            <a:r>
              <a:rPr lang="sv-SE" dirty="0">
                <a:latin typeface="Comic Sans MS" panose="030F0702030302020204" pitchFamily="66" charset="0"/>
              </a:rPr>
              <a:t>	</a:t>
            </a:r>
            <a:r>
              <a:rPr lang="sv-SE" dirty="0" smtClean="0">
                <a:latin typeface="Comic Sans MS" panose="030F0702030302020204" pitchFamily="66" charset="0"/>
              </a:rPr>
              <a:t>":" </a:t>
            </a:r>
            <a:r>
              <a:rPr lang="sv-SE" dirty="0">
                <a:latin typeface="Comic Sans MS" panose="030F0702030302020204" pitchFamily="66" charset="0"/>
              </a:rPr>
              <a:t>"INTEGER" ";";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660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Grammar: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Fact: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	</a:t>
            </a:r>
            <a:r>
              <a:rPr lang="en-US" dirty="0" err="1" smtClean="0">
                <a:latin typeface="Comic Sans MS" panose="030F0702030302020204" pitchFamily="66" charset="0"/>
              </a:rPr>
              <a:t>var</a:t>
            </a:r>
            <a:r>
              <a:rPr lang="en-US" dirty="0" smtClean="0">
                <a:latin typeface="Comic Sans MS" panose="030F0702030302020204" pitchFamily="66" charset="0"/>
              </a:rPr>
              <a:t>=IDENT </a:t>
            </a: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|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	</a:t>
            </a:r>
            <a:r>
              <a:rPr lang="en-US" dirty="0" smtClean="0">
                <a:latin typeface="Comic Sans MS" panose="030F0702030302020204" pitchFamily="66" charset="0"/>
              </a:rPr>
              <a:t>number=NUMBER </a:t>
            </a:r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|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endParaRPr lang="en-US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	</a:t>
            </a:r>
            <a:r>
              <a:rPr lang="en-US" dirty="0" smtClean="0">
                <a:latin typeface="Comic Sans MS" panose="030F0702030302020204" pitchFamily="66" charset="0"/>
              </a:rPr>
              <a:t>"(" </a:t>
            </a:r>
            <a:r>
              <a:rPr lang="en-US" dirty="0" err="1">
                <a:latin typeface="Comic Sans MS" panose="030F0702030302020204" pitchFamily="66" charset="0"/>
              </a:rPr>
              <a:t>expr</a:t>
            </a:r>
            <a:r>
              <a:rPr lang="en-US" dirty="0">
                <a:latin typeface="Comic Sans MS" panose="030F0702030302020204" pitchFamily="66" charset="0"/>
              </a:rPr>
              <a:t>=</a:t>
            </a:r>
            <a:r>
              <a:rPr lang="en-US" dirty="0" err="1">
                <a:latin typeface="Comic Sans MS" panose="030F0702030302020204" pitchFamily="66" charset="0"/>
              </a:rPr>
              <a:t>Expr</a:t>
            </a:r>
            <a:r>
              <a:rPr lang="en-US" dirty="0">
                <a:latin typeface="Comic Sans MS" panose="030F0702030302020204" pitchFamily="66" charset="0"/>
              </a:rPr>
              <a:t> ")";</a:t>
            </a:r>
          </a:p>
        </p:txBody>
      </p:sp>
    </p:spTree>
    <p:extLst>
      <p:ext uri="{BB962C8B-B14F-4D97-AF65-F5344CB8AC3E}">
        <p14:creationId xmlns:p14="http://schemas.microsoft.com/office/powerpoint/2010/main" val="2484648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Grammar: Repetition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 err="1">
                <a:latin typeface="Comic Sans MS" panose="030F0702030302020204" pitchFamily="66" charset="0"/>
              </a:rPr>
              <a:t>Expr</a:t>
            </a:r>
            <a:r>
              <a:rPr lang="en-US" dirty="0">
                <a:latin typeface="Comic Sans MS" panose="030F0702030302020204" pitchFamily="66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	term=Term </a:t>
            </a:r>
            <a:r>
              <a:rPr lang="en-US" dirty="0">
                <a:latin typeface="Comic Sans MS" panose="030F0702030302020204" pitchFamily="66" charset="0"/>
              </a:rPr>
              <a:t>(terms+=</a:t>
            </a:r>
            <a:r>
              <a:rPr lang="en-US" dirty="0" err="1">
                <a:latin typeface="Comic Sans MS" panose="030F0702030302020204" pitchFamily="66" charset="0"/>
              </a:rPr>
              <a:t>ExprExt</a:t>
            </a:r>
            <a:r>
              <a:rPr lang="en-US" dirty="0">
                <a:latin typeface="Comic Sans MS" panose="030F0702030302020204" pitchFamily="66" charset="0"/>
              </a:rPr>
              <a:t>)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*</a:t>
            </a:r>
            <a:r>
              <a:rPr lang="en-US" dirty="0">
                <a:latin typeface="Comic Sans MS" panose="030F0702030302020204" pitchFamily="66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73706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Grammar: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 err="1">
                <a:latin typeface="Comic Sans MS" panose="030F0702030302020204" pitchFamily="66" charset="0"/>
              </a:rPr>
              <a:t>Expr</a:t>
            </a:r>
            <a:r>
              <a:rPr lang="en-US" dirty="0">
                <a:latin typeface="Comic Sans MS" panose="030F0702030302020204" pitchFamily="66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	term=Term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(</a:t>
            </a:r>
            <a:r>
              <a:rPr lang="en-US" dirty="0">
                <a:latin typeface="Comic Sans MS" panose="030F0702030302020204" pitchFamily="66" charset="0"/>
              </a:rPr>
              <a:t>terms+=</a:t>
            </a:r>
            <a:r>
              <a:rPr lang="en-US" dirty="0" err="1">
                <a:latin typeface="Comic Sans MS" panose="030F0702030302020204" pitchFamily="66" charset="0"/>
              </a:rPr>
              <a:t>ExprExt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  <a:r>
              <a:rPr lang="en-US" dirty="0">
                <a:latin typeface="Comic Sans MS" panose="030F0702030302020204" pitchFamily="66" charset="0"/>
              </a:rPr>
              <a:t>*;</a:t>
            </a:r>
          </a:p>
        </p:txBody>
      </p:sp>
    </p:spTree>
    <p:extLst>
      <p:ext uri="{BB962C8B-B14F-4D97-AF65-F5344CB8AC3E}">
        <p14:creationId xmlns:p14="http://schemas.microsoft.com/office/powerpoint/2010/main" val="618567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Grammar: Terminal </a:t>
            </a:r>
            <a:r>
              <a:rPr lang="de-AT" dirty="0" err="1" smtClean="0"/>
              <a:t>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>
              <a:buNone/>
            </a:pPr>
            <a:r>
              <a:rPr lang="de-AT" dirty="0" smtClean="0">
                <a:solidFill>
                  <a:srgbClr val="FF0000"/>
                </a:solidFill>
                <a:latin typeface="Comic Sans MS" pitchFamily="66" charset="0"/>
              </a:rPr>
              <a:t>terminal ID : </a:t>
            </a:r>
          </a:p>
          <a:p>
            <a:pPr>
              <a:buNone/>
            </a:pPr>
            <a:r>
              <a:rPr lang="de-AT" dirty="0" smtClean="0">
                <a:latin typeface="Comic Sans MS" pitchFamily="66" charset="0"/>
              </a:rPr>
              <a:t>	('</a:t>
            </a:r>
            <a:r>
              <a:rPr lang="de-AT" dirty="0" err="1" smtClean="0">
                <a:latin typeface="Comic Sans MS" pitchFamily="66" charset="0"/>
              </a:rPr>
              <a:t>a'..'z'|'A</a:t>
            </a:r>
            <a:r>
              <a:rPr lang="de-AT" dirty="0" smtClean="0">
                <a:latin typeface="Comic Sans MS" pitchFamily="66" charset="0"/>
              </a:rPr>
              <a:t>'..'Z'|'_') ('</a:t>
            </a:r>
            <a:r>
              <a:rPr lang="de-AT" dirty="0" err="1" smtClean="0">
                <a:latin typeface="Comic Sans MS" pitchFamily="66" charset="0"/>
              </a:rPr>
              <a:t>a'..'z'|'A</a:t>
            </a:r>
            <a:r>
              <a:rPr lang="de-AT" dirty="0" smtClean="0">
                <a:latin typeface="Comic Sans MS" pitchFamily="66" charset="0"/>
              </a:rPr>
              <a:t>'..'Z'|'_'|'0'..'9')*</a:t>
            </a:r>
            <a:r>
              <a:rPr lang="de-AT" dirty="0" smtClean="0">
                <a:solidFill>
                  <a:srgbClr val="FF0000"/>
                </a:solidFill>
                <a:latin typeface="Comic Sans MS" pitchFamily="66" charset="0"/>
              </a:rPr>
              <a:t>;</a:t>
            </a:r>
            <a:endParaRPr lang="de-AT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660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Xtext Grammar: AST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93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Grammar: </a:t>
            </a:r>
            <a:r>
              <a:rPr lang="de-AT" dirty="0" err="1" smtClean="0"/>
              <a:t>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de-AT" dirty="0" err="1" smtClean="0">
                <a:latin typeface="Comic Sans MS" pitchFamily="66" charset="0"/>
              </a:rPr>
              <a:t>Expr</a:t>
            </a:r>
            <a:r>
              <a:rPr lang="de-AT" dirty="0" smtClean="0">
                <a:latin typeface="Comic Sans MS" pitchFamily="66" charset="0"/>
              </a:rPr>
              <a:t>:</a:t>
            </a:r>
          </a:p>
          <a:p>
            <a:pPr>
              <a:buNone/>
            </a:pPr>
            <a:r>
              <a:rPr lang="de-AT" dirty="0" smtClean="0">
                <a:latin typeface="Comic Sans MS" pitchFamily="66" charset="0"/>
              </a:rPr>
              <a:t>    </a:t>
            </a:r>
            <a:r>
              <a:rPr lang="de-AT" dirty="0" err="1" smtClean="0">
                <a:solidFill>
                  <a:srgbClr val="FF0000"/>
                </a:solidFill>
                <a:latin typeface="Comic Sans MS" pitchFamily="66" charset="0"/>
              </a:rPr>
              <a:t>term</a:t>
            </a:r>
            <a:r>
              <a:rPr lang="de-AT" dirty="0" smtClean="0">
                <a:solidFill>
                  <a:srgbClr val="FF0000"/>
                </a:solidFill>
                <a:latin typeface="Comic Sans MS" pitchFamily="66" charset="0"/>
              </a:rPr>
              <a:t>=</a:t>
            </a:r>
            <a:r>
              <a:rPr lang="de-AT" dirty="0" smtClean="0">
                <a:latin typeface="Comic Sans MS" pitchFamily="66" charset="0"/>
              </a:rPr>
              <a:t>Term (</a:t>
            </a:r>
            <a:r>
              <a:rPr lang="de-AT" dirty="0" err="1" smtClean="0">
                <a:solidFill>
                  <a:srgbClr val="FF0000"/>
                </a:solidFill>
                <a:latin typeface="Comic Sans MS" pitchFamily="66" charset="0"/>
              </a:rPr>
              <a:t>terms</a:t>
            </a:r>
            <a:r>
              <a:rPr lang="de-AT" dirty="0" smtClean="0">
                <a:solidFill>
                  <a:srgbClr val="FF0000"/>
                </a:solidFill>
                <a:latin typeface="Comic Sans MS" pitchFamily="66" charset="0"/>
              </a:rPr>
              <a:t>+=</a:t>
            </a:r>
            <a:r>
              <a:rPr lang="de-AT" dirty="0" err="1" smtClean="0">
                <a:latin typeface="Comic Sans MS" pitchFamily="66" charset="0"/>
              </a:rPr>
              <a:t>ExprExt</a:t>
            </a:r>
            <a:r>
              <a:rPr lang="de-AT" dirty="0" smtClean="0">
                <a:latin typeface="Comic Sans MS" pitchFamily="66" charset="0"/>
              </a:rPr>
              <a:t>)*;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  <p:pic>
        <p:nvPicPr>
          <p:cNvPr id="5" name="Bild 4" descr="exprinterf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645024"/>
            <a:ext cx="3672408" cy="226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5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Grammar: Cross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Transition </a:t>
            </a:r>
            <a:r>
              <a:rPr lang="en-US" dirty="0">
                <a:latin typeface="Comic Sans MS" panose="030F0702030302020204" pitchFamily="66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  event=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[</a:t>
            </a:r>
            <a:r>
              <a:rPr lang="en-US" dirty="0" smtClean="0">
                <a:latin typeface="Comic Sans MS" panose="030F0702030302020204" pitchFamily="66" charset="0"/>
              </a:rPr>
              <a:t>Event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]</a:t>
            </a:r>
            <a:r>
              <a:rPr lang="en-US" dirty="0">
                <a:latin typeface="Comic Sans MS" panose="030F0702030302020204" pitchFamily="66" charset="0"/>
              </a:rPr>
              <a:t> '=&gt;' state=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[</a:t>
            </a:r>
            <a:r>
              <a:rPr lang="en-US" dirty="0">
                <a:latin typeface="Comic Sans MS" panose="030F0702030302020204" pitchFamily="66" charset="0"/>
              </a:rPr>
              <a:t>State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]</a:t>
            </a:r>
            <a:r>
              <a:rPr lang="en-US" dirty="0" smtClean="0">
                <a:latin typeface="Comic Sans MS" panose="030F0702030302020204" pitchFamily="66" charset="0"/>
              </a:rPr>
              <a:t>;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Event: </a:t>
            </a:r>
            <a:r>
              <a:rPr lang="en-US" dirty="0">
                <a:latin typeface="Comic Sans MS" panose="030F0702030302020204" pitchFamily="66" charset="0"/>
              </a:rPr>
              <a:t>....;</a:t>
            </a:r>
          </a:p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424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Grammar: Terminal </a:t>
            </a:r>
            <a:r>
              <a:rPr lang="de-AT" dirty="0" err="1" smtClean="0"/>
              <a:t>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terminal NUMBER returns </a:t>
            </a:r>
            <a:r>
              <a:rPr lang="en-US" b="1" i="1" dirty="0" err="1" smtClean="0">
                <a:solidFill>
                  <a:srgbClr val="FF0000"/>
                </a:solidFill>
                <a:latin typeface="Comic Sans MS" pitchFamily="66" charset="0"/>
              </a:rPr>
              <a:t>ecore</a:t>
            </a:r>
            <a:r>
              <a:rPr lang="en-US" b="1" i="1" dirty="0" smtClean="0">
                <a:solidFill>
                  <a:srgbClr val="FF0000"/>
                </a:solidFill>
                <a:latin typeface="Comic Sans MS" pitchFamily="66" charset="0"/>
              </a:rPr>
              <a:t>::</a:t>
            </a:r>
            <a:r>
              <a:rPr lang="en-US" b="1" i="1" dirty="0" err="1" smtClean="0">
                <a:solidFill>
                  <a:srgbClr val="FF0000"/>
                </a:solidFill>
                <a:latin typeface="Comic Sans MS" pitchFamily="66" charset="0"/>
              </a:rPr>
              <a:t>EInt</a:t>
            </a:r>
            <a:r>
              <a:rPr lang="en-US" b="1" i="1" dirty="0" smtClean="0">
                <a:solidFill>
                  <a:srgbClr val="FF0000"/>
                </a:solidFill>
                <a:latin typeface="Comic Sans MS" pitchFamily="66" charset="0"/>
              </a:rPr>
              <a:t>:</a:t>
            </a:r>
          </a:p>
          <a:p>
            <a:pPr>
              <a:buNone/>
            </a:pPr>
            <a:r>
              <a:rPr lang="de-AT" dirty="0" smtClean="0">
                <a:solidFill>
                  <a:srgbClr val="FF0000"/>
                </a:solidFill>
                <a:latin typeface="Comic Sans MS" pitchFamily="66" charset="0"/>
              </a:rPr>
              <a:t>	</a:t>
            </a:r>
            <a:r>
              <a:rPr lang="de-AT" dirty="0" smtClean="0">
                <a:latin typeface="Comic Sans MS" pitchFamily="66" charset="0"/>
              </a:rPr>
              <a:t>('0'..'9')+</a:t>
            </a:r>
            <a:r>
              <a:rPr lang="de-AT" dirty="0" smtClean="0">
                <a:solidFill>
                  <a:srgbClr val="FF0000"/>
                </a:solidFill>
                <a:latin typeface="Comic Sans MS" pitchFamily="66" charset="0"/>
              </a:rPr>
              <a:t>;</a:t>
            </a:r>
            <a:endParaRPr lang="de-AT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660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Demo Project: Mini Pascal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65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Eclipse Marketplace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711" y="1252786"/>
            <a:ext cx="4517775" cy="5355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8193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Editor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84784"/>
            <a:ext cx="6939955" cy="482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7028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Content Assist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850529"/>
            <a:ext cx="4814863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2654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Validator &amp; Quick Fix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6" y="2060848"/>
            <a:ext cx="4563507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476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Code Generator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1556792"/>
            <a:ext cx="4079181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12976"/>
            <a:ext cx="6626112" cy="270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2251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New File Wizard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530" y="1484784"/>
            <a:ext cx="4802889" cy="45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2151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Exercise 1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Mini Pascal Xtext Grammar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527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Mini Pascal </a:t>
            </a:r>
            <a:r>
              <a:rPr lang="de-AT" dirty="0" err="1" smtClean="0"/>
              <a:t>Grammar</a:t>
            </a:r>
            <a:r>
              <a:rPr lang="de-AT" dirty="0" smtClean="0"/>
              <a:t> – EBNF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84784"/>
            <a:ext cx="86409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MP = "PROGRAM" </a:t>
            </a:r>
            <a:r>
              <a:rPr lang="en-US" sz="2000" dirty="0" err="1">
                <a:latin typeface="Comic Sans MS" panose="030F0702030302020204" pitchFamily="66" charset="0"/>
              </a:rPr>
              <a:t>ident</a:t>
            </a:r>
            <a:r>
              <a:rPr lang="en-US" sz="2000" dirty="0">
                <a:latin typeface="Comic Sans MS" panose="030F0702030302020204" pitchFamily="66" charset="0"/>
              </a:rPr>
              <a:t> ";"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  </a:t>
            </a:r>
            <a:r>
              <a:rPr lang="en-US" sz="2000" dirty="0" smtClean="0">
                <a:latin typeface="Comic Sans MS" panose="030F0702030302020204" pitchFamily="66" charset="0"/>
              </a:rPr>
              <a:t>   [ </a:t>
            </a:r>
            <a:r>
              <a:rPr lang="en-US" sz="2000" dirty="0" err="1">
                <a:latin typeface="Comic Sans MS" panose="030F0702030302020204" pitchFamily="66" charset="0"/>
              </a:rPr>
              <a:t>VarDecl</a:t>
            </a:r>
            <a:r>
              <a:rPr lang="en-US" sz="2000" dirty="0">
                <a:latin typeface="Comic Sans MS" panose="030F0702030302020204" pitchFamily="66" charset="0"/>
              </a:rPr>
              <a:t> ]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smtClean="0">
                <a:latin typeface="Comic Sans MS" panose="030F0702030302020204" pitchFamily="66" charset="0"/>
              </a:rPr>
              <a:t>    "BEGIN" </a:t>
            </a:r>
            <a:r>
              <a:rPr lang="en-US" sz="2000" dirty="0" err="1" smtClean="0">
                <a:latin typeface="Comic Sans MS" panose="030F0702030302020204" pitchFamily="66" charset="0"/>
              </a:rPr>
              <a:t>StatSeq</a:t>
            </a:r>
            <a:r>
              <a:rPr lang="en-US" sz="2000" dirty="0" smtClean="0">
                <a:latin typeface="Comic Sans MS" panose="030F0702030302020204" pitchFamily="66" charset="0"/>
              </a:rPr>
              <a:t> "</a:t>
            </a:r>
            <a:r>
              <a:rPr lang="en-US" sz="2000" dirty="0">
                <a:latin typeface="Comic Sans MS" panose="030F0702030302020204" pitchFamily="66" charset="0"/>
              </a:rPr>
              <a:t>END" "." . </a:t>
            </a:r>
            <a:endParaRPr lang="en-US" sz="2000" dirty="0" smtClean="0">
              <a:latin typeface="Comic Sans MS" panose="030F0702030302020204" pitchFamily="66" charset="0"/>
            </a:endParaRPr>
          </a:p>
          <a:p>
            <a:endParaRPr lang="en-US" sz="2000" dirty="0">
              <a:latin typeface="Comic Sans MS" panose="030F0702030302020204" pitchFamily="66" charset="0"/>
            </a:endParaRPr>
          </a:p>
          <a:p>
            <a:r>
              <a:rPr lang="sv-SE" sz="2000" dirty="0">
                <a:latin typeface="Comic Sans MS" panose="030F0702030302020204" pitchFamily="66" charset="0"/>
              </a:rPr>
              <a:t>VarDecl = "VAR" ident { "," ident } ":" "INTEGER" </a:t>
            </a:r>
            <a:r>
              <a:rPr lang="sv-SE" sz="2000" dirty="0" smtClean="0">
                <a:latin typeface="Comic Sans MS" panose="030F0702030302020204" pitchFamily="66" charset="0"/>
              </a:rPr>
              <a:t>";” .</a:t>
            </a:r>
            <a:endParaRPr lang="sv-SE" sz="2000" dirty="0">
              <a:latin typeface="Comic Sans MS" panose="030F0702030302020204" pitchFamily="66" charset="0"/>
            </a:endParaRPr>
          </a:p>
          <a:p>
            <a:endParaRPr lang="en-US" sz="2000" dirty="0" smtClean="0">
              <a:latin typeface="Comic Sans MS" panose="030F0702030302020204" pitchFamily="66" charset="0"/>
            </a:endParaRPr>
          </a:p>
          <a:p>
            <a:r>
              <a:rPr lang="en-US" sz="2000" dirty="0" err="1" smtClean="0">
                <a:latin typeface="Comic Sans MS" panose="030F0702030302020204" pitchFamily="66" charset="0"/>
              </a:rPr>
              <a:t>StatSeq</a:t>
            </a:r>
            <a:r>
              <a:rPr lang="en-US" sz="2000" dirty="0" smtClean="0">
                <a:latin typeface="Comic Sans MS" panose="030F0702030302020204" pitchFamily="66" charset="0"/>
              </a:rPr>
              <a:t> </a:t>
            </a:r>
            <a:r>
              <a:rPr lang="en-US" sz="2000" dirty="0">
                <a:latin typeface="Comic Sans MS" panose="030F0702030302020204" pitchFamily="66" charset="0"/>
              </a:rPr>
              <a:t>= Stat { ";" Stat } .</a:t>
            </a:r>
          </a:p>
          <a:p>
            <a:endParaRPr lang="en-US" sz="2000" dirty="0" smtClean="0">
              <a:latin typeface="Comic Sans MS" panose="030F0702030302020204" pitchFamily="66" charset="0"/>
            </a:endParaRPr>
          </a:p>
          <a:p>
            <a:r>
              <a:rPr lang="en-US" sz="2000" dirty="0" smtClean="0">
                <a:latin typeface="Comic Sans MS" panose="030F0702030302020204" pitchFamily="66" charset="0"/>
              </a:rPr>
              <a:t>Stat </a:t>
            </a:r>
            <a:r>
              <a:rPr lang="en-US" sz="2000" dirty="0">
                <a:latin typeface="Comic Sans MS" panose="030F0702030302020204" pitchFamily="66" charset="0"/>
              </a:rPr>
              <a:t>= [ </a:t>
            </a:r>
            <a:r>
              <a:rPr lang="en-US" sz="2000" dirty="0" err="1">
                <a:latin typeface="Comic Sans MS" panose="030F0702030302020204" pitchFamily="66" charset="0"/>
              </a:rPr>
              <a:t>ident</a:t>
            </a:r>
            <a:r>
              <a:rPr lang="en-US" sz="2000" dirty="0">
                <a:latin typeface="Comic Sans MS" panose="030F0702030302020204" pitchFamily="66" charset="0"/>
              </a:rPr>
              <a:t> ":=" </a:t>
            </a:r>
            <a:r>
              <a:rPr lang="en-US" sz="2000" dirty="0" err="1">
                <a:latin typeface="Comic Sans MS" panose="030F0702030302020204" pitchFamily="66" charset="0"/>
              </a:rPr>
              <a:t>Expr</a:t>
            </a:r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dirty="0">
                <a:latin typeface="Comic Sans MS" panose="030F0702030302020204" pitchFamily="66" charset="0"/>
              </a:rPr>
              <a:t> | "READ"  "(" </a:t>
            </a:r>
            <a:r>
              <a:rPr lang="en-US" sz="2000" dirty="0" err="1">
                <a:latin typeface="Comic Sans MS" panose="030F0702030302020204" pitchFamily="66" charset="0"/>
              </a:rPr>
              <a:t>ident</a:t>
            </a:r>
            <a:r>
              <a:rPr lang="en-US" sz="2000" dirty="0">
                <a:latin typeface="Comic Sans MS" panose="030F0702030302020204" pitchFamily="66" charset="0"/>
              </a:rPr>
              <a:t> ")"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 | "WRITE" "(" </a:t>
            </a:r>
            <a:r>
              <a:rPr lang="en-US" sz="2000" dirty="0" err="1">
                <a:latin typeface="Comic Sans MS" panose="030F0702030302020204" pitchFamily="66" charset="0"/>
              </a:rPr>
              <a:t>Expr</a:t>
            </a:r>
            <a:r>
              <a:rPr lang="en-US" sz="2000" dirty="0">
                <a:latin typeface="Comic Sans MS" panose="030F0702030302020204" pitchFamily="66" charset="0"/>
              </a:rPr>
              <a:t>  ")"</a:t>
            </a:r>
          </a:p>
          <a:p>
            <a:r>
              <a:rPr lang="en-US" sz="2000" dirty="0" smtClean="0">
                <a:latin typeface="Comic Sans MS" panose="030F0702030302020204" pitchFamily="66" charset="0"/>
              </a:rPr>
              <a:t>] </a:t>
            </a:r>
            <a:r>
              <a:rPr lang="en-US" sz="2000" dirty="0">
                <a:latin typeface="Comic Sans MS" panose="030F0702030302020204" pitchFamily="66" charset="0"/>
              </a:rPr>
              <a:t>.</a:t>
            </a:r>
          </a:p>
          <a:p>
            <a:endParaRPr lang="en-US" sz="2000" dirty="0" smtClean="0">
              <a:latin typeface="Comic Sans MS" panose="030F0702030302020204" pitchFamily="66" charset="0"/>
            </a:endParaRPr>
          </a:p>
          <a:p>
            <a:r>
              <a:rPr lang="en-US" sz="2000" dirty="0" err="1" smtClean="0">
                <a:latin typeface="Comic Sans MS" panose="030F0702030302020204" pitchFamily="66" charset="0"/>
              </a:rPr>
              <a:t>Expr</a:t>
            </a:r>
            <a:r>
              <a:rPr lang="en-US" sz="2000" dirty="0" smtClean="0">
                <a:latin typeface="Comic Sans MS" panose="030F0702030302020204" pitchFamily="66" charset="0"/>
              </a:rPr>
              <a:t> </a:t>
            </a:r>
            <a:r>
              <a:rPr lang="en-US" sz="2000" dirty="0">
                <a:latin typeface="Comic Sans MS" panose="030F0702030302020204" pitchFamily="66" charset="0"/>
              </a:rPr>
              <a:t>= Term { ( "+" | "-" ) Term } .</a:t>
            </a:r>
          </a:p>
          <a:p>
            <a:r>
              <a:rPr lang="en-US" sz="2000" dirty="0" smtClean="0">
                <a:latin typeface="Comic Sans MS" panose="030F0702030302020204" pitchFamily="66" charset="0"/>
              </a:rPr>
              <a:t>Term </a:t>
            </a:r>
            <a:r>
              <a:rPr lang="en-US" sz="2000" dirty="0">
                <a:latin typeface="Comic Sans MS" panose="030F0702030302020204" pitchFamily="66" charset="0"/>
              </a:rPr>
              <a:t>= Fact { ( "*" | "/" ) Fact } .</a:t>
            </a:r>
          </a:p>
          <a:p>
            <a:r>
              <a:rPr lang="en-US" sz="2000" dirty="0" smtClean="0">
                <a:latin typeface="Comic Sans MS" panose="030F0702030302020204" pitchFamily="66" charset="0"/>
              </a:rPr>
              <a:t>Fact </a:t>
            </a:r>
            <a:r>
              <a:rPr lang="en-US" sz="2000" dirty="0">
                <a:latin typeface="Comic Sans MS" panose="030F0702030302020204" pitchFamily="66" charset="0"/>
              </a:rPr>
              <a:t>= </a:t>
            </a:r>
            <a:r>
              <a:rPr lang="en-US" sz="2000" dirty="0" err="1">
                <a:latin typeface="Comic Sans MS" panose="030F0702030302020204" pitchFamily="66" charset="0"/>
              </a:rPr>
              <a:t>ident</a:t>
            </a:r>
            <a:r>
              <a:rPr lang="en-US" sz="2000" dirty="0">
                <a:latin typeface="Comic Sans MS" panose="030F0702030302020204" pitchFamily="66" charset="0"/>
              </a:rPr>
              <a:t> | number | "(" </a:t>
            </a:r>
            <a:r>
              <a:rPr lang="en-US" sz="2000" dirty="0" err="1">
                <a:latin typeface="Comic Sans MS" panose="030F0702030302020204" pitchFamily="66" charset="0"/>
              </a:rPr>
              <a:t>Expr</a:t>
            </a:r>
            <a:r>
              <a:rPr lang="en-US" sz="2000" dirty="0">
                <a:latin typeface="Comic Sans MS" panose="030F0702030302020204" pitchFamily="66" charset="0"/>
              </a:rPr>
              <a:t> ")" .</a:t>
            </a:r>
          </a:p>
        </p:txBody>
      </p:sp>
    </p:spTree>
    <p:extLst>
      <p:ext uri="{BB962C8B-B14F-4D97-AF65-F5344CB8AC3E}">
        <p14:creationId xmlns:p14="http://schemas.microsoft.com/office/powerpoint/2010/main" val="4009511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Mini Pascal - Syntax </a:t>
            </a:r>
            <a:r>
              <a:rPr lang="de-AT" dirty="0" err="1" smtClean="0"/>
              <a:t>Diagram</a:t>
            </a:r>
            <a:endParaRPr lang="en-US" dirty="0"/>
          </a:p>
        </p:txBody>
      </p:sp>
      <p:pic>
        <p:nvPicPr>
          <p:cNvPr id="7" name="Inhaltsplatzhalter 6" descr="Syntax Diagram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1340768"/>
            <a:ext cx="7416824" cy="4968552"/>
          </a:xfrm>
        </p:spPr>
      </p:pic>
    </p:spTree>
    <p:extLst>
      <p:ext uri="{BB962C8B-B14F-4D97-AF65-F5344CB8AC3E}">
        <p14:creationId xmlns:p14="http://schemas.microsoft.com/office/powerpoint/2010/main" val="4009511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Mini Pascal – </a:t>
            </a:r>
            <a:r>
              <a:rPr lang="de-AT" dirty="0" err="1" smtClean="0"/>
              <a:t>ECore</a:t>
            </a:r>
            <a:r>
              <a:rPr lang="de-AT" dirty="0" smtClean="0"/>
              <a:t> </a:t>
            </a:r>
            <a:r>
              <a:rPr lang="de-AT" dirty="0" err="1" smtClean="0"/>
              <a:t>Diagram</a:t>
            </a:r>
            <a:endParaRPr lang="en-US" dirty="0"/>
          </a:p>
        </p:txBody>
      </p:sp>
      <p:pic>
        <p:nvPicPr>
          <p:cNvPr id="1026" name="Picture 2" descr="C:\Users\thomasfi\Dropbox\presentation\xText Workshop\img\eco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340767"/>
            <a:ext cx="5832648" cy="5124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511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Mini Pascal </a:t>
            </a:r>
            <a:r>
              <a:rPr lang="de-AT" dirty="0" err="1" smtClean="0"/>
              <a:t>Grammar</a:t>
            </a:r>
            <a:r>
              <a:rPr lang="de-AT" dirty="0" smtClean="0"/>
              <a:t> – </a:t>
            </a:r>
            <a:r>
              <a:rPr lang="de-AT" dirty="0" err="1" smtClean="0"/>
              <a:t>Xtext</a:t>
            </a:r>
            <a:r>
              <a:rPr lang="de-AT" dirty="0" smtClean="0"/>
              <a:t> (1)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84784"/>
            <a:ext cx="86409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dirty="0" smtClean="0">
                <a:latin typeface="Comic Sans MS" pitchFamily="66" charset="0"/>
              </a:rPr>
              <a:t>Model:</a:t>
            </a:r>
          </a:p>
          <a:p>
            <a:r>
              <a:rPr lang="de-AT" sz="2000" dirty="0" smtClean="0">
                <a:latin typeface="Comic Sans MS" pitchFamily="66" charset="0"/>
              </a:rPr>
              <a:t>    "PROGRAM" </a:t>
            </a:r>
            <a:r>
              <a:rPr lang="de-AT" sz="2000" dirty="0" err="1" smtClean="0">
                <a:latin typeface="Comic Sans MS" pitchFamily="66" charset="0"/>
              </a:rPr>
              <a:t>program</a:t>
            </a:r>
            <a:r>
              <a:rPr lang="de-AT" sz="2000" dirty="0" smtClean="0">
                <a:latin typeface="Comic Sans MS" pitchFamily="66" charset="0"/>
              </a:rPr>
              <a:t>=IDENT ";"</a:t>
            </a:r>
          </a:p>
          <a:p>
            <a:r>
              <a:rPr lang="de-AT" sz="2000" dirty="0" smtClean="0">
                <a:latin typeface="Comic Sans MS" pitchFamily="66" charset="0"/>
              </a:rPr>
              <a:t>    (</a:t>
            </a:r>
            <a:r>
              <a:rPr lang="de-AT" sz="2000" dirty="0" err="1" smtClean="0">
                <a:latin typeface="Comic Sans MS" pitchFamily="66" charset="0"/>
              </a:rPr>
              <a:t>vardecls</a:t>
            </a:r>
            <a:r>
              <a:rPr lang="de-AT" sz="2000" dirty="0" smtClean="0">
                <a:latin typeface="Comic Sans MS" pitchFamily="66" charset="0"/>
              </a:rPr>
              <a:t>=</a:t>
            </a:r>
            <a:r>
              <a:rPr lang="de-AT" sz="2000" dirty="0" err="1" smtClean="0">
                <a:latin typeface="Comic Sans MS" pitchFamily="66" charset="0"/>
              </a:rPr>
              <a:t>VarDecl</a:t>
            </a:r>
            <a:r>
              <a:rPr lang="de-AT" sz="2000" dirty="0" smtClean="0">
                <a:latin typeface="Comic Sans MS" pitchFamily="66" charset="0"/>
              </a:rPr>
              <a:t>)?</a:t>
            </a:r>
          </a:p>
          <a:p>
            <a:r>
              <a:rPr lang="de-AT" sz="2000" dirty="0" smtClean="0">
                <a:latin typeface="Comic Sans MS" pitchFamily="66" charset="0"/>
              </a:rPr>
              <a:t>    "BEGIN"</a:t>
            </a:r>
          </a:p>
          <a:p>
            <a:r>
              <a:rPr lang="de-AT" sz="2000" dirty="0" smtClean="0">
                <a:latin typeface="Comic Sans MS" pitchFamily="66" charset="0"/>
              </a:rPr>
              <a:t>    </a:t>
            </a:r>
            <a:r>
              <a:rPr lang="de-AT" sz="2000" dirty="0" err="1" smtClean="0">
                <a:latin typeface="Comic Sans MS" pitchFamily="66" charset="0"/>
              </a:rPr>
              <a:t>statseq</a:t>
            </a:r>
            <a:r>
              <a:rPr lang="de-AT" sz="2000" dirty="0" smtClean="0">
                <a:latin typeface="Comic Sans MS" pitchFamily="66" charset="0"/>
              </a:rPr>
              <a:t>=</a:t>
            </a:r>
            <a:r>
              <a:rPr lang="de-AT" sz="2000" dirty="0" err="1" smtClean="0">
                <a:latin typeface="Comic Sans MS" pitchFamily="66" charset="0"/>
              </a:rPr>
              <a:t>StatSeq</a:t>
            </a:r>
            <a:r>
              <a:rPr lang="de-AT" sz="2000" dirty="0" smtClean="0">
                <a:latin typeface="Comic Sans MS" pitchFamily="66" charset="0"/>
              </a:rPr>
              <a:t>  </a:t>
            </a:r>
          </a:p>
          <a:p>
            <a:r>
              <a:rPr lang="de-AT" sz="2000" dirty="0" smtClean="0">
                <a:latin typeface="Comic Sans MS" pitchFamily="66" charset="0"/>
              </a:rPr>
              <a:t>    "END" ".";</a:t>
            </a:r>
          </a:p>
          <a:p>
            <a:endParaRPr lang="de-AT" sz="2000" dirty="0" smtClean="0">
              <a:latin typeface="Comic Sans MS" pitchFamily="66" charset="0"/>
            </a:endParaRPr>
          </a:p>
          <a:p>
            <a:r>
              <a:rPr lang="de-AT" sz="2000" dirty="0" err="1" smtClean="0">
                <a:latin typeface="Comic Sans MS" pitchFamily="66" charset="0"/>
              </a:rPr>
              <a:t>VarDecl</a:t>
            </a:r>
            <a:r>
              <a:rPr lang="de-AT" sz="2000" dirty="0" smtClean="0">
                <a:latin typeface="Comic Sans MS" pitchFamily="66" charset="0"/>
              </a:rPr>
              <a:t>:</a:t>
            </a:r>
          </a:p>
          <a:p>
            <a:r>
              <a:rPr lang="sv-SE" sz="2000" dirty="0" smtClean="0">
                <a:latin typeface="Comic Sans MS" pitchFamily="66" charset="0"/>
              </a:rPr>
              <a:t>    "VAR" vars+=VarName ("," vars+=VarName)* ":" "INTEGER" ";" ;</a:t>
            </a:r>
          </a:p>
          <a:p>
            <a:endParaRPr lang="de-AT" sz="2000" dirty="0" smtClean="0">
              <a:latin typeface="Comic Sans MS" pitchFamily="66" charset="0"/>
            </a:endParaRPr>
          </a:p>
          <a:p>
            <a:r>
              <a:rPr lang="de-AT" sz="2000" dirty="0" err="1" smtClean="0">
                <a:latin typeface="Comic Sans MS" pitchFamily="66" charset="0"/>
              </a:rPr>
              <a:t>VarName</a:t>
            </a:r>
            <a:r>
              <a:rPr lang="de-AT" sz="2000" dirty="0" smtClean="0">
                <a:latin typeface="Comic Sans MS" pitchFamily="66" charset="0"/>
              </a:rPr>
              <a:t>:</a:t>
            </a:r>
          </a:p>
          <a:p>
            <a:r>
              <a:rPr lang="de-AT" sz="2000" dirty="0" smtClean="0">
                <a:latin typeface="Comic Sans MS" pitchFamily="66" charset="0"/>
              </a:rPr>
              <a:t>    </a:t>
            </a:r>
            <a:r>
              <a:rPr lang="de-AT" sz="2000" dirty="0" err="1" smtClean="0">
                <a:latin typeface="Comic Sans MS" pitchFamily="66" charset="0"/>
              </a:rPr>
              <a:t>name</a:t>
            </a:r>
            <a:r>
              <a:rPr lang="de-AT" sz="2000" dirty="0" smtClean="0">
                <a:latin typeface="Comic Sans MS" pitchFamily="66" charset="0"/>
              </a:rPr>
              <a:t>=IDENT ;</a:t>
            </a:r>
          </a:p>
        </p:txBody>
      </p:sp>
    </p:spTree>
    <p:extLst>
      <p:ext uri="{BB962C8B-B14F-4D97-AF65-F5344CB8AC3E}">
        <p14:creationId xmlns:p14="http://schemas.microsoft.com/office/powerpoint/2010/main" val="4009511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Agenda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 </a:t>
            </a:r>
            <a:r>
              <a:rPr lang="de-AT" dirty="0" err="1" smtClean="0"/>
              <a:t>Overview</a:t>
            </a:r>
            <a:r>
              <a:rPr lang="de-AT" dirty="0" smtClean="0"/>
              <a:t> </a:t>
            </a:r>
          </a:p>
          <a:p>
            <a:r>
              <a:rPr lang="de-AT" dirty="0" err="1" smtClean="0"/>
              <a:t>Grammar</a:t>
            </a:r>
            <a:endParaRPr lang="de-AT" dirty="0" smtClean="0"/>
          </a:p>
          <a:p>
            <a:r>
              <a:rPr lang="de-AT" dirty="0" err="1" smtClean="0"/>
              <a:t>Validator</a:t>
            </a:r>
            <a:endParaRPr lang="de-AT" dirty="0" smtClean="0"/>
          </a:p>
          <a:p>
            <a:r>
              <a:rPr lang="de-AT" dirty="0" smtClean="0"/>
              <a:t>Code Generator</a:t>
            </a:r>
          </a:p>
          <a:p>
            <a:r>
              <a:rPr lang="de-AT" dirty="0" smtClean="0"/>
              <a:t>Quick Fix</a:t>
            </a:r>
          </a:p>
          <a:p>
            <a:r>
              <a:rPr lang="de-AT" smtClean="0"/>
              <a:t>Unit </a:t>
            </a:r>
            <a:r>
              <a:rPr lang="de-AT" smtClean="0"/>
              <a:t>Test</a:t>
            </a:r>
            <a:endParaRPr lang="de-AT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Mini Pascal </a:t>
            </a:r>
            <a:r>
              <a:rPr lang="de-AT" dirty="0" err="1" smtClean="0"/>
              <a:t>Grammar</a:t>
            </a:r>
            <a:r>
              <a:rPr lang="de-AT" dirty="0" smtClean="0"/>
              <a:t> – </a:t>
            </a:r>
            <a:r>
              <a:rPr lang="de-AT" dirty="0" err="1" smtClean="0"/>
              <a:t>Xtext</a:t>
            </a:r>
            <a:r>
              <a:rPr lang="de-AT" dirty="0" smtClean="0"/>
              <a:t> (2)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84784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dirty="0" err="1" smtClean="0">
                <a:latin typeface="Comic Sans MS" pitchFamily="66" charset="0"/>
              </a:rPr>
              <a:t>StatSeq</a:t>
            </a:r>
            <a:r>
              <a:rPr lang="de-AT" sz="2000" dirty="0" smtClean="0">
                <a:latin typeface="Comic Sans MS" pitchFamily="66" charset="0"/>
              </a:rPr>
              <a:t>:</a:t>
            </a:r>
          </a:p>
          <a:p>
            <a:r>
              <a:rPr lang="de-AT" sz="2000" dirty="0" smtClean="0">
                <a:latin typeface="Comic Sans MS" pitchFamily="66" charset="0"/>
              </a:rPr>
              <a:t>    </a:t>
            </a:r>
            <a:r>
              <a:rPr lang="de-AT" sz="2000" dirty="0" err="1" smtClean="0">
                <a:latin typeface="Comic Sans MS" pitchFamily="66" charset="0"/>
              </a:rPr>
              <a:t>stats</a:t>
            </a:r>
            <a:r>
              <a:rPr lang="de-AT" sz="2000" dirty="0" smtClean="0">
                <a:latin typeface="Comic Sans MS" pitchFamily="66" charset="0"/>
              </a:rPr>
              <a:t>+=</a:t>
            </a:r>
            <a:r>
              <a:rPr lang="de-AT" sz="2000" dirty="0" err="1" smtClean="0">
                <a:latin typeface="Comic Sans MS" pitchFamily="66" charset="0"/>
              </a:rPr>
              <a:t>Stat</a:t>
            </a:r>
            <a:r>
              <a:rPr lang="de-AT" sz="2000" dirty="0" smtClean="0">
                <a:latin typeface="Comic Sans MS" pitchFamily="66" charset="0"/>
              </a:rPr>
              <a:t> (";" </a:t>
            </a:r>
            <a:r>
              <a:rPr lang="de-AT" sz="2000" dirty="0" err="1" smtClean="0">
                <a:latin typeface="Comic Sans MS" pitchFamily="66" charset="0"/>
              </a:rPr>
              <a:t>stats</a:t>
            </a:r>
            <a:r>
              <a:rPr lang="de-AT" sz="2000" dirty="0" smtClean="0">
                <a:latin typeface="Comic Sans MS" pitchFamily="66" charset="0"/>
              </a:rPr>
              <a:t>+=</a:t>
            </a:r>
            <a:r>
              <a:rPr lang="de-AT" sz="2000" dirty="0" err="1" smtClean="0">
                <a:latin typeface="Comic Sans MS" pitchFamily="66" charset="0"/>
              </a:rPr>
              <a:t>Stat</a:t>
            </a:r>
            <a:r>
              <a:rPr lang="de-AT" sz="2000" dirty="0" smtClean="0">
                <a:latin typeface="Comic Sans MS" pitchFamily="66" charset="0"/>
              </a:rPr>
              <a:t>)* ;</a:t>
            </a:r>
          </a:p>
          <a:p>
            <a:endParaRPr lang="de-AT" sz="2000" dirty="0" smtClean="0">
              <a:latin typeface="Comic Sans MS" pitchFamily="66" charset="0"/>
            </a:endParaRPr>
          </a:p>
          <a:p>
            <a:r>
              <a:rPr lang="de-AT" sz="2000" dirty="0" err="1" smtClean="0">
                <a:latin typeface="Comic Sans MS" pitchFamily="66" charset="0"/>
              </a:rPr>
              <a:t>Stat</a:t>
            </a:r>
            <a:r>
              <a:rPr lang="de-AT" sz="2000" dirty="0" smtClean="0">
                <a:latin typeface="Comic Sans MS" pitchFamily="66" charset="0"/>
              </a:rPr>
              <a:t>:</a:t>
            </a:r>
          </a:p>
          <a:p>
            <a:r>
              <a:rPr lang="de-AT" sz="2000" dirty="0" smtClean="0">
                <a:latin typeface="Comic Sans MS" pitchFamily="66" charset="0"/>
              </a:rPr>
              <a:t>    </a:t>
            </a:r>
            <a:r>
              <a:rPr lang="de-AT" sz="2000" dirty="0" err="1" smtClean="0">
                <a:latin typeface="Comic Sans MS" pitchFamily="66" charset="0"/>
              </a:rPr>
              <a:t>leftside</a:t>
            </a:r>
            <a:r>
              <a:rPr lang="de-AT" sz="2000" dirty="0" smtClean="0">
                <a:latin typeface="Comic Sans MS" pitchFamily="66" charset="0"/>
              </a:rPr>
              <a:t>=IDENT ":=" </a:t>
            </a:r>
            <a:r>
              <a:rPr lang="de-AT" sz="2000" dirty="0" err="1" smtClean="0">
                <a:latin typeface="Comic Sans MS" pitchFamily="66" charset="0"/>
              </a:rPr>
              <a:t>expr</a:t>
            </a:r>
            <a:r>
              <a:rPr lang="de-AT" sz="2000" dirty="0" smtClean="0">
                <a:latin typeface="Comic Sans MS" pitchFamily="66" charset="0"/>
              </a:rPr>
              <a:t>=</a:t>
            </a:r>
            <a:r>
              <a:rPr lang="de-AT" sz="2000" dirty="0" err="1" smtClean="0">
                <a:latin typeface="Comic Sans MS" pitchFamily="66" charset="0"/>
              </a:rPr>
              <a:t>Expr</a:t>
            </a:r>
            <a:endParaRPr lang="de-AT" sz="2000" dirty="0" smtClean="0">
              <a:latin typeface="Comic Sans MS" pitchFamily="66" charset="0"/>
            </a:endParaRPr>
          </a:p>
          <a:p>
            <a:r>
              <a:rPr lang="de-AT" sz="2000" dirty="0" smtClean="0">
                <a:latin typeface="Comic Sans MS" pitchFamily="66" charset="0"/>
              </a:rPr>
              <a:t>    | "READ" "(" </a:t>
            </a:r>
            <a:r>
              <a:rPr lang="de-AT" sz="2000" dirty="0" err="1" smtClean="0">
                <a:latin typeface="Comic Sans MS" pitchFamily="66" charset="0"/>
              </a:rPr>
              <a:t>read</a:t>
            </a:r>
            <a:r>
              <a:rPr lang="de-AT" sz="2000" dirty="0" smtClean="0">
                <a:latin typeface="Comic Sans MS" pitchFamily="66" charset="0"/>
              </a:rPr>
              <a:t>=IDENT ")"</a:t>
            </a:r>
          </a:p>
          <a:p>
            <a:r>
              <a:rPr lang="de-AT" sz="2000" dirty="0" smtClean="0">
                <a:latin typeface="Comic Sans MS" pitchFamily="66" charset="0"/>
              </a:rPr>
              <a:t>    | "WRITE" "(" </a:t>
            </a:r>
            <a:r>
              <a:rPr lang="de-AT" sz="2000" dirty="0" err="1" smtClean="0">
                <a:latin typeface="Comic Sans MS" pitchFamily="66" charset="0"/>
              </a:rPr>
              <a:t>write</a:t>
            </a:r>
            <a:r>
              <a:rPr lang="de-AT" sz="2000" dirty="0" smtClean="0">
                <a:latin typeface="Comic Sans MS" pitchFamily="66" charset="0"/>
              </a:rPr>
              <a:t>=</a:t>
            </a:r>
            <a:r>
              <a:rPr lang="de-AT" sz="2000" dirty="0" err="1" smtClean="0">
                <a:latin typeface="Comic Sans MS" pitchFamily="66" charset="0"/>
              </a:rPr>
              <a:t>Expr</a:t>
            </a:r>
            <a:r>
              <a:rPr lang="de-AT" sz="2000" dirty="0" smtClean="0">
                <a:latin typeface="Comic Sans MS" pitchFamily="66" charset="0"/>
              </a:rPr>
              <a:t> ")" ;</a:t>
            </a:r>
          </a:p>
          <a:p>
            <a:endParaRPr lang="de-AT" sz="20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511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4000" dirty="0" smtClean="0"/>
              <a:t>Open Eclipse with a new workspace</a:t>
            </a:r>
            <a:endParaRPr lang="en-US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6984776" cy="5253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8864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New Xtext Project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412776"/>
            <a:ext cx="5000625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2436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Project Properties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4588545" cy="4876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64088" y="2276872"/>
            <a:ext cx="352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com.github.thomasfischl.minipascal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5294766" y="3356992"/>
            <a:ext cx="3741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com.github.thomasfischl.minipascal.Pascal</a:t>
            </a:r>
            <a:endParaRPr lang="en-US" sz="1600" dirty="0" smtClean="0"/>
          </a:p>
          <a:p>
            <a:r>
              <a:rPr lang="de-AT" sz="1600" dirty="0" smtClean="0"/>
              <a:t>minipas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99899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Open Pascal.xtext File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25" y="1340768"/>
            <a:ext cx="6912768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3643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5809388" cy="397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Download Grammar Template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59895" y="1253951"/>
            <a:ext cx="2936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de-AT" dirty="0">
                <a:solidFill>
                  <a:srgbClr val="FF0000"/>
                </a:solidFill>
              </a:rPr>
              <a:t>http://</a:t>
            </a:r>
            <a:r>
              <a:rPr lang="de-AT" dirty="0" smtClean="0">
                <a:solidFill>
                  <a:srgbClr val="FF0000"/>
                </a:solidFill>
              </a:rPr>
              <a:t>goo.gl/7uPtOx</a:t>
            </a:r>
            <a:endParaRPr lang="de-AT" dirty="0">
              <a:solidFill>
                <a:srgbClr val="FF0000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844824"/>
            <a:ext cx="6297216" cy="472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0740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Generate Artefacts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340768"/>
            <a:ext cx="6518145" cy="5127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288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Download ANTLR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04864"/>
            <a:ext cx="8568952" cy="2936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5289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Run Xtext Project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370112"/>
            <a:ext cx="6333366" cy="4976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2518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Create Java Project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5210175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628800"/>
            <a:ext cx="4617348" cy="4397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988840"/>
            <a:ext cx="5076825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9008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What is Xtext?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Xtext</a:t>
            </a:r>
            <a:r>
              <a:rPr lang="en-US" dirty="0"/>
              <a:t> is a framework for development of programming languages and domain specific languages. </a:t>
            </a:r>
            <a:r>
              <a:rPr lang="en-US" sz="1800" dirty="0" smtClean="0"/>
              <a:t>(Eclipse </a:t>
            </a:r>
            <a:r>
              <a:rPr lang="en-US" sz="1800" dirty="0" err="1" smtClean="0"/>
              <a:t>Xtext</a:t>
            </a:r>
            <a:r>
              <a:rPr lang="en-US" sz="1800" dirty="0" smtClean="0"/>
              <a:t> Website)</a:t>
            </a:r>
          </a:p>
          <a:p>
            <a:endParaRPr lang="en-US" dirty="0"/>
          </a:p>
          <a:p>
            <a:r>
              <a:rPr lang="de-AT" dirty="0" smtClean="0"/>
              <a:t>Eclipse Toplevel Project</a:t>
            </a:r>
          </a:p>
          <a:p>
            <a:r>
              <a:rPr lang="de-AT" dirty="0" smtClean="0"/>
              <a:t>Open Source Project</a:t>
            </a:r>
          </a:p>
          <a:p>
            <a:r>
              <a:rPr lang="de-AT" dirty="0" err="1" smtClean="0"/>
              <a:t>Highly</a:t>
            </a:r>
            <a:r>
              <a:rPr lang="de-AT" dirty="0" smtClean="0"/>
              <a:t> </a:t>
            </a:r>
            <a:r>
              <a:rPr lang="de-AT" dirty="0" err="1" smtClean="0"/>
              <a:t>Configurable</a:t>
            </a:r>
            <a:r>
              <a:rPr lang="de-AT" dirty="0" smtClean="0"/>
              <a:t> Framework</a:t>
            </a:r>
          </a:p>
          <a:p>
            <a:endParaRPr lang="de-AT" dirty="0" smtClean="0"/>
          </a:p>
          <a:p>
            <a:endParaRPr lang="de-AT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684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Create a HelloWorld.minipas File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8"/>
            <a:ext cx="6829892" cy="3673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484784"/>
            <a:ext cx="4792910" cy="4984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2446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Write our first program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88840"/>
            <a:ext cx="6633488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8471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Complete Xtext Grammar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484784"/>
            <a:ext cx="584835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5672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: Description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AT" dirty="0" smtClean="0"/>
              <a:t>Download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grammar</a:t>
            </a:r>
            <a:r>
              <a:rPr lang="de-AT" dirty="0" smtClean="0"/>
              <a:t> </a:t>
            </a:r>
            <a:r>
              <a:rPr lang="de-AT" dirty="0" err="1" smtClean="0"/>
              <a:t>artefact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copy</a:t>
            </a:r>
            <a:r>
              <a:rPr lang="de-AT" dirty="0" smtClean="0"/>
              <a:t> </a:t>
            </a:r>
            <a:r>
              <a:rPr lang="de-AT" dirty="0" err="1" smtClean="0"/>
              <a:t>it</a:t>
            </a:r>
            <a:r>
              <a:rPr lang="de-AT" dirty="0" smtClean="0"/>
              <a:t> </a:t>
            </a:r>
            <a:r>
              <a:rPr lang="de-AT" dirty="0" err="1" smtClean="0"/>
              <a:t>into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Pascal.xtext</a:t>
            </a:r>
            <a:r>
              <a:rPr lang="de-AT" dirty="0" smtClean="0"/>
              <a:t> </a:t>
            </a:r>
            <a:r>
              <a:rPr lang="de-AT" dirty="0" err="1" smtClean="0"/>
              <a:t>file</a:t>
            </a:r>
            <a:endParaRPr lang="de-AT" dirty="0" smtClean="0"/>
          </a:p>
          <a:p>
            <a:pPr marL="1314450" lvl="2" indent="-514350">
              <a:buNone/>
            </a:pPr>
            <a:r>
              <a:rPr lang="de-AT" dirty="0" smtClean="0">
                <a:solidFill>
                  <a:srgbClr val="FF0000"/>
                </a:solidFill>
              </a:rPr>
              <a:t>http://goo.gl/7uPtOx</a:t>
            </a:r>
          </a:p>
          <a:p>
            <a:pPr marL="1314450" lvl="2" indent="-514350">
              <a:buNone/>
            </a:pPr>
            <a:endParaRPr lang="de-AT" dirty="0" smtClean="0"/>
          </a:p>
          <a:p>
            <a:pPr marL="514350" indent="-514350">
              <a:buFont typeface="+mj-lt"/>
              <a:buAutoNum type="arabicPeriod"/>
            </a:pPr>
            <a:r>
              <a:rPr lang="de-AT" dirty="0" err="1" smtClean="0"/>
              <a:t>Complete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grammar</a:t>
            </a:r>
            <a:endParaRPr lang="de-AT" dirty="0" smtClean="0"/>
          </a:p>
          <a:p>
            <a:pPr marL="514350" indent="-514350">
              <a:buFont typeface="+mj-lt"/>
              <a:buAutoNum type="arabicPeriod"/>
            </a:pPr>
            <a:r>
              <a:rPr lang="de-AT" dirty="0" err="1" smtClean="0"/>
              <a:t>Generate</a:t>
            </a:r>
            <a:r>
              <a:rPr lang="de-AT" dirty="0" smtClean="0"/>
              <a:t> all </a:t>
            </a:r>
            <a:r>
              <a:rPr lang="de-AT" dirty="0" err="1" smtClean="0"/>
              <a:t>artefacts</a:t>
            </a:r>
            <a:endParaRPr lang="de-AT" dirty="0" smtClean="0"/>
          </a:p>
          <a:p>
            <a:pPr marL="514350" indent="-514350">
              <a:buFont typeface="+mj-lt"/>
              <a:buAutoNum type="arabicPeriod"/>
            </a:pPr>
            <a:r>
              <a:rPr lang="de-AT" dirty="0" smtClean="0"/>
              <a:t>Run </a:t>
            </a:r>
            <a:r>
              <a:rPr lang="de-AT" dirty="0" err="1" smtClean="0"/>
              <a:t>Eclipse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Plugin</a:t>
            </a:r>
            <a:endParaRPr lang="de-AT" dirty="0" smtClean="0"/>
          </a:p>
          <a:p>
            <a:endParaRPr lang="de-AT" dirty="0" smtClean="0"/>
          </a:p>
          <a:p>
            <a:endParaRPr lang="de-AT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Mini Pascal </a:t>
            </a:r>
            <a:r>
              <a:rPr lang="de-AT" dirty="0" err="1" smtClean="0"/>
              <a:t>Grammar</a:t>
            </a:r>
            <a:r>
              <a:rPr lang="de-AT" dirty="0" smtClean="0"/>
              <a:t> – </a:t>
            </a:r>
            <a:r>
              <a:rPr lang="de-AT" dirty="0" err="1" smtClean="0"/>
              <a:t>Xtext</a:t>
            </a:r>
            <a:r>
              <a:rPr lang="de-AT" dirty="0" smtClean="0"/>
              <a:t> (3)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84784"/>
            <a:ext cx="86409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AT" sz="2000" dirty="0" smtClean="0">
                <a:solidFill>
                  <a:srgbClr val="FF0000"/>
                </a:solidFill>
                <a:latin typeface="Comic Sans MS" pitchFamily="66" charset="0"/>
              </a:rPr>
              <a:t>http://goo.gl/7rNPLB</a:t>
            </a:r>
          </a:p>
          <a:p>
            <a:r>
              <a:rPr lang="de-AT" sz="2000" dirty="0" err="1" smtClean="0">
                <a:latin typeface="Comic Sans MS" pitchFamily="66" charset="0"/>
              </a:rPr>
              <a:t>Expr</a:t>
            </a:r>
            <a:r>
              <a:rPr lang="de-AT" sz="2000" dirty="0" smtClean="0">
                <a:latin typeface="Comic Sans MS" pitchFamily="66" charset="0"/>
              </a:rPr>
              <a:t>: </a:t>
            </a:r>
          </a:p>
          <a:p>
            <a:r>
              <a:rPr lang="de-AT" sz="2000" dirty="0" smtClean="0">
                <a:latin typeface="Comic Sans MS" pitchFamily="66" charset="0"/>
              </a:rPr>
              <a:t>    </a:t>
            </a:r>
            <a:r>
              <a:rPr lang="de-AT" sz="2000" dirty="0" err="1" smtClean="0">
                <a:latin typeface="Comic Sans MS" pitchFamily="66" charset="0"/>
              </a:rPr>
              <a:t>term</a:t>
            </a:r>
            <a:r>
              <a:rPr lang="de-AT" sz="2000" dirty="0" smtClean="0">
                <a:latin typeface="Comic Sans MS" pitchFamily="66" charset="0"/>
              </a:rPr>
              <a:t>=Term (</a:t>
            </a:r>
            <a:r>
              <a:rPr lang="de-AT" sz="2000" dirty="0" err="1" smtClean="0">
                <a:latin typeface="Comic Sans MS" pitchFamily="66" charset="0"/>
              </a:rPr>
              <a:t>terms</a:t>
            </a:r>
            <a:r>
              <a:rPr lang="de-AT" sz="2000" dirty="0" smtClean="0">
                <a:latin typeface="Comic Sans MS" pitchFamily="66" charset="0"/>
              </a:rPr>
              <a:t>+=</a:t>
            </a:r>
            <a:r>
              <a:rPr lang="de-AT" sz="2000" dirty="0" err="1" smtClean="0">
                <a:latin typeface="Comic Sans MS" pitchFamily="66" charset="0"/>
              </a:rPr>
              <a:t>ExprExt</a:t>
            </a:r>
            <a:r>
              <a:rPr lang="de-AT" sz="2000" dirty="0" smtClean="0">
                <a:latin typeface="Comic Sans MS" pitchFamily="66" charset="0"/>
              </a:rPr>
              <a:t>)*;</a:t>
            </a:r>
          </a:p>
          <a:p>
            <a:endParaRPr lang="de-AT" sz="2000" dirty="0" smtClean="0">
              <a:latin typeface="Comic Sans MS" pitchFamily="66" charset="0"/>
            </a:endParaRPr>
          </a:p>
          <a:p>
            <a:r>
              <a:rPr lang="de-AT" sz="2000" dirty="0" err="1" smtClean="0">
                <a:latin typeface="Comic Sans MS" pitchFamily="66" charset="0"/>
              </a:rPr>
              <a:t>ExprExt</a:t>
            </a:r>
            <a:r>
              <a:rPr lang="de-AT" sz="2000" dirty="0" smtClean="0">
                <a:latin typeface="Comic Sans MS" pitchFamily="66" charset="0"/>
              </a:rPr>
              <a:t>: </a:t>
            </a:r>
          </a:p>
          <a:p>
            <a:r>
              <a:rPr lang="de-AT" sz="2000" dirty="0" smtClean="0">
                <a:latin typeface="Comic Sans MS" pitchFamily="66" charset="0"/>
              </a:rPr>
              <a:t>    (</a:t>
            </a:r>
            <a:r>
              <a:rPr lang="de-AT" sz="2000" dirty="0" err="1" smtClean="0">
                <a:latin typeface="Comic Sans MS" pitchFamily="66" charset="0"/>
              </a:rPr>
              <a:t>opt</a:t>
            </a:r>
            <a:r>
              <a:rPr lang="de-AT" sz="2000" dirty="0" smtClean="0">
                <a:latin typeface="Comic Sans MS" pitchFamily="66" charset="0"/>
              </a:rPr>
              <a:t>="+" | </a:t>
            </a:r>
            <a:r>
              <a:rPr lang="de-AT" sz="2000" dirty="0" err="1" smtClean="0">
                <a:latin typeface="Comic Sans MS" pitchFamily="66" charset="0"/>
              </a:rPr>
              <a:t>opt</a:t>
            </a:r>
            <a:r>
              <a:rPr lang="de-AT" sz="2000" dirty="0" smtClean="0">
                <a:latin typeface="Comic Sans MS" pitchFamily="66" charset="0"/>
              </a:rPr>
              <a:t>="-") </a:t>
            </a:r>
            <a:r>
              <a:rPr lang="de-AT" sz="2000" dirty="0" err="1" smtClean="0">
                <a:latin typeface="Comic Sans MS" pitchFamily="66" charset="0"/>
              </a:rPr>
              <a:t>term</a:t>
            </a:r>
            <a:r>
              <a:rPr lang="de-AT" sz="2000" dirty="0" smtClean="0">
                <a:latin typeface="Comic Sans MS" pitchFamily="66" charset="0"/>
              </a:rPr>
              <a:t>=Term ;</a:t>
            </a:r>
          </a:p>
          <a:p>
            <a:endParaRPr lang="de-AT" sz="2000" dirty="0" smtClean="0">
              <a:latin typeface="Comic Sans MS" pitchFamily="66" charset="0"/>
            </a:endParaRPr>
          </a:p>
          <a:p>
            <a:r>
              <a:rPr lang="de-AT" sz="2000" dirty="0" smtClean="0">
                <a:latin typeface="Comic Sans MS" pitchFamily="66" charset="0"/>
              </a:rPr>
              <a:t>Term: </a:t>
            </a:r>
          </a:p>
          <a:p>
            <a:r>
              <a:rPr lang="de-AT" sz="2000" dirty="0" smtClean="0">
                <a:latin typeface="Comic Sans MS" pitchFamily="66" charset="0"/>
              </a:rPr>
              <a:t>    </a:t>
            </a:r>
            <a:r>
              <a:rPr lang="de-AT" sz="2000" dirty="0" err="1" smtClean="0">
                <a:latin typeface="Comic Sans MS" pitchFamily="66" charset="0"/>
              </a:rPr>
              <a:t>fact</a:t>
            </a:r>
            <a:r>
              <a:rPr lang="de-AT" sz="2000" dirty="0" smtClean="0">
                <a:latin typeface="Comic Sans MS" pitchFamily="66" charset="0"/>
              </a:rPr>
              <a:t>=Fact (</a:t>
            </a:r>
            <a:r>
              <a:rPr lang="de-AT" sz="2000" dirty="0" err="1" smtClean="0">
                <a:latin typeface="Comic Sans MS" pitchFamily="66" charset="0"/>
              </a:rPr>
              <a:t>facts</a:t>
            </a:r>
            <a:r>
              <a:rPr lang="de-AT" sz="2000" dirty="0" smtClean="0">
                <a:latin typeface="Comic Sans MS" pitchFamily="66" charset="0"/>
              </a:rPr>
              <a:t>+=</a:t>
            </a:r>
            <a:r>
              <a:rPr lang="de-AT" sz="2000" dirty="0" err="1" smtClean="0">
                <a:latin typeface="Comic Sans MS" pitchFamily="66" charset="0"/>
              </a:rPr>
              <a:t>TermExt</a:t>
            </a:r>
            <a:r>
              <a:rPr lang="de-AT" sz="2000" dirty="0" smtClean="0">
                <a:latin typeface="Comic Sans MS" pitchFamily="66" charset="0"/>
              </a:rPr>
              <a:t>)*;</a:t>
            </a:r>
          </a:p>
          <a:p>
            <a:endParaRPr lang="de-AT" sz="2000" dirty="0" smtClean="0">
              <a:latin typeface="Comic Sans MS" pitchFamily="66" charset="0"/>
            </a:endParaRPr>
          </a:p>
          <a:p>
            <a:r>
              <a:rPr lang="de-AT" sz="2000" dirty="0" err="1" smtClean="0">
                <a:latin typeface="Comic Sans MS" pitchFamily="66" charset="0"/>
              </a:rPr>
              <a:t>TermExt</a:t>
            </a:r>
            <a:r>
              <a:rPr lang="de-AT" sz="2000" dirty="0" smtClean="0">
                <a:latin typeface="Comic Sans MS" pitchFamily="66" charset="0"/>
              </a:rPr>
              <a:t>: </a:t>
            </a:r>
          </a:p>
          <a:p>
            <a:r>
              <a:rPr lang="de-AT" sz="2000" dirty="0" smtClean="0">
                <a:latin typeface="Comic Sans MS" pitchFamily="66" charset="0"/>
              </a:rPr>
              <a:t>    (</a:t>
            </a:r>
            <a:r>
              <a:rPr lang="de-AT" sz="2000" dirty="0" err="1" smtClean="0">
                <a:latin typeface="Comic Sans MS" pitchFamily="66" charset="0"/>
              </a:rPr>
              <a:t>opt</a:t>
            </a:r>
            <a:r>
              <a:rPr lang="de-AT" sz="2000" dirty="0" smtClean="0">
                <a:latin typeface="Comic Sans MS" pitchFamily="66" charset="0"/>
              </a:rPr>
              <a:t>="*" | </a:t>
            </a:r>
            <a:r>
              <a:rPr lang="de-AT" sz="2000" dirty="0" err="1" smtClean="0">
                <a:latin typeface="Comic Sans MS" pitchFamily="66" charset="0"/>
              </a:rPr>
              <a:t>opt</a:t>
            </a:r>
            <a:r>
              <a:rPr lang="de-AT" sz="2000" dirty="0" smtClean="0">
                <a:latin typeface="Comic Sans MS" pitchFamily="66" charset="0"/>
              </a:rPr>
              <a:t>="/") </a:t>
            </a:r>
            <a:r>
              <a:rPr lang="de-AT" sz="2000" dirty="0" err="1" smtClean="0">
                <a:latin typeface="Comic Sans MS" pitchFamily="66" charset="0"/>
              </a:rPr>
              <a:t>fact</a:t>
            </a:r>
            <a:r>
              <a:rPr lang="de-AT" sz="2000" dirty="0" smtClean="0">
                <a:latin typeface="Comic Sans MS" pitchFamily="66" charset="0"/>
              </a:rPr>
              <a:t>=Fact ;</a:t>
            </a:r>
          </a:p>
          <a:p>
            <a:endParaRPr lang="de-AT" sz="2000" dirty="0" smtClean="0">
              <a:latin typeface="Comic Sans MS" pitchFamily="66" charset="0"/>
            </a:endParaRPr>
          </a:p>
          <a:p>
            <a:r>
              <a:rPr lang="de-AT" sz="2000" dirty="0" smtClean="0">
                <a:latin typeface="Comic Sans MS" pitchFamily="66" charset="0"/>
              </a:rPr>
              <a:t>Fact:</a:t>
            </a:r>
          </a:p>
          <a:p>
            <a:r>
              <a:rPr lang="de-AT" sz="2000" dirty="0" smtClean="0">
                <a:latin typeface="Comic Sans MS" pitchFamily="66" charset="0"/>
              </a:rPr>
              <a:t>    </a:t>
            </a:r>
            <a:r>
              <a:rPr lang="de-AT" sz="2000" dirty="0" err="1" smtClean="0">
                <a:latin typeface="Comic Sans MS" pitchFamily="66" charset="0"/>
              </a:rPr>
              <a:t>var</a:t>
            </a:r>
            <a:r>
              <a:rPr lang="de-AT" sz="2000" dirty="0" smtClean="0">
                <a:latin typeface="Comic Sans MS" pitchFamily="66" charset="0"/>
              </a:rPr>
              <a:t>=IDENT | </a:t>
            </a:r>
            <a:r>
              <a:rPr lang="de-AT" sz="2000" dirty="0" err="1" smtClean="0">
                <a:latin typeface="Comic Sans MS" pitchFamily="66" charset="0"/>
              </a:rPr>
              <a:t>number</a:t>
            </a:r>
            <a:r>
              <a:rPr lang="de-AT" sz="2000" dirty="0" smtClean="0">
                <a:latin typeface="Comic Sans MS" pitchFamily="66" charset="0"/>
              </a:rPr>
              <a:t>=NUMBER | "(" </a:t>
            </a:r>
            <a:r>
              <a:rPr lang="de-AT" sz="2000" dirty="0" err="1" smtClean="0">
                <a:latin typeface="Comic Sans MS" pitchFamily="66" charset="0"/>
              </a:rPr>
              <a:t>expr</a:t>
            </a:r>
            <a:r>
              <a:rPr lang="de-AT" sz="2000" dirty="0" smtClean="0">
                <a:latin typeface="Comic Sans MS" pitchFamily="66" charset="0"/>
              </a:rPr>
              <a:t>=</a:t>
            </a:r>
            <a:r>
              <a:rPr lang="de-AT" sz="2000" dirty="0" err="1" smtClean="0">
                <a:latin typeface="Comic Sans MS" pitchFamily="66" charset="0"/>
              </a:rPr>
              <a:t>Expr</a:t>
            </a:r>
            <a:r>
              <a:rPr lang="de-AT" sz="2000" dirty="0" smtClean="0">
                <a:latin typeface="Comic Sans MS" pitchFamily="66" charset="0"/>
              </a:rPr>
              <a:t> ")";</a:t>
            </a:r>
          </a:p>
        </p:txBody>
      </p:sp>
    </p:spTree>
    <p:extLst>
      <p:ext uri="{BB962C8B-B14F-4D97-AF65-F5344CB8AC3E}">
        <p14:creationId xmlns:p14="http://schemas.microsoft.com/office/powerpoint/2010/main" val="4009511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: Validation Framework</a:t>
            </a:r>
            <a:endParaRPr lang="de-AT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 Validation Framework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Automatic Validation</a:t>
            </a:r>
          </a:p>
          <a:p>
            <a:pPr lvl="1"/>
            <a:r>
              <a:rPr lang="de-AT" dirty="0" err="1" smtClean="0"/>
              <a:t>Syntactical</a:t>
            </a:r>
            <a:r>
              <a:rPr lang="de-AT" dirty="0" smtClean="0"/>
              <a:t> Validation</a:t>
            </a:r>
          </a:p>
          <a:p>
            <a:pPr lvl="1"/>
            <a:r>
              <a:rPr lang="de-AT" dirty="0" smtClean="0"/>
              <a:t>Cross-link Validation</a:t>
            </a:r>
          </a:p>
          <a:p>
            <a:pPr lvl="1"/>
            <a:endParaRPr lang="de-AT" dirty="0" smtClean="0"/>
          </a:p>
          <a:p>
            <a:r>
              <a:rPr lang="de-AT" dirty="0" smtClean="0"/>
              <a:t>Custom Validation</a:t>
            </a:r>
          </a:p>
          <a:p>
            <a:pPr lvl="1"/>
            <a:r>
              <a:rPr lang="de-AT" dirty="0" err="1" smtClean="0"/>
              <a:t>Extends</a:t>
            </a:r>
            <a:r>
              <a:rPr lang="de-AT" dirty="0" smtClean="0"/>
              <a:t> </a:t>
            </a:r>
            <a:r>
              <a:rPr lang="de-AT" dirty="0" err="1" smtClean="0"/>
              <a:t>AbstractPascalJavaValidator</a:t>
            </a:r>
            <a:endParaRPr lang="de-AT" dirty="0" smtClean="0"/>
          </a:p>
          <a:p>
            <a:pPr lvl="1"/>
            <a:r>
              <a:rPr lang="de-AT" dirty="0" err="1" smtClean="0"/>
              <a:t>Implement</a:t>
            </a:r>
            <a:r>
              <a:rPr lang="de-AT" dirty="0" smtClean="0"/>
              <a:t> @Check </a:t>
            </a:r>
            <a:r>
              <a:rPr lang="de-AT" dirty="0" err="1" smtClean="0"/>
              <a:t>methods</a:t>
            </a:r>
            <a:endParaRPr lang="de-AT" dirty="0" smtClean="0"/>
          </a:p>
          <a:p>
            <a:endParaRPr lang="de-AT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 Validation API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Add Information:</a:t>
            </a:r>
          </a:p>
          <a:p>
            <a:pPr lvl="1">
              <a:buNone/>
            </a:pPr>
            <a:r>
              <a:rPr lang="en-US" sz="2000" dirty="0" smtClean="0">
                <a:latin typeface="Comic Sans MS" pitchFamily="66" charset="0"/>
              </a:rPr>
              <a:t>protected void info(String message, </a:t>
            </a:r>
            <a:r>
              <a:rPr lang="en-US" sz="2000" dirty="0" err="1" smtClean="0">
                <a:latin typeface="Comic Sans MS" pitchFamily="66" charset="0"/>
              </a:rPr>
              <a:t>EStructuralFeature</a:t>
            </a:r>
            <a:r>
              <a:rPr lang="en-US" sz="2000" dirty="0" smtClean="0">
                <a:latin typeface="Comic Sans MS" pitchFamily="66" charset="0"/>
              </a:rPr>
              <a:t> feature , </a:t>
            </a:r>
            <a:r>
              <a:rPr lang="en-US" sz="2000" dirty="0" err="1" smtClean="0">
                <a:latin typeface="Comic Sans MS" pitchFamily="66" charset="0"/>
              </a:rPr>
              <a:t>int</a:t>
            </a:r>
            <a:r>
              <a:rPr lang="en-US" sz="2000" dirty="0" smtClean="0">
                <a:latin typeface="Comic Sans MS" pitchFamily="66" charset="0"/>
              </a:rPr>
              <a:t> index)</a:t>
            </a:r>
          </a:p>
          <a:p>
            <a:r>
              <a:rPr lang="en-US" dirty="0" smtClean="0"/>
              <a:t>Add Warning:</a:t>
            </a:r>
          </a:p>
          <a:p>
            <a:pPr lvl="1">
              <a:buNone/>
            </a:pPr>
            <a:r>
              <a:rPr lang="en-US" sz="2000" dirty="0" smtClean="0">
                <a:latin typeface="Comic Sans MS" pitchFamily="66" charset="0"/>
              </a:rPr>
              <a:t>protected void warning(String message, </a:t>
            </a:r>
            <a:r>
              <a:rPr lang="en-US" sz="2000" dirty="0" err="1" smtClean="0">
                <a:latin typeface="Comic Sans MS" pitchFamily="66" charset="0"/>
              </a:rPr>
              <a:t>EStructuralFeature</a:t>
            </a:r>
            <a:r>
              <a:rPr lang="en-US" sz="2000" dirty="0" smtClean="0">
                <a:latin typeface="Comic Sans MS" pitchFamily="66" charset="0"/>
              </a:rPr>
              <a:t> feature, </a:t>
            </a:r>
            <a:r>
              <a:rPr lang="en-US" sz="2000" dirty="0" err="1" smtClean="0">
                <a:latin typeface="Comic Sans MS" pitchFamily="66" charset="0"/>
              </a:rPr>
              <a:t>int</a:t>
            </a:r>
            <a:r>
              <a:rPr lang="en-US" sz="2000" dirty="0" smtClean="0">
                <a:latin typeface="Comic Sans MS" pitchFamily="66" charset="0"/>
              </a:rPr>
              <a:t> index)</a:t>
            </a:r>
          </a:p>
          <a:p>
            <a:r>
              <a:rPr lang="en-US" dirty="0" smtClean="0"/>
              <a:t>Add Error:</a:t>
            </a:r>
          </a:p>
          <a:p>
            <a:pPr lvl="1">
              <a:buNone/>
            </a:pPr>
            <a:r>
              <a:rPr lang="en-US" sz="2000" dirty="0" smtClean="0">
                <a:latin typeface="Comic Sans MS" pitchFamily="66" charset="0"/>
              </a:rPr>
              <a:t>protected void error(String message, </a:t>
            </a:r>
            <a:r>
              <a:rPr lang="en-US" sz="2000" dirty="0" err="1" smtClean="0">
                <a:latin typeface="Comic Sans MS" pitchFamily="66" charset="0"/>
              </a:rPr>
              <a:t>EStructuralFeature</a:t>
            </a:r>
            <a:r>
              <a:rPr lang="en-US" sz="2000" dirty="0" smtClean="0">
                <a:latin typeface="Comic Sans MS" pitchFamily="66" charset="0"/>
              </a:rPr>
              <a:t> feature, </a:t>
            </a:r>
            <a:r>
              <a:rPr lang="en-US" sz="2000" dirty="0" err="1" smtClean="0">
                <a:latin typeface="Comic Sans MS" pitchFamily="66" charset="0"/>
              </a:rPr>
              <a:t>int</a:t>
            </a:r>
            <a:r>
              <a:rPr lang="en-US" sz="2000" dirty="0" smtClean="0">
                <a:latin typeface="Comic Sans MS" pitchFamily="66" charset="0"/>
              </a:rPr>
              <a:t> index)</a:t>
            </a:r>
            <a:endParaRPr lang="de-AT" sz="2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 Validation API</a:t>
            </a:r>
            <a:endParaRPr lang="de-AT" dirty="0"/>
          </a:p>
        </p:txBody>
      </p:sp>
      <p:pic>
        <p:nvPicPr>
          <p:cNvPr id="5" name="Inhaltsplatzhalter 4" descr="problem vie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5576" y="1988840"/>
            <a:ext cx="7686772" cy="3240360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Custom Validation API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28" y="1295400"/>
            <a:ext cx="8712968" cy="5257800"/>
          </a:xfrm>
        </p:spPr>
        <p:txBody>
          <a:bodyPr/>
          <a:lstStyle/>
          <a:p>
            <a:pPr>
              <a:buNone/>
            </a:pPr>
            <a:r>
              <a:rPr lang="de-AT" sz="2000" dirty="0" smtClean="0">
                <a:solidFill>
                  <a:srgbClr val="FF0000"/>
                </a:solidFill>
                <a:latin typeface="Comic Sans MS" pitchFamily="66" charset="0"/>
              </a:rPr>
              <a:t>  </a:t>
            </a:r>
          </a:p>
          <a:p>
            <a:pPr>
              <a:buNone/>
            </a:pPr>
            <a:endParaRPr lang="de-AT" sz="20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2000" dirty="0" err="1" smtClean="0">
                <a:latin typeface="Comic Sans MS" pitchFamily="66" charset="0"/>
              </a:rPr>
              <a:t>public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class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PascalJavaValidator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extends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AbstractPascalJavaValidator</a:t>
            </a:r>
            <a:r>
              <a:rPr lang="de-AT" sz="2000" dirty="0" smtClean="0">
                <a:latin typeface="Comic Sans MS" pitchFamily="66" charset="0"/>
              </a:rPr>
              <a:t> {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</a:t>
            </a:r>
            <a:r>
              <a:rPr lang="de-AT" sz="2000" dirty="0" smtClean="0">
                <a:solidFill>
                  <a:srgbClr val="FF0000"/>
                </a:solidFill>
                <a:latin typeface="Comic Sans MS" pitchFamily="66" charset="0"/>
              </a:rPr>
              <a:t>@Check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public void checkVariableName(</a:t>
            </a:r>
            <a:r>
              <a:rPr lang="de-AT" sz="2000" dirty="0" smtClean="0">
                <a:solidFill>
                  <a:srgbClr val="FF0000"/>
                </a:solidFill>
                <a:latin typeface="Comic Sans MS" pitchFamily="66" charset="0"/>
              </a:rPr>
              <a:t>VarName </a:t>
            </a:r>
            <a:r>
              <a:rPr lang="de-AT" sz="2000" dirty="0" smtClean="0">
                <a:latin typeface="Comic Sans MS" pitchFamily="66" charset="0"/>
              </a:rPr>
              <a:t>name) {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   // Validation </a:t>
            </a:r>
            <a:r>
              <a:rPr lang="de-AT" sz="2000" dirty="0" err="1" smtClean="0">
                <a:latin typeface="Comic Sans MS" pitchFamily="66" charset="0"/>
              </a:rPr>
              <a:t>Implementation</a:t>
            </a:r>
            <a:endParaRPr lang="de-AT" sz="20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} 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}</a:t>
            </a:r>
            <a:endParaRPr lang="de-AT" sz="2000" dirty="0">
              <a:latin typeface="Comic Sans MS" pitchFamily="66" charset="0"/>
            </a:endParaRPr>
          </a:p>
        </p:txBody>
      </p:sp>
      <p:pic>
        <p:nvPicPr>
          <p:cNvPr id="4" name="Inhaltsplatzhalter 4" descr="syntax v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white">
          <a:xfrm>
            <a:off x="395536" y="4221088"/>
            <a:ext cx="8223448" cy="222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What is a DSL?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 </a:t>
            </a:r>
            <a:r>
              <a:rPr lang="en-US" b="1" dirty="0" smtClean="0"/>
              <a:t>Domain-Specific Language (DSL)</a:t>
            </a:r>
            <a:r>
              <a:rPr lang="en-US" dirty="0" smtClean="0"/>
              <a:t> is a </a:t>
            </a:r>
            <a:r>
              <a:rPr lang="en-US" dirty="0" smtClean="0">
                <a:solidFill>
                  <a:srgbClr val="FF0000"/>
                </a:solidFill>
              </a:rPr>
              <a:t>small</a:t>
            </a:r>
            <a:r>
              <a:rPr lang="en-US" dirty="0" smtClean="0"/>
              <a:t> programming language, which focuses on a particular </a:t>
            </a:r>
            <a:r>
              <a:rPr lang="en-US" dirty="0" smtClean="0">
                <a:solidFill>
                  <a:srgbClr val="FF0000"/>
                </a:solidFill>
              </a:rPr>
              <a:t>domain</a:t>
            </a:r>
            <a:r>
              <a:rPr lang="en-US" dirty="0" smtClean="0"/>
              <a:t>. </a:t>
            </a:r>
            <a:r>
              <a:rPr lang="en-US" sz="1800" dirty="0" smtClean="0"/>
              <a:t>(Eclipse </a:t>
            </a:r>
            <a:r>
              <a:rPr lang="en-US" sz="1800" dirty="0" err="1" smtClean="0"/>
              <a:t>Xtext</a:t>
            </a:r>
            <a:r>
              <a:rPr lang="en-US" sz="1800" dirty="0" smtClean="0"/>
              <a:t> Website)</a:t>
            </a:r>
            <a:endParaRPr lang="de-AT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56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2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Double Variable </a:t>
            </a:r>
            <a:r>
              <a:rPr lang="de-AT" dirty="0" err="1" smtClean="0"/>
              <a:t>Declaration</a:t>
            </a:r>
            <a:r>
              <a:rPr lang="de-AT" dirty="0" smtClean="0"/>
              <a:t> </a:t>
            </a:r>
            <a:r>
              <a:rPr lang="de-AT" dirty="0" err="1" smtClean="0"/>
              <a:t>Validator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527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4000" dirty="0" smtClean="0"/>
              <a:t>Double Variable </a:t>
            </a:r>
            <a:r>
              <a:rPr lang="de-AT" sz="4000" dirty="0" err="1" smtClean="0"/>
              <a:t>Declaration</a:t>
            </a:r>
            <a:r>
              <a:rPr lang="de-AT" sz="4000" dirty="0" smtClean="0"/>
              <a:t> Check</a:t>
            </a:r>
            <a:endParaRPr lang="de-AT" sz="4000" dirty="0"/>
          </a:p>
        </p:txBody>
      </p:sp>
      <p:pic>
        <p:nvPicPr>
          <p:cNvPr id="5" name="Inhaltsplatzhalter 4" descr="syntax va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1340768"/>
            <a:ext cx="8223448" cy="2225030"/>
          </a:xfrm>
        </p:spPr>
      </p:pic>
      <p:pic>
        <p:nvPicPr>
          <p:cNvPr id="2050" name="Picture 2" descr="F:\FH\Dropbox\presentation\xText Workshop\img\doubleDeclaredVariable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427984" y="3573016"/>
            <a:ext cx="4155926" cy="247922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: Description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AT" dirty="0" smtClean="0"/>
              <a:t>Download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validation</a:t>
            </a:r>
            <a:r>
              <a:rPr lang="de-AT" dirty="0" smtClean="0"/>
              <a:t> </a:t>
            </a:r>
            <a:r>
              <a:rPr lang="de-AT" dirty="0" err="1" smtClean="0"/>
              <a:t>artefact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copy</a:t>
            </a:r>
            <a:r>
              <a:rPr lang="de-AT" dirty="0" smtClean="0"/>
              <a:t> </a:t>
            </a:r>
            <a:r>
              <a:rPr lang="de-AT" dirty="0" err="1" smtClean="0"/>
              <a:t>it</a:t>
            </a:r>
            <a:r>
              <a:rPr lang="de-AT" dirty="0" smtClean="0"/>
              <a:t> </a:t>
            </a:r>
            <a:r>
              <a:rPr lang="de-AT" dirty="0" err="1" smtClean="0"/>
              <a:t>into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PascalJavaValidator</a:t>
            </a:r>
            <a:r>
              <a:rPr lang="de-AT" dirty="0" smtClean="0"/>
              <a:t> Java </a:t>
            </a:r>
            <a:r>
              <a:rPr lang="de-AT" dirty="0" err="1" smtClean="0"/>
              <a:t>file</a:t>
            </a:r>
            <a:endParaRPr lang="de-AT" dirty="0" smtClean="0"/>
          </a:p>
          <a:p>
            <a:pPr marL="914400" lvl="1" indent="-514350">
              <a:buNone/>
            </a:pPr>
            <a:r>
              <a:rPr lang="de-AT" dirty="0" smtClean="0"/>
              <a:t>	</a:t>
            </a:r>
            <a:r>
              <a:rPr lang="de-AT" dirty="0" smtClean="0">
                <a:solidFill>
                  <a:srgbClr val="FF0000"/>
                </a:solidFill>
                <a:latin typeface="Comic Sans MS" pitchFamily="66" charset="0"/>
              </a:rPr>
              <a:t> http://goo.gl/JpFXnv</a:t>
            </a:r>
          </a:p>
          <a:p>
            <a:pPr marL="514350" indent="-514350">
              <a:buFont typeface="+mj-lt"/>
              <a:buAutoNum type="arabicPeriod"/>
            </a:pPr>
            <a:endParaRPr lang="de-AT" dirty="0" smtClean="0"/>
          </a:p>
          <a:p>
            <a:pPr marL="514350" indent="-514350">
              <a:buFont typeface="+mj-lt"/>
              <a:buAutoNum type="arabicPeriod"/>
            </a:pPr>
            <a:r>
              <a:rPr lang="de-AT" dirty="0" err="1" smtClean="0"/>
              <a:t>Complete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validator</a:t>
            </a:r>
            <a:endParaRPr lang="de-AT" dirty="0" smtClean="0"/>
          </a:p>
          <a:p>
            <a:pPr marL="514350" indent="-514350">
              <a:buFont typeface="+mj-lt"/>
              <a:buAutoNum type="arabicPeriod"/>
            </a:pPr>
            <a:r>
              <a:rPr lang="de-AT" dirty="0" smtClean="0"/>
              <a:t>Run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eclipse</a:t>
            </a:r>
            <a:r>
              <a:rPr lang="de-AT" dirty="0" smtClean="0"/>
              <a:t> </a:t>
            </a:r>
            <a:r>
              <a:rPr lang="de-AT" dirty="0" err="1" smtClean="0"/>
              <a:t>plugin</a:t>
            </a:r>
            <a:endParaRPr lang="de-AT" dirty="0" smtClean="0"/>
          </a:p>
          <a:p>
            <a:endParaRPr lang="de-AT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4000" dirty="0" smtClean="0"/>
              <a:t>Double Variable </a:t>
            </a:r>
            <a:r>
              <a:rPr lang="de-AT" sz="4000" dirty="0" err="1" smtClean="0"/>
              <a:t>Declaration</a:t>
            </a:r>
            <a:r>
              <a:rPr lang="de-AT" sz="4000" dirty="0" smtClean="0"/>
              <a:t> Check</a:t>
            </a:r>
            <a:endParaRPr lang="de-AT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AT" sz="2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</a:p>
          <a:p>
            <a:pPr>
              <a:buNone/>
            </a:pPr>
            <a:r>
              <a:rPr lang="de-AT" sz="2000" dirty="0" smtClean="0">
                <a:solidFill>
                  <a:srgbClr val="FF0000"/>
                </a:solidFill>
                <a:latin typeface="Comic Sans MS" pitchFamily="66" charset="0"/>
              </a:rPr>
              <a:t> @Check</a:t>
            </a:r>
          </a:p>
          <a:p>
            <a:pPr>
              <a:buNone/>
            </a:pPr>
            <a:r>
              <a:rPr lang="de-AT" sz="2000" dirty="0" smtClean="0">
                <a:solidFill>
                  <a:srgbClr val="FF0000"/>
                </a:solidFill>
                <a:latin typeface="Comic Sans MS" pitchFamily="66" charset="0"/>
              </a:rPr>
              <a:t>  </a:t>
            </a:r>
            <a:r>
              <a:rPr lang="de-AT" sz="2000" dirty="0" err="1" smtClean="0">
                <a:latin typeface="Comic Sans MS" pitchFamily="66" charset="0"/>
              </a:rPr>
              <a:t>public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void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checkDoubleVariableDeclaration</a:t>
            </a:r>
            <a:r>
              <a:rPr lang="de-AT" sz="20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de-AT" sz="2000" dirty="0" err="1" smtClean="0">
                <a:solidFill>
                  <a:srgbClr val="FF0000"/>
                </a:solidFill>
                <a:latin typeface="Comic Sans MS" pitchFamily="66" charset="0"/>
              </a:rPr>
              <a:t>VarDecl</a:t>
            </a:r>
            <a:r>
              <a:rPr lang="de-AT" sz="2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de-AT" sz="2000" dirty="0" err="1" smtClean="0">
                <a:solidFill>
                  <a:srgbClr val="FF0000"/>
                </a:solidFill>
                <a:latin typeface="Comic Sans MS" pitchFamily="66" charset="0"/>
              </a:rPr>
              <a:t>varDecl</a:t>
            </a:r>
            <a:r>
              <a:rPr lang="de-AT" sz="2000" dirty="0" smtClean="0">
                <a:solidFill>
                  <a:srgbClr val="FF0000"/>
                </a:solidFill>
                <a:latin typeface="Comic Sans MS" pitchFamily="66" charset="0"/>
              </a:rPr>
              <a:t>) </a:t>
            </a:r>
            <a:r>
              <a:rPr lang="de-AT" sz="2000" dirty="0" smtClean="0">
                <a:latin typeface="Comic Sans MS" pitchFamily="66" charset="0"/>
              </a:rPr>
              <a:t>{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Set&lt;String&gt; </a:t>
            </a:r>
            <a:r>
              <a:rPr lang="de-AT" sz="2000" dirty="0" err="1" smtClean="0">
                <a:latin typeface="Comic Sans MS" pitchFamily="66" charset="0"/>
              </a:rPr>
              <a:t>varNames</a:t>
            </a:r>
            <a:r>
              <a:rPr lang="de-AT" sz="2000" dirty="0" smtClean="0">
                <a:latin typeface="Comic Sans MS" pitchFamily="66" charset="0"/>
              </a:rPr>
              <a:t> = </a:t>
            </a:r>
            <a:r>
              <a:rPr lang="de-AT" sz="2000" dirty="0" err="1" smtClean="0">
                <a:latin typeface="Comic Sans MS" pitchFamily="66" charset="0"/>
              </a:rPr>
              <a:t>new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HashSet</a:t>
            </a:r>
            <a:r>
              <a:rPr lang="de-AT" sz="2000" dirty="0" smtClean="0">
                <a:latin typeface="Comic Sans MS" pitchFamily="66" charset="0"/>
              </a:rPr>
              <a:t>&lt;String&gt;();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</a:t>
            </a:r>
            <a:r>
              <a:rPr lang="de-AT" sz="2000" dirty="0" err="1" smtClean="0">
                <a:latin typeface="Comic Sans MS" pitchFamily="66" charset="0"/>
              </a:rPr>
              <a:t>for</a:t>
            </a:r>
            <a:r>
              <a:rPr lang="de-AT" sz="2000" dirty="0" smtClean="0">
                <a:latin typeface="Comic Sans MS" pitchFamily="66" charset="0"/>
              </a:rPr>
              <a:t> (</a:t>
            </a:r>
            <a:r>
              <a:rPr lang="de-AT" sz="2000" dirty="0" err="1" smtClean="0">
                <a:latin typeface="Comic Sans MS" pitchFamily="66" charset="0"/>
              </a:rPr>
              <a:t>VarName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var</a:t>
            </a:r>
            <a:r>
              <a:rPr lang="de-AT" sz="2000" dirty="0" smtClean="0">
                <a:latin typeface="Comic Sans MS" pitchFamily="66" charset="0"/>
              </a:rPr>
              <a:t> : </a:t>
            </a:r>
            <a:r>
              <a:rPr lang="de-AT" sz="2000" dirty="0" err="1" smtClean="0">
                <a:latin typeface="Comic Sans MS" pitchFamily="66" charset="0"/>
              </a:rPr>
              <a:t>varDecl.getVars</a:t>
            </a:r>
            <a:r>
              <a:rPr lang="de-AT" sz="2000" dirty="0" smtClean="0">
                <a:latin typeface="Comic Sans MS" pitchFamily="66" charset="0"/>
              </a:rPr>
              <a:t>()) {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 </a:t>
            </a:r>
            <a:r>
              <a:rPr lang="de-AT" sz="2000" dirty="0" err="1" smtClean="0">
                <a:latin typeface="Comic Sans MS" pitchFamily="66" charset="0"/>
              </a:rPr>
              <a:t>if</a:t>
            </a:r>
            <a:r>
              <a:rPr lang="de-AT" sz="2000" dirty="0" smtClean="0">
                <a:latin typeface="Comic Sans MS" pitchFamily="66" charset="0"/>
              </a:rPr>
              <a:t> (</a:t>
            </a:r>
            <a:r>
              <a:rPr lang="de-AT" sz="2000" dirty="0" err="1" smtClean="0">
                <a:latin typeface="Comic Sans MS" pitchFamily="66" charset="0"/>
              </a:rPr>
              <a:t>varNames.contains</a:t>
            </a:r>
            <a:r>
              <a:rPr lang="de-AT" sz="2000" dirty="0" smtClean="0">
                <a:latin typeface="Comic Sans MS" pitchFamily="66" charset="0"/>
              </a:rPr>
              <a:t>(</a:t>
            </a:r>
            <a:r>
              <a:rPr lang="de-AT" sz="2000" dirty="0" err="1" smtClean="0">
                <a:latin typeface="Comic Sans MS" pitchFamily="66" charset="0"/>
              </a:rPr>
              <a:t>var.getName</a:t>
            </a:r>
            <a:r>
              <a:rPr lang="de-AT" sz="2000" dirty="0" smtClean="0">
                <a:latin typeface="Comic Sans MS" pitchFamily="66" charset="0"/>
              </a:rPr>
              <a:t>())) {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    String </a:t>
            </a:r>
            <a:r>
              <a:rPr lang="en-US" sz="2000" dirty="0" err="1" smtClean="0">
                <a:latin typeface="Comic Sans MS" pitchFamily="66" charset="0"/>
              </a:rPr>
              <a:t>msg</a:t>
            </a:r>
            <a:r>
              <a:rPr lang="en-US" sz="2000" dirty="0" smtClean="0">
                <a:latin typeface="Comic Sans MS" pitchFamily="66" charset="0"/>
              </a:rPr>
              <a:t> = </a:t>
            </a:r>
            <a:r>
              <a:rPr lang="en-US" sz="2000" dirty="0" err="1" smtClean="0">
                <a:latin typeface="Comic Sans MS" pitchFamily="66" charset="0"/>
              </a:rPr>
              <a:t>String.</a:t>
            </a:r>
            <a:r>
              <a:rPr lang="en-US" sz="2000" i="1" dirty="0" err="1" smtClean="0">
                <a:latin typeface="Comic Sans MS" pitchFamily="66" charset="0"/>
              </a:rPr>
              <a:t>format</a:t>
            </a:r>
            <a:r>
              <a:rPr lang="en-US" sz="2000" i="1" dirty="0" smtClean="0">
                <a:latin typeface="Comic Sans MS" pitchFamily="66" charset="0"/>
              </a:rPr>
              <a:t>("The variable '%s' is already  </a:t>
            </a:r>
          </a:p>
          <a:p>
            <a:pPr>
              <a:buNone/>
            </a:pPr>
            <a:r>
              <a:rPr lang="en-US" sz="2000" i="1" dirty="0" smtClean="0">
                <a:latin typeface="Comic Sans MS" pitchFamily="66" charset="0"/>
              </a:rPr>
              <a:t>                                                    declared.", </a:t>
            </a:r>
            <a:r>
              <a:rPr lang="en-US" sz="2000" i="1" dirty="0" err="1" smtClean="0">
                <a:latin typeface="Comic Sans MS" pitchFamily="66" charset="0"/>
              </a:rPr>
              <a:t>var.getName</a:t>
            </a:r>
            <a:r>
              <a:rPr lang="en-US" sz="2000" i="1" dirty="0" smtClean="0">
                <a:latin typeface="Comic Sans MS" pitchFamily="66" charset="0"/>
              </a:rPr>
              <a:t>());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   </a:t>
            </a:r>
            <a:r>
              <a:rPr lang="de-AT" sz="2000" dirty="0" err="1" smtClean="0">
                <a:latin typeface="Comic Sans MS" pitchFamily="66" charset="0"/>
              </a:rPr>
              <a:t>error</a:t>
            </a:r>
            <a:r>
              <a:rPr lang="de-AT" sz="2000" dirty="0" smtClean="0">
                <a:latin typeface="Comic Sans MS" pitchFamily="66" charset="0"/>
              </a:rPr>
              <a:t>(</a:t>
            </a:r>
            <a:r>
              <a:rPr lang="de-AT" sz="2000" dirty="0" err="1" smtClean="0">
                <a:latin typeface="Comic Sans MS" pitchFamily="66" charset="0"/>
              </a:rPr>
              <a:t>msg</a:t>
            </a:r>
            <a:r>
              <a:rPr lang="de-AT" sz="2000" dirty="0" smtClean="0">
                <a:latin typeface="Comic Sans MS" pitchFamily="66" charset="0"/>
              </a:rPr>
              <a:t>, </a:t>
            </a:r>
            <a:r>
              <a:rPr lang="de-AT" sz="2000" dirty="0" err="1" smtClean="0">
                <a:latin typeface="Comic Sans MS" pitchFamily="66" charset="0"/>
              </a:rPr>
              <a:t>var</a:t>
            </a:r>
            <a:r>
              <a:rPr lang="de-AT" sz="2000" dirty="0" smtClean="0">
                <a:latin typeface="Comic Sans MS" pitchFamily="66" charset="0"/>
              </a:rPr>
              <a:t>, </a:t>
            </a:r>
            <a:r>
              <a:rPr lang="de-AT" sz="2000" dirty="0" err="1" smtClean="0">
                <a:latin typeface="Comic Sans MS" pitchFamily="66" charset="0"/>
              </a:rPr>
              <a:t>PascalPackage.Literals.</a:t>
            </a:r>
            <a:r>
              <a:rPr lang="de-AT" sz="2000" i="1" dirty="0" err="1" smtClean="0">
                <a:latin typeface="Comic Sans MS" pitchFamily="66" charset="0"/>
              </a:rPr>
              <a:t>VAR_NAME__NAME</a:t>
            </a:r>
            <a:r>
              <a:rPr lang="de-AT" sz="2000" i="1" dirty="0" smtClean="0">
                <a:latin typeface="Comic Sans MS" pitchFamily="66" charset="0"/>
              </a:rPr>
              <a:t>, </a:t>
            </a:r>
          </a:p>
          <a:p>
            <a:pPr>
              <a:buNone/>
            </a:pPr>
            <a:r>
              <a:rPr lang="de-AT" sz="2000" i="1" dirty="0" smtClean="0">
                <a:latin typeface="Comic Sans MS" pitchFamily="66" charset="0"/>
              </a:rPr>
              <a:t>                  REMOVE_VARIABLE, </a:t>
            </a:r>
            <a:r>
              <a:rPr lang="de-AT" sz="2000" i="1" dirty="0" err="1" smtClean="0">
                <a:latin typeface="Comic Sans MS" pitchFamily="66" charset="0"/>
              </a:rPr>
              <a:t>var.getName</a:t>
            </a:r>
            <a:r>
              <a:rPr lang="de-AT" sz="2000" i="1" dirty="0" smtClean="0">
                <a:latin typeface="Comic Sans MS" pitchFamily="66" charset="0"/>
              </a:rPr>
              <a:t>());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 } </a:t>
            </a:r>
            <a:r>
              <a:rPr lang="de-AT" sz="2000" dirty="0" err="1" smtClean="0">
                <a:latin typeface="Comic Sans MS" pitchFamily="66" charset="0"/>
              </a:rPr>
              <a:t>else</a:t>
            </a:r>
            <a:r>
              <a:rPr lang="de-AT" sz="2000" dirty="0" smtClean="0">
                <a:latin typeface="Comic Sans MS" pitchFamily="66" charset="0"/>
              </a:rPr>
              <a:t> {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   varNames.add(</a:t>
            </a:r>
            <a:r>
              <a:rPr lang="de-AT" sz="2000" dirty="0" err="1" smtClean="0">
                <a:latin typeface="Comic Sans MS" pitchFamily="66" charset="0"/>
              </a:rPr>
              <a:t>var.getName</a:t>
            </a:r>
            <a:r>
              <a:rPr lang="de-AT" sz="2000" dirty="0" smtClean="0">
                <a:latin typeface="Comic Sans MS" pitchFamily="66" charset="0"/>
              </a:rPr>
              <a:t>());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 }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de-AT" sz="2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de-AT" sz="2000" dirty="0" smtClean="0">
                <a:latin typeface="Comic Sans MS" pitchFamily="66" charset="0"/>
              </a:rPr>
              <a:t> }</a:t>
            </a:r>
            <a:endParaRPr lang="de-AT" sz="2000" dirty="0">
              <a:latin typeface="Comic Sans MS" pitchFamily="66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508104" y="1340768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dirty="0" smtClean="0">
                <a:solidFill>
                  <a:srgbClr val="FF0000"/>
                </a:solidFill>
              </a:rPr>
              <a:t>http://</a:t>
            </a:r>
            <a:r>
              <a:rPr lang="de-AT" b="1" dirty="0" err="1" smtClean="0">
                <a:solidFill>
                  <a:srgbClr val="FF0000"/>
                </a:solidFill>
              </a:rPr>
              <a:t>goo.gl</a:t>
            </a:r>
            <a:r>
              <a:rPr lang="de-AT" b="1" dirty="0" smtClean="0">
                <a:solidFill>
                  <a:srgbClr val="FF0000"/>
                </a:solidFill>
              </a:rPr>
              <a:t>/</a:t>
            </a:r>
            <a:r>
              <a:rPr lang="de-AT" b="1" dirty="0" err="1" smtClean="0">
                <a:solidFill>
                  <a:srgbClr val="FF0000"/>
                </a:solidFill>
              </a:rPr>
              <a:t>eVMfmV</a:t>
            </a:r>
            <a:endParaRPr lang="de-AT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: Code Generator Framework</a:t>
            </a:r>
            <a:endParaRPr lang="de-AT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 Code Generator Framework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r>
              <a:rPr lang="de-AT" dirty="0" err="1" smtClean="0"/>
              <a:t>Implement</a:t>
            </a:r>
            <a:r>
              <a:rPr lang="de-AT" dirty="0" smtClean="0"/>
              <a:t> </a:t>
            </a:r>
            <a:r>
              <a:rPr lang="de-AT" dirty="0" err="1" smtClean="0"/>
              <a:t>IGenerator</a:t>
            </a:r>
            <a:r>
              <a:rPr lang="de-AT" dirty="0" smtClean="0"/>
              <a:t> </a:t>
            </a:r>
            <a:r>
              <a:rPr lang="de-AT" dirty="0" err="1" smtClean="0"/>
              <a:t>interface</a:t>
            </a:r>
            <a:endParaRPr lang="de-AT" dirty="0" smtClean="0"/>
          </a:p>
          <a:p>
            <a:pPr lvl="1"/>
            <a:r>
              <a:rPr lang="de-AT" dirty="0" smtClean="0"/>
              <a:t>Java</a:t>
            </a:r>
          </a:p>
          <a:p>
            <a:pPr lvl="1"/>
            <a:r>
              <a:rPr lang="de-AT" dirty="0" err="1" smtClean="0"/>
              <a:t>Xtend</a:t>
            </a:r>
            <a:endParaRPr lang="de-AT" dirty="0" smtClean="0"/>
          </a:p>
          <a:p>
            <a:endParaRPr lang="de-AT" dirty="0" smtClean="0"/>
          </a:p>
        </p:txBody>
      </p:sp>
      <p:pic>
        <p:nvPicPr>
          <p:cNvPr id="3074" name="Picture 2" descr="F:\FH\Dropbox\presentation\xText Workshop\img\IGenerato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4581128"/>
            <a:ext cx="4656584" cy="14757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 Code Generator Framework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r>
              <a:rPr lang="de-AT" dirty="0" smtClean="0"/>
              <a:t>Bind </a:t>
            </a:r>
            <a:r>
              <a:rPr lang="de-AT" dirty="0" err="1" smtClean="0"/>
              <a:t>IGenerator</a:t>
            </a:r>
            <a:r>
              <a:rPr lang="de-AT" dirty="0" smtClean="0"/>
              <a:t> </a:t>
            </a:r>
            <a:r>
              <a:rPr lang="de-AT" dirty="0" err="1" smtClean="0"/>
              <a:t>implemenation</a:t>
            </a:r>
            <a:r>
              <a:rPr lang="de-AT" dirty="0" smtClean="0"/>
              <a:t> in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RuntimeModel</a:t>
            </a:r>
            <a:r>
              <a:rPr lang="de-AT" dirty="0" smtClean="0"/>
              <a:t> </a:t>
            </a:r>
            <a:r>
              <a:rPr lang="de-AT" dirty="0" err="1" smtClean="0"/>
              <a:t>class</a:t>
            </a:r>
            <a:endParaRPr lang="de-AT" dirty="0" smtClean="0"/>
          </a:p>
          <a:p>
            <a:pPr lvl="1">
              <a:buNone/>
            </a:pPr>
            <a:endParaRPr lang="de-AT" sz="24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400" dirty="0" smtClean="0">
                <a:latin typeface="Comic Sans MS" pitchFamily="66" charset="0"/>
              </a:rPr>
              <a:t>public abstract class </a:t>
            </a:r>
            <a:r>
              <a:rPr lang="en-US" sz="2400" dirty="0" err="1" smtClean="0">
                <a:latin typeface="Comic Sans MS" pitchFamily="66" charset="0"/>
              </a:rPr>
              <a:t>AbstractPascalRuntimeModule</a:t>
            </a:r>
            <a:r>
              <a:rPr lang="en-US" sz="2400" dirty="0" smtClean="0">
                <a:latin typeface="Comic Sans MS" pitchFamily="66" charset="0"/>
              </a:rPr>
              <a:t> extends </a:t>
            </a:r>
            <a:r>
              <a:rPr lang="en-US" sz="2400" dirty="0" err="1" smtClean="0">
                <a:latin typeface="Comic Sans MS" pitchFamily="66" charset="0"/>
              </a:rPr>
              <a:t>DefaultRuntimeModule</a:t>
            </a:r>
            <a:r>
              <a:rPr lang="en-US" sz="2400" dirty="0" smtClean="0">
                <a:latin typeface="Comic Sans MS" pitchFamily="66" charset="0"/>
              </a:rPr>
              <a:t> {</a:t>
            </a:r>
            <a:endParaRPr lang="de-AT" sz="24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2400" dirty="0" smtClean="0">
                <a:latin typeface="Comic Sans MS" pitchFamily="66" charset="0"/>
              </a:rPr>
              <a:t>    </a:t>
            </a:r>
          </a:p>
          <a:p>
            <a:pPr>
              <a:buNone/>
            </a:pPr>
            <a:r>
              <a:rPr lang="de-AT" sz="2400" dirty="0" smtClean="0">
                <a:latin typeface="Comic Sans MS" pitchFamily="66" charset="0"/>
              </a:rPr>
              <a:t>    </a:t>
            </a:r>
            <a:r>
              <a:rPr lang="de-AT" sz="2400" dirty="0" err="1" smtClean="0">
                <a:latin typeface="Comic Sans MS" pitchFamily="66" charset="0"/>
              </a:rPr>
              <a:t>public</a:t>
            </a:r>
            <a:r>
              <a:rPr lang="de-AT" sz="2400" dirty="0" smtClean="0">
                <a:latin typeface="Comic Sans MS" pitchFamily="66" charset="0"/>
              </a:rPr>
              <a:t> Class&lt;? </a:t>
            </a:r>
            <a:r>
              <a:rPr lang="de-AT" sz="2400" dirty="0" err="1" smtClean="0">
                <a:latin typeface="Comic Sans MS" pitchFamily="66" charset="0"/>
              </a:rPr>
              <a:t>extends</a:t>
            </a:r>
            <a:r>
              <a:rPr lang="de-AT" sz="2400" dirty="0" smtClean="0">
                <a:latin typeface="Comic Sans MS" pitchFamily="66" charset="0"/>
              </a:rPr>
              <a:t> </a:t>
            </a:r>
            <a:r>
              <a:rPr lang="de-AT" sz="2400" dirty="0" err="1" smtClean="0">
                <a:latin typeface="Comic Sans MS" pitchFamily="66" charset="0"/>
              </a:rPr>
              <a:t>IGenerator</a:t>
            </a:r>
            <a:r>
              <a:rPr lang="de-AT" sz="2400" dirty="0" smtClean="0">
                <a:latin typeface="Comic Sans MS" pitchFamily="66" charset="0"/>
              </a:rPr>
              <a:t>&gt; </a:t>
            </a:r>
            <a:r>
              <a:rPr lang="de-AT" sz="2400" dirty="0" err="1" smtClean="0">
                <a:latin typeface="Comic Sans MS" pitchFamily="66" charset="0"/>
              </a:rPr>
              <a:t>bindIGenerator</a:t>
            </a:r>
            <a:r>
              <a:rPr lang="de-AT" sz="2400" dirty="0" smtClean="0">
                <a:latin typeface="Comic Sans MS" pitchFamily="66" charset="0"/>
              </a:rPr>
              <a:t>() {</a:t>
            </a:r>
          </a:p>
          <a:p>
            <a:pPr>
              <a:buNone/>
            </a:pPr>
            <a:r>
              <a:rPr lang="de-AT" sz="2400" dirty="0" smtClean="0">
                <a:latin typeface="Comic Sans MS" pitchFamily="66" charset="0"/>
              </a:rPr>
              <a:t>        </a:t>
            </a:r>
            <a:r>
              <a:rPr lang="de-AT" sz="2400" dirty="0" err="1" smtClean="0">
                <a:latin typeface="Comic Sans MS" pitchFamily="66" charset="0"/>
              </a:rPr>
              <a:t>return</a:t>
            </a:r>
            <a:r>
              <a:rPr lang="de-AT" sz="2400" dirty="0" smtClean="0">
                <a:latin typeface="Comic Sans MS" pitchFamily="66" charset="0"/>
              </a:rPr>
              <a:t> </a:t>
            </a:r>
            <a:r>
              <a:rPr lang="de-AT" sz="2400" dirty="0" err="1" smtClean="0">
                <a:solidFill>
                  <a:srgbClr val="FF0000"/>
                </a:solidFill>
                <a:latin typeface="Comic Sans MS" pitchFamily="66" charset="0"/>
              </a:rPr>
              <a:t>PascalGenerator.class</a:t>
            </a:r>
            <a:r>
              <a:rPr lang="de-AT" sz="2400" dirty="0" smtClean="0">
                <a:latin typeface="Comic Sans MS" pitchFamily="66" charset="0"/>
              </a:rPr>
              <a:t>;</a:t>
            </a:r>
          </a:p>
          <a:p>
            <a:pPr>
              <a:buNone/>
            </a:pPr>
            <a:r>
              <a:rPr lang="de-AT" sz="2400" dirty="0" smtClean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de-AT" sz="2400" dirty="0" smtClean="0">
                <a:latin typeface="Comic Sans MS" pitchFamily="66" charset="0"/>
              </a:rPr>
              <a:t>}</a:t>
            </a:r>
            <a:endParaRPr lang="de-AT" sz="24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4000" dirty="0" smtClean="0"/>
              <a:t>Generator </a:t>
            </a:r>
            <a:r>
              <a:rPr lang="de-AT" sz="4000" dirty="0" err="1" smtClean="0"/>
              <a:t>Implemenation</a:t>
            </a:r>
            <a:r>
              <a:rPr lang="de-AT" sz="4000" dirty="0" smtClean="0"/>
              <a:t> (</a:t>
            </a:r>
            <a:r>
              <a:rPr lang="de-AT" sz="4000" dirty="0" err="1" smtClean="0"/>
              <a:t>Xtend</a:t>
            </a:r>
            <a:r>
              <a:rPr lang="de-AT" sz="4000" dirty="0" smtClean="0"/>
              <a:t>)</a:t>
            </a:r>
            <a:endParaRPr lang="de-AT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1000" y="1295400"/>
            <a:ext cx="8655496" cy="5257800"/>
          </a:xfrm>
        </p:spPr>
        <p:txBody>
          <a:bodyPr/>
          <a:lstStyle/>
          <a:p>
            <a:pPr>
              <a:buNone/>
            </a:pPr>
            <a:endParaRPr lang="de-AT" sz="18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1800" dirty="0" err="1" smtClean="0">
                <a:latin typeface="Comic Sans MS" pitchFamily="66" charset="0"/>
              </a:rPr>
              <a:t>class</a:t>
            </a:r>
            <a:r>
              <a:rPr lang="de-AT" sz="1800" dirty="0" smtClean="0">
                <a:latin typeface="Comic Sans MS" pitchFamily="66" charset="0"/>
              </a:rPr>
              <a:t> </a:t>
            </a:r>
            <a:r>
              <a:rPr lang="de-AT" sz="1800" dirty="0" smtClean="0">
                <a:solidFill>
                  <a:srgbClr val="FF0000"/>
                </a:solidFill>
                <a:latin typeface="Comic Sans MS" pitchFamily="66" charset="0"/>
              </a:rPr>
              <a:t>PascalGenerator</a:t>
            </a:r>
            <a:r>
              <a:rPr lang="de-AT" sz="1800" dirty="0" smtClean="0">
                <a:latin typeface="Comic Sans MS" pitchFamily="66" charset="0"/>
              </a:rPr>
              <a:t> </a:t>
            </a:r>
            <a:r>
              <a:rPr lang="de-AT" sz="1800" dirty="0" err="1" smtClean="0">
                <a:latin typeface="Comic Sans MS" pitchFamily="66" charset="0"/>
              </a:rPr>
              <a:t>implements</a:t>
            </a:r>
            <a:r>
              <a:rPr lang="de-AT" sz="1800" dirty="0" smtClean="0">
                <a:latin typeface="Comic Sans MS" pitchFamily="66" charset="0"/>
              </a:rPr>
              <a:t> </a:t>
            </a:r>
            <a:r>
              <a:rPr lang="de-AT" sz="1800" dirty="0" err="1" smtClean="0">
                <a:latin typeface="Comic Sans MS" pitchFamily="66" charset="0"/>
              </a:rPr>
              <a:t>IGenerator</a:t>
            </a:r>
            <a:r>
              <a:rPr lang="de-AT" sz="1800" dirty="0" smtClean="0">
                <a:latin typeface="Comic Sans MS" pitchFamily="66" charset="0"/>
              </a:rPr>
              <a:t> {</a:t>
            </a:r>
          </a:p>
          <a:p>
            <a:pPr>
              <a:buNone/>
            </a:pPr>
            <a:endParaRPr lang="de-AT" sz="18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 override void </a:t>
            </a:r>
            <a:r>
              <a:rPr lang="en-US" sz="1800" dirty="0" err="1" smtClean="0">
                <a:latin typeface="Comic Sans MS" pitchFamily="66" charset="0"/>
              </a:rPr>
              <a:t>doGenerate</a:t>
            </a:r>
            <a:r>
              <a:rPr lang="en-US" sz="1800" dirty="0" smtClean="0">
                <a:latin typeface="Comic Sans MS" pitchFamily="66" charset="0"/>
              </a:rPr>
              <a:t>(Resource </a:t>
            </a:r>
            <a:r>
              <a:rPr lang="en-US" sz="1800" dirty="0" err="1" smtClean="0">
                <a:latin typeface="Comic Sans MS" pitchFamily="66" charset="0"/>
              </a:rPr>
              <a:t>resource</a:t>
            </a:r>
            <a:r>
              <a:rPr lang="en-US" sz="1800" dirty="0" smtClean="0">
                <a:latin typeface="Comic Sans MS" pitchFamily="66" charset="0"/>
              </a:rPr>
              <a:t>, </a:t>
            </a:r>
            <a:r>
              <a:rPr lang="en-US" sz="1800" dirty="0" err="1" smtClean="0">
                <a:latin typeface="Comic Sans MS" pitchFamily="66" charset="0"/>
              </a:rPr>
              <a:t>IFileSystemAccess</a:t>
            </a:r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1800" dirty="0" err="1" smtClean="0">
                <a:latin typeface="Comic Sans MS" pitchFamily="66" charset="0"/>
              </a:rPr>
              <a:t>fsa</a:t>
            </a:r>
            <a:r>
              <a:rPr lang="en-US" sz="1800" dirty="0" smtClean="0">
                <a:latin typeface="Comic Sans MS" pitchFamily="66" charset="0"/>
              </a:rPr>
              <a:t>) {</a:t>
            </a:r>
          </a:p>
          <a:p>
            <a:pPr>
              <a:buNone/>
            </a:pPr>
            <a:r>
              <a:rPr lang="de-AT" sz="1800" dirty="0" smtClean="0">
                <a:latin typeface="Comic Sans MS" pitchFamily="66" charset="0"/>
              </a:rPr>
              <a:t>        </a:t>
            </a:r>
            <a:r>
              <a:rPr lang="de-AT" sz="1800" dirty="0" err="1" smtClean="0">
                <a:latin typeface="Comic Sans MS" pitchFamily="66" charset="0"/>
              </a:rPr>
              <a:t>for</a:t>
            </a:r>
            <a:r>
              <a:rPr lang="de-AT" sz="1800" dirty="0" smtClean="0">
                <a:latin typeface="Comic Sans MS" pitchFamily="66" charset="0"/>
              </a:rPr>
              <a:t> (e : </a:t>
            </a:r>
            <a:r>
              <a:rPr lang="de-AT" sz="1800" dirty="0" err="1" smtClean="0">
                <a:latin typeface="Comic Sans MS" pitchFamily="66" charset="0"/>
              </a:rPr>
              <a:t>resource.allContents.</a:t>
            </a:r>
            <a:r>
              <a:rPr lang="de-AT" sz="1800" i="1" dirty="0" err="1" smtClean="0">
                <a:latin typeface="Comic Sans MS" pitchFamily="66" charset="0"/>
              </a:rPr>
              <a:t>toIterable.filter</a:t>
            </a:r>
            <a:r>
              <a:rPr lang="de-AT" sz="1800" i="1" dirty="0" smtClean="0">
                <a:latin typeface="Comic Sans MS" pitchFamily="66" charset="0"/>
              </a:rPr>
              <a:t>(Model)) {</a:t>
            </a:r>
          </a:p>
          <a:p>
            <a:pPr>
              <a:buNone/>
            </a:pPr>
            <a:r>
              <a:rPr lang="de-AT" sz="1800" dirty="0" smtClean="0">
                <a:latin typeface="Comic Sans MS" pitchFamily="66" charset="0"/>
              </a:rPr>
              <a:t>            </a:t>
            </a:r>
            <a:r>
              <a:rPr lang="de-AT" sz="1800" dirty="0" err="1" smtClean="0">
                <a:latin typeface="Comic Sans MS" pitchFamily="66" charset="0"/>
              </a:rPr>
              <a:t>fsa.generateFile</a:t>
            </a:r>
            <a:r>
              <a:rPr lang="de-AT" sz="1800" dirty="0" smtClean="0">
                <a:latin typeface="Comic Sans MS" pitchFamily="66" charset="0"/>
              </a:rPr>
              <a:t>(</a:t>
            </a:r>
            <a:r>
              <a:rPr lang="de-AT" sz="1800" dirty="0" err="1" smtClean="0">
                <a:latin typeface="Comic Sans MS" pitchFamily="66" charset="0"/>
              </a:rPr>
              <a:t>e.program</a:t>
            </a:r>
            <a:r>
              <a:rPr lang="de-AT" sz="1800" dirty="0" smtClean="0">
                <a:latin typeface="Comic Sans MS" pitchFamily="66" charset="0"/>
              </a:rPr>
              <a:t> + ".</a:t>
            </a:r>
            <a:r>
              <a:rPr lang="de-AT" sz="1800" dirty="0" err="1" smtClean="0">
                <a:latin typeface="Comic Sans MS" pitchFamily="66" charset="0"/>
              </a:rPr>
              <a:t>java</a:t>
            </a:r>
            <a:r>
              <a:rPr lang="de-AT" sz="1800" dirty="0" smtClean="0">
                <a:latin typeface="Comic Sans MS" pitchFamily="66" charset="0"/>
              </a:rPr>
              <a:t>", </a:t>
            </a:r>
            <a:r>
              <a:rPr lang="de-AT" sz="1800" dirty="0" err="1" smtClean="0">
                <a:latin typeface="Comic Sans MS" pitchFamily="66" charset="0"/>
              </a:rPr>
              <a:t>e.compile</a:t>
            </a:r>
            <a:r>
              <a:rPr lang="de-AT" sz="1800" dirty="0" smtClean="0">
                <a:latin typeface="Comic Sans MS" pitchFamily="66" charset="0"/>
              </a:rPr>
              <a:t>)</a:t>
            </a:r>
          </a:p>
          <a:p>
            <a:pPr>
              <a:buNone/>
            </a:pPr>
            <a:r>
              <a:rPr lang="de-AT" sz="1800" dirty="0" smtClean="0">
                <a:latin typeface="Comic Sans MS" pitchFamily="66" charset="0"/>
              </a:rPr>
              <a:t>        }</a:t>
            </a:r>
          </a:p>
          <a:p>
            <a:pPr>
              <a:buNone/>
            </a:pPr>
            <a:r>
              <a:rPr lang="de-AT" sz="1800" dirty="0" smtClean="0">
                <a:latin typeface="Comic Sans MS" pitchFamily="66" charset="0"/>
              </a:rPr>
              <a:t>    }</a:t>
            </a:r>
          </a:p>
          <a:p>
            <a:pPr>
              <a:buNone/>
            </a:pPr>
            <a:endParaRPr lang="de-AT" sz="18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1800" dirty="0" smtClean="0">
                <a:latin typeface="Comic Sans MS" pitchFamily="66" charset="0"/>
              </a:rPr>
              <a:t>    </a:t>
            </a:r>
            <a:r>
              <a:rPr lang="de-AT" sz="1800" dirty="0" err="1" smtClean="0">
                <a:latin typeface="Comic Sans MS" pitchFamily="66" charset="0"/>
              </a:rPr>
              <a:t>def</a:t>
            </a:r>
            <a:r>
              <a:rPr lang="de-AT" sz="1800" dirty="0" smtClean="0">
                <a:latin typeface="Comic Sans MS" pitchFamily="66" charset="0"/>
              </a:rPr>
              <a:t> </a:t>
            </a:r>
            <a:r>
              <a:rPr lang="de-AT" sz="1800" dirty="0" err="1" smtClean="0">
                <a:latin typeface="Comic Sans MS" pitchFamily="66" charset="0"/>
              </a:rPr>
              <a:t>CharSequence</a:t>
            </a:r>
            <a:r>
              <a:rPr lang="de-AT" sz="1800" dirty="0" smtClean="0">
                <a:latin typeface="Comic Sans MS" pitchFamily="66" charset="0"/>
              </a:rPr>
              <a:t> </a:t>
            </a:r>
            <a:r>
              <a:rPr lang="de-AT" sz="1800" dirty="0" err="1" smtClean="0">
                <a:latin typeface="Comic Sans MS" pitchFamily="66" charset="0"/>
              </a:rPr>
              <a:t>compile</a:t>
            </a:r>
            <a:r>
              <a:rPr lang="de-AT" sz="1800" dirty="0" smtClean="0">
                <a:latin typeface="Comic Sans MS" pitchFamily="66" charset="0"/>
              </a:rPr>
              <a:t>(Model </a:t>
            </a:r>
            <a:r>
              <a:rPr lang="de-AT" sz="1800" dirty="0" err="1" smtClean="0">
                <a:latin typeface="Comic Sans MS" pitchFamily="66" charset="0"/>
              </a:rPr>
              <a:t>model</a:t>
            </a:r>
            <a:r>
              <a:rPr lang="de-AT" sz="1800" dirty="0" smtClean="0">
                <a:latin typeface="Comic Sans MS" pitchFamily="66" charset="0"/>
              </a:rPr>
              <a:t>) ''' </a:t>
            </a:r>
          </a:p>
          <a:p>
            <a:pPr>
              <a:buNone/>
            </a:pPr>
            <a:r>
              <a:rPr lang="de-AT" sz="1800" dirty="0" smtClean="0">
                <a:latin typeface="Comic Sans MS" pitchFamily="66" charset="0"/>
              </a:rPr>
              <a:t>        </a:t>
            </a:r>
            <a:r>
              <a:rPr lang="de-AT" sz="1800" dirty="0" err="1" smtClean="0">
                <a:latin typeface="Comic Sans MS" pitchFamily="66" charset="0"/>
              </a:rPr>
              <a:t>Implemenation</a:t>
            </a:r>
            <a:endParaRPr lang="de-AT" sz="18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1800" dirty="0" smtClean="0">
                <a:latin typeface="Comic Sans MS" pitchFamily="66" charset="0"/>
              </a:rPr>
              <a:t>    '''</a:t>
            </a:r>
          </a:p>
          <a:p>
            <a:pPr>
              <a:buNone/>
            </a:pPr>
            <a:r>
              <a:rPr lang="de-AT" sz="1800" dirty="0" smtClean="0">
                <a:latin typeface="Comic Sans MS" pitchFamily="66" charset="0"/>
              </a:rPr>
              <a:t>}</a:t>
            </a:r>
            <a:endParaRPr lang="de-AT" sz="18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3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Expression Code Generator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527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Expression Code Generator</a:t>
            </a:r>
            <a:endParaRPr lang="de-AT" dirty="0"/>
          </a:p>
        </p:txBody>
      </p:sp>
      <p:pic>
        <p:nvPicPr>
          <p:cNvPr id="4098" name="Picture 2" descr="F:\FH\Dropbox\presentation\xText Workshop\img\syntax exp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268760"/>
            <a:ext cx="8282132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Who is behind Xtext?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itemis AG</a:t>
            </a:r>
          </a:p>
          <a:p>
            <a:pPr lvl="1"/>
            <a:r>
              <a:rPr lang="de-AT" dirty="0" smtClean="0"/>
              <a:t>Hauptsitz: Lünen, Deutschland</a:t>
            </a:r>
          </a:p>
          <a:p>
            <a:pPr lvl="1"/>
            <a:r>
              <a:rPr lang="de-AT" dirty="0" smtClean="0"/>
              <a:t>Consulting, Training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4256998"/>
            <a:ext cx="2232248" cy="1533457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785933" y="2852936"/>
            <a:ext cx="2421948" cy="3168352"/>
            <a:chOff x="6176486" y="1772816"/>
            <a:chExt cx="2421948" cy="316835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76486" y="1772816"/>
              <a:ext cx="2421948" cy="24219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618188" y="4479503"/>
              <a:ext cx="18782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Sven </a:t>
              </a:r>
              <a:r>
                <a:rPr lang="en-US" dirty="0" err="1" smtClean="0"/>
                <a:t>Efftinge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59184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: Description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AT" dirty="0" smtClean="0"/>
              <a:t>Download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generator</a:t>
            </a:r>
            <a:r>
              <a:rPr lang="de-AT" dirty="0" smtClean="0"/>
              <a:t> </a:t>
            </a:r>
            <a:r>
              <a:rPr lang="de-AT" dirty="0" err="1" smtClean="0"/>
              <a:t>artefact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copy</a:t>
            </a:r>
            <a:r>
              <a:rPr lang="de-AT" dirty="0" smtClean="0"/>
              <a:t> </a:t>
            </a:r>
            <a:r>
              <a:rPr lang="de-AT" dirty="0" err="1" smtClean="0"/>
              <a:t>it</a:t>
            </a:r>
            <a:r>
              <a:rPr lang="de-AT" dirty="0" smtClean="0"/>
              <a:t> </a:t>
            </a:r>
            <a:r>
              <a:rPr lang="de-AT" dirty="0" err="1" smtClean="0"/>
              <a:t>into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PascalGenerator </a:t>
            </a:r>
            <a:r>
              <a:rPr lang="de-AT" dirty="0" err="1" smtClean="0"/>
              <a:t>Xtend</a:t>
            </a:r>
            <a:r>
              <a:rPr lang="de-AT" dirty="0" smtClean="0"/>
              <a:t> </a:t>
            </a:r>
            <a:r>
              <a:rPr lang="de-AT" dirty="0" err="1" smtClean="0"/>
              <a:t>file</a:t>
            </a:r>
            <a:endParaRPr lang="de-AT" dirty="0" smtClean="0"/>
          </a:p>
          <a:p>
            <a:pPr marL="914400" lvl="1" indent="-514350">
              <a:buNone/>
            </a:pPr>
            <a:r>
              <a:rPr lang="de-AT" dirty="0" smtClean="0"/>
              <a:t>	</a:t>
            </a:r>
            <a:r>
              <a:rPr lang="de-AT" dirty="0" smtClean="0">
                <a:solidFill>
                  <a:srgbClr val="FF0000"/>
                </a:solidFill>
                <a:latin typeface="Comic Sans MS" pitchFamily="66" charset="0"/>
              </a:rPr>
              <a:t> http://goo.gl/Vm5QWk</a:t>
            </a:r>
          </a:p>
          <a:p>
            <a:pPr marL="514350" indent="-514350">
              <a:buFont typeface="+mj-lt"/>
              <a:buAutoNum type="arabicPeriod"/>
            </a:pPr>
            <a:endParaRPr lang="de-AT" dirty="0" smtClean="0"/>
          </a:p>
          <a:p>
            <a:pPr marL="514350" indent="-514350">
              <a:buFont typeface="+mj-lt"/>
              <a:buAutoNum type="arabicPeriod"/>
            </a:pPr>
            <a:r>
              <a:rPr lang="de-AT" dirty="0" err="1" smtClean="0"/>
              <a:t>Complete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generator</a:t>
            </a:r>
            <a:endParaRPr lang="de-AT" dirty="0" smtClean="0"/>
          </a:p>
          <a:p>
            <a:pPr marL="514350" indent="-514350">
              <a:buFont typeface="+mj-lt"/>
              <a:buAutoNum type="arabicPeriod"/>
            </a:pPr>
            <a:r>
              <a:rPr lang="de-AT" dirty="0" smtClean="0"/>
              <a:t>Run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eclipse</a:t>
            </a:r>
            <a:r>
              <a:rPr lang="de-AT" dirty="0" smtClean="0"/>
              <a:t> </a:t>
            </a:r>
            <a:r>
              <a:rPr lang="de-AT" dirty="0" err="1" smtClean="0"/>
              <a:t>plugin</a:t>
            </a:r>
            <a:endParaRPr lang="de-AT" dirty="0" smtClean="0"/>
          </a:p>
          <a:p>
            <a:endParaRPr lang="de-AT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: </a:t>
            </a:r>
            <a:r>
              <a:rPr lang="de-AT" dirty="0" err="1" smtClean="0"/>
              <a:t>Formatter</a:t>
            </a:r>
            <a:endParaRPr lang="de-AT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 </a:t>
            </a:r>
            <a:r>
              <a:rPr lang="de-AT" dirty="0" err="1" smtClean="0"/>
              <a:t>Formatter</a:t>
            </a:r>
            <a:r>
              <a:rPr lang="de-AT" dirty="0" smtClean="0"/>
              <a:t> 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The </a:t>
            </a:r>
            <a:r>
              <a:rPr lang="de-AT" dirty="0" err="1" smtClean="0"/>
              <a:t>Formatter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a </a:t>
            </a:r>
            <a:r>
              <a:rPr lang="de-AT" dirty="0" err="1" smtClean="0"/>
              <a:t>pretty</a:t>
            </a:r>
            <a:r>
              <a:rPr lang="de-AT" dirty="0" smtClean="0"/>
              <a:t> </a:t>
            </a:r>
            <a:r>
              <a:rPr lang="de-AT" dirty="0" err="1" smtClean="0"/>
              <a:t>print</a:t>
            </a:r>
            <a:r>
              <a:rPr lang="de-AT" dirty="0" smtClean="0"/>
              <a:t> </a:t>
            </a:r>
            <a:r>
              <a:rPr lang="de-AT" dirty="0" err="1" smtClean="0"/>
              <a:t>function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DSL. (STRG + SHIFT + F)</a:t>
            </a:r>
          </a:p>
          <a:p>
            <a:endParaRPr lang="de-AT" dirty="0" smtClean="0"/>
          </a:p>
          <a:p>
            <a:endParaRPr lang="de-AT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271" y="2852936"/>
            <a:ext cx="62579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75" y="4797152"/>
            <a:ext cx="6172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own Arrow 3"/>
          <p:cNvSpPr/>
          <p:nvPr/>
        </p:nvSpPr>
        <p:spPr bwMode="auto">
          <a:xfrm>
            <a:off x="3923928" y="3501008"/>
            <a:ext cx="766763" cy="1080120"/>
          </a:xfrm>
          <a:prstGeom prst="down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Formatter</a:t>
            </a:r>
            <a:r>
              <a:rPr lang="de-AT" dirty="0" smtClean="0"/>
              <a:t> </a:t>
            </a:r>
            <a:r>
              <a:rPr lang="de-AT" dirty="0" err="1" smtClean="0"/>
              <a:t>Implemenation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AT" sz="16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@</a:t>
            </a:r>
            <a:r>
              <a:rPr lang="de-AT" sz="1600" dirty="0" err="1" smtClean="0">
                <a:latin typeface="Comic Sans MS" pitchFamily="66" charset="0"/>
              </a:rPr>
              <a:t>Override</a:t>
            </a:r>
            <a:endParaRPr lang="de-AT" sz="16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</a:t>
            </a:r>
            <a:r>
              <a:rPr lang="de-AT" sz="1600" b="1" dirty="0" err="1" smtClean="0">
                <a:latin typeface="Comic Sans MS" pitchFamily="66" charset="0"/>
              </a:rPr>
              <a:t>protected</a:t>
            </a:r>
            <a:r>
              <a:rPr lang="de-AT" sz="1600" b="1" dirty="0" smtClean="0">
                <a:latin typeface="Comic Sans MS" pitchFamily="66" charset="0"/>
              </a:rPr>
              <a:t> </a:t>
            </a:r>
            <a:r>
              <a:rPr lang="de-AT" sz="1600" b="1" dirty="0" err="1" smtClean="0">
                <a:latin typeface="Comic Sans MS" pitchFamily="66" charset="0"/>
              </a:rPr>
              <a:t>void</a:t>
            </a:r>
            <a:r>
              <a:rPr lang="de-AT" sz="1600" b="1" dirty="0" smtClean="0">
                <a:latin typeface="Comic Sans MS" pitchFamily="66" charset="0"/>
              </a:rPr>
              <a:t> </a:t>
            </a:r>
            <a:r>
              <a:rPr lang="de-AT" sz="1600" b="1" dirty="0" err="1" smtClean="0">
                <a:latin typeface="Comic Sans MS" pitchFamily="66" charset="0"/>
              </a:rPr>
              <a:t>configureFormatting</a:t>
            </a:r>
            <a:r>
              <a:rPr lang="de-AT" sz="1600" b="1" dirty="0" smtClean="0">
                <a:latin typeface="Comic Sans MS" pitchFamily="66" charset="0"/>
              </a:rPr>
              <a:t>(</a:t>
            </a:r>
            <a:r>
              <a:rPr lang="de-AT" sz="1600" b="1" dirty="0" err="1" smtClean="0">
                <a:solidFill>
                  <a:srgbClr val="FF0000"/>
                </a:solidFill>
                <a:latin typeface="Comic Sans MS" pitchFamily="66" charset="0"/>
              </a:rPr>
              <a:t>FormattingConfig</a:t>
            </a:r>
            <a:r>
              <a:rPr lang="de-AT" sz="1600" b="1" dirty="0" smtClean="0">
                <a:solidFill>
                  <a:srgbClr val="FF0000"/>
                </a:solidFill>
                <a:latin typeface="Comic Sans MS" pitchFamily="66" charset="0"/>
              </a:rPr>
              <a:t> c</a:t>
            </a:r>
            <a:r>
              <a:rPr lang="de-AT" sz="1600" b="1" dirty="0" smtClean="0">
                <a:latin typeface="Comic Sans MS" pitchFamily="66" charset="0"/>
              </a:rPr>
              <a:t>) {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  <a:r>
              <a:rPr lang="de-AT" sz="1600" dirty="0" err="1" smtClean="0">
                <a:latin typeface="Comic Sans MS" pitchFamily="66" charset="0"/>
              </a:rPr>
              <a:t>c.setAutoLinewrap</a:t>
            </a:r>
            <a:r>
              <a:rPr lang="de-AT" sz="1600" dirty="0" smtClean="0">
                <a:latin typeface="Comic Sans MS" pitchFamily="66" charset="0"/>
              </a:rPr>
              <a:t>(120);</a:t>
            </a:r>
          </a:p>
          <a:p>
            <a:pPr>
              <a:buNone/>
            </a:pPr>
            <a:endParaRPr lang="de-AT" sz="1600" dirty="0" smtClean="0">
              <a:latin typeface="Comic Sans MS" pitchFamily="66" charset="0"/>
            </a:endParaRPr>
          </a:p>
          <a:p>
            <a:pPr marL="0" indent="0">
              <a:buNone/>
            </a:pPr>
            <a:r>
              <a:rPr lang="de-AT" sz="1600" dirty="0">
                <a:latin typeface="Comic Sans MS" pitchFamily="66" charset="0"/>
              </a:rPr>
              <a:t> </a:t>
            </a:r>
            <a:r>
              <a:rPr lang="de-AT" sz="1600" dirty="0" smtClean="0">
                <a:latin typeface="Comic Sans MS" pitchFamily="66" charset="0"/>
              </a:rPr>
              <a:t>   </a:t>
            </a:r>
            <a:r>
              <a:rPr lang="de-DE" sz="1600" dirty="0" err="1">
                <a:latin typeface="Comic Sans MS"/>
                <a:cs typeface="Comic Sans MS"/>
              </a:rPr>
              <a:t>c.set</a:t>
            </a:r>
            <a:r>
              <a:rPr lang="de-DE" sz="1600" dirty="0" err="1">
                <a:solidFill>
                  <a:srgbClr val="FF0000"/>
                </a:solidFill>
                <a:latin typeface="Comic Sans MS"/>
                <a:cs typeface="Comic Sans MS"/>
              </a:rPr>
              <a:t>Linewrap</a:t>
            </a:r>
            <a:r>
              <a:rPr lang="de-DE" sz="1600" dirty="0">
                <a:latin typeface="Comic Sans MS"/>
                <a:cs typeface="Comic Sans MS"/>
              </a:rPr>
              <a:t>().after(</a:t>
            </a:r>
            <a:r>
              <a:rPr lang="de-DE" sz="1600" dirty="0" err="1">
                <a:latin typeface="Comic Sans MS"/>
                <a:cs typeface="Comic Sans MS"/>
              </a:rPr>
              <a:t>grammarAccess.getModelAccess</a:t>
            </a:r>
            <a:r>
              <a:rPr lang="de-DE" sz="1600" dirty="0">
                <a:latin typeface="Comic Sans MS"/>
                <a:cs typeface="Comic Sans MS"/>
              </a:rPr>
              <a:t>().</a:t>
            </a:r>
            <a:r>
              <a:rPr lang="de-DE" sz="1600" dirty="0">
                <a:solidFill>
                  <a:srgbClr val="FF0000"/>
                </a:solidFill>
                <a:latin typeface="Comic Sans MS"/>
                <a:cs typeface="Comic Sans MS"/>
              </a:rPr>
              <a:t>getBEGINKeyword_4</a:t>
            </a:r>
            <a:r>
              <a:rPr lang="de-DE" sz="1600" dirty="0">
                <a:latin typeface="Comic Sans MS"/>
                <a:cs typeface="Comic Sans MS"/>
              </a:rPr>
              <a:t>());</a:t>
            </a:r>
          </a:p>
          <a:p>
            <a:pPr marL="0" indent="0">
              <a:buNone/>
            </a:pPr>
            <a:r>
              <a:rPr lang="de-DE" sz="1600" dirty="0">
                <a:latin typeface="Comic Sans MS"/>
                <a:cs typeface="Comic Sans MS"/>
              </a:rPr>
              <a:t>    </a:t>
            </a:r>
            <a:r>
              <a:rPr lang="de-DE" sz="1600" dirty="0" err="1">
                <a:latin typeface="Comic Sans MS"/>
                <a:cs typeface="Comic Sans MS"/>
              </a:rPr>
              <a:t>c.set</a:t>
            </a:r>
            <a:r>
              <a:rPr lang="de-DE" sz="1600" dirty="0" err="1">
                <a:solidFill>
                  <a:srgbClr val="FF0000"/>
                </a:solidFill>
                <a:latin typeface="Comic Sans MS"/>
                <a:cs typeface="Comic Sans MS"/>
              </a:rPr>
              <a:t>Linewrap</a:t>
            </a:r>
            <a:r>
              <a:rPr lang="de-DE" sz="1600" dirty="0">
                <a:latin typeface="Comic Sans MS"/>
                <a:cs typeface="Comic Sans MS"/>
              </a:rPr>
              <a:t>().</a:t>
            </a:r>
            <a:r>
              <a:rPr lang="de-DE" sz="1600" dirty="0" err="1">
                <a:latin typeface="Comic Sans MS"/>
                <a:cs typeface="Comic Sans MS"/>
              </a:rPr>
              <a:t>before</a:t>
            </a:r>
            <a:r>
              <a:rPr lang="de-DE" sz="1600" dirty="0">
                <a:latin typeface="Comic Sans MS"/>
                <a:cs typeface="Comic Sans MS"/>
              </a:rPr>
              <a:t>(</a:t>
            </a:r>
            <a:r>
              <a:rPr lang="de-DE" sz="1600" dirty="0" err="1">
                <a:latin typeface="Comic Sans MS"/>
                <a:cs typeface="Comic Sans MS"/>
              </a:rPr>
              <a:t>grammarAccess.getModelAccess</a:t>
            </a:r>
            <a:r>
              <a:rPr lang="de-DE" sz="1600" dirty="0">
                <a:latin typeface="Comic Sans MS"/>
                <a:cs typeface="Comic Sans MS"/>
              </a:rPr>
              <a:t>().</a:t>
            </a:r>
            <a:r>
              <a:rPr lang="de-DE" sz="1600" dirty="0">
                <a:solidFill>
                  <a:srgbClr val="FF0000"/>
                </a:solidFill>
                <a:latin typeface="Comic Sans MS"/>
                <a:cs typeface="Comic Sans MS"/>
              </a:rPr>
              <a:t>getENDKeyword_6</a:t>
            </a:r>
            <a:r>
              <a:rPr lang="de-DE" sz="1600" dirty="0">
                <a:latin typeface="Comic Sans MS"/>
                <a:cs typeface="Comic Sans MS"/>
              </a:rPr>
              <a:t>())</a:t>
            </a:r>
            <a:r>
              <a:rPr lang="de-DE" sz="1600" dirty="0" smtClean="0">
                <a:latin typeface="Comic Sans MS"/>
                <a:cs typeface="Comic Sans MS"/>
              </a:rPr>
              <a:t>; </a:t>
            </a:r>
            <a:r>
              <a:rPr lang="de-DE" sz="1600" dirty="0" err="1" smtClean="0">
                <a:latin typeface="Comic Sans MS"/>
                <a:cs typeface="Comic Sans MS"/>
              </a:rPr>
              <a:t>c.set</a:t>
            </a:r>
            <a:r>
              <a:rPr lang="de-DE" sz="1600" dirty="0" err="1" smtClean="0">
                <a:solidFill>
                  <a:srgbClr val="FF0000"/>
                </a:solidFill>
                <a:latin typeface="Comic Sans MS"/>
                <a:cs typeface="Comic Sans MS"/>
              </a:rPr>
              <a:t>Linewrap</a:t>
            </a:r>
            <a:r>
              <a:rPr lang="de-DE" sz="1600" dirty="0" smtClean="0">
                <a:latin typeface="Comic Sans MS"/>
                <a:cs typeface="Comic Sans MS"/>
              </a:rPr>
              <a:t>().after(</a:t>
            </a:r>
            <a:r>
              <a:rPr lang="de-DE" sz="1600" dirty="0" err="1" smtClean="0">
                <a:latin typeface="Comic Sans MS"/>
                <a:cs typeface="Comic Sans MS"/>
              </a:rPr>
              <a:t>grammarAccess.getStatSeqAccess</a:t>
            </a:r>
            <a:r>
              <a:rPr lang="de-DE" sz="1600" dirty="0" smtClean="0">
                <a:latin typeface="Comic Sans MS"/>
                <a:cs typeface="Comic Sans MS"/>
              </a:rPr>
              <a:t>().</a:t>
            </a:r>
            <a:r>
              <a:rPr lang="de-DE" sz="1600" dirty="0" smtClean="0">
                <a:solidFill>
                  <a:srgbClr val="FF0000"/>
                </a:solidFill>
                <a:latin typeface="Comic Sans MS"/>
                <a:cs typeface="Comic Sans MS"/>
              </a:rPr>
              <a:t>getSemicolonKeyword_1_0</a:t>
            </a:r>
            <a:r>
              <a:rPr lang="de-DE" sz="1600" dirty="0" smtClean="0">
                <a:latin typeface="Comic Sans MS"/>
                <a:cs typeface="Comic Sans MS"/>
              </a:rPr>
              <a:t>());</a:t>
            </a:r>
            <a:r>
              <a:rPr lang="de-AT" sz="1600" dirty="0" smtClean="0">
                <a:latin typeface="Comic Sans MS" pitchFamily="66" charset="0"/>
              </a:rPr>
              <a:t>    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</a:t>
            </a:r>
            <a:r>
              <a:rPr lang="de-AT" sz="1600" dirty="0" smtClean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}</a:t>
            </a:r>
          </a:p>
          <a:p>
            <a:pPr>
              <a:buNone/>
            </a:pPr>
            <a:endParaRPr lang="de-AT" sz="1600" dirty="0">
              <a:latin typeface="Comic Sans MS" pitchFamily="66" charset="0"/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653136"/>
            <a:ext cx="3494862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: Quick Fix</a:t>
            </a:r>
            <a:endParaRPr lang="de-AT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 Quick Fix …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helps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developer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improve</a:t>
            </a:r>
            <a:r>
              <a:rPr lang="de-AT" dirty="0" smtClean="0"/>
              <a:t> </a:t>
            </a:r>
            <a:r>
              <a:rPr lang="de-AT" dirty="0" err="1" smtClean="0"/>
              <a:t>his</a:t>
            </a:r>
            <a:r>
              <a:rPr lang="de-AT" dirty="0" smtClean="0"/>
              <a:t> </a:t>
            </a:r>
            <a:r>
              <a:rPr lang="de-AT" dirty="0" err="1" smtClean="0"/>
              <a:t>performance</a:t>
            </a:r>
            <a:r>
              <a:rPr lang="de-AT" dirty="0" smtClean="0"/>
              <a:t>! (STRG+ 1)</a:t>
            </a:r>
          </a:p>
          <a:p>
            <a:r>
              <a:rPr lang="de-AT" dirty="0" err="1" smtClean="0"/>
              <a:t>is</a:t>
            </a:r>
            <a:r>
              <a:rPr lang="de-AT" dirty="0" smtClean="0"/>
              <a:t> </a:t>
            </a:r>
            <a:r>
              <a:rPr lang="de-AT" dirty="0" err="1" smtClean="0"/>
              <a:t>connect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a </a:t>
            </a:r>
            <a:r>
              <a:rPr lang="de-AT" dirty="0" err="1" smtClean="0"/>
              <a:t>validator</a:t>
            </a:r>
            <a:r>
              <a:rPr lang="de-AT" dirty="0" smtClean="0"/>
              <a:t> </a:t>
            </a:r>
            <a:r>
              <a:rPr lang="de-AT" dirty="0" err="1" smtClean="0"/>
              <a:t>message</a:t>
            </a:r>
            <a:r>
              <a:rPr lang="de-AT" dirty="0" smtClean="0"/>
              <a:t>.</a:t>
            </a:r>
          </a:p>
          <a:p>
            <a:r>
              <a:rPr lang="de-AT" dirty="0" err="1" smtClean="0"/>
              <a:t>can</a:t>
            </a:r>
            <a:r>
              <a:rPr lang="de-AT" dirty="0" smtClean="0"/>
              <a:t> </a:t>
            </a:r>
            <a:r>
              <a:rPr lang="de-AT" dirty="0" err="1" smtClean="0"/>
              <a:t>modify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model </a:t>
            </a:r>
            <a:r>
              <a:rPr lang="de-AT" dirty="0" err="1" smtClean="0"/>
              <a:t>or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text</a:t>
            </a:r>
            <a:r>
              <a:rPr lang="de-AT" dirty="0" smtClean="0"/>
              <a:t> </a:t>
            </a:r>
            <a:r>
              <a:rPr lang="de-AT" dirty="0" err="1" smtClean="0"/>
              <a:t>representation</a:t>
            </a:r>
            <a:r>
              <a:rPr lang="de-AT" dirty="0" smtClean="0"/>
              <a:t>.</a:t>
            </a:r>
          </a:p>
          <a:p>
            <a:endParaRPr lang="de-AT" dirty="0"/>
          </a:p>
        </p:txBody>
      </p:sp>
      <p:pic>
        <p:nvPicPr>
          <p:cNvPr id="6146" name="Picture 2" descr="F:\FH\Dropbox\presentation\xText Workshop\img\quickfi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3737640"/>
            <a:ext cx="4761110" cy="26637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4000" dirty="0" err="1" smtClean="0"/>
              <a:t>Validator</a:t>
            </a:r>
            <a:r>
              <a:rPr lang="de-AT" sz="4000" dirty="0" smtClean="0"/>
              <a:t> </a:t>
            </a:r>
            <a:r>
              <a:rPr lang="de-AT" sz="4000" dirty="0" err="1" smtClean="0"/>
              <a:t>Implementation</a:t>
            </a:r>
            <a:endParaRPr lang="de-AT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AT" sz="2000" dirty="0" smtClean="0">
                <a:solidFill>
                  <a:schemeClr val="bg2"/>
                </a:solidFill>
                <a:latin typeface="Comic Sans MS" pitchFamily="66" charset="0"/>
              </a:rPr>
              <a:t>  @Check</a:t>
            </a:r>
          </a:p>
          <a:p>
            <a:pPr>
              <a:buNone/>
            </a:pPr>
            <a:r>
              <a:rPr lang="de-AT" sz="2000" dirty="0" smtClean="0">
                <a:solidFill>
                  <a:srgbClr val="FF0000"/>
                </a:solidFill>
                <a:latin typeface="Comic Sans MS" pitchFamily="66" charset="0"/>
              </a:rPr>
              <a:t>  </a:t>
            </a:r>
            <a:r>
              <a:rPr lang="de-AT" sz="2000" dirty="0" err="1" smtClean="0">
                <a:latin typeface="Comic Sans MS" pitchFamily="66" charset="0"/>
              </a:rPr>
              <a:t>public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void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checkDoubleVariableDeclaration</a:t>
            </a:r>
            <a:r>
              <a:rPr lang="de-AT" sz="2000" dirty="0" smtClean="0">
                <a:latin typeface="Comic Sans MS" pitchFamily="66" charset="0"/>
              </a:rPr>
              <a:t>(</a:t>
            </a:r>
            <a:r>
              <a:rPr lang="de-AT" sz="2000" dirty="0" err="1" smtClean="0">
                <a:latin typeface="Comic Sans MS" pitchFamily="66" charset="0"/>
              </a:rPr>
              <a:t>VarDecl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varDecl</a:t>
            </a:r>
            <a:r>
              <a:rPr lang="de-AT" sz="2000" dirty="0" smtClean="0">
                <a:latin typeface="Comic Sans MS" pitchFamily="66" charset="0"/>
              </a:rPr>
              <a:t>) {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Set&lt;String&gt; </a:t>
            </a:r>
            <a:r>
              <a:rPr lang="de-AT" sz="2000" dirty="0" err="1" smtClean="0">
                <a:latin typeface="Comic Sans MS" pitchFamily="66" charset="0"/>
              </a:rPr>
              <a:t>varNames</a:t>
            </a:r>
            <a:r>
              <a:rPr lang="de-AT" sz="2000" dirty="0" smtClean="0">
                <a:latin typeface="Comic Sans MS" pitchFamily="66" charset="0"/>
              </a:rPr>
              <a:t> = </a:t>
            </a:r>
            <a:r>
              <a:rPr lang="de-AT" sz="2000" dirty="0" err="1" smtClean="0">
                <a:latin typeface="Comic Sans MS" pitchFamily="66" charset="0"/>
              </a:rPr>
              <a:t>new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HashSet</a:t>
            </a:r>
            <a:r>
              <a:rPr lang="de-AT" sz="2000" dirty="0" smtClean="0">
                <a:latin typeface="Comic Sans MS" pitchFamily="66" charset="0"/>
              </a:rPr>
              <a:t>&lt;String&gt;();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</a:t>
            </a:r>
            <a:r>
              <a:rPr lang="de-AT" sz="2000" dirty="0" err="1" smtClean="0">
                <a:latin typeface="Comic Sans MS" pitchFamily="66" charset="0"/>
              </a:rPr>
              <a:t>for</a:t>
            </a:r>
            <a:r>
              <a:rPr lang="de-AT" sz="2000" dirty="0" smtClean="0">
                <a:latin typeface="Comic Sans MS" pitchFamily="66" charset="0"/>
              </a:rPr>
              <a:t> (</a:t>
            </a:r>
            <a:r>
              <a:rPr lang="de-AT" sz="2000" dirty="0" err="1" smtClean="0">
                <a:latin typeface="Comic Sans MS" pitchFamily="66" charset="0"/>
              </a:rPr>
              <a:t>VarName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var</a:t>
            </a:r>
            <a:r>
              <a:rPr lang="de-AT" sz="2000" dirty="0" smtClean="0">
                <a:latin typeface="Comic Sans MS" pitchFamily="66" charset="0"/>
              </a:rPr>
              <a:t> : </a:t>
            </a:r>
            <a:r>
              <a:rPr lang="de-AT" sz="2000" dirty="0" err="1" smtClean="0">
                <a:latin typeface="Comic Sans MS" pitchFamily="66" charset="0"/>
              </a:rPr>
              <a:t>varDecl.getVars</a:t>
            </a:r>
            <a:r>
              <a:rPr lang="de-AT" sz="2000" dirty="0" smtClean="0">
                <a:latin typeface="Comic Sans MS" pitchFamily="66" charset="0"/>
              </a:rPr>
              <a:t>()) {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 </a:t>
            </a:r>
            <a:r>
              <a:rPr lang="de-AT" sz="2000" dirty="0" err="1" smtClean="0">
                <a:latin typeface="Comic Sans MS" pitchFamily="66" charset="0"/>
              </a:rPr>
              <a:t>if</a:t>
            </a:r>
            <a:r>
              <a:rPr lang="de-AT" sz="2000" dirty="0" smtClean="0">
                <a:latin typeface="Comic Sans MS" pitchFamily="66" charset="0"/>
              </a:rPr>
              <a:t> (</a:t>
            </a:r>
            <a:r>
              <a:rPr lang="de-AT" sz="2000" dirty="0" err="1" smtClean="0">
                <a:latin typeface="Comic Sans MS" pitchFamily="66" charset="0"/>
              </a:rPr>
              <a:t>varNames.contains</a:t>
            </a:r>
            <a:r>
              <a:rPr lang="de-AT" sz="2000" dirty="0" smtClean="0">
                <a:latin typeface="Comic Sans MS" pitchFamily="66" charset="0"/>
              </a:rPr>
              <a:t>(</a:t>
            </a:r>
            <a:r>
              <a:rPr lang="de-AT" sz="2000" dirty="0" err="1" smtClean="0">
                <a:latin typeface="Comic Sans MS" pitchFamily="66" charset="0"/>
              </a:rPr>
              <a:t>var.getName</a:t>
            </a:r>
            <a:r>
              <a:rPr lang="de-AT" sz="2000" dirty="0" smtClean="0">
                <a:latin typeface="Comic Sans MS" pitchFamily="66" charset="0"/>
              </a:rPr>
              <a:t>())) {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    String </a:t>
            </a:r>
            <a:r>
              <a:rPr lang="en-US" sz="2000" dirty="0" err="1" smtClean="0">
                <a:latin typeface="Comic Sans MS" pitchFamily="66" charset="0"/>
              </a:rPr>
              <a:t>msg</a:t>
            </a:r>
            <a:r>
              <a:rPr lang="en-US" sz="2000" dirty="0" smtClean="0">
                <a:latin typeface="Comic Sans MS" pitchFamily="66" charset="0"/>
              </a:rPr>
              <a:t> = </a:t>
            </a:r>
            <a:r>
              <a:rPr lang="en-US" sz="2000" dirty="0" err="1" smtClean="0">
                <a:latin typeface="Comic Sans MS" pitchFamily="66" charset="0"/>
              </a:rPr>
              <a:t>String.</a:t>
            </a:r>
            <a:r>
              <a:rPr lang="en-US" sz="2000" i="1" dirty="0" err="1" smtClean="0">
                <a:latin typeface="Comic Sans MS" pitchFamily="66" charset="0"/>
              </a:rPr>
              <a:t>format</a:t>
            </a:r>
            <a:r>
              <a:rPr lang="en-US" sz="2000" i="1" dirty="0" smtClean="0">
                <a:latin typeface="Comic Sans MS" pitchFamily="66" charset="0"/>
              </a:rPr>
              <a:t>("The variable '%s' is already  </a:t>
            </a:r>
          </a:p>
          <a:p>
            <a:pPr>
              <a:buNone/>
            </a:pPr>
            <a:r>
              <a:rPr lang="en-US" sz="2000" i="1" dirty="0" smtClean="0">
                <a:latin typeface="Comic Sans MS" pitchFamily="66" charset="0"/>
              </a:rPr>
              <a:t>                                                    declared.", </a:t>
            </a:r>
            <a:r>
              <a:rPr lang="en-US" sz="2000" i="1" dirty="0" err="1" smtClean="0">
                <a:latin typeface="Comic Sans MS" pitchFamily="66" charset="0"/>
              </a:rPr>
              <a:t>var.getName</a:t>
            </a:r>
            <a:r>
              <a:rPr lang="en-US" sz="2000" i="1" dirty="0" smtClean="0">
                <a:latin typeface="Comic Sans MS" pitchFamily="66" charset="0"/>
              </a:rPr>
              <a:t>());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   </a:t>
            </a:r>
            <a:r>
              <a:rPr lang="de-AT" sz="2000" dirty="0" err="1" smtClean="0">
                <a:latin typeface="Comic Sans MS" pitchFamily="66" charset="0"/>
              </a:rPr>
              <a:t>error</a:t>
            </a:r>
            <a:r>
              <a:rPr lang="de-AT" sz="2000" dirty="0" smtClean="0">
                <a:latin typeface="Comic Sans MS" pitchFamily="66" charset="0"/>
              </a:rPr>
              <a:t>(</a:t>
            </a:r>
            <a:r>
              <a:rPr lang="de-AT" sz="2000" dirty="0" err="1" smtClean="0">
                <a:latin typeface="Comic Sans MS" pitchFamily="66" charset="0"/>
              </a:rPr>
              <a:t>msg</a:t>
            </a:r>
            <a:r>
              <a:rPr lang="de-AT" sz="2000" dirty="0" smtClean="0">
                <a:latin typeface="Comic Sans MS" pitchFamily="66" charset="0"/>
              </a:rPr>
              <a:t>, </a:t>
            </a:r>
            <a:r>
              <a:rPr lang="de-AT" sz="2000" dirty="0" err="1" smtClean="0">
                <a:solidFill>
                  <a:srgbClr val="FF0000"/>
                </a:solidFill>
                <a:latin typeface="Comic Sans MS" pitchFamily="66" charset="0"/>
              </a:rPr>
              <a:t>var</a:t>
            </a:r>
            <a:r>
              <a:rPr lang="de-AT" sz="2000" dirty="0" smtClean="0">
                <a:latin typeface="Comic Sans MS" pitchFamily="66" charset="0"/>
              </a:rPr>
              <a:t>, </a:t>
            </a:r>
            <a:r>
              <a:rPr lang="de-AT" sz="2000" dirty="0" err="1" smtClean="0">
                <a:latin typeface="Comic Sans MS" pitchFamily="66" charset="0"/>
              </a:rPr>
              <a:t>PascalPackage.Literals.</a:t>
            </a:r>
            <a:r>
              <a:rPr lang="de-AT" sz="2000" i="1" dirty="0" err="1" smtClean="0">
                <a:latin typeface="Comic Sans MS" pitchFamily="66" charset="0"/>
              </a:rPr>
              <a:t>VAR_NAME__NAME</a:t>
            </a:r>
            <a:r>
              <a:rPr lang="de-AT" sz="2000" i="1" dirty="0" smtClean="0">
                <a:latin typeface="Comic Sans MS" pitchFamily="66" charset="0"/>
              </a:rPr>
              <a:t>, </a:t>
            </a:r>
          </a:p>
          <a:p>
            <a:pPr>
              <a:buNone/>
            </a:pPr>
            <a:r>
              <a:rPr lang="de-AT" sz="2000" i="1" dirty="0" smtClean="0">
                <a:latin typeface="Comic Sans MS" pitchFamily="66" charset="0"/>
              </a:rPr>
              <a:t>                  </a:t>
            </a:r>
            <a:r>
              <a:rPr lang="de-AT" sz="2000" i="1" dirty="0" smtClean="0">
                <a:solidFill>
                  <a:srgbClr val="FF0000"/>
                </a:solidFill>
                <a:latin typeface="Comic Sans MS" pitchFamily="66" charset="0"/>
              </a:rPr>
              <a:t>REMOVE_VARIABLE</a:t>
            </a:r>
            <a:r>
              <a:rPr lang="de-AT" sz="2000" i="1" dirty="0" smtClean="0">
                <a:latin typeface="Comic Sans MS" pitchFamily="66" charset="0"/>
              </a:rPr>
              <a:t>, </a:t>
            </a:r>
            <a:r>
              <a:rPr lang="de-AT" sz="2000" i="1" dirty="0" err="1" smtClean="0">
                <a:latin typeface="Comic Sans MS" pitchFamily="66" charset="0"/>
              </a:rPr>
              <a:t>var.getName</a:t>
            </a:r>
            <a:r>
              <a:rPr lang="de-AT" sz="2000" i="1" dirty="0" smtClean="0">
                <a:latin typeface="Comic Sans MS" pitchFamily="66" charset="0"/>
              </a:rPr>
              <a:t>());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 } </a:t>
            </a:r>
            <a:r>
              <a:rPr lang="de-AT" sz="2000" dirty="0" err="1" smtClean="0">
                <a:latin typeface="Comic Sans MS" pitchFamily="66" charset="0"/>
              </a:rPr>
              <a:t>else</a:t>
            </a:r>
            <a:r>
              <a:rPr lang="de-AT" sz="2000" dirty="0" smtClean="0">
                <a:latin typeface="Comic Sans MS" pitchFamily="66" charset="0"/>
              </a:rPr>
              <a:t> {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   varNames.add(</a:t>
            </a:r>
            <a:r>
              <a:rPr lang="de-AT" sz="2000" dirty="0" err="1" smtClean="0">
                <a:latin typeface="Comic Sans MS" pitchFamily="66" charset="0"/>
              </a:rPr>
              <a:t>var.getName</a:t>
            </a:r>
            <a:r>
              <a:rPr lang="de-AT" sz="2000" dirty="0" smtClean="0">
                <a:latin typeface="Comic Sans MS" pitchFamily="66" charset="0"/>
              </a:rPr>
              <a:t>());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 }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de-AT" sz="2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de-AT" sz="2000" dirty="0" smtClean="0">
                <a:latin typeface="Comic Sans MS" pitchFamily="66" charset="0"/>
              </a:rPr>
              <a:t> }</a:t>
            </a:r>
            <a:endParaRPr lang="de-AT" sz="2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Quick Fix </a:t>
            </a:r>
            <a:r>
              <a:rPr lang="de-AT" dirty="0" err="1" smtClean="0"/>
              <a:t>Implementation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  @Fix(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PascalJavaValidator.</a:t>
            </a:r>
            <a:r>
              <a:rPr lang="de-AT" sz="1600" i="1" dirty="0" err="1" smtClean="0">
                <a:solidFill>
                  <a:srgbClr val="FF0000"/>
                </a:solidFill>
                <a:latin typeface="Comic Sans MS" pitchFamily="66" charset="0"/>
              </a:rPr>
              <a:t>REMOVE_VARIABLE</a:t>
            </a:r>
            <a:r>
              <a:rPr lang="de-AT" sz="1600" i="1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</a:p>
          <a:p>
            <a:pPr>
              <a:buNone/>
            </a:pPr>
            <a:r>
              <a:rPr lang="en-US" sz="1600" dirty="0" smtClean="0">
                <a:latin typeface="Comic Sans MS" pitchFamily="66" charset="0"/>
              </a:rPr>
              <a:t>  public void </a:t>
            </a:r>
            <a:r>
              <a:rPr lang="en-US" sz="1600" dirty="0" err="1" smtClean="0">
                <a:latin typeface="Comic Sans MS" pitchFamily="66" charset="0"/>
              </a:rPr>
              <a:t>fixUnusedVariable</a:t>
            </a:r>
            <a:r>
              <a:rPr lang="en-US" sz="1600" dirty="0" smtClean="0">
                <a:latin typeface="Comic Sans MS" pitchFamily="66" charset="0"/>
              </a:rPr>
              <a:t>(final Issue </a:t>
            </a:r>
            <a:r>
              <a:rPr lang="en-US" sz="1600" dirty="0" err="1" smtClean="0">
                <a:latin typeface="Comic Sans MS" pitchFamily="66" charset="0"/>
              </a:rPr>
              <a:t>issue</a:t>
            </a:r>
            <a:r>
              <a:rPr lang="en-US" sz="1600" dirty="0" smtClean="0">
                <a:latin typeface="Comic Sans MS" pitchFamily="66" charset="0"/>
              </a:rPr>
              <a:t>, </a:t>
            </a:r>
            <a:r>
              <a:rPr lang="en-US" sz="1600" dirty="0" err="1" smtClean="0">
                <a:latin typeface="Comic Sans MS" pitchFamily="66" charset="0"/>
              </a:rPr>
              <a:t>IssueResolutionAcceptor</a:t>
            </a:r>
            <a:r>
              <a:rPr lang="en-US" sz="1600" dirty="0" smtClean="0">
                <a:latin typeface="Comic Sans MS" pitchFamily="66" charset="0"/>
              </a:rPr>
              <a:t> acceptor) {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String </a:t>
            </a:r>
            <a:r>
              <a:rPr lang="de-AT" sz="1600" dirty="0" err="1" smtClean="0">
                <a:latin typeface="Comic Sans MS" pitchFamily="66" charset="0"/>
              </a:rPr>
              <a:t>msg</a:t>
            </a:r>
            <a:r>
              <a:rPr lang="de-AT" sz="1600" dirty="0" smtClean="0">
                <a:latin typeface="Comic Sans MS" pitchFamily="66" charset="0"/>
              </a:rPr>
              <a:t> = </a:t>
            </a:r>
            <a:r>
              <a:rPr lang="de-AT" sz="1600" dirty="0" err="1" smtClean="0">
                <a:latin typeface="Comic Sans MS" pitchFamily="66" charset="0"/>
              </a:rPr>
              <a:t>String.</a:t>
            </a:r>
            <a:r>
              <a:rPr lang="de-AT" sz="1600" i="1" dirty="0" err="1" smtClean="0">
                <a:latin typeface="Comic Sans MS" pitchFamily="66" charset="0"/>
              </a:rPr>
              <a:t>format</a:t>
            </a:r>
            <a:r>
              <a:rPr lang="de-AT" sz="1600" i="1" dirty="0" smtClean="0">
                <a:latin typeface="Comic Sans MS" pitchFamily="66" charset="0"/>
              </a:rPr>
              <a:t>("Remove </a:t>
            </a:r>
            <a:r>
              <a:rPr lang="de-AT" sz="1600" i="1" dirty="0" err="1" smtClean="0">
                <a:latin typeface="Comic Sans MS" pitchFamily="66" charset="0"/>
              </a:rPr>
              <a:t>unused</a:t>
            </a:r>
            <a:r>
              <a:rPr lang="de-AT" sz="1600" i="1" dirty="0" smtClean="0">
                <a:latin typeface="Comic Sans MS" pitchFamily="66" charset="0"/>
              </a:rPr>
              <a:t> variable '%</a:t>
            </a:r>
            <a:r>
              <a:rPr lang="de-AT" sz="1600" i="1" dirty="0" err="1" smtClean="0">
                <a:latin typeface="Comic Sans MS" pitchFamily="66" charset="0"/>
              </a:rPr>
              <a:t>s'</a:t>
            </a:r>
            <a:r>
              <a:rPr lang="de-AT" sz="1600" i="1" dirty="0" smtClean="0">
                <a:latin typeface="Comic Sans MS" pitchFamily="66" charset="0"/>
              </a:rPr>
              <a:t>.", </a:t>
            </a:r>
            <a:r>
              <a:rPr lang="de-AT" sz="1600" i="1" dirty="0" err="1" smtClean="0">
                <a:latin typeface="Comic Sans MS" pitchFamily="66" charset="0"/>
              </a:rPr>
              <a:t>issue.getData</a:t>
            </a:r>
            <a:r>
              <a:rPr lang="de-AT" sz="1600" i="1" dirty="0" smtClean="0">
                <a:latin typeface="Comic Sans MS" pitchFamily="66" charset="0"/>
              </a:rPr>
              <a:t>()[0]);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  <a:r>
              <a:rPr lang="de-AT" sz="1600" dirty="0" err="1" smtClean="0">
                <a:latin typeface="Comic Sans MS" pitchFamily="66" charset="0"/>
              </a:rPr>
              <a:t>acceptor.accept</a:t>
            </a:r>
            <a:r>
              <a:rPr lang="de-AT" sz="1600" dirty="0" smtClean="0">
                <a:latin typeface="Comic Sans MS" pitchFamily="66" charset="0"/>
              </a:rPr>
              <a:t>(</a:t>
            </a:r>
            <a:r>
              <a:rPr lang="de-AT" sz="1600" dirty="0" err="1" smtClean="0">
                <a:latin typeface="Comic Sans MS" pitchFamily="66" charset="0"/>
              </a:rPr>
              <a:t>issue</a:t>
            </a:r>
            <a:r>
              <a:rPr lang="de-AT" sz="1600" dirty="0" smtClean="0">
                <a:latin typeface="Comic Sans MS" pitchFamily="66" charset="0"/>
              </a:rPr>
              <a:t>, "Remove variable", </a:t>
            </a:r>
            <a:r>
              <a:rPr lang="de-AT" sz="1600" dirty="0" err="1" smtClean="0">
                <a:latin typeface="Comic Sans MS" pitchFamily="66" charset="0"/>
              </a:rPr>
              <a:t>msg</a:t>
            </a:r>
            <a:r>
              <a:rPr lang="de-AT" sz="1600" dirty="0" smtClean="0">
                <a:latin typeface="Comic Sans MS" pitchFamily="66" charset="0"/>
              </a:rPr>
              <a:t>, "upcase.png", </a:t>
            </a:r>
            <a:r>
              <a:rPr lang="de-AT" sz="1600" dirty="0" err="1" smtClean="0">
                <a:latin typeface="Comic Sans MS" pitchFamily="66" charset="0"/>
              </a:rPr>
              <a:t>new</a:t>
            </a:r>
            <a:r>
              <a:rPr lang="de-AT" sz="1600" dirty="0" smtClean="0">
                <a:latin typeface="Comic Sans MS" pitchFamily="66" charset="0"/>
              </a:rPr>
              <a:t> </a:t>
            </a:r>
            <a:r>
              <a:rPr lang="de-AT" sz="1600" dirty="0" err="1" smtClean="0">
                <a:latin typeface="Comic Sans MS" pitchFamily="66" charset="0"/>
              </a:rPr>
              <a:t>ISemanticModification</a:t>
            </a:r>
            <a:r>
              <a:rPr lang="de-AT" sz="1600" dirty="0" smtClean="0">
                <a:latin typeface="Comic Sans MS" pitchFamily="66" charset="0"/>
              </a:rPr>
              <a:t>() {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  @</a:t>
            </a:r>
            <a:r>
              <a:rPr lang="de-AT" sz="1600" dirty="0" err="1" smtClean="0">
                <a:latin typeface="Comic Sans MS" pitchFamily="66" charset="0"/>
              </a:rPr>
              <a:t>Override</a:t>
            </a:r>
            <a:endParaRPr lang="de-AT" sz="16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  </a:t>
            </a:r>
            <a:r>
              <a:rPr lang="de-AT" sz="1600" dirty="0" err="1" smtClean="0">
                <a:latin typeface="Comic Sans MS" pitchFamily="66" charset="0"/>
              </a:rPr>
              <a:t>public</a:t>
            </a:r>
            <a:r>
              <a:rPr lang="de-AT" sz="1600" dirty="0" smtClean="0">
                <a:latin typeface="Comic Sans MS" pitchFamily="66" charset="0"/>
              </a:rPr>
              <a:t> </a:t>
            </a:r>
            <a:r>
              <a:rPr lang="de-AT" sz="1600" dirty="0" err="1" smtClean="0">
                <a:latin typeface="Comic Sans MS" pitchFamily="66" charset="0"/>
              </a:rPr>
              <a:t>void</a:t>
            </a:r>
            <a:r>
              <a:rPr lang="de-AT" sz="1600" dirty="0" smtClean="0">
                <a:latin typeface="Comic Sans MS" pitchFamily="66" charset="0"/>
              </a:rPr>
              <a:t> </a:t>
            </a:r>
            <a:r>
              <a:rPr lang="de-AT" sz="1600" dirty="0" err="1" smtClean="0">
                <a:latin typeface="Comic Sans MS" pitchFamily="66" charset="0"/>
              </a:rPr>
              <a:t>apply</a:t>
            </a:r>
            <a:r>
              <a:rPr lang="de-AT" sz="1600" dirty="0" smtClean="0">
                <a:latin typeface="Comic Sans MS" pitchFamily="66" charset="0"/>
              </a:rPr>
              <a:t>(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EObject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element</a:t>
            </a:r>
            <a:r>
              <a:rPr lang="de-AT" sz="1600" dirty="0" smtClean="0">
                <a:latin typeface="Comic Sans MS" pitchFamily="66" charset="0"/>
              </a:rPr>
              <a:t>, </a:t>
            </a:r>
            <a:r>
              <a:rPr lang="de-AT" sz="1600" dirty="0" err="1" smtClean="0">
                <a:latin typeface="Comic Sans MS" pitchFamily="66" charset="0"/>
              </a:rPr>
              <a:t>IModificationContext</a:t>
            </a:r>
            <a:r>
              <a:rPr lang="de-AT" sz="1600" dirty="0" smtClean="0">
                <a:latin typeface="Comic Sans MS" pitchFamily="66" charset="0"/>
              </a:rPr>
              <a:t> </a:t>
            </a:r>
            <a:r>
              <a:rPr lang="de-AT" sz="1600" dirty="0" err="1" smtClean="0">
                <a:latin typeface="Comic Sans MS" pitchFamily="66" charset="0"/>
              </a:rPr>
              <a:t>context</a:t>
            </a:r>
            <a:r>
              <a:rPr lang="de-AT" sz="1600" dirty="0" smtClean="0">
                <a:latin typeface="Comic Sans MS" pitchFamily="66" charset="0"/>
              </a:rPr>
              <a:t>) {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    </a:t>
            </a:r>
            <a:r>
              <a:rPr lang="de-AT" sz="1600" dirty="0" err="1" smtClean="0">
                <a:latin typeface="Comic Sans MS" pitchFamily="66" charset="0"/>
              </a:rPr>
              <a:t>if</a:t>
            </a:r>
            <a:r>
              <a:rPr lang="de-AT" sz="1600" dirty="0" smtClean="0">
                <a:latin typeface="Comic Sans MS" pitchFamily="66" charset="0"/>
              </a:rPr>
              <a:t> (</a:t>
            </a:r>
            <a:r>
              <a:rPr lang="de-AT" sz="1600" dirty="0" err="1" smtClean="0">
                <a:latin typeface="Comic Sans MS" pitchFamily="66" charset="0"/>
              </a:rPr>
              <a:t>element</a:t>
            </a:r>
            <a:r>
              <a:rPr lang="de-AT" sz="1600" dirty="0" smtClean="0">
                <a:latin typeface="Comic Sans MS" pitchFamily="66" charset="0"/>
              </a:rPr>
              <a:t> </a:t>
            </a:r>
            <a:r>
              <a:rPr lang="de-AT" sz="1600" dirty="0" err="1" smtClean="0">
                <a:latin typeface="Comic Sans MS" pitchFamily="66" charset="0"/>
              </a:rPr>
              <a:t>instanceof</a:t>
            </a:r>
            <a:r>
              <a:rPr lang="de-AT" sz="1600" dirty="0" smtClean="0">
                <a:latin typeface="Comic Sans MS" pitchFamily="66" charset="0"/>
              </a:rPr>
              <a:t> </a:t>
            </a:r>
            <a:r>
              <a:rPr lang="de-AT" sz="1600" dirty="0" err="1" smtClean="0">
                <a:latin typeface="Comic Sans MS" pitchFamily="66" charset="0"/>
              </a:rPr>
              <a:t>VarName</a:t>
            </a:r>
            <a:r>
              <a:rPr lang="de-AT" sz="1600" dirty="0" smtClean="0">
                <a:latin typeface="Comic Sans MS" pitchFamily="66" charset="0"/>
              </a:rPr>
              <a:t>) {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      </a:t>
            </a:r>
            <a:r>
              <a:rPr lang="de-AT" sz="1600" dirty="0" err="1" smtClean="0">
                <a:latin typeface="Comic Sans MS" pitchFamily="66" charset="0"/>
              </a:rPr>
              <a:t>VarDecl</a:t>
            </a:r>
            <a:r>
              <a:rPr lang="de-AT" sz="1600" dirty="0" smtClean="0">
                <a:latin typeface="Comic Sans MS" pitchFamily="66" charset="0"/>
              </a:rPr>
              <a:t> </a:t>
            </a:r>
            <a:r>
              <a:rPr lang="de-AT" sz="1600" dirty="0" err="1" smtClean="0">
                <a:latin typeface="Comic Sans MS" pitchFamily="66" charset="0"/>
              </a:rPr>
              <a:t>parent</a:t>
            </a:r>
            <a:r>
              <a:rPr lang="de-AT" sz="1600" dirty="0" smtClean="0">
                <a:latin typeface="Comic Sans MS" pitchFamily="66" charset="0"/>
              </a:rPr>
              <a:t> = (</a:t>
            </a:r>
            <a:r>
              <a:rPr lang="de-AT" sz="1600" dirty="0" err="1" smtClean="0">
                <a:latin typeface="Comic Sans MS" pitchFamily="66" charset="0"/>
              </a:rPr>
              <a:t>VarDecl</a:t>
            </a:r>
            <a:r>
              <a:rPr lang="de-AT" sz="1600" dirty="0" smtClean="0">
                <a:latin typeface="Comic Sans MS" pitchFamily="66" charset="0"/>
              </a:rPr>
              <a:t>) </a:t>
            </a:r>
            <a:r>
              <a:rPr lang="de-AT" sz="1600" dirty="0" err="1" smtClean="0">
                <a:latin typeface="Comic Sans MS" pitchFamily="66" charset="0"/>
              </a:rPr>
              <a:t>element.eContainer</a:t>
            </a:r>
            <a:r>
              <a:rPr lang="de-AT" sz="1600" dirty="0" smtClean="0">
                <a:latin typeface="Comic Sans MS" pitchFamily="66" charset="0"/>
              </a:rPr>
              <a:t>();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      </a:t>
            </a:r>
            <a:r>
              <a:rPr lang="de-AT" sz="1600" dirty="0" err="1" smtClean="0">
                <a:latin typeface="Comic Sans MS" pitchFamily="66" charset="0"/>
              </a:rPr>
              <a:t>parent.getVars</a:t>
            </a:r>
            <a:r>
              <a:rPr lang="de-AT" sz="1600" dirty="0" smtClean="0">
                <a:latin typeface="Comic Sans MS" pitchFamily="66" charset="0"/>
              </a:rPr>
              <a:t>().</a:t>
            </a:r>
            <a:r>
              <a:rPr lang="de-AT" sz="1600" dirty="0" err="1" smtClean="0">
                <a:latin typeface="Comic Sans MS" pitchFamily="66" charset="0"/>
              </a:rPr>
              <a:t>remove</a:t>
            </a:r>
            <a:r>
              <a:rPr lang="de-AT" sz="1600" dirty="0" smtClean="0">
                <a:latin typeface="Comic Sans MS" pitchFamily="66" charset="0"/>
              </a:rPr>
              <a:t>(</a:t>
            </a:r>
            <a:r>
              <a:rPr lang="de-AT" sz="1600" dirty="0" err="1" smtClean="0">
                <a:latin typeface="Comic Sans MS" pitchFamily="66" charset="0"/>
              </a:rPr>
              <a:t>element</a:t>
            </a:r>
            <a:r>
              <a:rPr lang="de-AT" sz="1600" dirty="0" smtClean="0">
                <a:latin typeface="Comic Sans MS" pitchFamily="66" charset="0"/>
              </a:rPr>
              <a:t>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      </a:t>
            </a:r>
            <a:r>
              <a:rPr lang="de-AT" sz="1600" dirty="0" err="1" smtClean="0">
                <a:latin typeface="Comic Sans MS" pitchFamily="66" charset="0"/>
              </a:rPr>
              <a:t>if</a:t>
            </a:r>
            <a:r>
              <a:rPr lang="de-AT" sz="1600" dirty="0" smtClean="0">
                <a:latin typeface="Comic Sans MS" pitchFamily="66" charset="0"/>
              </a:rPr>
              <a:t> (</a:t>
            </a:r>
            <a:r>
              <a:rPr lang="de-AT" sz="1600" dirty="0" err="1" smtClean="0">
                <a:latin typeface="Comic Sans MS" pitchFamily="66" charset="0"/>
              </a:rPr>
              <a:t>parent.getVars</a:t>
            </a:r>
            <a:r>
              <a:rPr lang="de-AT" sz="1600" dirty="0" smtClean="0">
                <a:latin typeface="Comic Sans MS" pitchFamily="66" charset="0"/>
              </a:rPr>
              <a:t>().</a:t>
            </a:r>
            <a:r>
              <a:rPr lang="de-AT" sz="1600" dirty="0" err="1" smtClean="0">
                <a:latin typeface="Comic Sans MS" pitchFamily="66" charset="0"/>
              </a:rPr>
              <a:t>isEmpty</a:t>
            </a:r>
            <a:r>
              <a:rPr lang="de-AT" sz="1600" dirty="0" smtClean="0">
                <a:latin typeface="Comic Sans MS" pitchFamily="66" charset="0"/>
              </a:rPr>
              <a:t>()) {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        </a:t>
            </a:r>
            <a:r>
              <a:rPr lang="de-AT" sz="1600" dirty="0" err="1" smtClean="0">
                <a:latin typeface="Comic Sans MS" pitchFamily="66" charset="0"/>
              </a:rPr>
              <a:t>ModelImpl</a:t>
            </a:r>
            <a:r>
              <a:rPr lang="de-AT" sz="1600" dirty="0" smtClean="0">
                <a:latin typeface="Comic Sans MS" pitchFamily="66" charset="0"/>
              </a:rPr>
              <a:t> model = (</a:t>
            </a:r>
            <a:r>
              <a:rPr lang="de-AT" sz="1600" dirty="0" err="1" smtClean="0">
                <a:latin typeface="Comic Sans MS" pitchFamily="66" charset="0"/>
              </a:rPr>
              <a:t>ModelImpl</a:t>
            </a:r>
            <a:r>
              <a:rPr lang="de-AT" sz="1600" dirty="0" smtClean="0">
                <a:latin typeface="Comic Sans MS" pitchFamily="66" charset="0"/>
              </a:rPr>
              <a:t>) </a:t>
            </a:r>
            <a:r>
              <a:rPr lang="de-AT" sz="1600" dirty="0" err="1" smtClean="0">
                <a:latin typeface="Comic Sans MS" pitchFamily="66" charset="0"/>
              </a:rPr>
              <a:t>parent.eContainer</a:t>
            </a:r>
            <a:r>
              <a:rPr lang="de-AT" sz="1600" dirty="0" smtClean="0">
                <a:latin typeface="Comic Sans MS" pitchFamily="66" charset="0"/>
              </a:rPr>
              <a:t>();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        </a:t>
            </a:r>
            <a:r>
              <a:rPr lang="de-AT" sz="1600" dirty="0" err="1" smtClean="0">
                <a:latin typeface="Comic Sans MS" pitchFamily="66" charset="0"/>
              </a:rPr>
              <a:t>model.setVardecls</a:t>
            </a:r>
            <a:r>
              <a:rPr lang="de-AT" sz="1600" dirty="0" smtClean="0">
                <a:latin typeface="Comic Sans MS" pitchFamily="66" charset="0"/>
              </a:rPr>
              <a:t>(null);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      }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    }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  }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});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}</a:t>
            </a:r>
            <a:endParaRPr lang="de-AT" sz="16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: Unit Test</a:t>
            </a:r>
            <a:endParaRPr lang="de-AT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Unit Test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Xtend</a:t>
            </a:r>
            <a:r>
              <a:rPr lang="de-AT" dirty="0" smtClean="0"/>
              <a:t> Generator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@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RunWith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XtextRunner.class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</a:p>
          <a:p>
            <a:pPr>
              <a:buNone/>
            </a:pP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@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InjectWith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PascalInjectorProvider.class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</a:p>
          <a:p>
            <a:pPr>
              <a:buNone/>
            </a:pPr>
            <a:r>
              <a:rPr lang="de-AT" sz="1600" dirty="0" err="1" smtClean="0">
                <a:latin typeface="Comic Sans MS" pitchFamily="66" charset="0"/>
              </a:rPr>
              <a:t>public</a:t>
            </a:r>
            <a:r>
              <a:rPr lang="de-AT" sz="1600" dirty="0" smtClean="0">
                <a:latin typeface="Comic Sans MS" pitchFamily="66" charset="0"/>
              </a:rPr>
              <a:t> </a:t>
            </a:r>
            <a:r>
              <a:rPr lang="de-AT" sz="1600" dirty="0" err="1" smtClean="0">
                <a:latin typeface="Comic Sans MS" pitchFamily="66" charset="0"/>
              </a:rPr>
              <a:t>class</a:t>
            </a:r>
            <a:r>
              <a:rPr lang="de-AT" sz="1600" dirty="0" smtClean="0">
                <a:latin typeface="Comic Sans MS" pitchFamily="66" charset="0"/>
              </a:rPr>
              <a:t> PascalGeneratorTest {</a:t>
            </a:r>
          </a:p>
          <a:p>
            <a:pPr>
              <a:buNone/>
            </a:pPr>
            <a:endParaRPr lang="de-AT" sz="16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@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Inject</a:t>
            </a:r>
            <a:endParaRPr lang="de-AT" sz="16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  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IGenerator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generator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;</a:t>
            </a:r>
          </a:p>
          <a:p>
            <a:pPr>
              <a:buNone/>
            </a:pP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  @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Inject</a:t>
            </a:r>
            <a:endParaRPr lang="de-AT" sz="16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  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ParseHelper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&lt;Model&gt; 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parser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// TODO Unit Test</a:t>
            </a:r>
          </a:p>
          <a:p>
            <a:pPr>
              <a:buNone/>
            </a:pPr>
            <a:endParaRPr lang="de-AT" sz="16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Building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ANTLR</a:t>
            </a:r>
          </a:p>
          <a:p>
            <a:r>
              <a:rPr lang="de-AT" dirty="0" smtClean="0"/>
              <a:t>ECore Framework</a:t>
            </a:r>
          </a:p>
          <a:p>
            <a:r>
              <a:rPr lang="de-AT" dirty="0" smtClean="0"/>
              <a:t>OSGi</a:t>
            </a:r>
          </a:p>
          <a:p>
            <a:r>
              <a:rPr lang="de-AT" dirty="0" smtClean="0"/>
              <a:t>SWT</a:t>
            </a:r>
          </a:p>
          <a:p>
            <a:r>
              <a:rPr lang="de-AT" dirty="0" smtClean="0"/>
              <a:t>Google Guice</a:t>
            </a:r>
          </a:p>
          <a:p>
            <a:r>
              <a:rPr lang="de-AT" dirty="0" smtClean="0"/>
              <a:t>Xtend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078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Unit Test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Xtend</a:t>
            </a:r>
            <a:r>
              <a:rPr lang="de-AT" dirty="0" smtClean="0"/>
              <a:t> Generator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AT" sz="16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@Test</a:t>
            </a:r>
          </a:p>
          <a:p>
            <a:pPr>
              <a:buNone/>
            </a:pPr>
            <a:r>
              <a:rPr lang="en-US" sz="1600" dirty="0" smtClean="0">
                <a:latin typeface="Comic Sans MS" pitchFamily="66" charset="0"/>
              </a:rPr>
              <a:t>  public void </a:t>
            </a:r>
            <a:r>
              <a:rPr lang="en-US" sz="1600" dirty="0" err="1" smtClean="0">
                <a:latin typeface="Comic Sans MS" pitchFamily="66" charset="0"/>
              </a:rPr>
              <a:t>testHelloWorld</a:t>
            </a:r>
            <a:r>
              <a:rPr lang="en-US" sz="1600" dirty="0" smtClean="0">
                <a:latin typeface="Comic Sans MS" pitchFamily="66" charset="0"/>
              </a:rPr>
              <a:t>() throws Exception {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  <a:r>
              <a:rPr lang="de-AT" sz="1600" dirty="0" err="1" smtClean="0">
                <a:latin typeface="Comic Sans MS" pitchFamily="66" charset="0"/>
              </a:rPr>
              <a:t>testMiniPasFile</a:t>
            </a:r>
            <a:r>
              <a:rPr lang="de-AT" sz="1600" dirty="0" smtClean="0">
                <a:latin typeface="Comic Sans MS" pitchFamily="66" charset="0"/>
              </a:rPr>
              <a:t>("</a:t>
            </a:r>
            <a:r>
              <a:rPr lang="de-AT" sz="1600" dirty="0" err="1" smtClean="0">
                <a:latin typeface="Comic Sans MS" pitchFamily="66" charset="0"/>
              </a:rPr>
              <a:t>helloworld</a:t>
            </a:r>
            <a:r>
              <a:rPr lang="de-AT" sz="1600" dirty="0" smtClean="0">
                <a:latin typeface="Comic Sans MS" pitchFamily="66" charset="0"/>
              </a:rPr>
              <a:t>");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}</a:t>
            </a:r>
          </a:p>
          <a:p>
            <a:pPr>
              <a:buNone/>
            </a:pPr>
            <a:endParaRPr lang="de-AT" sz="16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1600" dirty="0" smtClean="0">
                <a:latin typeface="Comic Sans MS" pitchFamily="66" charset="0"/>
              </a:rPr>
              <a:t>  private void </a:t>
            </a:r>
            <a:r>
              <a:rPr lang="en-US" sz="1600" dirty="0" err="1" smtClean="0">
                <a:latin typeface="Comic Sans MS" pitchFamily="66" charset="0"/>
              </a:rPr>
              <a:t>testMiniPasFile</a:t>
            </a:r>
            <a:r>
              <a:rPr lang="en-US" sz="1600" dirty="0" smtClean="0">
                <a:latin typeface="Comic Sans MS" pitchFamily="66" charset="0"/>
              </a:rPr>
              <a:t>(String name) throws Exception {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Model 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model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 = 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parser.parse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readFile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name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 + ".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minipas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"));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  <a:r>
              <a:rPr lang="de-AT" sz="1600" i="1" dirty="0" err="1" smtClean="0">
                <a:latin typeface="Comic Sans MS" pitchFamily="66" charset="0"/>
              </a:rPr>
              <a:t>assertNotNull</a:t>
            </a:r>
            <a:r>
              <a:rPr lang="de-AT" sz="1600" i="1" dirty="0" smtClean="0">
                <a:latin typeface="Comic Sans MS" pitchFamily="66" charset="0"/>
              </a:rPr>
              <a:t>(model);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  <a:r>
              <a:rPr lang="de-AT" sz="1600" dirty="0" err="1" smtClean="0">
                <a:latin typeface="Comic Sans MS" pitchFamily="66" charset="0"/>
              </a:rPr>
              <a:t>InMemoryFileSystemAccess</a:t>
            </a:r>
            <a:r>
              <a:rPr lang="de-AT" sz="1600" dirty="0" smtClean="0">
                <a:latin typeface="Comic Sans MS" pitchFamily="66" charset="0"/>
              </a:rPr>
              <a:t> </a:t>
            </a:r>
            <a:r>
              <a:rPr lang="de-AT" sz="1600" dirty="0" err="1" smtClean="0">
                <a:latin typeface="Comic Sans MS" pitchFamily="66" charset="0"/>
              </a:rPr>
              <a:t>fsa</a:t>
            </a:r>
            <a:r>
              <a:rPr lang="de-AT" sz="1600" dirty="0" smtClean="0">
                <a:latin typeface="Comic Sans MS" pitchFamily="66" charset="0"/>
              </a:rPr>
              <a:t> = </a:t>
            </a:r>
            <a:r>
              <a:rPr lang="de-AT" sz="1600" dirty="0" err="1" smtClean="0">
                <a:latin typeface="Comic Sans MS" pitchFamily="66" charset="0"/>
              </a:rPr>
              <a:t>new</a:t>
            </a:r>
            <a:r>
              <a:rPr lang="de-AT" sz="1600" dirty="0" smtClean="0">
                <a:latin typeface="Comic Sans MS" pitchFamily="66" charset="0"/>
              </a:rPr>
              <a:t> </a:t>
            </a:r>
            <a:r>
              <a:rPr lang="de-AT" sz="1600" dirty="0" err="1" smtClean="0">
                <a:latin typeface="Comic Sans MS" pitchFamily="66" charset="0"/>
              </a:rPr>
              <a:t>InMemoryFileSystemAccess</a:t>
            </a:r>
            <a:r>
              <a:rPr lang="de-AT" sz="1600" dirty="0" smtClean="0">
                <a:latin typeface="Comic Sans MS" pitchFamily="66" charset="0"/>
              </a:rPr>
              <a:t>();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generator.doGenerate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model.eResource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(), 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fsa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);</a:t>
            </a:r>
          </a:p>
          <a:p>
            <a:pPr>
              <a:buNone/>
            </a:pPr>
            <a:endParaRPr lang="de-AT" sz="16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  <a:r>
              <a:rPr lang="de-AT" sz="1600" i="1" dirty="0" err="1" smtClean="0">
                <a:latin typeface="Comic Sans MS" pitchFamily="66" charset="0"/>
              </a:rPr>
              <a:t>assertEquals</a:t>
            </a:r>
            <a:r>
              <a:rPr lang="de-AT" sz="1600" i="1" dirty="0" smtClean="0">
                <a:latin typeface="Comic Sans MS" pitchFamily="66" charset="0"/>
              </a:rPr>
              <a:t>(1, </a:t>
            </a:r>
            <a:r>
              <a:rPr lang="de-AT" sz="1600" i="1" dirty="0" err="1" smtClean="0">
                <a:latin typeface="Comic Sans MS" pitchFamily="66" charset="0"/>
              </a:rPr>
              <a:t>fsa.getTextFiles</a:t>
            </a:r>
            <a:r>
              <a:rPr lang="de-AT" sz="1600" i="1" dirty="0" smtClean="0">
                <a:latin typeface="Comic Sans MS" pitchFamily="66" charset="0"/>
              </a:rPr>
              <a:t>().</a:t>
            </a:r>
            <a:r>
              <a:rPr lang="de-AT" sz="1600" i="1" dirty="0" err="1" smtClean="0">
                <a:latin typeface="Comic Sans MS" pitchFamily="66" charset="0"/>
              </a:rPr>
              <a:t>size</a:t>
            </a:r>
            <a:r>
              <a:rPr lang="de-AT" sz="1600" i="1" dirty="0" smtClean="0">
                <a:latin typeface="Comic Sans MS" pitchFamily="66" charset="0"/>
              </a:rPr>
              <a:t>());</a:t>
            </a:r>
          </a:p>
          <a:p>
            <a:pPr>
              <a:buNone/>
            </a:pPr>
            <a:r>
              <a:rPr lang="en-US" sz="1600" dirty="0" smtClean="0">
                <a:latin typeface="Comic Sans MS" pitchFamily="66" charset="0"/>
              </a:rPr>
              <a:t>    String result = </a:t>
            </a:r>
            <a:r>
              <a:rPr lang="en-US" sz="1600" dirty="0" err="1" smtClean="0">
                <a:latin typeface="Comic Sans MS" pitchFamily="66" charset="0"/>
              </a:rPr>
              <a:t>fsa.getTextFiles</a:t>
            </a:r>
            <a:r>
              <a:rPr lang="en-US" sz="1600" dirty="0" smtClean="0">
                <a:latin typeface="Comic Sans MS" pitchFamily="66" charset="0"/>
              </a:rPr>
              <a:t>().values().</a:t>
            </a:r>
            <a:r>
              <a:rPr lang="en-US" sz="1600" dirty="0" err="1" smtClean="0">
                <a:latin typeface="Comic Sans MS" pitchFamily="66" charset="0"/>
              </a:rPr>
              <a:t>iterator</a:t>
            </a:r>
            <a:r>
              <a:rPr lang="en-US" sz="1600" dirty="0" smtClean="0">
                <a:latin typeface="Comic Sans MS" pitchFamily="66" charset="0"/>
              </a:rPr>
              <a:t>().next().</a:t>
            </a:r>
            <a:r>
              <a:rPr lang="en-US" sz="1600" dirty="0" err="1" smtClean="0">
                <a:latin typeface="Comic Sans MS" pitchFamily="66" charset="0"/>
              </a:rPr>
              <a:t>toString</a:t>
            </a:r>
            <a:r>
              <a:rPr lang="en-US" sz="1600" dirty="0" smtClean="0">
                <a:latin typeface="Comic Sans MS" pitchFamily="66" charset="0"/>
              </a:rPr>
              <a:t>();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  <a:r>
              <a:rPr lang="de-AT" sz="1600" i="1" dirty="0" err="1" smtClean="0">
                <a:latin typeface="Comic Sans MS" pitchFamily="66" charset="0"/>
              </a:rPr>
              <a:t>assertEquals</a:t>
            </a:r>
            <a:r>
              <a:rPr lang="de-AT" sz="1600" i="1" dirty="0" smtClean="0">
                <a:latin typeface="Comic Sans MS" pitchFamily="66" charset="0"/>
              </a:rPr>
              <a:t>(</a:t>
            </a:r>
            <a:r>
              <a:rPr lang="de-AT" sz="1600" i="1" dirty="0" err="1" smtClean="0">
                <a:latin typeface="Comic Sans MS" pitchFamily="66" charset="0"/>
              </a:rPr>
              <a:t>readFile</a:t>
            </a:r>
            <a:r>
              <a:rPr lang="de-AT" sz="1600" i="1" dirty="0" smtClean="0">
                <a:latin typeface="Comic Sans MS" pitchFamily="66" charset="0"/>
              </a:rPr>
              <a:t>(</a:t>
            </a:r>
            <a:r>
              <a:rPr lang="de-AT" sz="1600" i="1" dirty="0" err="1" smtClean="0">
                <a:latin typeface="Comic Sans MS" pitchFamily="66" charset="0"/>
              </a:rPr>
              <a:t>name</a:t>
            </a:r>
            <a:r>
              <a:rPr lang="de-AT" sz="1600" i="1" dirty="0" smtClean="0">
                <a:latin typeface="Comic Sans MS" pitchFamily="66" charset="0"/>
              </a:rPr>
              <a:t> + ".</a:t>
            </a:r>
            <a:r>
              <a:rPr lang="de-AT" sz="1600" i="1" dirty="0" err="1" smtClean="0">
                <a:latin typeface="Comic Sans MS" pitchFamily="66" charset="0"/>
              </a:rPr>
              <a:t>output</a:t>
            </a:r>
            <a:r>
              <a:rPr lang="de-AT" sz="1600" i="1" dirty="0" smtClean="0">
                <a:latin typeface="Comic Sans MS" pitchFamily="66" charset="0"/>
              </a:rPr>
              <a:t>"), </a:t>
            </a:r>
            <a:r>
              <a:rPr lang="de-AT" sz="1600" i="1" dirty="0" err="1" smtClean="0">
                <a:latin typeface="Comic Sans MS" pitchFamily="66" charset="0"/>
              </a:rPr>
              <a:t>result</a:t>
            </a:r>
            <a:r>
              <a:rPr lang="de-AT" sz="1600" i="1" dirty="0" smtClean="0">
                <a:latin typeface="Comic Sans MS" pitchFamily="66" charset="0"/>
              </a:rPr>
              <a:t>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}</a:t>
            </a:r>
          </a:p>
          <a:p>
            <a:pPr>
              <a:buNone/>
            </a:pPr>
            <a:endParaRPr lang="de-AT" sz="16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: </a:t>
            </a:r>
            <a:r>
              <a:rPr lang="de-AT" dirty="0" err="1" smtClean="0"/>
              <a:t>ByteCode</a:t>
            </a:r>
            <a:r>
              <a:rPr lang="de-AT" dirty="0" smtClean="0"/>
              <a:t> Generator</a:t>
            </a:r>
            <a:endParaRPr lang="de-AT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52727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Textual DSL Framework</a:t>
            </a:r>
          </a:p>
          <a:p>
            <a:r>
              <a:rPr lang="de-AT" dirty="0" smtClean="0"/>
              <a:t>Highly configurable and flexible framework</a:t>
            </a:r>
          </a:p>
          <a:p>
            <a:r>
              <a:rPr lang="de-AT" dirty="0" smtClean="0"/>
              <a:t>Easy code </a:t>
            </a:r>
            <a:r>
              <a:rPr lang="de-AT" dirty="0" err="1" smtClean="0"/>
              <a:t>generator</a:t>
            </a:r>
            <a:r>
              <a:rPr lang="de-AT" dirty="0" smtClean="0"/>
              <a:t> </a:t>
            </a:r>
            <a:r>
              <a:rPr lang="de-AT" dirty="0" err="1" smtClean="0"/>
              <a:t>implemenation</a:t>
            </a:r>
            <a:endParaRPr lang="de-AT" dirty="0" smtClean="0"/>
          </a:p>
          <a:p>
            <a:endParaRPr lang="de-AT" dirty="0"/>
          </a:p>
          <a:p>
            <a:r>
              <a:rPr lang="de-AT" dirty="0" smtClean="0"/>
              <a:t>Demo Project: </a:t>
            </a:r>
          </a:p>
          <a:p>
            <a:pPr marL="0" indent="0">
              <a:buNone/>
            </a:pPr>
            <a:r>
              <a:rPr lang="de-AT" sz="2800" dirty="0">
                <a:solidFill>
                  <a:srgbClr val="FF0000"/>
                </a:solidFill>
                <a:latin typeface="Comic Sans MS"/>
                <a:cs typeface="Comic Sans MS"/>
              </a:rPr>
              <a:t>https://</a:t>
            </a:r>
            <a:r>
              <a:rPr lang="de-AT" sz="2800" dirty="0" err="1">
                <a:solidFill>
                  <a:srgbClr val="FF0000"/>
                </a:solidFill>
                <a:latin typeface="Comic Sans MS"/>
                <a:cs typeface="Comic Sans MS"/>
              </a:rPr>
              <a:t>github.com</a:t>
            </a:r>
            <a:r>
              <a:rPr lang="de-AT" sz="2800" dirty="0">
                <a:solidFill>
                  <a:srgbClr val="FF0000"/>
                </a:solidFill>
                <a:latin typeface="Comic Sans MS"/>
                <a:cs typeface="Comic Sans MS"/>
              </a:rPr>
              <a:t>/</a:t>
            </a:r>
            <a:r>
              <a:rPr lang="de-AT" sz="2800" dirty="0" err="1">
                <a:solidFill>
                  <a:srgbClr val="FF0000"/>
                </a:solidFill>
                <a:latin typeface="Comic Sans MS"/>
                <a:cs typeface="Comic Sans MS"/>
              </a:rPr>
              <a:t>thomasfischl</a:t>
            </a:r>
            <a:r>
              <a:rPr lang="de-AT" sz="2800" dirty="0">
                <a:solidFill>
                  <a:srgbClr val="FF0000"/>
                </a:solidFill>
                <a:latin typeface="Comic Sans MS"/>
                <a:cs typeface="Comic Sans MS"/>
              </a:rPr>
              <a:t>/</a:t>
            </a:r>
            <a:r>
              <a:rPr lang="de-AT" sz="2800" dirty="0" err="1">
                <a:solidFill>
                  <a:srgbClr val="FF0000"/>
                </a:solidFill>
                <a:latin typeface="Comic Sans MS"/>
                <a:cs typeface="Comic Sans MS"/>
              </a:rPr>
              <a:t>xtext</a:t>
            </a:r>
            <a:r>
              <a:rPr lang="de-AT" sz="2800" dirty="0">
                <a:solidFill>
                  <a:srgbClr val="FF0000"/>
                </a:solidFill>
                <a:latin typeface="Comic Sans MS"/>
                <a:cs typeface="Comic Sans MS"/>
              </a:rPr>
              <a:t>-workshop</a:t>
            </a:r>
            <a:endParaRPr lang="de-AT" sz="2800" dirty="0" smtClean="0">
              <a:solidFill>
                <a:srgbClr val="FF0000"/>
              </a:solidFill>
              <a:latin typeface="Comic Sans MS"/>
              <a:cs typeface="Comic Sans MS"/>
            </a:endParaRPr>
          </a:p>
          <a:p>
            <a:endParaRPr lang="de-AT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618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Books</a:t>
            </a:r>
            <a:endParaRPr lang="de-AT" dirty="0"/>
          </a:p>
        </p:txBody>
      </p:sp>
      <p:pic>
        <p:nvPicPr>
          <p:cNvPr id="5122" name="Picture 2" descr="F:\FH\Dropbox\presentation\xText Workshop\img\DSL Boo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484784"/>
            <a:ext cx="2947193" cy="3898404"/>
          </a:xfrm>
          <a:prstGeom prst="rect">
            <a:avLst/>
          </a:prstGeom>
          <a:noFill/>
        </p:spPr>
      </p:pic>
      <p:sp>
        <p:nvSpPr>
          <p:cNvPr id="5" name="Textfeld 4"/>
          <p:cNvSpPr txBox="1"/>
          <p:nvPr/>
        </p:nvSpPr>
        <p:spPr>
          <a:xfrm>
            <a:off x="1115616" y="5445224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smtClean="0"/>
              <a:t>http://www.amazon.de/Domain-Specific-Languages-Addison-Wesley-Signature</a:t>
            </a:r>
            <a:endParaRPr lang="de-AT" sz="1400" dirty="0"/>
          </a:p>
        </p:txBody>
      </p:sp>
      <p:pic>
        <p:nvPicPr>
          <p:cNvPr id="5123" name="Picture 3" descr="F:\FH\Dropbox\presentation\xText Workshop\img\415XWbrmA8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484784"/>
            <a:ext cx="2931014" cy="3888432"/>
          </a:xfrm>
          <a:prstGeom prst="rect">
            <a:avLst/>
          </a:prstGeom>
          <a:noFill/>
        </p:spPr>
      </p:pic>
      <p:sp>
        <p:nvSpPr>
          <p:cNvPr id="7" name="Textfeld 6"/>
          <p:cNvSpPr txBox="1"/>
          <p:nvPr/>
        </p:nvSpPr>
        <p:spPr>
          <a:xfrm>
            <a:off x="4644008" y="5445224"/>
            <a:ext cx="3960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 smtClean="0"/>
              <a:t>http://</a:t>
            </a:r>
            <a:r>
              <a:rPr lang="de-AT" sz="1400" dirty="0" smtClean="0"/>
              <a:t>www.amazon.de/DSL-Engineering-Designing-Implementing-Domain-Specific</a:t>
            </a:r>
            <a:endParaRPr lang="de-AT" sz="1600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More Infos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ANTLR </a:t>
            </a:r>
            <a:r>
              <a:rPr lang="en-US" dirty="0" smtClean="0">
                <a:hlinkClick r:id="rId2"/>
              </a:rPr>
              <a:t>http://www.antlr.org/</a:t>
            </a:r>
            <a:endParaRPr lang="en-US" dirty="0" smtClean="0"/>
          </a:p>
          <a:p>
            <a:r>
              <a:rPr lang="de-AT" dirty="0" smtClean="0"/>
              <a:t>Xtext </a:t>
            </a:r>
            <a:r>
              <a:rPr lang="en-US" dirty="0" smtClean="0">
                <a:hlinkClick r:id="rId3"/>
              </a:rPr>
              <a:t>http://www.eclipse.org/Xtext/</a:t>
            </a:r>
            <a:endParaRPr lang="en-US" dirty="0" smtClean="0"/>
          </a:p>
          <a:p>
            <a:r>
              <a:rPr lang="de-AT" dirty="0" smtClean="0"/>
              <a:t>Xtend </a:t>
            </a:r>
            <a:r>
              <a:rPr lang="de-AT" dirty="0" smtClean="0">
                <a:hlinkClick r:id="rId4"/>
              </a:rPr>
              <a:t>http://xtend-lang.org</a:t>
            </a:r>
            <a:endParaRPr lang="de-AT" dirty="0" smtClean="0"/>
          </a:p>
          <a:p>
            <a:r>
              <a:rPr lang="de-AT" dirty="0" smtClean="0"/>
              <a:t>Google Guice: </a:t>
            </a:r>
            <a:r>
              <a:rPr lang="en-US" dirty="0" smtClean="0">
                <a:hlinkClick r:id="rId5"/>
              </a:rPr>
              <a:t>https://code.google.com/p/google-guice/</a:t>
            </a:r>
            <a:endParaRPr lang="en-US" dirty="0" smtClean="0"/>
          </a:p>
          <a:p>
            <a:r>
              <a:rPr lang="de-AT" dirty="0" smtClean="0"/>
              <a:t>EMF: </a:t>
            </a:r>
            <a:r>
              <a:rPr lang="en-US" dirty="0" smtClean="0">
                <a:hlinkClick r:id="rId6"/>
              </a:rPr>
              <a:t>http://www.eclipse.org/modeling/emf/</a:t>
            </a:r>
            <a:endParaRPr lang="en-US" dirty="0" smtClean="0"/>
          </a:p>
          <a:p>
            <a:endParaRPr lang="de-AT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625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What</a:t>
            </a:r>
            <a:r>
              <a:rPr lang="de-AT" dirty="0" smtClean="0"/>
              <a:t> do </a:t>
            </a:r>
            <a:r>
              <a:rPr lang="de-AT" dirty="0" err="1" smtClean="0"/>
              <a:t>you</a:t>
            </a:r>
            <a:r>
              <a:rPr lang="de-AT" dirty="0" smtClean="0"/>
              <a:t> get from Xtext?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Compiler (Lexer, Parser, Reconciler)</a:t>
            </a:r>
          </a:p>
          <a:p>
            <a:r>
              <a:rPr lang="de-AT" dirty="0" smtClean="0"/>
              <a:t>AST (</a:t>
            </a:r>
            <a:r>
              <a:rPr lang="de-AT" dirty="0" err="1" smtClean="0"/>
              <a:t>Ecore</a:t>
            </a:r>
            <a:r>
              <a:rPr lang="de-AT" dirty="0" smtClean="0"/>
              <a:t> Model)</a:t>
            </a:r>
          </a:p>
          <a:p>
            <a:r>
              <a:rPr lang="de-AT" dirty="0" err="1" smtClean="0"/>
              <a:t>Serializer</a:t>
            </a:r>
            <a:endParaRPr lang="de-AT" dirty="0" smtClean="0"/>
          </a:p>
          <a:p>
            <a:r>
              <a:rPr lang="de-AT" dirty="0" smtClean="0"/>
              <a:t>Code Generator Environment</a:t>
            </a:r>
          </a:p>
          <a:p>
            <a:r>
              <a:rPr lang="de-AT" dirty="0" smtClean="0"/>
              <a:t>Eclipse Editor</a:t>
            </a:r>
          </a:p>
          <a:p>
            <a:pPr lvl="1"/>
            <a:r>
              <a:rPr lang="de-AT" dirty="0" smtClean="0"/>
              <a:t>Syntax Coloring</a:t>
            </a:r>
          </a:p>
          <a:p>
            <a:pPr lvl="1"/>
            <a:r>
              <a:rPr lang="de-AT" dirty="0" smtClean="0"/>
              <a:t>Content Assist</a:t>
            </a:r>
          </a:p>
          <a:p>
            <a:pPr lvl="1"/>
            <a:r>
              <a:rPr lang="de-AT" dirty="0" smtClean="0"/>
              <a:t>Validation and Quick Fixes</a:t>
            </a:r>
          </a:p>
          <a:p>
            <a:pPr lvl="1"/>
            <a:r>
              <a:rPr lang="de-AT" dirty="0" err="1" smtClean="0"/>
              <a:t>Refactoring</a:t>
            </a: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4025688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S001140835">
  <a:themeElements>
    <a:clrScheme name="">
      <a:dk1>
        <a:srgbClr val="080808"/>
      </a:dk1>
      <a:lt1>
        <a:srgbClr val="74C8E6"/>
      </a:lt1>
      <a:dk2>
        <a:srgbClr val="FFFFFF"/>
      </a:dk2>
      <a:lt2>
        <a:srgbClr val="080808"/>
      </a:lt2>
      <a:accent1>
        <a:srgbClr val="68A2B6"/>
      </a:accent1>
      <a:accent2>
        <a:srgbClr val="4192BF"/>
      </a:accent2>
      <a:accent3>
        <a:srgbClr val="BCE0F0"/>
      </a:accent3>
      <a:accent4>
        <a:srgbClr val="060606"/>
      </a:accent4>
      <a:accent5>
        <a:srgbClr val="B9CED7"/>
      </a:accent5>
      <a:accent6>
        <a:srgbClr val="3A84AD"/>
      </a:accent6>
      <a:hlink>
        <a:srgbClr val="3963AF"/>
      </a:hlink>
      <a:folHlink>
        <a:srgbClr val="000066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80808"/>
        </a:dk1>
        <a:lt1>
          <a:srgbClr val="74C8E6"/>
        </a:lt1>
        <a:dk2>
          <a:srgbClr val="000000"/>
        </a:dk2>
        <a:lt2>
          <a:srgbClr val="080808"/>
        </a:lt2>
        <a:accent1>
          <a:srgbClr val="68A2B6"/>
        </a:accent1>
        <a:accent2>
          <a:srgbClr val="4192BF"/>
        </a:accent2>
        <a:accent3>
          <a:srgbClr val="BCE0F0"/>
        </a:accent3>
        <a:accent4>
          <a:srgbClr val="060606"/>
        </a:accent4>
        <a:accent5>
          <a:srgbClr val="B9CED7"/>
        </a:accent5>
        <a:accent6>
          <a:srgbClr val="3A84AD"/>
        </a:accent6>
        <a:hlink>
          <a:srgbClr val="3963AF"/>
        </a:hlink>
        <a:folHlink>
          <a:srgbClr val="00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umericAssetId xmlns="145c5697-5eb5-440b-b2f1-a8273fb59250" xsi:nil="true"/>
    <AssetType xmlns="145c5697-5eb5-440b-b2f1-a8273fb59250">TP</AssetType>
    <Markets xmlns="145c5697-5eb5-440b-b2f1-a8273fb59250" xsi:nil="true"/>
    <AppVer xmlns="145c5697-5eb5-440b-b2f1-a8273fb59250" xsi:nil="true"/>
    <AuthoringAssetId xmlns="145c5697-5eb5-440b-b2f1-a8273fb59250">TP001140835</AuthoringAssetId>
    <AssetId xmlns="145c5697-5eb5-440b-b2f1-a8273fb59250">TS001140835</AssetId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OOFile" ma:contentTypeID="0x0101006025706CF4CD034688BEBAE97A2E701D020200C3831ACA17D8814887A164412888521E" ma:contentTypeVersion="7" ma:contentTypeDescription="Create a new document." ma:contentTypeScope="" ma:versionID="ed1fea5d08807278759d338940aa9e8f">
  <xsd:schema xmlns:xsd="http://www.w3.org/2001/XMLSchema" xmlns:xs="http://www.w3.org/2001/XMLSchema" xmlns:p="http://schemas.microsoft.com/office/2006/metadata/properties" xmlns:ns2="145c5697-5eb5-440b-b2f1-a8273fb59250" targetNamespace="http://schemas.microsoft.com/office/2006/metadata/properties" ma:root="true" ma:fieldsID="174e4b03d57b3d621fa064bbab783e99" ns2:_="">
    <xsd:import namespace="145c5697-5eb5-440b-b2f1-a8273fb59250"/>
    <xsd:element name="properties">
      <xsd:complexType>
        <xsd:sequence>
          <xsd:element name="documentManagement">
            <xsd:complexType>
              <xsd:all>
                <xsd:element ref="ns2:AssetId" minOccurs="0"/>
                <xsd:element ref="ns2:AuthoringAssetId" minOccurs="0"/>
                <xsd:element ref="ns2:AssetType" minOccurs="0"/>
                <xsd:element ref="ns2:Markets" minOccurs="0"/>
                <xsd:element ref="ns2:NumericAssetId" minOccurs="0"/>
                <xsd:element ref="ns2:AppV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5c5697-5eb5-440b-b2f1-a8273fb59250" elementFormDefault="qualified">
    <xsd:import namespace="http://schemas.microsoft.com/office/2006/documentManagement/types"/>
    <xsd:import namespace="http://schemas.microsoft.com/office/infopath/2007/PartnerControls"/>
    <xsd:element name="AssetId" ma:index="8" nillable="true" ma:displayName="AssetId" ma:indexed="true" ma:internalName="AssetId" ma:readOnly="false">
      <xsd:simpleType>
        <xsd:restriction base="dms:Text"/>
      </xsd:simpleType>
    </xsd:element>
    <xsd:element name="AuthoringAssetId" ma:index="9" nillable="true" ma:displayName="AuthoringAssetId" ma:indexed="true" ma:internalName="AuthoringAssetId" ma:readOnly="false">
      <xsd:simpleType>
        <xsd:restriction base="dms:Text"/>
      </xsd:simpleType>
    </xsd:element>
    <xsd:element name="AssetType" ma:index="10" nillable="true" ma:displayName="AssetType" ma:internalName="AssetType" ma:readOnly="false">
      <xsd:simpleType>
        <xsd:restriction base="dms:Text"/>
      </xsd:simpleType>
    </xsd:element>
    <xsd:element name="Markets" ma:index="11" nillable="true" ma:displayName="Markets" ma:internalName="Markets" ma:readOnly="false">
      <xsd:simpleType>
        <xsd:restriction base="dms:Text"/>
      </xsd:simpleType>
    </xsd:element>
    <xsd:element name="NumericAssetId" ma:index="12" nillable="true" ma:displayName="NumericAssetId" ma:indexed="true" ma:internalName="NumericAssetId" ma:readOnly="false">
      <xsd:simpleType>
        <xsd:restriction base="dms:Unknown"/>
      </xsd:simpleType>
    </xsd:element>
    <xsd:element name="AppVer" ma:index="13" nillable="true" ma:displayName="AppVer" ma:internalName="AppVer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AFAFA15-E522-4EDA-AE29-43ADF81849EA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25350BB7-0CE9-4B16-BD48-594CD4952B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CB85EE-A00B-4615-AAFE-5F7EE3437327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145c5697-5eb5-440b-b2f1-a8273fb59250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8DFC35E7-456D-480C-BE0F-61893E84C0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5c5697-5eb5-440b-b2f1-a8273fb592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TS001140835</Template>
  <TotalTime>0</TotalTime>
  <Words>2143</Words>
  <Application>Microsoft Macintosh PowerPoint</Application>
  <PresentationFormat>Bildschirmpräsentation (4:3)</PresentationFormat>
  <Paragraphs>420</Paragraphs>
  <Slides>84</Slides>
  <Notes>2</Notes>
  <HiddenSlides>14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84</vt:i4>
      </vt:variant>
    </vt:vector>
  </HeadingPairs>
  <TitlesOfParts>
    <vt:vector size="85" baseType="lpstr">
      <vt:lpstr>TS001140835</vt:lpstr>
      <vt:lpstr>Xtext Workshop </vt:lpstr>
      <vt:lpstr>Xtext Install Check</vt:lpstr>
      <vt:lpstr>Eclipse Marketplace</vt:lpstr>
      <vt:lpstr>Agenda</vt:lpstr>
      <vt:lpstr>What is Xtext?</vt:lpstr>
      <vt:lpstr>What is a DSL?</vt:lpstr>
      <vt:lpstr>Who is behind Xtext?</vt:lpstr>
      <vt:lpstr>xText Building Blocks</vt:lpstr>
      <vt:lpstr>What do you get from Xtext?</vt:lpstr>
      <vt:lpstr>Xtext Workflow</vt:lpstr>
      <vt:lpstr>Xtext Workflow</vt:lpstr>
      <vt:lpstr>Xtext Workflow</vt:lpstr>
      <vt:lpstr>Never change generated code!</vt:lpstr>
      <vt:lpstr>Xtext: Grammar</vt:lpstr>
      <vt:lpstr>Xtext Grammar</vt:lpstr>
      <vt:lpstr>Example - EBNF</vt:lpstr>
      <vt:lpstr>Example - Xtext Grammar</vt:lpstr>
      <vt:lpstr>Xtext Grammar: Language</vt:lpstr>
      <vt:lpstr>Xtext Grammar: Parser Rule</vt:lpstr>
      <vt:lpstr>Xtext Grammar: Terminal String</vt:lpstr>
      <vt:lpstr>Xtext Grammar: Alternatives</vt:lpstr>
      <vt:lpstr>Xtext Grammar: Repetition</vt:lpstr>
      <vt:lpstr>Xtext Grammar: Grouping</vt:lpstr>
      <vt:lpstr>Xtext Grammar: Terminal Rule</vt:lpstr>
      <vt:lpstr>Xtext Grammar: AST</vt:lpstr>
      <vt:lpstr>Xtext Grammar: Assignments</vt:lpstr>
      <vt:lpstr>Xtext Grammar: Cross Reference</vt:lpstr>
      <vt:lpstr>Xtext Grammar: Terminal Rule</vt:lpstr>
      <vt:lpstr>Demo Project: Mini Pascal</vt:lpstr>
      <vt:lpstr>Editor</vt:lpstr>
      <vt:lpstr>Content Assist</vt:lpstr>
      <vt:lpstr>Validator &amp; Quick Fix</vt:lpstr>
      <vt:lpstr>Code Generator</vt:lpstr>
      <vt:lpstr>New File Wizard</vt:lpstr>
      <vt:lpstr>Exercise 1</vt:lpstr>
      <vt:lpstr>Mini Pascal Grammar – EBNF</vt:lpstr>
      <vt:lpstr>Mini Pascal - Syntax Diagram</vt:lpstr>
      <vt:lpstr>Mini Pascal – ECore Diagram</vt:lpstr>
      <vt:lpstr>Mini Pascal Grammar – Xtext (1)</vt:lpstr>
      <vt:lpstr>Mini Pascal Grammar – Xtext (2)</vt:lpstr>
      <vt:lpstr>Open Eclipse with a new workspace</vt:lpstr>
      <vt:lpstr>New Xtext Project</vt:lpstr>
      <vt:lpstr>Xtext Project Properties</vt:lpstr>
      <vt:lpstr>Open Pascal.xtext File</vt:lpstr>
      <vt:lpstr>Download Grammar Template</vt:lpstr>
      <vt:lpstr>Generate Artefacts</vt:lpstr>
      <vt:lpstr>Download ANTLR</vt:lpstr>
      <vt:lpstr>Run Xtext Project</vt:lpstr>
      <vt:lpstr>Create Java Project</vt:lpstr>
      <vt:lpstr>Create a HelloWorld.minipas File</vt:lpstr>
      <vt:lpstr>Write our first program</vt:lpstr>
      <vt:lpstr>Complete Xtext Grammar</vt:lpstr>
      <vt:lpstr>Exercise: Description</vt:lpstr>
      <vt:lpstr>Mini Pascal Grammar – Xtext (3)</vt:lpstr>
      <vt:lpstr>Xtext: Validation Framework</vt:lpstr>
      <vt:lpstr>Xtext Validation Framework</vt:lpstr>
      <vt:lpstr>Xtext Validation API</vt:lpstr>
      <vt:lpstr>Xtext Validation API</vt:lpstr>
      <vt:lpstr>Custom Validation API</vt:lpstr>
      <vt:lpstr>Exercise 2</vt:lpstr>
      <vt:lpstr>Double Variable Declaration Check</vt:lpstr>
      <vt:lpstr>Exercise: Description</vt:lpstr>
      <vt:lpstr>Double Variable Declaration Check</vt:lpstr>
      <vt:lpstr>Xtext: Code Generator Framework</vt:lpstr>
      <vt:lpstr>Xtext Code Generator Framework</vt:lpstr>
      <vt:lpstr>Xtext Code Generator Framework</vt:lpstr>
      <vt:lpstr>Generator Implemenation (Xtend)</vt:lpstr>
      <vt:lpstr>Exercise 3</vt:lpstr>
      <vt:lpstr>Expression Code Generator</vt:lpstr>
      <vt:lpstr>Exercise: Description</vt:lpstr>
      <vt:lpstr>Xtext: Formatter</vt:lpstr>
      <vt:lpstr>Xtext Formatter </vt:lpstr>
      <vt:lpstr>Formatter Implemenation</vt:lpstr>
      <vt:lpstr>Xtext: Quick Fix</vt:lpstr>
      <vt:lpstr>A Quick Fix …</vt:lpstr>
      <vt:lpstr>Validator Implementation</vt:lpstr>
      <vt:lpstr>Quick Fix Implementation</vt:lpstr>
      <vt:lpstr>Xtext: Unit Test</vt:lpstr>
      <vt:lpstr>Unit Test for the Xtend Generator</vt:lpstr>
      <vt:lpstr>Unit Test for the Xtend Generator</vt:lpstr>
      <vt:lpstr>Xtext: ByteCode Generator</vt:lpstr>
      <vt:lpstr>Summary</vt:lpstr>
      <vt:lpstr>Books</vt:lpstr>
      <vt:lpstr>More Infos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Fischl</dc:creator>
  <cp:lastModifiedBy>x x</cp:lastModifiedBy>
  <cp:revision>231</cp:revision>
  <dcterms:created xsi:type="dcterms:W3CDTF">2013-11-18T08:56:21Z</dcterms:created>
  <dcterms:modified xsi:type="dcterms:W3CDTF">2013-11-28T08:37:49Z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arkets">
    <vt:lpwstr/>
  </property>
  <property fmtid="{D5CDD505-2E9C-101B-9397-08002B2CF9AE}" pid="3" name="AssetType">
    <vt:lpwstr>TP</vt:lpwstr>
  </property>
  <property fmtid="{D5CDD505-2E9C-101B-9397-08002B2CF9AE}" pid="4" name="BugNumber">
    <vt:lpwstr>492138L</vt:lpwstr>
  </property>
  <property fmtid="{D5CDD505-2E9C-101B-9397-08002B2CF9AE}" pid="5" name="TPInstallLocation">
    <vt:lpwstr>{Document Themes}</vt:lpwstr>
  </property>
  <property fmtid="{D5CDD505-2E9C-101B-9397-08002B2CF9AE}" pid="6" name="PrimaryImageGen">
    <vt:lpwstr>1</vt:lpwstr>
  </property>
  <property fmtid="{D5CDD505-2E9C-101B-9397-08002B2CF9AE}" pid="7" name="display_urn:schemas-microsoft-com:office:office#APAuthor">
    <vt:lpwstr>REDMOND\cynvey</vt:lpwstr>
  </property>
  <property fmtid="{D5CDD505-2E9C-101B-9397-08002B2CF9AE}" pid="8" name="APAuthor">
    <vt:lpwstr>191</vt:lpwstr>
  </property>
  <property fmtid="{D5CDD505-2E9C-101B-9397-08002B2CF9AE}" pid="9" name="Milestone">
    <vt:lpwstr>Continuous</vt:lpwstr>
  </property>
  <property fmtid="{D5CDD505-2E9C-101B-9397-08002B2CF9AE}" pid="10" name="TPAppVersion">
    <vt:lpwstr>11</vt:lpwstr>
  </property>
  <property fmtid="{D5CDD505-2E9C-101B-9397-08002B2CF9AE}" pid="11" name="TPCommandLine">
    <vt:lpwstr>{PP} {FilePath}</vt:lpwstr>
  </property>
  <property fmtid="{D5CDD505-2E9C-101B-9397-08002B2CF9AE}" pid="12" name="AssetId">
    <vt:lpwstr>TS001140835</vt:lpwstr>
  </property>
  <property fmtid="{D5CDD505-2E9C-101B-9397-08002B2CF9AE}" pid="13" name="IsSearchable">
    <vt:lpwstr>0</vt:lpwstr>
  </property>
  <property fmtid="{D5CDD505-2E9C-101B-9397-08002B2CF9AE}" pid="14" name="NumericId">
    <vt:lpwstr>-1.00000000000000</vt:lpwstr>
  </property>
  <property fmtid="{D5CDD505-2E9C-101B-9397-08002B2CF9AE}" pid="15" name="PublishTargets">
    <vt:lpwstr>OfficeOnline</vt:lpwstr>
  </property>
  <property fmtid="{D5CDD505-2E9C-101B-9397-08002B2CF9AE}" pid="16" name="TPLaunchHelpLinkType">
    <vt:lpwstr>Template</vt:lpwstr>
  </property>
  <property fmtid="{D5CDD505-2E9C-101B-9397-08002B2CF9AE}" pid="17" name="TPFriendlyName">
    <vt:lpwstr>Computer monitor design template</vt:lpwstr>
  </property>
  <property fmtid="{D5CDD505-2E9C-101B-9397-08002B2CF9AE}" pid="18" name="display_urn:schemas-microsoft-com:office:office#APEditor">
    <vt:lpwstr>REDMOND\v-luannv</vt:lpwstr>
  </property>
  <property fmtid="{D5CDD505-2E9C-101B-9397-08002B2CF9AE}" pid="19" name="APEditor">
    <vt:lpwstr>92</vt:lpwstr>
  </property>
  <property fmtid="{D5CDD505-2E9C-101B-9397-08002B2CF9AE}" pid="20" name="Provider">
    <vt:lpwstr>EY001142237</vt:lpwstr>
  </property>
  <property fmtid="{D5CDD505-2E9C-101B-9397-08002B2CF9AE}" pid="21" name="SourceTitle">
    <vt:lpwstr>Computer monitor design template</vt:lpwstr>
  </property>
  <property fmtid="{D5CDD505-2E9C-101B-9397-08002B2CF9AE}" pid="22" name="TPApplication">
    <vt:lpwstr>PowerPoint</vt:lpwstr>
  </property>
  <property fmtid="{D5CDD505-2E9C-101B-9397-08002B2CF9AE}" pid="23" name="TPLaunchHelpLink">
    <vt:lpwstr/>
  </property>
  <property fmtid="{D5CDD505-2E9C-101B-9397-08002B2CF9AE}" pid="24" name="OpenTemplate">
    <vt:lpwstr>1</vt:lpwstr>
  </property>
  <property fmtid="{D5CDD505-2E9C-101B-9397-08002B2CF9AE}" pid="25" name="UACurrentWords">
    <vt:lpwstr>0</vt:lpwstr>
  </property>
  <property fmtid="{D5CDD505-2E9C-101B-9397-08002B2CF9AE}" pid="26" name="UALocRecommendation">
    <vt:lpwstr>Never Localize</vt:lpwstr>
  </property>
  <property fmtid="{D5CDD505-2E9C-101B-9397-08002B2CF9AE}" pid="27" name="UALocComments">
    <vt:lpwstr>text on background image. no psd available.</vt:lpwstr>
  </property>
  <property fmtid="{D5CDD505-2E9C-101B-9397-08002B2CF9AE}" pid="28" name="Applications">
    <vt:lpwstr>65;#Microsoft Office PowerPoint 2007;#66;#PowerPoint - Design Templt 2003;#67;#PowerPoint - Design Templt 12;#64;#PowerPoint 2003;#79;#Template 12</vt:lpwstr>
  </property>
  <property fmtid="{D5CDD505-2E9C-101B-9397-08002B2CF9AE}" pid="29" name="TemplateStatus">
    <vt:lpwstr>Complete</vt:lpwstr>
  </property>
  <property fmtid="{D5CDD505-2E9C-101B-9397-08002B2CF9AE}" pid="30" name="ContentTypeId">
    <vt:lpwstr>0x0101006025706CF4CD034688BEBAE97A2E701D020200C3831ACA17D8814887A164412888521E</vt:lpwstr>
  </property>
  <property fmtid="{D5CDD505-2E9C-101B-9397-08002B2CF9AE}" pid="31" name="IsDeleted">
    <vt:lpwstr>0</vt:lpwstr>
  </property>
  <property fmtid="{D5CDD505-2E9C-101B-9397-08002B2CF9AE}" pid="32" name="ShowIn">
    <vt:lpwstr>Show everywhere</vt:lpwstr>
  </property>
  <property fmtid="{D5CDD505-2E9C-101B-9397-08002B2CF9AE}" pid="33" name="UANotes">
    <vt:lpwstr>Text is visible in high contrast mode, but graphics are not. </vt:lpwstr>
  </property>
  <property fmtid="{D5CDD505-2E9C-101B-9397-08002B2CF9AE}" pid="34" name="PublishStatusLookup">
    <vt:lpwstr>260522</vt:lpwstr>
  </property>
  <property fmtid="{D5CDD505-2E9C-101B-9397-08002B2CF9AE}" pid="35" name="TPClientViewer">
    <vt:lpwstr>Microsoft Office PowerPoint</vt:lpwstr>
  </property>
  <property fmtid="{D5CDD505-2E9C-101B-9397-08002B2CF9AE}" pid="36" name="TPComponent">
    <vt:lpwstr>PPTFiles</vt:lpwstr>
  </property>
  <property fmtid="{D5CDD505-2E9C-101B-9397-08002B2CF9AE}" pid="37" name="TPNamespace">
    <vt:lpwstr>POWERPNT</vt:lpwstr>
  </property>
  <property fmtid="{D5CDD505-2E9C-101B-9397-08002B2CF9AE}" pid="38" name="APTrustLevel">
    <vt:lpwstr>1.00000000000000</vt:lpwstr>
  </property>
  <property fmtid="{D5CDD505-2E9C-101B-9397-08002B2CF9AE}" pid="39" name="TrustLevel">
    <vt:lpwstr>Microsoft Managed Content</vt:lpwstr>
  </property>
  <property fmtid="{D5CDD505-2E9C-101B-9397-08002B2CF9AE}" pid="40" name="Content Type">
    <vt:lpwstr>OOFile</vt:lpwstr>
  </property>
  <property fmtid="{D5CDD505-2E9C-101B-9397-08002B2CF9AE}" pid="41" name="AuthoringAssetId">
    <vt:lpwstr>TP001140835</vt:lpwstr>
  </property>
  <property fmtid="{D5CDD505-2E9C-101B-9397-08002B2CF9AE}" pid="42" name="NumericAssetId">
    <vt:lpwstr/>
  </property>
  <property fmtid="{D5CDD505-2E9C-101B-9397-08002B2CF9AE}" pid="43" name="AppVer">
    <vt:lpwstr/>
  </property>
</Properties>
</file>