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002973b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002973b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fdc402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fdc402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fdc4020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fdc4020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002973b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002973b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bfab4ca6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bfab4ca6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bfab4ca6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bfab4ca6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bfab4ca6b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bfab4ca6b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fdc4020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fdc4020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fdc4020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fdc4020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ournals.plos.org/plosone/article?id=10.1371/journal.pone.0107276" TargetMode="External"/><Relationship Id="rId4" Type="http://schemas.openxmlformats.org/officeDocument/2006/relationships/hyperlink" Target="https://journals.plos.org/plosone/article?id=10.1371/journal.pone.010727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-331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Advanced Applied Statistics 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931725"/>
            <a:ext cx="85206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Predicting Lung Cancer Recurrence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with Multiple Logistic Regression</a:t>
            </a:r>
            <a:endParaRPr sz="2800"/>
          </a:p>
        </p:txBody>
      </p:sp>
      <p:sp>
        <p:nvSpPr>
          <p:cNvPr id="61" name="Google Shape;61;p13"/>
          <p:cNvSpPr txBox="1"/>
          <p:nvPr/>
        </p:nvSpPr>
        <p:spPr>
          <a:xfrm>
            <a:off x="5675775" y="4189775"/>
            <a:ext cx="334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Marina | Paul | Thomas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New College of Florida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2022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logistic regression model achieved test accuracy of ~80%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paper describes 83% accuracy with their logistic regression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could be accounted for by interaction terms, which the paper describes as “significantly improving” model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34300" y="1163750"/>
            <a:ext cx="81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Goal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Reproduce the results of the paper  “Forecasting determinants of recurrence in lung cancer patients exploiting various machine learning models".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Methodology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1253338" y="3221025"/>
            <a:ext cx="1606073" cy="1019600"/>
            <a:chOff x="796138" y="2306625"/>
            <a:chExt cx="1606073" cy="1019600"/>
          </a:xfrm>
        </p:grpSpPr>
        <p:grpSp>
          <p:nvGrpSpPr>
            <p:cNvPr id="69" name="Google Shape;69;p14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70" name="Google Shape;70;p14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" name="Google Shape;72;p14"/>
            <p:cNvSpPr txBox="1"/>
            <p:nvPr/>
          </p:nvSpPr>
          <p:spPr>
            <a:xfrm>
              <a:off x="915825" y="2618825"/>
              <a:ext cx="13242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Preprocessing &amp; Descriptive Analysis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740910" y="3221025"/>
            <a:ext cx="1606073" cy="892400"/>
            <a:chOff x="2283710" y="2306625"/>
            <a:chExt cx="1606073" cy="892400"/>
          </a:xfrm>
        </p:grpSpPr>
        <p:sp>
          <p:nvSpPr>
            <p:cNvPr id="74" name="Google Shape;74;p14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404925" y="2390225"/>
              <a:ext cx="13242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ultiple Logistic Regression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5751189" y="3221025"/>
            <a:ext cx="1606073" cy="808700"/>
            <a:chOff x="6741789" y="2306625"/>
            <a:chExt cx="1606073" cy="808700"/>
          </a:xfrm>
        </p:grpSpPr>
        <p:sp>
          <p:nvSpPr>
            <p:cNvPr id="78" name="Google Shape;78;p14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6865700" y="2695025"/>
              <a:ext cx="13242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Comparison</a:t>
              </a: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of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4226059" y="3221025"/>
            <a:ext cx="1606073" cy="707900"/>
            <a:chOff x="3768859" y="2306625"/>
            <a:chExt cx="1606073" cy="707900"/>
          </a:xfrm>
        </p:grpSpPr>
        <p:sp>
          <p:nvSpPr>
            <p:cNvPr id="82" name="Google Shape;82;p14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3890000" y="2466425"/>
              <a:ext cx="13242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Bayesian Inference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ttps://journals.plos.org/plosone/article?id=10.1371/journal.pone.0107276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consists of information on 174 lung cancer patients patient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describe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Patient statistics (age,sex,smoker)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Cancer status (tumor size/count)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Treatment (duration, methods attempted)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may have been an entry sheet at some point (.xls sheet, ~1500 (89%) blank rows intersperse data, with filtering applied to ID column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values run 1-259, so some entries were likely removed at some point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Header specifies 174 patients, but 194 unique IDs included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 likely relates to ‘smoking’ variable (20 blank entries)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have had multiple data entry methods (multiple date formattings, adjuvent_chemo variable has both binary and categorical entries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to duplicate data pre-processing methods in section 2.1: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out entries with NA ‘smoking’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‘status’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NAs with variable mean, when applicable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 categorical variables numerically and factorize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Descriptions of smoking &amp; status variables did not appear to match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changes from original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20 rows with NA ‘smoking’ values (instead of 24)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variables defined as factor instead of numerical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Combined categories in adjuvent_chemo 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Variable Selection via AIC</a:t>
            </a:r>
            <a:endParaRPr b="1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21" y="1657250"/>
            <a:ext cx="4109124" cy="3128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17"/>
          <p:cNvSpPr txBox="1"/>
          <p:nvPr/>
        </p:nvSpPr>
        <p:spPr>
          <a:xfrm>
            <a:off x="4981625" y="1912625"/>
            <a:ext cx="3579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Response: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Relaps (binary)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Predictors after AIC: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Tumor_Size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Lymphnode_resected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Station_of_lymphnode_resected num_nodes_with_tumor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Adjuvent_Radiotherapy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DFS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975" y="269525"/>
            <a:ext cx="2708625" cy="17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84275" y="798500"/>
            <a:ext cx="1905000" cy="492600"/>
          </a:xfrm>
          <a:prstGeom prst="rect">
            <a:avLst/>
          </a:prstGeom>
          <a:solidFill>
            <a:srgbClr val="C7F0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Observations 2, 8 and 55 were  removed via Cook’s Distance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971175" y="973775"/>
            <a:ext cx="235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000075"/>
            <a:ext cx="86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Significance via Likelihood Ratio Test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Full Model Equation: </a:t>
            </a:r>
            <a:r>
              <a:rPr b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Relaps~ Tumor_Size + OS + Lymphnode_resected + Sex +  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Age + Station_of_lymphnode_resected + DFS 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						       num_nodes_with_tumor + Adjuvent_Radiotherapy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Null Model equation:</a:t>
            </a:r>
            <a:r>
              <a:rPr b="1" i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Relaps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~ 1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3273875"/>
            <a:ext cx="7619075" cy="146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8"/>
          <p:cNvSpPr txBox="1"/>
          <p:nvPr/>
        </p:nvSpPr>
        <p:spPr>
          <a:xfrm>
            <a:off x="4425575" y="3985750"/>
            <a:ext cx="2849700" cy="554100"/>
          </a:xfrm>
          <a:prstGeom prst="rect">
            <a:avLst/>
          </a:prstGeom>
          <a:solidFill>
            <a:srgbClr val="C7F0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P-val ≈ 0: Full model is significant. There is an improvement of Full over Null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35500" y="3743275"/>
            <a:ext cx="8520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Prediction accuracy on Train Set                      </a:t>
            </a:r>
            <a:r>
              <a:rPr lang="en"/>
              <a:t>Prediction accuracy on Test Set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2630150" y="1246325"/>
            <a:ext cx="3547425" cy="20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49679">
            <a:off x="4531707" y="2039103"/>
            <a:ext cx="129921" cy="1299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022575" y="1732375"/>
            <a:ext cx="14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Threshold: 0.6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073925" y="3280563"/>
            <a:ext cx="51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Conceptual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representation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in 2D. Not realistic since we have multiple predictors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833075" y="1903975"/>
            <a:ext cx="3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  <a:latin typeface="Proxima Nova"/>
                <a:ea typeface="Proxima Nova"/>
                <a:cs typeface="Proxima Nova"/>
                <a:sym typeface="Proxima Nova"/>
              </a:rPr>
              <a:t>—-------------------------------</a:t>
            </a:r>
            <a:r>
              <a:rPr lang="en">
                <a:solidFill>
                  <a:srgbClr val="A72A1E"/>
                </a:solidFill>
                <a:latin typeface="Proxima Nova"/>
                <a:ea typeface="Proxima Nova"/>
                <a:cs typeface="Proxima Nova"/>
                <a:sym typeface="Proxima Nova"/>
              </a:rPr>
              <a:t>-------------</a:t>
            </a:r>
            <a:r>
              <a:rPr lang="en">
                <a:solidFill>
                  <a:srgbClr val="A72A1E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>
              <a:solidFill>
                <a:srgbClr val="A72A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88275" y="1338175"/>
            <a:ext cx="301200" cy="79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694950" y="2132575"/>
            <a:ext cx="301200" cy="100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6050475" y="1516450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Relapse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101375" y="2435275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Relapse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992800" y="4114950"/>
            <a:ext cx="123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Proxima Nova"/>
                <a:ea typeface="Proxima Nova"/>
                <a:cs typeface="Proxima Nova"/>
                <a:sym typeface="Proxima Nova"/>
              </a:rPr>
              <a:t>90%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412400" y="4114950"/>
            <a:ext cx="123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b="1" lang="en" sz="2300">
                <a:latin typeface="Proxima Nova"/>
                <a:ea typeface="Proxima Nova"/>
                <a:cs typeface="Proxima Nova"/>
                <a:sym typeface="Proxima Nova"/>
              </a:rPr>
              <a:t>0%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918950" y="4184250"/>
            <a:ext cx="18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Potential overfit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flipH="1" rot="10800000">
            <a:off x="2831800" y="4384275"/>
            <a:ext cx="1011000" cy="6900"/>
          </a:xfrm>
          <a:prstGeom prst="straightConnector1">
            <a:avLst/>
          </a:prstGeom>
          <a:noFill/>
          <a:ln cap="flat" cmpd="sng" w="9525">
            <a:solidFill>
              <a:srgbClr val="A72A1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 flipH="1" rot="10800000">
            <a:off x="5398650" y="4402650"/>
            <a:ext cx="875400" cy="11700"/>
          </a:xfrm>
          <a:prstGeom prst="straightConnector1">
            <a:avLst/>
          </a:prstGeom>
          <a:noFill/>
          <a:ln cap="flat" cmpd="sng" w="952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Approach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4" y="2259474"/>
            <a:ext cx="4467351" cy="2717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125" y="2259475"/>
            <a:ext cx="4467350" cy="27206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Specify the prior and distribution of response y (which defines likelihood)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MCMC only depends on the prior distribution and the likelihood</a:t>
            </a:r>
            <a:r>
              <a:rPr lang="en" sz="1600">
                <a:solidFill>
                  <a:schemeClr val="dk1"/>
                </a:solidFill>
              </a:rPr>
              <a:t> to generate samples from posterior distribution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Results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69850" y="116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Regular Logistic Regression				Bayesian Logistic Regression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475" y="1940199"/>
            <a:ext cx="3416025" cy="17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8" y="1932674"/>
            <a:ext cx="4502867" cy="174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5000425" y="1160000"/>
            <a:ext cx="15000" cy="29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/>
        </p:nvSpPr>
        <p:spPr>
          <a:xfrm>
            <a:off x="230550" y="3908475"/>
            <a:ext cx="86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Accuracy: 90%								</a:t>
            </a:r>
            <a:r>
              <a:rPr lang="en">
                <a:solidFill>
                  <a:schemeClr val="dk1"/>
                </a:solidFill>
              </a:rPr>
              <a:t>Train Accuracy: 90%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 80%								</a:t>
            </a:r>
            <a:r>
              <a:rPr lang="en">
                <a:solidFill>
                  <a:schemeClr val="dk1"/>
                </a:solidFill>
              </a:rPr>
              <a:t>Test Accuracy: 80%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642450" y="4451950"/>
            <a:ext cx="785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While both models have slightly different coefficients and predicted probabilities, when using a probability threshold of 0.6 for making predictions, both models have identical results.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