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4" r:id="rId2"/>
  </p:sldMasterIdLst>
  <p:notesMasterIdLst>
    <p:notesMasterId r:id="rId20"/>
  </p:notesMasterIdLst>
  <p:sldIdLst>
    <p:sldId id="259" r:id="rId3"/>
    <p:sldId id="260" r:id="rId4"/>
    <p:sldId id="267" r:id="rId5"/>
    <p:sldId id="268" r:id="rId6"/>
    <p:sldId id="261" r:id="rId7"/>
    <p:sldId id="262" r:id="rId8"/>
    <p:sldId id="266" r:id="rId9"/>
    <p:sldId id="271" r:id="rId10"/>
    <p:sldId id="270" r:id="rId11"/>
    <p:sldId id="277" r:id="rId12"/>
    <p:sldId id="275" r:id="rId13"/>
    <p:sldId id="273" r:id="rId14"/>
    <p:sldId id="274" r:id="rId15"/>
    <p:sldId id="276" r:id="rId16"/>
    <p:sldId id="269" r:id="rId17"/>
    <p:sldId id="265" r:id="rId18"/>
    <p:sldId id="278" r:id="rId19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93" autoAdjust="0"/>
  </p:normalViewPr>
  <p:slideViewPr>
    <p:cSldViewPr>
      <p:cViewPr>
        <p:scale>
          <a:sx n="100" d="100"/>
          <a:sy n="100" d="100"/>
        </p:scale>
        <p:origin x="-948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B9998D1-2497-4072-B0F6-0EC0A66D4BF0}" type="datetimeFigureOut">
              <a:rPr lang="de-AT" smtClean="0"/>
              <a:pPr/>
              <a:t>13.01.2014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28E6206-E386-4983-A423-D0349FCBCD6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Soll</a:t>
            </a:r>
            <a:r>
              <a:rPr lang="de-AT" baseline="0" dirty="0" smtClean="0"/>
              <a:t> es ermöglichen, dass verschiedene Geräte von verschiedenen Herstellern über einen Standard eine Funktion erfüllen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Bei den verschiedenen Medien unterscheidet sich der </a:t>
            </a:r>
            <a:r>
              <a:rPr lang="de-AT" baseline="0" dirty="0" err="1" smtClean="0"/>
              <a:t>Physical</a:t>
            </a:r>
            <a:r>
              <a:rPr lang="de-AT" baseline="0" dirty="0" smtClean="0"/>
              <a:t> Layer (1) und Teile des </a:t>
            </a:r>
            <a:r>
              <a:rPr lang="de-AT" baseline="0" dirty="0" err="1" smtClean="0"/>
              <a:t>Datalink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Layers</a:t>
            </a:r>
            <a:r>
              <a:rPr lang="de-AT" baseline="0" dirty="0" smtClean="0"/>
              <a:t> (2, der MAC Teil)</a:t>
            </a:r>
          </a:p>
          <a:p>
            <a:endParaRPr lang="de-AT" baseline="0" dirty="0" smtClean="0"/>
          </a:p>
          <a:p>
            <a:r>
              <a:rPr lang="de-AT" baseline="0" dirty="0" smtClean="0"/>
              <a:t>TP: am weitesten verbreitet, 28V DC Daten und Stromübertragung, gilt natürlich nicht bei Schaltaktuatoren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Datenraten z.B. 9600 Baud bei TP1, 1200 Baud bei PL110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6206-E386-4983-A423-D0349FCBCD6F}" type="slidenum">
              <a:rPr lang="de-AT" smtClean="0"/>
              <a:pPr/>
              <a:t>2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Von den möglichen</a:t>
            </a:r>
            <a:r>
              <a:rPr lang="de-AT" baseline="0" dirty="0" smtClean="0"/>
              <a:t> Adressen fallen einige weg, z.B. für Linienkoppler (maximal 64 Geräte pro Segment, VDC nur angedeutet)</a:t>
            </a:r>
          </a:p>
          <a:p>
            <a:r>
              <a:rPr lang="de-AT" baseline="0" dirty="0" smtClean="0"/>
              <a:t>Ca. 60.000 Teilnehmer (Adressen für Router und Koppler)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6206-E386-4983-A423-D0349FCBCD6F}" type="slidenum">
              <a:rPr lang="de-AT" smtClean="0"/>
              <a:pPr/>
              <a:t>3</a:t>
            </a:fld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6206-E386-4983-A423-D0349FCBCD6F}" type="slidenum">
              <a:rPr lang="de-AT" smtClean="0"/>
              <a:pPr/>
              <a:t>5</a:t>
            </a:fld>
            <a:endParaRPr lang="de-A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Link </a:t>
            </a:r>
            <a:r>
              <a:rPr lang="de-AT" dirty="0" err="1" smtClean="0"/>
              <a:t>Abstraction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6206-E386-4983-A423-D0349FCBCD6F}" type="slidenum">
              <a:rPr lang="de-AT" smtClean="0"/>
              <a:pPr/>
              <a:t>8</a:t>
            </a:fld>
            <a:endParaRPr lang="de-A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TPDU</a:t>
            </a:r>
            <a:r>
              <a:rPr lang="de-AT" baseline="0" dirty="0" smtClean="0"/>
              <a:t> -&gt; Transport Layer Protocol Data Unit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6206-E386-4983-A423-D0349FCBCD6F}" type="slidenum">
              <a:rPr lang="de-AT" smtClean="0"/>
              <a:pPr/>
              <a:t>11</a:t>
            </a:fld>
            <a:endParaRPr lang="de-A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Gruppenadresse</a:t>
            </a:r>
            <a:r>
              <a:rPr lang="de-AT" baseline="0" dirty="0" smtClean="0"/>
              <a:t> </a:t>
            </a:r>
            <a:r>
              <a:rPr lang="de-AT" baseline="0" dirty="0" smtClean="0">
                <a:sym typeface="Wingdings" pitchFamily="2" charset="2"/>
              </a:rPr>
              <a:t>&lt;-&gt; Datenpunkt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6206-E386-4983-A423-D0349FCBCD6F}" type="slidenum">
              <a:rPr lang="de-AT" smtClean="0"/>
              <a:pPr/>
              <a:t>16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49F-4673-4B0F-B336-4B6ACF067E77}" type="datetime1">
              <a:rPr lang="de-DE" smtClean="0"/>
              <a:pPr/>
              <a:t>13.01.2014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E7E-264C-496F-931F-D2F9D56635E9}" type="datetime1">
              <a:rPr lang="de-DE" smtClean="0"/>
              <a:pPr/>
              <a:t>13.01.2014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3DBF-2750-4B8C-9099-8E47CCD10F55}" type="datetime1">
              <a:rPr lang="de-DE" smtClean="0"/>
              <a:pPr/>
              <a:t>13.01.2014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1F87-7E18-400B-85CB-C577F15D63A4}" type="datetime1">
              <a:rPr lang="de-DE" smtClean="0"/>
              <a:pPr/>
              <a:t>13.01.2014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81CF-8F15-4327-AF9A-2AF872186465}" type="datetime1">
              <a:rPr lang="de-DE" smtClean="0"/>
              <a:pPr/>
              <a:t>13.01.2014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5B1-7B73-4497-8FC5-4D5845049867}" type="datetime1">
              <a:rPr lang="de-DE" smtClean="0"/>
              <a:pPr/>
              <a:t>13.01.2014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8E77-666A-472C-A640-C50D25AE3351}" type="datetime1">
              <a:rPr lang="de-DE" smtClean="0"/>
              <a:pPr/>
              <a:t>13.01.2014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D69B-F7DF-400D-A6AB-17CB0C38D72A}" type="datetime1">
              <a:rPr lang="de-DE" smtClean="0"/>
              <a:pPr/>
              <a:t>13.01.2014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F4A-EBF5-456A-923C-25EFAFD51834}" type="datetime1">
              <a:rPr lang="de-DE" smtClean="0"/>
              <a:pPr/>
              <a:t>13.01.2014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8D8C-193F-489D-9198-352F0367C0F2}" type="datetime1">
              <a:rPr lang="de-DE" smtClean="0"/>
              <a:pPr/>
              <a:t>13.01.2014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FD2C-6E83-4488-B24A-79BABE5E0D10}" type="datetime1">
              <a:rPr lang="de-DE" smtClean="0"/>
              <a:pPr/>
              <a:t>13.01.2014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7FBD-73B2-46FA-B28F-E16853D792B3}" type="datetime1">
              <a:rPr lang="de-DE" smtClean="0"/>
              <a:pPr/>
              <a:t>13.01.2014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0711-757A-459F-B79E-CB99922E7337}" type="datetime1">
              <a:rPr lang="de-DE" smtClean="0"/>
              <a:pPr/>
              <a:t>13.01.2014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3593-0C87-435C-B78A-DE1AE00DC188}" type="datetime1">
              <a:rPr lang="de-DE" smtClean="0"/>
              <a:pPr/>
              <a:t>13.01.2014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D4B6-3F70-43E5-9333-C9D748D3D8AA}" type="datetime1">
              <a:rPr lang="de-DE" smtClean="0"/>
              <a:pPr/>
              <a:t>13.01.2014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2E2B-27C3-413B-A197-20625DECC213}" type="datetime1">
              <a:rPr lang="de-DE" smtClean="0"/>
              <a:pPr/>
              <a:t>13.01.2014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A5B9-2143-46CB-BA53-FA530C868742}" type="datetime1">
              <a:rPr lang="de-DE" smtClean="0"/>
              <a:pPr/>
              <a:t>13.01.2014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2C0B-A462-41DF-8559-0C3A7222CE3C}" type="datetime1">
              <a:rPr lang="de-DE" smtClean="0"/>
              <a:pPr/>
              <a:t>13.01.2014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793-358B-48CE-8947-79A224917069}" type="datetime1">
              <a:rPr lang="de-DE" smtClean="0"/>
              <a:pPr/>
              <a:t>13.01.2014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49A-B6D1-4321-8B69-62393E34D8A4}" type="datetime1">
              <a:rPr lang="de-DE" smtClean="0"/>
              <a:pPr/>
              <a:t>13.01.2014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5132-D74B-4936-A24A-070B7CB69D30}" type="datetime1">
              <a:rPr lang="de-DE" smtClean="0"/>
              <a:pPr/>
              <a:t>13.01.2014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843A-80EB-4F6A-8AC1-1CA97E4F8700}" type="datetime1">
              <a:rPr lang="de-DE" smtClean="0"/>
              <a:pPr/>
              <a:t>13.01.2014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96A8FC-DEFB-4428-A585-D713E4EC24B0}" type="datetime1">
              <a:rPr lang="de-DE" smtClean="0"/>
              <a:pPr/>
              <a:t>13.01.2014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30A7-DA25-40DA-825F-F5A6EF432252}" type="datetime1">
              <a:rPr lang="de-DE" smtClean="0"/>
              <a:pPr/>
              <a:t>13.01.2014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KNX Engineering mit </a:t>
            </a:r>
            <a:r>
              <a:rPr lang="de-AT" dirty="0" err="1" smtClean="0"/>
              <a:t>Calimero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Thomas Frühwirth</a:t>
            </a:r>
          </a:p>
          <a:p>
            <a:r>
              <a:rPr lang="de-AT" dirty="0" smtClean="0"/>
              <a:t>Markus Schütz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Calimero</a:t>
            </a:r>
            <a:r>
              <a:rPr lang="de-AT" dirty="0" smtClean="0"/>
              <a:t>: </a:t>
            </a:r>
            <a:r>
              <a:rPr lang="de-AT" dirty="0" err="1" smtClean="0"/>
              <a:t>KNXnet</a:t>
            </a:r>
            <a:r>
              <a:rPr lang="de-AT" dirty="0" smtClean="0"/>
              <a:t>/IP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Discovery </a:t>
            </a:r>
            <a:r>
              <a:rPr lang="de-AT" dirty="0" err="1" smtClean="0"/>
              <a:t>and</a:t>
            </a:r>
            <a:r>
              <a:rPr lang="de-AT" dirty="0" smtClean="0"/>
              <a:t> Description</a:t>
            </a:r>
          </a:p>
          <a:p>
            <a:r>
              <a:rPr lang="de-AT" dirty="0" smtClean="0"/>
              <a:t>Tunneling</a:t>
            </a:r>
          </a:p>
          <a:p>
            <a:r>
              <a:rPr lang="de-AT" dirty="0" smtClean="0"/>
              <a:t>Routing</a:t>
            </a:r>
          </a:p>
          <a:p>
            <a:r>
              <a:rPr lang="de-AT" dirty="0" smtClean="0"/>
              <a:t>Device Management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r>
              <a:rPr lang="de-DE" dirty="0" smtClean="0"/>
              <a:t>/17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Calimero</a:t>
            </a:r>
            <a:r>
              <a:rPr lang="de-AT" dirty="0" smtClean="0"/>
              <a:t>: Ablauf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500" dirty="0" err="1" smtClean="0"/>
              <a:t>Processkommunikation</a:t>
            </a:r>
            <a:r>
              <a:rPr lang="de-AT" sz="2500" dirty="0" smtClean="0"/>
              <a:t> für Austausch von </a:t>
            </a:r>
            <a:r>
              <a:rPr lang="de-AT" sz="2500" dirty="0" err="1" smtClean="0"/>
              <a:t>prozess</a:t>
            </a:r>
            <a:r>
              <a:rPr lang="de-AT" sz="2500" dirty="0" smtClean="0"/>
              <a:t>-verwandten Daten (Sensorwerte, </a:t>
            </a:r>
            <a:r>
              <a:rPr lang="de-AT" sz="2500" dirty="0" err="1" smtClean="0"/>
              <a:t>Aktuatorkommandos</a:t>
            </a:r>
            <a:r>
              <a:rPr lang="de-AT" sz="2500" dirty="0" smtClean="0"/>
              <a:t>)</a:t>
            </a:r>
          </a:p>
          <a:p>
            <a:r>
              <a:rPr lang="de-AT" sz="2500" dirty="0" smtClean="0"/>
              <a:t>Verwendet ausschließlich Gruppen-Kommunikation</a:t>
            </a:r>
            <a:endParaRPr lang="de-AT" sz="2300" dirty="0" smtClean="0"/>
          </a:p>
          <a:p>
            <a:r>
              <a:rPr lang="de-AT" sz="2300" dirty="0" smtClean="0"/>
              <a:t>Schritte:</a:t>
            </a:r>
          </a:p>
          <a:p>
            <a:pPr lvl="1"/>
            <a:r>
              <a:rPr lang="de-AT" sz="2300" dirty="0" smtClean="0"/>
              <a:t>Datenwert/Kommando </a:t>
            </a:r>
            <a:r>
              <a:rPr lang="de-AT" sz="2300" dirty="0" smtClean="0">
                <a:sym typeface="Wingdings" pitchFamily="2" charset="2"/>
              </a:rPr>
              <a:t> KNX Repräsentation (DPT </a:t>
            </a:r>
            <a:r>
              <a:rPr lang="de-AT" sz="2300" dirty="0" err="1" smtClean="0">
                <a:sym typeface="Wingdings" pitchFamily="2" charset="2"/>
              </a:rPr>
              <a:t>Translator</a:t>
            </a:r>
            <a:r>
              <a:rPr lang="de-AT" sz="2300" dirty="0" smtClean="0">
                <a:sym typeface="Wingdings" pitchFamily="2" charset="2"/>
              </a:rPr>
              <a:t>)</a:t>
            </a:r>
          </a:p>
          <a:p>
            <a:pPr lvl="1"/>
            <a:r>
              <a:rPr lang="de-AT" sz="2300" dirty="0" smtClean="0">
                <a:sym typeface="Wingdings" pitchFamily="2" charset="2"/>
              </a:rPr>
              <a:t>Anwendungs- und Kontrollinformation hinzufügen (TPDU) </a:t>
            </a:r>
          </a:p>
          <a:p>
            <a:pPr lvl="1"/>
            <a:r>
              <a:rPr lang="de-AT" sz="2300" dirty="0" smtClean="0">
                <a:sym typeface="Wingdings" pitchFamily="2" charset="2"/>
              </a:rPr>
              <a:t>Übergeben an den </a:t>
            </a:r>
            <a:r>
              <a:rPr lang="de-AT" sz="2300" dirty="0" err="1" smtClean="0">
                <a:sym typeface="Wingdings" pitchFamily="2" charset="2"/>
              </a:rPr>
              <a:t>KNXNetworkLink</a:t>
            </a:r>
            <a:r>
              <a:rPr lang="de-AT" sz="2300" dirty="0" smtClean="0">
                <a:sym typeface="Wingdings" pitchFamily="2" charset="2"/>
              </a:rPr>
              <a:t>  Zusammenfügen und senden</a:t>
            </a:r>
          </a:p>
          <a:p>
            <a:pPr lvl="1"/>
            <a:endParaRPr lang="de-AT" sz="2300" dirty="0" smtClean="0">
              <a:sym typeface="Wingdings" pitchFamily="2" charset="2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r>
              <a:rPr lang="de-DE" dirty="0" smtClean="0"/>
              <a:t>/17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Calimero</a:t>
            </a:r>
            <a:r>
              <a:rPr lang="de-AT" dirty="0" smtClean="0"/>
              <a:t>: Link erzeugen</a:t>
            </a:r>
            <a:endParaRPr lang="de-A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28" y="2420888"/>
            <a:ext cx="916922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r>
              <a:rPr lang="de-DE" dirty="0" smtClean="0"/>
              <a:t>/17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Calimero</a:t>
            </a:r>
            <a:r>
              <a:rPr lang="de-AT" dirty="0" smtClean="0"/>
              <a:t>: Kommunikation</a:t>
            </a:r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666394" cy="2401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509120"/>
            <a:ext cx="5472608" cy="208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mit Pfeil 6"/>
          <p:cNvCxnSpPr/>
          <p:nvPr/>
        </p:nvCxnSpPr>
        <p:spPr>
          <a:xfrm flipV="1">
            <a:off x="6444208" y="3573016"/>
            <a:ext cx="0" cy="93610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r>
              <a:rPr lang="de-DE" dirty="0" smtClean="0"/>
              <a:t>/17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Applikation: Web über TCP/IP</a:t>
            </a:r>
            <a:endParaRPr lang="de-AT" dirty="0"/>
          </a:p>
        </p:txBody>
      </p:sp>
      <p:pic>
        <p:nvPicPr>
          <p:cNvPr id="4098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2232248" cy="2232248"/>
          </a:xfrm>
          <a:prstGeom prst="rect">
            <a:avLst/>
          </a:prstGeom>
          <a:noFill/>
        </p:spPr>
      </p:pic>
      <p:pic>
        <p:nvPicPr>
          <p:cNvPr id="4100" name="Picture 4" descr="http://demo.onestepcheckout.com/media/catalog/product/cache/1/image/5e06319eda06f020e43594a9c230972d/a/c/acer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132856"/>
            <a:ext cx="2304255" cy="2304256"/>
          </a:xfrm>
          <a:prstGeom prst="rect">
            <a:avLst/>
          </a:prstGeom>
          <a:noFill/>
        </p:spPr>
      </p:pic>
      <p:sp>
        <p:nvSpPr>
          <p:cNvPr id="7" name="Pfeil nach links und rechts 6"/>
          <p:cNvSpPr/>
          <p:nvPr/>
        </p:nvSpPr>
        <p:spPr>
          <a:xfrm>
            <a:off x="3707904" y="2996952"/>
            <a:ext cx="194421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4067944" y="242088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TCP/IP-</a:t>
            </a:r>
          </a:p>
          <a:p>
            <a:r>
              <a:rPr lang="de-AT" dirty="0" smtClean="0"/>
              <a:t>Socket</a:t>
            </a:r>
          </a:p>
        </p:txBody>
      </p:sp>
      <p:pic>
        <p:nvPicPr>
          <p:cNvPr id="4101" name="Picture 5" descr="U:\HBA\Praesentation\Bilder\raummode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013176"/>
            <a:ext cx="3931513" cy="1575514"/>
          </a:xfrm>
          <a:prstGeom prst="rect">
            <a:avLst/>
          </a:prstGeom>
          <a:noFill/>
        </p:spPr>
      </p:pic>
      <p:sp>
        <p:nvSpPr>
          <p:cNvPr id="10" name="Pfeil nach links und rechts 9"/>
          <p:cNvSpPr/>
          <p:nvPr/>
        </p:nvSpPr>
        <p:spPr>
          <a:xfrm rot="5934421">
            <a:off x="1131065" y="4524471"/>
            <a:ext cx="1152128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2051720" y="436510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KNX Tunneling/</a:t>
            </a:r>
            <a:r>
              <a:rPr lang="de-AT" dirty="0" err="1" smtClean="0"/>
              <a:t>Calimero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r>
              <a:rPr lang="de-AT" dirty="0" smtClean="0"/>
              <a:t>-Communicator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r>
              <a:rPr lang="de-DE" dirty="0" smtClean="0"/>
              <a:t>/17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Das Applet</a:t>
            </a:r>
            <a:endParaRPr lang="de-AT" dirty="0"/>
          </a:p>
        </p:txBody>
      </p:sp>
      <p:pic>
        <p:nvPicPr>
          <p:cNvPr id="4" name="Inhaltsplatzhalter 3" descr="Screenshot from 2014-01-13 11_08_4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6135" y="1935163"/>
            <a:ext cx="8091729" cy="4389437"/>
          </a:xfr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r>
              <a:rPr lang="de-DE" dirty="0" smtClean="0"/>
              <a:t>/17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Lessons</a:t>
            </a:r>
            <a:r>
              <a:rPr lang="de-AT" dirty="0" smtClean="0"/>
              <a:t> </a:t>
            </a:r>
            <a:r>
              <a:rPr lang="de-AT" dirty="0" err="1" smtClean="0"/>
              <a:t>Learned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Unterschied zwischen physikalischer- und Gruppenadresse</a:t>
            </a:r>
          </a:p>
          <a:p>
            <a:r>
              <a:rPr lang="de-AT" dirty="0" smtClean="0"/>
              <a:t>Dezentrale Steuerung (Abfragen der Komponenten)</a:t>
            </a:r>
          </a:p>
          <a:p>
            <a:r>
              <a:rPr lang="de-AT" dirty="0" smtClean="0"/>
              <a:t>Adress-Programmierung ist zeitaufwendig (Program-Button am Gerät muss gedrückt werden) 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r>
              <a:rPr lang="de-DE" dirty="0" smtClean="0"/>
              <a:t>/17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pPr algn="ctr"/>
            <a:r>
              <a:rPr lang="de-AT" dirty="0" smtClean="0"/>
              <a:t>Diskussion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r>
              <a:rPr lang="de-DE" dirty="0" smtClean="0"/>
              <a:t>/17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KNX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err="1" smtClean="0"/>
              <a:t>Batibus</a:t>
            </a:r>
            <a:r>
              <a:rPr lang="de-AT" dirty="0" smtClean="0"/>
              <a:t>, </a:t>
            </a:r>
            <a:r>
              <a:rPr lang="de-AT" dirty="0" err="1" smtClean="0"/>
              <a:t>Europ</a:t>
            </a:r>
            <a:r>
              <a:rPr lang="de-AT" dirty="0" smtClean="0"/>
              <a:t>. Home System, </a:t>
            </a:r>
            <a:r>
              <a:rPr lang="de-AT" dirty="0" err="1" smtClean="0"/>
              <a:t>Europ</a:t>
            </a:r>
            <a:r>
              <a:rPr lang="de-AT" dirty="0" smtClean="0"/>
              <a:t>. Installation Bus</a:t>
            </a:r>
          </a:p>
          <a:p>
            <a:r>
              <a:rPr lang="de-AT" dirty="0" smtClean="0"/>
              <a:t>Offener Standard</a:t>
            </a:r>
          </a:p>
          <a:p>
            <a:r>
              <a:rPr lang="de-AT" dirty="0" smtClean="0"/>
              <a:t>Zertifizierung durch KNX </a:t>
            </a:r>
            <a:r>
              <a:rPr lang="de-AT" dirty="0" err="1" smtClean="0"/>
              <a:t>Association</a:t>
            </a:r>
            <a:endParaRPr lang="de-AT" dirty="0" smtClean="0"/>
          </a:p>
          <a:p>
            <a:r>
              <a:rPr lang="de-AT" dirty="0" smtClean="0"/>
              <a:t>Primär: Feldebene</a:t>
            </a:r>
          </a:p>
          <a:p>
            <a:r>
              <a:rPr lang="de-AT" dirty="0" smtClean="0"/>
              <a:t>Medien: IP, TP, PL, RF</a:t>
            </a:r>
          </a:p>
          <a:p>
            <a:r>
              <a:rPr lang="de-AT" dirty="0" smtClean="0"/>
              <a:t>Geringe Datenraten</a:t>
            </a:r>
          </a:p>
          <a:p>
            <a:r>
              <a:rPr lang="de-AT" dirty="0" smtClean="0"/>
              <a:t>Verteilt, kein zentraler Controller</a:t>
            </a:r>
          </a:p>
          <a:p>
            <a:r>
              <a:rPr lang="de-AT" dirty="0" smtClean="0"/>
              <a:t>Physikalische vs. Gruppen Adressen</a:t>
            </a:r>
          </a:p>
        </p:txBody>
      </p:sp>
      <p:pic>
        <p:nvPicPr>
          <p:cNvPr id="7170" name="Picture 2" descr="http://www.web177824.clarahost.fr/images/logos/Logo_EHS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412776"/>
            <a:ext cx="880857" cy="963589"/>
          </a:xfrm>
          <a:prstGeom prst="rect">
            <a:avLst/>
          </a:prstGeom>
          <a:noFill/>
        </p:spPr>
      </p:pic>
      <p:pic>
        <p:nvPicPr>
          <p:cNvPr id="7177" name="Picture 9" descr="U:\HBA\Praesentation\Bilder\inde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556792"/>
            <a:ext cx="1296144" cy="648072"/>
          </a:xfrm>
          <a:prstGeom prst="rect">
            <a:avLst/>
          </a:prstGeom>
          <a:noFill/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1340768"/>
            <a:ext cx="949592" cy="111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r>
              <a:rPr lang="de-DE" dirty="0" smtClean="0"/>
              <a:t>/17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uppieren 126"/>
          <p:cNvGrpSpPr/>
          <p:nvPr/>
        </p:nvGrpSpPr>
        <p:grpSpPr>
          <a:xfrm>
            <a:off x="5004048" y="2348880"/>
            <a:ext cx="3600400" cy="3744416"/>
            <a:chOff x="5148064" y="2708920"/>
            <a:chExt cx="3600400" cy="3744416"/>
          </a:xfrm>
        </p:grpSpPr>
        <p:sp>
          <p:nvSpPr>
            <p:cNvPr id="128" name="Abgerundetes Rechteck 127"/>
            <p:cNvSpPr/>
            <p:nvPr/>
          </p:nvSpPr>
          <p:spPr>
            <a:xfrm>
              <a:off x="5148064" y="2780928"/>
              <a:ext cx="3600400" cy="3672408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5364088" y="3356992"/>
              <a:ext cx="31683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feld 129"/>
            <p:cNvSpPr txBox="1"/>
            <p:nvPr/>
          </p:nvSpPr>
          <p:spPr>
            <a:xfrm>
              <a:off x="5220072" y="299695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Hauptlinie</a:t>
              </a:r>
              <a:endParaRPr lang="de-AT" dirty="0"/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5580112" y="357301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7596336" y="357301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5580112" y="515719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LV</a:t>
              </a:r>
              <a:endParaRPr lang="de-AT" dirty="0"/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6012160" y="4005064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Ellipse 134"/>
            <p:cNvSpPr/>
            <p:nvPr/>
          </p:nvSpPr>
          <p:spPr>
            <a:xfrm>
              <a:off x="6156176" y="436510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6" name="Rechteck 135"/>
            <p:cNvSpPr/>
            <p:nvPr/>
          </p:nvSpPr>
          <p:spPr>
            <a:xfrm>
              <a:off x="6012160" y="5589240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Gerade Verbindung 136"/>
            <p:cNvCxnSpPr>
              <a:stCxn id="131" idx="2"/>
              <a:endCxn id="133" idx="0"/>
            </p:cNvCxnSpPr>
            <p:nvPr/>
          </p:nvCxnSpPr>
          <p:spPr>
            <a:xfrm>
              <a:off x="5868144" y="3933056"/>
              <a:ext cx="0" cy="12241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/>
            <p:cNvCxnSpPr>
              <a:stCxn id="133" idx="2"/>
            </p:cNvCxnSpPr>
            <p:nvPr/>
          </p:nvCxnSpPr>
          <p:spPr>
            <a:xfrm>
              <a:off x="5868144" y="5517232"/>
              <a:ext cx="0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138"/>
            <p:cNvCxnSpPr>
              <a:stCxn id="136" idx="1"/>
            </p:cNvCxnSpPr>
            <p:nvPr/>
          </p:nvCxnSpPr>
          <p:spPr>
            <a:xfrm flipH="1">
              <a:off x="5868144" y="5733256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139"/>
            <p:cNvCxnSpPr/>
            <p:nvPr/>
          </p:nvCxnSpPr>
          <p:spPr>
            <a:xfrm flipH="1">
              <a:off x="5868144" y="4149080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Ellipse 140"/>
            <p:cNvSpPr/>
            <p:nvPr/>
          </p:nvSpPr>
          <p:spPr>
            <a:xfrm>
              <a:off x="6156176" y="47971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5292080" y="450912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43" name="Gerade Verbindung 142"/>
            <p:cNvCxnSpPr>
              <a:endCxn id="142" idx="6"/>
            </p:cNvCxnSpPr>
            <p:nvPr/>
          </p:nvCxnSpPr>
          <p:spPr>
            <a:xfrm flipH="1">
              <a:off x="5580112" y="465313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143"/>
            <p:cNvCxnSpPr>
              <a:stCxn id="141" idx="2"/>
            </p:cNvCxnSpPr>
            <p:nvPr/>
          </p:nvCxnSpPr>
          <p:spPr>
            <a:xfrm flipH="1">
              <a:off x="5868144" y="494116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144"/>
            <p:cNvCxnSpPr>
              <a:stCxn id="135" idx="2"/>
            </p:cNvCxnSpPr>
            <p:nvPr/>
          </p:nvCxnSpPr>
          <p:spPr>
            <a:xfrm flipH="1">
              <a:off x="5868144" y="450912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6156176" y="602128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7" name="Ellipse 146"/>
            <p:cNvSpPr/>
            <p:nvPr/>
          </p:nvSpPr>
          <p:spPr>
            <a:xfrm>
              <a:off x="5292080" y="57332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48" name="Gerade Verbindung 147"/>
            <p:cNvCxnSpPr>
              <a:endCxn id="147" idx="6"/>
            </p:cNvCxnSpPr>
            <p:nvPr/>
          </p:nvCxnSpPr>
          <p:spPr>
            <a:xfrm flipH="1">
              <a:off x="5580112" y="587727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148"/>
            <p:cNvCxnSpPr>
              <a:stCxn id="146" idx="2"/>
            </p:cNvCxnSpPr>
            <p:nvPr/>
          </p:nvCxnSpPr>
          <p:spPr>
            <a:xfrm flipH="1">
              <a:off x="5868144" y="616530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149"/>
            <p:cNvCxnSpPr/>
            <p:nvPr/>
          </p:nvCxnSpPr>
          <p:spPr>
            <a:xfrm>
              <a:off x="5868144" y="335699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>
              <a:stCxn id="132" idx="2"/>
            </p:cNvCxnSpPr>
            <p:nvPr/>
          </p:nvCxnSpPr>
          <p:spPr>
            <a:xfrm>
              <a:off x="7884368" y="3933056"/>
              <a:ext cx="0" cy="22322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hteck 151"/>
            <p:cNvSpPr/>
            <p:nvPr/>
          </p:nvSpPr>
          <p:spPr>
            <a:xfrm>
              <a:off x="8028384" y="4005064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Gerade Verbindung 152"/>
            <p:cNvCxnSpPr/>
            <p:nvPr/>
          </p:nvCxnSpPr>
          <p:spPr>
            <a:xfrm flipH="1">
              <a:off x="7884368" y="4149080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Ellipse 153"/>
            <p:cNvSpPr/>
            <p:nvPr/>
          </p:nvSpPr>
          <p:spPr>
            <a:xfrm>
              <a:off x="8172400" y="436510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8172400" y="47971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7308304" y="450912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57" name="Gerade Verbindung 156"/>
            <p:cNvCxnSpPr>
              <a:endCxn id="156" idx="6"/>
            </p:cNvCxnSpPr>
            <p:nvPr/>
          </p:nvCxnSpPr>
          <p:spPr>
            <a:xfrm flipH="1">
              <a:off x="7596336" y="465313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157"/>
            <p:cNvCxnSpPr>
              <a:stCxn id="155" idx="2"/>
            </p:cNvCxnSpPr>
            <p:nvPr/>
          </p:nvCxnSpPr>
          <p:spPr>
            <a:xfrm flipH="1">
              <a:off x="7884368" y="494116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>
              <a:stCxn id="154" idx="2"/>
            </p:cNvCxnSpPr>
            <p:nvPr/>
          </p:nvCxnSpPr>
          <p:spPr>
            <a:xfrm flipH="1">
              <a:off x="7884368" y="450912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Ellipse 159"/>
            <p:cNvSpPr/>
            <p:nvPr/>
          </p:nvSpPr>
          <p:spPr>
            <a:xfrm>
              <a:off x="8172400" y="522920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1" name="Ellipse 160"/>
            <p:cNvSpPr/>
            <p:nvPr/>
          </p:nvSpPr>
          <p:spPr>
            <a:xfrm>
              <a:off x="8172400" y="56612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2" name="Ellipse 161"/>
            <p:cNvSpPr/>
            <p:nvPr/>
          </p:nvSpPr>
          <p:spPr>
            <a:xfrm>
              <a:off x="7308304" y="537321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63" name="Gerade Verbindung 162"/>
            <p:cNvCxnSpPr>
              <a:endCxn id="162" idx="6"/>
            </p:cNvCxnSpPr>
            <p:nvPr/>
          </p:nvCxnSpPr>
          <p:spPr>
            <a:xfrm flipH="1">
              <a:off x="7596336" y="551723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163"/>
            <p:cNvCxnSpPr>
              <a:stCxn id="161" idx="2"/>
            </p:cNvCxnSpPr>
            <p:nvPr/>
          </p:nvCxnSpPr>
          <p:spPr>
            <a:xfrm flipH="1">
              <a:off x="7884368" y="580526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>
              <a:stCxn id="160" idx="2"/>
            </p:cNvCxnSpPr>
            <p:nvPr/>
          </p:nvCxnSpPr>
          <p:spPr>
            <a:xfrm flipH="1">
              <a:off x="7884368" y="537321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Ellipse 165"/>
            <p:cNvSpPr/>
            <p:nvPr/>
          </p:nvSpPr>
          <p:spPr>
            <a:xfrm>
              <a:off x="7308304" y="501317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67" name="Gerade Verbindung 166"/>
            <p:cNvCxnSpPr>
              <a:endCxn id="166" idx="6"/>
            </p:cNvCxnSpPr>
            <p:nvPr/>
          </p:nvCxnSpPr>
          <p:spPr>
            <a:xfrm flipH="1">
              <a:off x="7596336" y="515719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hteck 167"/>
            <p:cNvSpPr/>
            <p:nvPr/>
          </p:nvSpPr>
          <p:spPr>
            <a:xfrm>
              <a:off x="6444208" y="285293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BC</a:t>
              </a:r>
              <a:endParaRPr lang="de-AT" dirty="0"/>
            </a:p>
          </p:txBody>
        </p:sp>
        <p:cxnSp>
          <p:nvCxnSpPr>
            <p:cNvPr id="169" name="Gerade Verbindung 168"/>
            <p:cNvCxnSpPr>
              <a:stCxn id="168" idx="2"/>
            </p:cNvCxnSpPr>
            <p:nvPr/>
          </p:nvCxnSpPr>
          <p:spPr>
            <a:xfrm>
              <a:off x="6732240" y="3212976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>
              <a:off x="6732240" y="2708920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Physikalische Adressen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Reflektieren Topologie (physikalische Struktur)</a:t>
            </a:r>
          </a:p>
          <a:p>
            <a:pPr lvl="1"/>
            <a:r>
              <a:rPr lang="de-AT" dirty="0" smtClean="0"/>
              <a:t>Bereich/Zone (&lt;=15)</a:t>
            </a:r>
          </a:p>
          <a:p>
            <a:pPr lvl="1"/>
            <a:r>
              <a:rPr lang="de-AT" dirty="0" smtClean="0"/>
              <a:t>Linie (&lt;=15)</a:t>
            </a:r>
          </a:p>
          <a:p>
            <a:pPr lvl="1"/>
            <a:r>
              <a:rPr lang="de-AT" dirty="0" smtClean="0"/>
              <a:t>Teilnehmer (&lt;=256)</a:t>
            </a:r>
          </a:p>
          <a:p>
            <a:pPr lvl="1"/>
            <a:r>
              <a:rPr lang="de-AT" dirty="0" smtClean="0"/>
              <a:t>Bsp.: 8.7.213</a:t>
            </a:r>
          </a:p>
          <a:p>
            <a:r>
              <a:rPr lang="de-AT" dirty="0" smtClean="0"/>
              <a:t>„Programmier-Taste“ </a:t>
            </a:r>
            <a:br>
              <a:rPr lang="de-AT" dirty="0" smtClean="0"/>
            </a:br>
            <a:r>
              <a:rPr lang="de-AT" dirty="0" smtClean="0"/>
              <a:t>am Gerät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2771800" y="658100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Quelle: hba13-knx.pdf</a:t>
            </a:r>
            <a:endParaRPr lang="de-AT" sz="1200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4499992" y="2636912"/>
            <a:ext cx="3600400" cy="3744416"/>
            <a:chOff x="5148064" y="2708920"/>
            <a:chExt cx="3600400" cy="3744416"/>
          </a:xfrm>
        </p:grpSpPr>
        <p:sp>
          <p:nvSpPr>
            <p:cNvPr id="15" name="Abgerundetes Rechteck 14"/>
            <p:cNvSpPr/>
            <p:nvPr/>
          </p:nvSpPr>
          <p:spPr>
            <a:xfrm>
              <a:off x="5148064" y="2780928"/>
              <a:ext cx="3600400" cy="3672408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6" name="Gerade Verbindung 15"/>
            <p:cNvCxnSpPr/>
            <p:nvPr/>
          </p:nvCxnSpPr>
          <p:spPr>
            <a:xfrm>
              <a:off x="5364088" y="3356992"/>
              <a:ext cx="31683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5220072" y="299695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Hauptlinie</a:t>
              </a:r>
              <a:endParaRPr lang="de-AT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580112" y="357301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7596336" y="357301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5580112" y="515719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LV</a:t>
              </a:r>
              <a:endParaRPr lang="de-AT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6012160" y="4005064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6156176" y="436510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6012160" y="5589240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4"/>
            <p:cNvCxnSpPr>
              <a:stCxn id="18" idx="2"/>
              <a:endCxn id="20" idx="0"/>
            </p:cNvCxnSpPr>
            <p:nvPr/>
          </p:nvCxnSpPr>
          <p:spPr>
            <a:xfrm>
              <a:off x="5868144" y="3933056"/>
              <a:ext cx="0" cy="12241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>
              <a:stCxn id="20" idx="2"/>
            </p:cNvCxnSpPr>
            <p:nvPr/>
          </p:nvCxnSpPr>
          <p:spPr>
            <a:xfrm>
              <a:off x="5868144" y="5517232"/>
              <a:ext cx="0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>
              <a:stCxn id="24" idx="1"/>
            </p:cNvCxnSpPr>
            <p:nvPr/>
          </p:nvCxnSpPr>
          <p:spPr>
            <a:xfrm flipH="1">
              <a:off x="5868144" y="5733256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flipH="1">
              <a:off x="5868144" y="4149080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6156176" y="47971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2" name="Ellipse 41"/>
            <p:cNvSpPr/>
            <p:nvPr/>
          </p:nvSpPr>
          <p:spPr>
            <a:xfrm>
              <a:off x="5292080" y="450912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43" name="Gerade Verbindung 42"/>
            <p:cNvCxnSpPr>
              <a:endCxn id="42" idx="6"/>
            </p:cNvCxnSpPr>
            <p:nvPr/>
          </p:nvCxnSpPr>
          <p:spPr>
            <a:xfrm flipH="1">
              <a:off x="5580112" y="465313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41" idx="2"/>
            </p:cNvCxnSpPr>
            <p:nvPr/>
          </p:nvCxnSpPr>
          <p:spPr>
            <a:xfrm flipH="1">
              <a:off x="5868144" y="494116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>
              <a:stCxn id="23" idx="2"/>
            </p:cNvCxnSpPr>
            <p:nvPr/>
          </p:nvCxnSpPr>
          <p:spPr>
            <a:xfrm flipH="1">
              <a:off x="5868144" y="450912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6156176" y="602128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292080" y="57332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52" name="Gerade Verbindung 51"/>
            <p:cNvCxnSpPr>
              <a:endCxn id="51" idx="6"/>
            </p:cNvCxnSpPr>
            <p:nvPr/>
          </p:nvCxnSpPr>
          <p:spPr>
            <a:xfrm flipH="1">
              <a:off x="5580112" y="587727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>
              <a:stCxn id="50" idx="2"/>
            </p:cNvCxnSpPr>
            <p:nvPr/>
          </p:nvCxnSpPr>
          <p:spPr>
            <a:xfrm flipH="1">
              <a:off x="5868144" y="616530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>
              <a:off x="5868144" y="335699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>
              <a:stCxn id="19" idx="2"/>
            </p:cNvCxnSpPr>
            <p:nvPr/>
          </p:nvCxnSpPr>
          <p:spPr>
            <a:xfrm>
              <a:off x="7884368" y="3933056"/>
              <a:ext cx="0" cy="22322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8028384" y="4005064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Gerade Verbindung 62"/>
            <p:cNvCxnSpPr/>
            <p:nvPr/>
          </p:nvCxnSpPr>
          <p:spPr>
            <a:xfrm flipH="1">
              <a:off x="7884368" y="4149080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8172400" y="436510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5" name="Ellipse 64"/>
            <p:cNvSpPr/>
            <p:nvPr/>
          </p:nvSpPr>
          <p:spPr>
            <a:xfrm>
              <a:off x="8172400" y="47971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6" name="Ellipse 65"/>
            <p:cNvSpPr/>
            <p:nvPr/>
          </p:nvSpPr>
          <p:spPr>
            <a:xfrm>
              <a:off x="7308304" y="450912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67" name="Gerade Verbindung 66"/>
            <p:cNvCxnSpPr>
              <a:endCxn id="66" idx="6"/>
            </p:cNvCxnSpPr>
            <p:nvPr/>
          </p:nvCxnSpPr>
          <p:spPr>
            <a:xfrm flipH="1">
              <a:off x="7596336" y="465313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>
              <a:stCxn id="65" idx="2"/>
            </p:cNvCxnSpPr>
            <p:nvPr/>
          </p:nvCxnSpPr>
          <p:spPr>
            <a:xfrm flipH="1">
              <a:off x="7884368" y="494116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>
              <a:stCxn id="64" idx="2"/>
            </p:cNvCxnSpPr>
            <p:nvPr/>
          </p:nvCxnSpPr>
          <p:spPr>
            <a:xfrm flipH="1">
              <a:off x="7884368" y="450912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8172400" y="522920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1" name="Ellipse 70"/>
            <p:cNvSpPr/>
            <p:nvPr/>
          </p:nvSpPr>
          <p:spPr>
            <a:xfrm>
              <a:off x="8172400" y="56612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2" name="Ellipse 71"/>
            <p:cNvSpPr/>
            <p:nvPr/>
          </p:nvSpPr>
          <p:spPr>
            <a:xfrm>
              <a:off x="7308304" y="537321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73" name="Gerade Verbindung 72"/>
            <p:cNvCxnSpPr>
              <a:endCxn id="72" idx="6"/>
            </p:cNvCxnSpPr>
            <p:nvPr/>
          </p:nvCxnSpPr>
          <p:spPr>
            <a:xfrm flipH="1">
              <a:off x="7596336" y="551723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>
              <a:stCxn id="71" idx="2"/>
            </p:cNvCxnSpPr>
            <p:nvPr/>
          </p:nvCxnSpPr>
          <p:spPr>
            <a:xfrm flipH="1">
              <a:off x="7884368" y="580526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>
              <a:stCxn id="70" idx="2"/>
            </p:cNvCxnSpPr>
            <p:nvPr/>
          </p:nvCxnSpPr>
          <p:spPr>
            <a:xfrm flipH="1">
              <a:off x="7884368" y="537321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>
              <a:off x="7308304" y="501317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77" name="Gerade Verbindung 76"/>
            <p:cNvCxnSpPr>
              <a:endCxn id="76" idx="6"/>
            </p:cNvCxnSpPr>
            <p:nvPr/>
          </p:nvCxnSpPr>
          <p:spPr>
            <a:xfrm flipH="1">
              <a:off x="7596336" y="515719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/>
            <p:cNvSpPr/>
            <p:nvPr/>
          </p:nvSpPr>
          <p:spPr>
            <a:xfrm>
              <a:off x="6444208" y="285293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BC</a:t>
              </a:r>
              <a:endParaRPr lang="de-AT" dirty="0"/>
            </a:p>
          </p:txBody>
        </p:sp>
        <p:cxnSp>
          <p:nvCxnSpPr>
            <p:cNvPr id="79" name="Gerade Verbindung 78"/>
            <p:cNvCxnSpPr>
              <a:stCxn id="78" idx="2"/>
            </p:cNvCxnSpPr>
            <p:nvPr/>
          </p:nvCxnSpPr>
          <p:spPr>
            <a:xfrm>
              <a:off x="6732240" y="3212976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>
              <a:off x="6732240" y="2708920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Gerade Verbindung 170"/>
          <p:cNvCxnSpPr/>
          <p:nvPr/>
        </p:nvCxnSpPr>
        <p:spPr>
          <a:xfrm flipV="1">
            <a:off x="5580112" y="2348880"/>
            <a:ext cx="1008112" cy="576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uppieren 172"/>
          <p:cNvGrpSpPr/>
          <p:nvPr/>
        </p:nvGrpSpPr>
        <p:grpSpPr>
          <a:xfrm>
            <a:off x="3995936" y="2924944"/>
            <a:ext cx="3600400" cy="3744416"/>
            <a:chOff x="3995936" y="2924944"/>
            <a:chExt cx="3600400" cy="3744416"/>
          </a:xfrm>
        </p:grpSpPr>
        <p:sp>
          <p:nvSpPr>
            <p:cNvPr id="84" name="Abgerundetes Rechteck 83"/>
            <p:cNvSpPr/>
            <p:nvPr/>
          </p:nvSpPr>
          <p:spPr>
            <a:xfrm>
              <a:off x="3995936" y="2996952"/>
              <a:ext cx="3600400" cy="3672408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85" name="Gerade Verbindung 84"/>
            <p:cNvCxnSpPr/>
            <p:nvPr/>
          </p:nvCxnSpPr>
          <p:spPr>
            <a:xfrm>
              <a:off x="4211960" y="3573016"/>
              <a:ext cx="31683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/>
          </p:nvSpPr>
          <p:spPr>
            <a:xfrm>
              <a:off x="4067944" y="3212976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Hauptlinie</a:t>
              </a:r>
              <a:endParaRPr lang="de-AT" dirty="0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4427984" y="3789040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88" name="Rechteck 87"/>
            <p:cNvSpPr/>
            <p:nvPr/>
          </p:nvSpPr>
          <p:spPr>
            <a:xfrm>
              <a:off x="6444208" y="3789040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4427984" y="537321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LV</a:t>
              </a:r>
              <a:endParaRPr lang="de-AT" dirty="0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4860032" y="4221088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Ellipse 90"/>
            <p:cNvSpPr/>
            <p:nvPr/>
          </p:nvSpPr>
          <p:spPr>
            <a:xfrm>
              <a:off x="5004048" y="458112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4860032" y="5805264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Gerade Verbindung 92"/>
            <p:cNvCxnSpPr>
              <a:stCxn id="87" idx="2"/>
              <a:endCxn id="89" idx="0"/>
            </p:cNvCxnSpPr>
            <p:nvPr/>
          </p:nvCxnSpPr>
          <p:spPr>
            <a:xfrm>
              <a:off x="4716016" y="4149080"/>
              <a:ext cx="0" cy="12241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>
              <a:stCxn id="89" idx="2"/>
            </p:cNvCxnSpPr>
            <p:nvPr/>
          </p:nvCxnSpPr>
          <p:spPr>
            <a:xfrm>
              <a:off x="4716016" y="5733256"/>
              <a:ext cx="0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>
              <a:stCxn id="92" idx="1"/>
            </p:cNvCxnSpPr>
            <p:nvPr/>
          </p:nvCxnSpPr>
          <p:spPr>
            <a:xfrm flipH="1">
              <a:off x="4716016" y="5949280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 flipH="1">
              <a:off x="4716016" y="4365104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lipse 96"/>
            <p:cNvSpPr/>
            <p:nvPr/>
          </p:nvSpPr>
          <p:spPr>
            <a:xfrm>
              <a:off x="5004048" y="501317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8" name="Ellipse 97"/>
            <p:cNvSpPr/>
            <p:nvPr/>
          </p:nvSpPr>
          <p:spPr>
            <a:xfrm>
              <a:off x="4139952" y="472514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99" name="Gerade Verbindung 98"/>
            <p:cNvCxnSpPr>
              <a:endCxn id="98" idx="6"/>
            </p:cNvCxnSpPr>
            <p:nvPr/>
          </p:nvCxnSpPr>
          <p:spPr>
            <a:xfrm flipH="1">
              <a:off x="4427984" y="486916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97" idx="2"/>
            </p:cNvCxnSpPr>
            <p:nvPr/>
          </p:nvCxnSpPr>
          <p:spPr>
            <a:xfrm flipH="1">
              <a:off x="4716016" y="515719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>
              <a:stCxn id="91" idx="2"/>
            </p:cNvCxnSpPr>
            <p:nvPr/>
          </p:nvCxnSpPr>
          <p:spPr>
            <a:xfrm flipH="1">
              <a:off x="4716016" y="472514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lipse 101"/>
            <p:cNvSpPr/>
            <p:nvPr/>
          </p:nvSpPr>
          <p:spPr>
            <a:xfrm>
              <a:off x="5004048" y="623731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4139952" y="594928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04" name="Gerade Verbindung 103"/>
            <p:cNvCxnSpPr>
              <a:endCxn id="103" idx="6"/>
            </p:cNvCxnSpPr>
            <p:nvPr/>
          </p:nvCxnSpPr>
          <p:spPr>
            <a:xfrm flipH="1">
              <a:off x="4427984" y="609329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>
              <a:stCxn id="102" idx="2"/>
            </p:cNvCxnSpPr>
            <p:nvPr/>
          </p:nvCxnSpPr>
          <p:spPr>
            <a:xfrm flipH="1">
              <a:off x="4716016" y="638132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/>
          </p:nvCxnSpPr>
          <p:spPr>
            <a:xfrm>
              <a:off x="4716016" y="3573016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>
              <a:stCxn id="88" idx="2"/>
            </p:cNvCxnSpPr>
            <p:nvPr/>
          </p:nvCxnSpPr>
          <p:spPr>
            <a:xfrm>
              <a:off x="6732240" y="4149080"/>
              <a:ext cx="0" cy="22322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hteck 107"/>
            <p:cNvSpPr/>
            <p:nvPr/>
          </p:nvSpPr>
          <p:spPr>
            <a:xfrm>
              <a:off x="6876256" y="4221088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Gerade Verbindung 108"/>
            <p:cNvCxnSpPr/>
            <p:nvPr/>
          </p:nvCxnSpPr>
          <p:spPr>
            <a:xfrm flipH="1">
              <a:off x="6732240" y="4365104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lipse 109"/>
            <p:cNvSpPr/>
            <p:nvPr/>
          </p:nvSpPr>
          <p:spPr>
            <a:xfrm>
              <a:off x="7020272" y="458112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7020272" y="501317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6156176" y="472514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13" name="Gerade Verbindung 112"/>
            <p:cNvCxnSpPr>
              <a:endCxn id="112" idx="6"/>
            </p:cNvCxnSpPr>
            <p:nvPr/>
          </p:nvCxnSpPr>
          <p:spPr>
            <a:xfrm flipH="1">
              <a:off x="6444208" y="486916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>
              <a:stCxn id="111" idx="2"/>
            </p:cNvCxnSpPr>
            <p:nvPr/>
          </p:nvCxnSpPr>
          <p:spPr>
            <a:xfrm flipH="1">
              <a:off x="6732240" y="515719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>
              <a:stCxn id="110" idx="2"/>
            </p:cNvCxnSpPr>
            <p:nvPr/>
          </p:nvCxnSpPr>
          <p:spPr>
            <a:xfrm flipH="1">
              <a:off x="6732240" y="472514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7020272" y="544522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7020272" y="587727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6156176" y="558924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19" name="Gerade Verbindung 118"/>
            <p:cNvCxnSpPr>
              <a:endCxn id="118" idx="6"/>
            </p:cNvCxnSpPr>
            <p:nvPr/>
          </p:nvCxnSpPr>
          <p:spPr>
            <a:xfrm flipH="1">
              <a:off x="6444208" y="573325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119"/>
            <p:cNvCxnSpPr>
              <a:stCxn id="117" idx="2"/>
            </p:cNvCxnSpPr>
            <p:nvPr/>
          </p:nvCxnSpPr>
          <p:spPr>
            <a:xfrm flipH="1">
              <a:off x="6732240" y="602128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>
              <a:stCxn id="116" idx="2"/>
            </p:cNvCxnSpPr>
            <p:nvPr/>
          </p:nvCxnSpPr>
          <p:spPr>
            <a:xfrm flipH="1">
              <a:off x="6732240" y="558924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Ellipse 121"/>
            <p:cNvSpPr/>
            <p:nvPr/>
          </p:nvSpPr>
          <p:spPr>
            <a:xfrm>
              <a:off x="6156176" y="522920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23" name="Gerade Verbindung 122"/>
            <p:cNvCxnSpPr>
              <a:endCxn id="122" idx="6"/>
            </p:cNvCxnSpPr>
            <p:nvPr/>
          </p:nvCxnSpPr>
          <p:spPr>
            <a:xfrm flipH="1">
              <a:off x="6444208" y="537321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hteck 123"/>
            <p:cNvSpPr/>
            <p:nvPr/>
          </p:nvSpPr>
          <p:spPr>
            <a:xfrm>
              <a:off x="5292080" y="3068960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BC</a:t>
              </a:r>
              <a:endParaRPr lang="de-AT" dirty="0"/>
            </a:p>
          </p:txBody>
        </p:sp>
        <p:cxnSp>
          <p:nvCxnSpPr>
            <p:cNvPr id="125" name="Gerade Verbindung 124"/>
            <p:cNvCxnSpPr>
              <a:stCxn id="124" idx="2"/>
            </p:cNvCxnSpPr>
            <p:nvPr/>
          </p:nvCxnSpPr>
          <p:spPr>
            <a:xfrm>
              <a:off x="5580112" y="3429000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>
              <a:off x="5580112" y="2924944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>
              <a:off x="6732240" y="3573016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Foliennummernplatzhalter 1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r>
              <a:rPr lang="de-DE" dirty="0" smtClean="0"/>
              <a:t>/17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uppieren 115"/>
          <p:cNvGrpSpPr/>
          <p:nvPr/>
        </p:nvGrpSpPr>
        <p:grpSpPr>
          <a:xfrm>
            <a:off x="4283968" y="4653136"/>
            <a:ext cx="2774225" cy="1152128"/>
            <a:chOff x="4283968" y="3356992"/>
            <a:chExt cx="2774225" cy="1152128"/>
          </a:xfrm>
        </p:grpSpPr>
        <p:pic>
          <p:nvPicPr>
            <p:cNvPr id="117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356992"/>
              <a:ext cx="878780" cy="104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" name="Picture 7" descr="U:\HBA\Praesentation\Bilder\Lamp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3717032"/>
              <a:ext cx="325953" cy="661492"/>
            </a:xfrm>
            <a:prstGeom prst="rect">
              <a:avLst/>
            </a:prstGeom>
            <a:noFill/>
          </p:spPr>
        </p:pic>
        <p:pic>
          <p:nvPicPr>
            <p:cNvPr id="119" name="Picture 7" descr="U:\HBA\Praesentation\Bilder\Lamp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2240" y="3717032"/>
              <a:ext cx="325953" cy="661492"/>
            </a:xfrm>
            <a:prstGeom prst="rect">
              <a:avLst/>
            </a:prstGeom>
            <a:noFill/>
          </p:spPr>
        </p:pic>
        <p:cxnSp>
          <p:nvCxnSpPr>
            <p:cNvPr id="120" name="Gerade Verbindung 119"/>
            <p:cNvCxnSpPr/>
            <p:nvPr/>
          </p:nvCxnSpPr>
          <p:spPr>
            <a:xfrm flipH="1">
              <a:off x="4499992" y="4245769"/>
              <a:ext cx="571" cy="26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>
              <a:off x="4499992" y="4509120"/>
              <a:ext cx="1296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>
              <a:off x="5796136" y="3645024"/>
              <a:ext cx="0" cy="8640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>
              <a:off x="6105525" y="3643313"/>
              <a:ext cx="0" cy="738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>
              <a:off x="5796136" y="3645024"/>
              <a:ext cx="311770" cy="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>
              <a:off x="4643438" y="4264819"/>
              <a:ext cx="570" cy="1722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>
              <a:off x="4644008" y="4437112"/>
              <a:ext cx="108012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>
              <a:off x="5724128" y="3573016"/>
              <a:ext cx="0" cy="8640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/>
          </p:nvCxnSpPr>
          <p:spPr>
            <a:xfrm>
              <a:off x="6896100" y="3569494"/>
              <a:ext cx="0" cy="1428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/>
            <p:nvPr/>
          </p:nvCxnSpPr>
          <p:spPr>
            <a:xfrm flipV="1">
              <a:off x="5724128" y="3571875"/>
              <a:ext cx="1169591" cy="1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uppieren 114"/>
          <p:cNvGrpSpPr/>
          <p:nvPr/>
        </p:nvGrpSpPr>
        <p:grpSpPr>
          <a:xfrm>
            <a:off x="4283968" y="3356992"/>
            <a:ext cx="2774225" cy="1152128"/>
            <a:chOff x="4283968" y="3356992"/>
            <a:chExt cx="2774225" cy="1152128"/>
          </a:xfrm>
        </p:grpSpPr>
        <p:pic>
          <p:nvPicPr>
            <p:cNvPr id="53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356992"/>
              <a:ext cx="878780" cy="104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5" name="Picture 7" descr="U:\HBA\Praesentation\Bilder\Lamp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3717032"/>
              <a:ext cx="325953" cy="661492"/>
            </a:xfrm>
            <a:prstGeom prst="rect">
              <a:avLst/>
            </a:prstGeom>
            <a:noFill/>
          </p:spPr>
        </p:pic>
        <p:pic>
          <p:nvPicPr>
            <p:cNvPr id="64" name="Picture 7" descr="U:\HBA\Praesentation\Bilder\Lamp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2240" y="3717032"/>
              <a:ext cx="325953" cy="661492"/>
            </a:xfrm>
            <a:prstGeom prst="rect">
              <a:avLst/>
            </a:prstGeom>
            <a:noFill/>
          </p:spPr>
        </p:pic>
        <p:cxnSp>
          <p:nvCxnSpPr>
            <p:cNvPr id="81" name="Gerade Verbindung 80"/>
            <p:cNvCxnSpPr/>
            <p:nvPr/>
          </p:nvCxnSpPr>
          <p:spPr>
            <a:xfrm flipH="1">
              <a:off x="4499992" y="4245769"/>
              <a:ext cx="571" cy="26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>
              <a:off x="4499992" y="4509120"/>
              <a:ext cx="1296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>
              <a:off x="5796136" y="3645024"/>
              <a:ext cx="0" cy="8640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>
              <a:off x="6105525" y="3643313"/>
              <a:ext cx="0" cy="738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5796136" y="3645024"/>
              <a:ext cx="311770" cy="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>
              <a:off x="4643438" y="4264819"/>
              <a:ext cx="570" cy="1722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>
              <a:off x="4644008" y="4437112"/>
              <a:ext cx="108012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5724128" y="3573016"/>
              <a:ext cx="0" cy="8640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6896100" y="3569494"/>
              <a:ext cx="0" cy="1428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 flipV="1">
              <a:off x="5724128" y="3571875"/>
              <a:ext cx="1169591" cy="1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Gruppenadressen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Reflektieren Funktion (logische Struktur)</a:t>
            </a:r>
          </a:p>
          <a:p>
            <a:r>
              <a:rPr lang="de-AT" dirty="0" smtClean="0"/>
              <a:t>Beispiel: Lichtsteuerung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1187624" y="566124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LK1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1187624" y="429309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LK2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1187624" y="299695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LK3</a:t>
            </a:r>
            <a:endParaRPr lang="de-AT" dirty="0"/>
          </a:p>
        </p:txBody>
      </p:sp>
      <p:cxnSp>
        <p:nvCxnSpPr>
          <p:cNvPr id="9" name="Gerade Verbindung 8"/>
          <p:cNvCxnSpPr>
            <a:stCxn id="4" idx="0"/>
            <a:endCxn id="5" idx="2"/>
          </p:cNvCxnSpPr>
          <p:nvPr/>
        </p:nvCxnSpPr>
        <p:spPr>
          <a:xfrm flipV="1">
            <a:off x="1475656" y="4869160"/>
            <a:ext cx="0" cy="792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stCxn id="5" idx="0"/>
            <a:endCxn id="6" idx="2"/>
          </p:cNvCxnSpPr>
          <p:nvPr/>
        </p:nvCxnSpPr>
        <p:spPr>
          <a:xfrm flipV="1">
            <a:off x="1475656" y="3573016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6093296"/>
            <a:ext cx="648072" cy="64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Gerade Verbindung 35"/>
          <p:cNvCxnSpPr>
            <a:stCxn id="4" idx="3"/>
          </p:cNvCxnSpPr>
          <p:nvPr/>
        </p:nvCxnSpPr>
        <p:spPr>
          <a:xfrm>
            <a:off x="1763688" y="5949280"/>
            <a:ext cx="31683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stCxn id="5" idx="3"/>
          </p:cNvCxnSpPr>
          <p:nvPr/>
        </p:nvCxnSpPr>
        <p:spPr>
          <a:xfrm>
            <a:off x="1763688" y="4581128"/>
            <a:ext cx="31683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6" idx="3"/>
          </p:cNvCxnSpPr>
          <p:nvPr/>
        </p:nvCxnSpPr>
        <p:spPr>
          <a:xfrm>
            <a:off x="1763688" y="3284984"/>
            <a:ext cx="31683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4725144"/>
            <a:ext cx="648072" cy="64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3429000"/>
            <a:ext cx="648072" cy="64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Gerade Verbindung 55"/>
          <p:cNvCxnSpPr/>
          <p:nvPr/>
        </p:nvCxnSpPr>
        <p:spPr>
          <a:xfrm flipV="1">
            <a:off x="2915816" y="5949280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V="1">
            <a:off x="2915816" y="4581128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2915816" y="3284984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V="1">
            <a:off x="4788024" y="4581128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4788024" y="3284984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/>
          <p:cNvSpPr txBox="1"/>
          <p:nvPr/>
        </p:nvSpPr>
        <p:spPr>
          <a:xfrm>
            <a:off x="1835696" y="35010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0/2/1</a:t>
            </a:r>
            <a:endParaRPr lang="de-AT" dirty="0"/>
          </a:p>
        </p:txBody>
      </p:sp>
      <p:sp>
        <p:nvSpPr>
          <p:cNvPr id="131" name="Textfeld 130"/>
          <p:cNvSpPr txBox="1"/>
          <p:nvPr/>
        </p:nvSpPr>
        <p:spPr>
          <a:xfrm>
            <a:off x="1835696" y="50131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0/1/1</a:t>
            </a:r>
            <a:endParaRPr lang="de-AT" dirty="0"/>
          </a:p>
        </p:txBody>
      </p:sp>
      <p:sp>
        <p:nvSpPr>
          <p:cNvPr id="132" name="Textfeld 131"/>
          <p:cNvSpPr txBox="1"/>
          <p:nvPr/>
        </p:nvSpPr>
        <p:spPr>
          <a:xfrm>
            <a:off x="1835696" y="63813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0/0/1</a:t>
            </a:r>
            <a:endParaRPr lang="de-AT" dirty="0"/>
          </a:p>
        </p:txBody>
      </p:sp>
      <p:sp>
        <p:nvSpPr>
          <p:cNvPr id="133" name="Textfeld 132"/>
          <p:cNvSpPr txBox="1"/>
          <p:nvPr/>
        </p:nvSpPr>
        <p:spPr>
          <a:xfrm>
            <a:off x="3635896" y="33569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0/2/1</a:t>
            </a:r>
            <a:endParaRPr lang="de-AT" dirty="0"/>
          </a:p>
        </p:txBody>
      </p:sp>
      <p:sp>
        <p:nvSpPr>
          <p:cNvPr id="134" name="Textfeld 133"/>
          <p:cNvSpPr txBox="1"/>
          <p:nvPr/>
        </p:nvSpPr>
        <p:spPr>
          <a:xfrm>
            <a:off x="3635896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0/1/1</a:t>
            </a:r>
            <a:endParaRPr lang="de-AT" dirty="0"/>
          </a:p>
        </p:txBody>
      </p:sp>
      <p:sp>
        <p:nvSpPr>
          <p:cNvPr id="135" name="Textfeld 134"/>
          <p:cNvSpPr txBox="1"/>
          <p:nvPr/>
        </p:nvSpPr>
        <p:spPr>
          <a:xfrm>
            <a:off x="3635896" y="40770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0/0/1</a:t>
            </a:r>
            <a:endParaRPr lang="de-AT" dirty="0"/>
          </a:p>
        </p:txBody>
      </p:sp>
      <p:sp>
        <p:nvSpPr>
          <p:cNvPr id="136" name="Textfeld 135"/>
          <p:cNvSpPr txBox="1"/>
          <p:nvPr/>
        </p:nvSpPr>
        <p:spPr>
          <a:xfrm>
            <a:off x="3635896" y="51571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0/0/1</a:t>
            </a:r>
            <a:endParaRPr lang="de-AT" dirty="0"/>
          </a:p>
        </p:txBody>
      </p:sp>
      <p:sp>
        <p:nvSpPr>
          <p:cNvPr id="137" name="Textfeld 136"/>
          <p:cNvSpPr txBox="1"/>
          <p:nvPr/>
        </p:nvSpPr>
        <p:spPr>
          <a:xfrm>
            <a:off x="1835696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0/2/2</a:t>
            </a:r>
            <a:endParaRPr lang="de-AT" dirty="0"/>
          </a:p>
        </p:txBody>
      </p:sp>
      <p:sp>
        <p:nvSpPr>
          <p:cNvPr id="138" name="Textfeld 137"/>
          <p:cNvSpPr txBox="1"/>
          <p:nvPr/>
        </p:nvSpPr>
        <p:spPr>
          <a:xfrm>
            <a:off x="3635896" y="37170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0/2/2</a:t>
            </a:r>
            <a:endParaRPr lang="de-AT" dirty="0"/>
          </a:p>
        </p:txBody>
      </p:sp>
      <p:sp>
        <p:nvSpPr>
          <p:cNvPr id="63" name="Foliennummernplatzhalt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r>
              <a:rPr lang="de-DE" dirty="0" smtClean="0"/>
              <a:t>/17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Das Raummodell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027" name="Picture 3" descr="U:\HBA\Praesentation\Bilder\IMG_20140109_1441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16832"/>
            <a:ext cx="9144000" cy="4090148"/>
          </a:xfrm>
          <a:prstGeom prst="rect">
            <a:avLst/>
          </a:prstGeom>
          <a:noFill/>
        </p:spPr>
      </p:pic>
      <p:sp>
        <p:nvSpPr>
          <p:cNvPr id="6" name="Rechteckige Legende 5"/>
          <p:cNvSpPr/>
          <p:nvPr/>
        </p:nvSpPr>
        <p:spPr>
          <a:xfrm>
            <a:off x="0" y="5517232"/>
            <a:ext cx="1187624" cy="504056"/>
          </a:xfrm>
          <a:prstGeom prst="wedgeRectCallout">
            <a:avLst>
              <a:gd name="adj1" fmla="val 39593"/>
              <a:gd name="adj2" fmla="val -1434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Netzgerät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7" name="Rechteckige Legende 6"/>
          <p:cNvSpPr/>
          <p:nvPr/>
        </p:nvSpPr>
        <p:spPr>
          <a:xfrm>
            <a:off x="107504" y="1916832"/>
            <a:ext cx="1584176" cy="504056"/>
          </a:xfrm>
          <a:prstGeom prst="wedgeRectCallout">
            <a:avLst>
              <a:gd name="adj1" fmla="val 11033"/>
              <a:gd name="adj2" fmla="val 3421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Taster 4-fach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4067944" y="5517232"/>
            <a:ext cx="2016224" cy="504056"/>
          </a:xfrm>
          <a:prstGeom prst="wedgeRectCallout">
            <a:avLst>
              <a:gd name="adj1" fmla="val -96425"/>
              <a:gd name="adj2" fmla="val -2549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Temperatursensor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9" name="Rechteckige Legende 8"/>
          <p:cNvSpPr/>
          <p:nvPr/>
        </p:nvSpPr>
        <p:spPr>
          <a:xfrm>
            <a:off x="2483768" y="5517232"/>
            <a:ext cx="1512168" cy="504056"/>
          </a:xfrm>
          <a:prstGeom prst="wedgeRectCallout">
            <a:avLst>
              <a:gd name="adj1" fmla="val -73346"/>
              <a:gd name="adj2" fmla="val -2341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USB-Interface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hteckige Legende 9"/>
          <p:cNvSpPr/>
          <p:nvPr/>
        </p:nvSpPr>
        <p:spPr>
          <a:xfrm>
            <a:off x="1259632" y="5517232"/>
            <a:ext cx="1152128" cy="504056"/>
          </a:xfrm>
          <a:prstGeom prst="wedgeRectCallout">
            <a:avLst>
              <a:gd name="adj1" fmla="val -15527"/>
              <a:gd name="adj2" fmla="val -2266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IP-Router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>
          <a:xfrm>
            <a:off x="6156176" y="5517232"/>
            <a:ext cx="1368152" cy="504056"/>
          </a:xfrm>
          <a:prstGeom prst="wedgeRectCallout">
            <a:avLst>
              <a:gd name="adj1" fmla="val -239616"/>
              <a:gd name="adj2" fmla="val -2776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Linker </a:t>
            </a:r>
            <a:r>
              <a:rPr lang="de-AT" dirty="0" err="1" smtClean="0">
                <a:solidFill>
                  <a:schemeClr val="tx1"/>
                </a:solidFill>
              </a:rPr>
              <a:t>Schaltaktor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2" name="Rechteckige Legende 11"/>
          <p:cNvSpPr/>
          <p:nvPr/>
        </p:nvSpPr>
        <p:spPr>
          <a:xfrm>
            <a:off x="7596336" y="5517232"/>
            <a:ext cx="1368152" cy="504056"/>
          </a:xfrm>
          <a:prstGeom prst="wedgeRectCallout">
            <a:avLst>
              <a:gd name="adj1" fmla="val -303589"/>
              <a:gd name="adj2" fmla="val -2984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Rechter </a:t>
            </a:r>
            <a:r>
              <a:rPr lang="de-AT" dirty="0" err="1" smtClean="0">
                <a:solidFill>
                  <a:schemeClr val="tx1"/>
                </a:solidFill>
              </a:rPr>
              <a:t>Schaltaktor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3" name="Rechteckige Legende 12"/>
          <p:cNvSpPr/>
          <p:nvPr/>
        </p:nvSpPr>
        <p:spPr>
          <a:xfrm>
            <a:off x="7559824" y="4221088"/>
            <a:ext cx="1584176" cy="504056"/>
          </a:xfrm>
          <a:prstGeom prst="wedgeRectCallout">
            <a:avLst>
              <a:gd name="adj1" fmla="val -80960"/>
              <a:gd name="adj2" fmla="val -1585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Supercool-Box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>
          <a:xfrm>
            <a:off x="7559824" y="1916832"/>
            <a:ext cx="1584176" cy="504056"/>
          </a:xfrm>
          <a:prstGeom prst="wedgeRectCallout">
            <a:avLst>
              <a:gd name="adj1" fmla="val -27448"/>
              <a:gd name="adj2" fmla="val 1815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2x Lüfter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5" name="Rechteckige Legende 14"/>
          <p:cNvSpPr/>
          <p:nvPr/>
        </p:nvSpPr>
        <p:spPr>
          <a:xfrm>
            <a:off x="7559824" y="4869160"/>
            <a:ext cx="1584176" cy="504056"/>
          </a:xfrm>
          <a:prstGeom prst="wedgeRectCallout">
            <a:avLst>
              <a:gd name="adj1" fmla="val -131466"/>
              <a:gd name="adj2" fmla="val -1340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2x Licht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6" name="Rechteckige Legende 15"/>
          <p:cNvSpPr/>
          <p:nvPr/>
        </p:nvSpPr>
        <p:spPr>
          <a:xfrm>
            <a:off x="5004048" y="1916832"/>
            <a:ext cx="2304256" cy="504056"/>
          </a:xfrm>
          <a:prstGeom prst="wedgeRectCallout">
            <a:avLst>
              <a:gd name="adj1" fmla="val 27868"/>
              <a:gd name="adj2" fmla="val 1021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Raumtemperatur-</a:t>
            </a:r>
            <a:r>
              <a:rPr lang="de-AT" dirty="0" err="1" smtClean="0">
                <a:solidFill>
                  <a:schemeClr val="tx1"/>
                </a:solidFill>
              </a:rPr>
              <a:t>regler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r>
              <a:rPr lang="de-DE" dirty="0" smtClean="0"/>
              <a:t>/17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Engineering Teil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Zertifikat von </a:t>
            </a:r>
            <a:r>
              <a:rPr lang="de-AT" b="1" dirty="0" smtClean="0"/>
              <a:t>KNX ETS4 </a:t>
            </a:r>
            <a:r>
              <a:rPr lang="de-AT" b="1" dirty="0" err="1" smtClean="0"/>
              <a:t>eCampus</a:t>
            </a:r>
            <a:endParaRPr lang="de-AT" b="1" dirty="0" smtClean="0"/>
          </a:p>
          <a:p>
            <a:r>
              <a:rPr lang="de-AT" dirty="0" smtClean="0"/>
              <a:t>Adressvergabe</a:t>
            </a:r>
          </a:p>
          <a:p>
            <a:r>
              <a:rPr lang="de-AT" dirty="0" smtClean="0"/>
              <a:t>Lichtsteuerung (</a:t>
            </a:r>
            <a:r>
              <a:rPr lang="de-AT" dirty="0" err="1" smtClean="0"/>
              <a:t>Bsp</a:t>
            </a:r>
            <a:r>
              <a:rPr lang="de-AT" dirty="0" smtClean="0"/>
              <a:t> folgt)</a:t>
            </a:r>
          </a:p>
          <a:p>
            <a:r>
              <a:rPr lang="de-AT" dirty="0" err="1" smtClean="0"/>
              <a:t>Ventilatorsteuerung</a:t>
            </a:r>
            <a:endParaRPr lang="de-AT" dirty="0" smtClean="0"/>
          </a:p>
          <a:p>
            <a:r>
              <a:rPr lang="de-AT" dirty="0" smtClean="0"/>
              <a:t>Klimasteuerung (Zweipunktregler)</a:t>
            </a:r>
          </a:p>
          <a:p>
            <a:r>
              <a:rPr lang="de-AT" dirty="0" smtClean="0"/>
              <a:t>Visualisierung und Kontrolle am </a:t>
            </a:r>
            <a:r>
              <a:rPr lang="de-AT" dirty="0" err="1" smtClean="0"/>
              <a:t>Touch</a:t>
            </a:r>
            <a:r>
              <a:rPr lang="de-AT" dirty="0" smtClean="0"/>
              <a:t>-Panel</a:t>
            </a:r>
          </a:p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r>
              <a:rPr lang="de-DE" dirty="0" smtClean="0"/>
              <a:t>/17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Videodemonstration zu ETS4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28" name="Picture 4" descr="http://www.elektrojournal.at/bilder/d146/4e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348880"/>
            <a:ext cx="3600400" cy="3600400"/>
          </a:xfrm>
          <a:prstGeom prst="rect">
            <a:avLst/>
          </a:prstGeom>
          <a:noFill/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r>
              <a:rPr lang="de-DE" dirty="0" smtClean="0"/>
              <a:t>/17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Calimero</a:t>
            </a:r>
            <a:r>
              <a:rPr lang="de-AT" dirty="0" smtClean="0"/>
              <a:t>: Überblick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 Bibliothek</a:t>
            </a:r>
          </a:p>
          <a:p>
            <a:r>
              <a:rPr lang="de-AT" dirty="0" smtClean="0"/>
              <a:t>Verbindet Applikation mit KNX Medium</a:t>
            </a:r>
          </a:p>
          <a:p>
            <a:r>
              <a:rPr lang="de-AT" dirty="0" smtClean="0"/>
              <a:t>Abstrahiert von Protokollen und Medien (IP, Serial, …)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r>
              <a:rPr lang="de-DE" dirty="0" smtClean="0"/>
              <a:t>/17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Calimero</a:t>
            </a:r>
            <a:r>
              <a:rPr lang="de-AT" dirty="0" smtClean="0"/>
              <a:t>: </a:t>
            </a:r>
            <a:r>
              <a:rPr lang="de-AT" dirty="0" err="1" smtClean="0"/>
              <a:t>Waist-line</a:t>
            </a:r>
            <a:r>
              <a:rPr lang="de-AT" dirty="0" smtClean="0"/>
              <a:t> Architektur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023294"/>
            <a:ext cx="4210223" cy="483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mit Pfeil 5"/>
          <p:cNvCxnSpPr/>
          <p:nvPr/>
        </p:nvCxnSpPr>
        <p:spPr>
          <a:xfrm>
            <a:off x="1835696" y="6021288"/>
            <a:ext cx="936104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9512" y="5517232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/>
              <a:t>Network </a:t>
            </a:r>
            <a:r>
              <a:rPr lang="de-AT" sz="1600" dirty="0" err="1" smtClean="0"/>
              <a:t>Protocols</a:t>
            </a:r>
            <a:r>
              <a:rPr lang="de-AT" sz="1600" dirty="0" smtClean="0"/>
              <a:t> (Basic Services)</a:t>
            </a:r>
            <a:endParaRPr lang="de-AT" sz="1600" dirty="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92080" y="4653136"/>
            <a:ext cx="1296144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588224" y="443711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/>
              <a:t>Link </a:t>
            </a:r>
            <a:r>
              <a:rPr lang="de-AT" sz="1600" dirty="0" err="1" smtClean="0"/>
              <a:t>Abstraction</a:t>
            </a:r>
            <a:endParaRPr lang="de-AT" sz="1600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907704" y="3140968"/>
            <a:ext cx="936104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83568" y="292494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err="1" smtClean="0"/>
              <a:t>Application</a:t>
            </a:r>
            <a:endParaRPr lang="de-AT" sz="1600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r>
              <a:rPr lang="de-DE" dirty="0" smtClean="0"/>
              <a:t>/17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437</Words>
  <Application>Microsoft Office PowerPoint</Application>
  <PresentationFormat>Bildschirmpräsentation (4:3)</PresentationFormat>
  <Paragraphs>146</Paragraphs>
  <Slides>17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Hyperion</vt:lpstr>
      <vt:lpstr>Benutzerdefiniertes Design</vt:lpstr>
      <vt:lpstr>KNX Engineering mit Calimero</vt:lpstr>
      <vt:lpstr>KNX</vt:lpstr>
      <vt:lpstr>Physikalische Adressen</vt:lpstr>
      <vt:lpstr>Gruppenadressen</vt:lpstr>
      <vt:lpstr>Das Raummodell</vt:lpstr>
      <vt:lpstr>Engineering Teil</vt:lpstr>
      <vt:lpstr>Videodemonstration zu ETS4</vt:lpstr>
      <vt:lpstr>Calimero: Überblick</vt:lpstr>
      <vt:lpstr>Calimero: Waist-line Architektur</vt:lpstr>
      <vt:lpstr>Calimero: KNXnet/IP</vt:lpstr>
      <vt:lpstr>Calimero: Ablauf</vt:lpstr>
      <vt:lpstr>Calimero: Link erzeugen</vt:lpstr>
      <vt:lpstr>Calimero: Kommunikation</vt:lpstr>
      <vt:lpstr>Applikation: Web über TCP/IP</vt:lpstr>
      <vt:lpstr>Das Applet</vt:lpstr>
      <vt:lpstr>Lessons Learned</vt:lpstr>
      <vt:lpstr>Diskussion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 für die Präsentation</dc:title>
  <dc:creator>thomas</dc:creator>
  <cp:lastModifiedBy>thomas</cp:lastModifiedBy>
  <cp:revision>77</cp:revision>
  <dcterms:created xsi:type="dcterms:W3CDTF">2014-01-09T13:34:04Z</dcterms:created>
  <dcterms:modified xsi:type="dcterms:W3CDTF">2014-01-13T12:08:19Z</dcterms:modified>
</cp:coreProperties>
</file>