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04" r:id="rId2"/>
  </p:sldMasterIdLst>
  <p:notesMasterIdLst>
    <p:notesMasterId r:id="rId14"/>
  </p:notesMasterIdLst>
  <p:sldIdLst>
    <p:sldId id="258" r:id="rId3"/>
    <p:sldId id="259" r:id="rId4"/>
    <p:sldId id="260" r:id="rId5"/>
    <p:sldId id="267" r:id="rId6"/>
    <p:sldId id="268" r:id="rId7"/>
    <p:sldId id="261" r:id="rId8"/>
    <p:sldId id="262" r:id="rId9"/>
    <p:sldId id="266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93" autoAdjust="0"/>
  </p:normalViewPr>
  <p:slideViewPr>
    <p:cSldViewPr>
      <p:cViewPr>
        <p:scale>
          <a:sx n="100" d="100"/>
          <a:sy n="100" d="100"/>
        </p:scale>
        <p:origin x="-948" y="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998D1-2497-4072-B0F6-0EC0A66D4BF0}" type="datetimeFigureOut">
              <a:rPr lang="de-AT" smtClean="0"/>
              <a:pPr/>
              <a:t>12.01.2014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E6206-E386-4983-A423-D0349FCBCD6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Soll</a:t>
            </a:r>
            <a:r>
              <a:rPr lang="de-AT" baseline="0" dirty="0" smtClean="0"/>
              <a:t> es ermöglichen, dass verschiedene Geräte von verschiedenen Herstellern über einen Standard eine Funktion erfüllen</a:t>
            </a:r>
          </a:p>
          <a:p>
            <a:endParaRPr lang="de-AT" baseline="0" dirty="0" smtClean="0"/>
          </a:p>
          <a:p>
            <a:r>
              <a:rPr lang="de-AT" baseline="0" dirty="0" smtClean="0"/>
              <a:t>Bei den verschiedenen Medien unterscheidet sich der </a:t>
            </a:r>
            <a:r>
              <a:rPr lang="de-AT" baseline="0" dirty="0" err="1" smtClean="0"/>
              <a:t>Physical</a:t>
            </a:r>
            <a:r>
              <a:rPr lang="de-AT" baseline="0" dirty="0" smtClean="0"/>
              <a:t> Layer (1) und Teile des </a:t>
            </a:r>
            <a:r>
              <a:rPr lang="de-AT" baseline="0" dirty="0" err="1" smtClean="0"/>
              <a:t>Datalink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Layers</a:t>
            </a:r>
            <a:r>
              <a:rPr lang="de-AT" baseline="0" dirty="0" smtClean="0"/>
              <a:t> (2, der MAC Teil)</a:t>
            </a:r>
          </a:p>
          <a:p>
            <a:endParaRPr lang="de-AT" baseline="0" dirty="0" smtClean="0"/>
          </a:p>
          <a:p>
            <a:r>
              <a:rPr lang="de-AT" baseline="0" dirty="0" smtClean="0"/>
              <a:t>TP: am weitesten verbreitet, 28V DC Daten und Stromübertragung, gilt natürlich nicht bei Schaltaktuatoren</a:t>
            </a:r>
          </a:p>
          <a:p>
            <a:endParaRPr lang="de-AT" baseline="0" dirty="0" smtClean="0"/>
          </a:p>
          <a:p>
            <a:r>
              <a:rPr lang="de-AT" baseline="0" dirty="0" smtClean="0"/>
              <a:t>Datenraten z.B. 9600 Baud bei TP1, 1200 Baud bei PL110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6206-E386-4983-A423-D0349FCBCD6F}" type="slidenum">
              <a:rPr lang="de-AT" smtClean="0"/>
              <a:pPr/>
              <a:t>3</a:t>
            </a:fld>
            <a:endParaRPr lang="de-A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Von den möglichen</a:t>
            </a:r>
            <a:r>
              <a:rPr lang="de-AT" baseline="0" dirty="0" smtClean="0"/>
              <a:t> Adressen fallen einige weg, z.B. für Linienkoppler (maximal 64 Geräte pro Segment, VDC nur angedeutet)</a:t>
            </a:r>
          </a:p>
          <a:p>
            <a:r>
              <a:rPr lang="de-AT" baseline="0" dirty="0" smtClean="0"/>
              <a:t>Ca. 60.000 Teilnehmer (Adressen für Router und Koppler)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6206-E386-4983-A423-D0349FCBCD6F}" type="slidenum">
              <a:rPr lang="de-AT" smtClean="0"/>
              <a:pPr/>
              <a:t>4</a:t>
            </a:fld>
            <a:endParaRPr lang="de-A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6206-E386-4983-A423-D0349FCBCD6F}" type="slidenum">
              <a:rPr lang="de-AT" smtClean="0"/>
              <a:pPr/>
              <a:t>6</a:t>
            </a:fld>
            <a:endParaRPr lang="de-A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12.01.2014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12.01.2014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12.01.2014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76C2-B70C-4952-821D-AA76BB0E8132}" type="datetimeFigureOut">
              <a:rPr lang="de-AT" smtClean="0"/>
              <a:pPr/>
              <a:t>12.01.2014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0B0C-42FD-4970-BF4E-CACFB11E94C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76C2-B70C-4952-821D-AA76BB0E8132}" type="datetimeFigureOut">
              <a:rPr lang="de-AT" smtClean="0"/>
              <a:pPr/>
              <a:t>12.01.2014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0B0C-42FD-4970-BF4E-CACFB11E94C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76C2-B70C-4952-821D-AA76BB0E8132}" type="datetimeFigureOut">
              <a:rPr lang="de-AT" smtClean="0"/>
              <a:pPr/>
              <a:t>12.01.2014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0B0C-42FD-4970-BF4E-CACFB11E94C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76C2-B70C-4952-821D-AA76BB0E8132}" type="datetimeFigureOut">
              <a:rPr lang="de-AT" smtClean="0"/>
              <a:pPr/>
              <a:t>12.01.2014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0B0C-42FD-4970-BF4E-CACFB11E94C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76C2-B70C-4952-821D-AA76BB0E8132}" type="datetimeFigureOut">
              <a:rPr lang="de-AT" smtClean="0"/>
              <a:pPr/>
              <a:t>12.01.2014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0B0C-42FD-4970-BF4E-CACFB11E94C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76C2-B70C-4952-821D-AA76BB0E8132}" type="datetimeFigureOut">
              <a:rPr lang="de-AT" smtClean="0"/>
              <a:pPr/>
              <a:t>12.01.2014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0B0C-42FD-4970-BF4E-CACFB11E94C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76C2-B70C-4952-821D-AA76BB0E8132}" type="datetimeFigureOut">
              <a:rPr lang="de-AT" smtClean="0"/>
              <a:pPr/>
              <a:t>12.01.2014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0B0C-42FD-4970-BF4E-CACFB11E94C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76C2-B70C-4952-821D-AA76BB0E8132}" type="datetimeFigureOut">
              <a:rPr lang="de-AT" smtClean="0"/>
              <a:pPr/>
              <a:t>12.01.2014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0B0C-42FD-4970-BF4E-CACFB11E94C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12.01.2014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76C2-B70C-4952-821D-AA76BB0E8132}" type="datetimeFigureOut">
              <a:rPr lang="de-AT" smtClean="0"/>
              <a:pPr/>
              <a:t>12.01.2014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0B0C-42FD-4970-BF4E-CACFB11E94C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76C2-B70C-4952-821D-AA76BB0E8132}" type="datetimeFigureOut">
              <a:rPr lang="de-AT" smtClean="0"/>
              <a:pPr/>
              <a:t>12.01.2014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0B0C-42FD-4970-BF4E-CACFB11E94C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76C2-B70C-4952-821D-AA76BB0E8132}" type="datetimeFigureOut">
              <a:rPr lang="de-AT" smtClean="0"/>
              <a:pPr/>
              <a:t>12.01.2014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0B0C-42FD-4970-BF4E-CACFB11E94C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12.01.2014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12.01.2014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12.01.2014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12.01.2014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12.01.2014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12.01.2014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12.01.2014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12.01.2014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876C2-B70C-4952-821D-AA76BB0E8132}" type="datetimeFigureOut">
              <a:rPr lang="de-AT" smtClean="0"/>
              <a:pPr/>
              <a:t>12.01.2014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0B0C-42FD-4970-BF4E-CACFB11E94C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Infos für die Präsentation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 smtClean="0"/>
              <a:t>15 min</a:t>
            </a:r>
          </a:p>
          <a:p>
            <a:r>
              <a:rPr lang="de-AT" dirty="0" smtClean="0"/>
              <a:t>kurzer Überblick über die eingesetzte Technologie</a:t>
            </a:r>
          </a:p>
          <a:p>
            <a:r>
              <a:rPr lang="de-AT" dirty="0" smtClean="0"/>
              <a:t>Aufgabenstellung</a:t>
            </a:r>
          </a:p>
          <a:p>
            <a:r>
              <a:rPr lang="de-AT" dirty="0" smtClean="0"/>
              <a:t>Engineering Teil</a:t>
            </a:r>
          </a:p>
          <a:p>
            <a:r>
              <a:rPr lang="de-AT" dirty="0" smtClean="0"/>
              <a:t>Management Applikation (Wie erfolgt das </a:t>
            </a:r>
            <a:r>
              <a:rPr lang="de-AT" dirty="0" err="1" smtClean="0"/>
              <a:t>Interfacing</a:t>
            </a:r>
            <a:r>
              <a:rPr lang="de-AT" dirty="0" smtClean="0"/>
              <a:t> mit dem Bus? Wie erfolgt Adressierung? Welche Kommunikationsservices werden eingesetzt z.B. für Discovery, Datenzugriff, etc.?)</a:t>
            </a:r>
          </a:p>
          <a:p>
            <a:r>
              <a:rPr lang="de-AT" dirty="0" err="1" smtClean="0"/>
              <a:t>Leasons</a:t>
            </a:r>
            <a:r>
              <a:rPr lang="de-AT" dirty="0" smtClean="0"/>
              <a:t> </a:t>
            </a:r>
            <a:r>
              <a:rPr lang="de-AT" dirty="0" err="1" smtClean="0"/>
              <a:t>Learned</a:t>
            </a:r>
            <a:r>
              <a:rPr lang="de-AT" dirty="0" smtClean="0"/>
              <a:t>: Wo gab es Schwierigkeiten? Wesentliche Vor- und Nachteile der Technologie? Welche Funktionalitäten können einfach realisiert werden und wo gibt es Einschränkungen?</a:t>
            </a:r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Management Applikation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Calimero</a:t>
            </a:r>
            <a:r>
              <a:rPr lang="de-AT" dirty="0" smtClean="0"/>
              <a:t>-Java Teil</a:t>
            </a:r>
          </a:p>
          <a:p>
            <a:r>
              <a:rPr lang="de-AT" dirty="0" smtClean="0"/>
              <a:t>Java Applet</a:t>
            </a:r>
          </a:p>
          <a:p>
            <a:r>
              <a:rPr lang="de-AT" dirty="0" smtClean="0"/>
              <a:t>Remote </a:t>
            </a:r>
            <a:r>
              <a:rPr lang="de-AT" dirty="0" err="1" smtClean="0"/>
              <a:t>Control</a:t>
            </a:r>
            <a:endParaRPr lang="de-AT" dirty="0" smtClean="0"/>
          </a:p>
          <a:p>
            <a:r>
              <a:rPr lang="de-AT" dirty="0" smtClean="0"/>
              <a:t>Beschreibung, Grafik über den Aufbau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Lessons</a:t>
            </a:r>
            <a:r>
              <a:rPr lang="de-AT" dirty="0" smtClean="0"/>
              <a:t> </a:t>
            </a:r>
            <a:r>
              <a:rPr lang="de-AT" dirty="0" err="1" smtClean="0"/>
              <a:t>Learned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Unterschied zwischen physikalischer- und Gruppenadresse</a:t>
            </a:r>
          </a:p>
          <a:p>
            <a:r>
              <a:rPr lang="de-AT" dirty="0" smtClean="0"/>
              <a:t>Den Taster zu lesen macht wenig Sinn, erzeugt keine Nachricht wenn nicht in einer Gruppe mit Licht, müsste </a:t>
            </a:r>
            <a:r>
              <a:rPr lang="de-AT" dirty="0" err="1" smtClean="0"/>
              <a:t>gepollt</a:t>
            </a:r>
            <a:r>
              <a:rPr lang="de-AT" dirty="0" smtClean="0"/>
              <a:t> werden</a:t>
            </a:r>
          </a:p>
          <a:p>
            <a:r>
              <a:rPr lang="de-AT" dirty="0" smtClean="0"/>
              <a:t>Das Resultat (Licht eingeschaltet) kann </a:t>
            </a:r>
            <a:r>
              <a:rPr lang="de-AT" dirty="0" err="1" smtClean="0"/>
              <a:t>gepollt</a:t>
            </a:r>
            <a:r>
              <a:rPr lang="de-AT" dirty="0" smtClean="0"/>
              <a:t> werden</a:t>
            </a:r>
          </a:p>
          <a:p>
            <a:r>
              <a:rPr lang="de-AT" dirty="0" smtClean="0"/>
              <a:t>Adress-Programmierung ist zeitaufwendig (Program-Button am Gerät muss gedrückt werden) 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KNX Engineering mit </a:t>
            </a:r>
            <a:r>
              <a:rPr lang="de-AT" dirty="0" err="1" smtClean="0"/>
              <a:t>Calimero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Thomas Frühwirth</a:t>
            </a:r>
          </a:p>
          <a:p>
            <a:r>
              <a:rPr lang="de-AT" dirty="0" smtClean="0"/>
              <a:t>Markus Schütz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KNX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  <a:p>
            <a:r>
              <a:rPr lang="de-AT" dirty="0" err="1" smtClean="0"/>
              <a:t>Batibus</a:t>
            </a:r>
            <a:r>
              <a:rPr lang="de-AT" dirty="0" smtClean="0"/>
              <a:t>, </a:t>
            </a:r>
            <a:r>
              <a:rPr lang="de-AT" dirty="0" err="1" smtClean="0"/>
              <a:t>Europ</a:t>
            </a:r>
            <a:r>
              <a:rPr lang="de-AT" dirty="0" smtClean="0"/>
              <a:t>. Home System, </a:t>
            </a:r>
            <a:r>
              <a:rPr lang="de-AT" dirty="0" err="1" smtClean="0"/>
              <a:t>Europ</a:t>
            </a:r>
            <a:r>
              <a:rPr lang="de-AT" dirty="0" smtClean="0"/>
              <a:t>. Installation Bus</a:t>
            </a:r>
          </a:p>
          <a:p>
            <a:r>
              <a:rPr lang="de-AT" dirty="0" smtClean="0"/>
              <a:t>Offener Standard</a:t>
            </a:r>
          </a:p>
          <a:p>
            <a:r>
              <a:rPr lang="de-AT" dirty="0" smtClean="0"/>
              <a:t>Zertifizierung durch KNX </a:t>
            </a:r>
            <a:r>
              <a:rPr lang="de-AT" dirty="0" err="1" smtClean="0"/>
              <a:t>Association</a:t>
            </a:r>
            <a:endParaRPr lang="de-AT" dirty="0" smtClean="0"/>
          </a:p>
          <a:p>
            <a:r>
              <a:rPr lang="de-AT" dirty="0" smtClean="0"/>
              <a:t>Primär: Feldebene</a:t>
            </a:r>
          </a:p>
          <a:p>
            <a:r>
              <a:rPr lang="de-AT" dirty="0" smtClean="0"/>
              <a:t>Medien: IP, TP, PL, RF</a:t>
            </a:r>
          </a:p>
          <a:p>
            <a:r>
              <a:rPr lang="de-AT" dirty="0" smtClean="0"/>
              <a:t>Geringe Datenraten</a:t>
            </a:r>
          </a:p>
          <a:p>
            <a:r>
              <a:rPr lang="de-AT" dirty="0" smtClean="0"/>
              <a:t>Verteilt, kein zentraler Controller</a:t>
            </a:r>
          </a:p>
          <a:p>
            <a:r>
              <a:rPr lang="de-AT" dirty="0" smtClean="0"/>
              <a:t>Physikalische vs. Gruppen Adressen</a:t>
            </a:r>
          </a:p>
        </p:txBody>
      </p:sp>
      <p:pic>
        <p:nvPicPr>
          <p:cNvPr id="7170" name="Picture 2" descr="http://www.web177824.clarahost.fr/images/logos/Logo_EHS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1412776"/>
            <a:ext cx="880857" cy="963589"/>
          </a:xfrm>
          <a:prstGeom prst="rect">
            <a:avLst/>
          </a:prstGeom>
          <a:noFill/>
        </p:spPr>
      </p:pic>
      <p:pic>
        <p:nvPicPr>
          <p:cNvPr id="7177" name="Picture 9" descr="U:\HBA\Praesentation\Bilder\inde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1556792"/>
            <a:ext cx="1296144" cy="648072"/>
          </a:xfrm>
          <a:prstGeom prst="rect">
            <a:avLst/>
          </a:prstGeom>
          <a:noFill/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1760" y="1340768"/>
            <a:ext cx="949592" cy="111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uppieren 126"/>
          <p:cNvGrpSpPr/>
          <p:nvPr/>
        </p:nvGrpSpPr>
        <p:grpSpPr>
          <a:xfrm>
            <a:off x="5004048" y="2348880"/>
            <a:ext cx="3600400" cy="3744416"/>
            <a:chOff x="5148064" y="2708920"/>
            <a:chExt cx="3600400" cy="3744416"/>
          </a:xfrm>
        </p:grpSpPr>
        <p:sp>
          <p:nvSpPr>
            <p:cNvPr id="128" name="Abgerundetes Rechteck 127"/>
            <p:cNvSpPr/>
            <p:nvPr/>
          </p:nvSpPr>
          <p:spPr>
            <a:xfrm>
              <a:off x="5148064" y="2780928"/>
              <a:ext cx="3600400" cy="3672408"/>
            </a:xfrm>
            <a:prstGeom prst="round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129" name="Gerade Verbindung 128"/>
            <p:cNvCxnSpPr/>
            <p:nvPr/>
          </p:nvCxnSpPr>
          <p:spPr>
            <a:xfrm>
              <a:off x="5364088" y="3356992"/>
              <a:ext cx="316835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feld 129"/>
            <p:cNvSpPr txBox="1"/>
            <p:nvPr/>
          </p:nvSpPr>
          <p:spPr>
            <a:xfrm>
              <a:off x="5220072" y="2996952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 smtClean="0"/>
                <a:t>Hauptlinie</a:t>
              </a:r>
              <a:endParaRPr lang="de-AT" dirty="0"/>
            </a:p>
          </p:txBody>
        </p:sp>
        <p:sp>
          <p:nvSpPr>
            <p:cNvPr id="131" name="Rechteck 130"/>
            <p:cNvSpPr/>
            <p:nvPr/>
          </p:nvSpPr>
          <p:spPr>
            <a:xfrm>
              <a:off x="5580112" y="3573016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LC</a:t>
              </a:r>
              <a:endParaRPr lang="de-AT" dirty="0"/>
            </a:p>
          </p:txBody>
        </p:sp>
        <p:sp>
          <p:nvSpPr>
            <p:cNvPr id="132" name="Rechteck 131"/>
            <p:cNvSpPr/>
            <p:nvPr/>
          </p:nvSpPr>
          <p:spPr>
            <a:xfrm>
              <a:off x="7596336" y="3573016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LC</a:t>
              </a:r>
              <a:endParaRPr lang="de-AT" dirty="0"/>
            </a:p>
          </p:txBody>
        </p:sp>
        <p:sp>
          <p:nvSpPr>
            <p:cNvPr id="133" name="Rechteck 132"/>
            <p:cNvSpPr/>
            <p:nvPr/>
          </p:nvSpPr>
          <p:spPr>
            <a:xfrm>
              <a:off x="5580112" y="5157192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LV</a:t>
              </a:r>
              <a:endParaRPr lang="de-AT" dirty="0"/>
            </a:p>
          </p:txBody>
        </p:sp>
        <p:sp>
          <p:nvSpPr>
            <p:cNvPr id="134" name="Rechteck 133"/>
            <p:cNvSpPr/>
            <p:nvPr/>
          </p:nvSpPr>
          <p:spPr>
            <a:xfrm>
              <a:off x="6012160" y="4005064"/>
              <a:ext cx="576064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smtClean="0">
                  <a:solidFill>
                    <a:schemeClr val="tx1"/>
                  </a:solidFill>
                </a:rPr>
                <a:t>VDC</a:t>
              </a:r>
              <a:endParaRPr lang="de-AT" sz="1200" dirty="0">
                <a:solidFill>
                  <a:schemeClr val="tx1"/>
                </a:solidFill>
              </a:endParaRPr>
            </a:p>
          </p:txBody>
        </p:sp>
        <p:sp>
          <p:nvSpPr>
            <p:cNvPr id="135" name="Ellipse 134"/>
            <p:cNvSpPr/>
            <p:nvPr/>
          </p:nvSpPr>
          <p:spPr>
            <a:xfrm>
              <a:off x="6156176" y="4365104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36" name="Rechteck 135"/>
            <p:cNvSpPr/>
            <p:nvPr/>
          </p:nvSpPr>
          <p:spPr>
            <a:xfrm>
              <a:off x="6012160" y="5589240"/>
              <a:ext cx="576064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smtClean="0">
                  <a:solidFill>
                    <a:schemeClr val="tx1"/>
                  </a:solidFill>
                </a:rPr>
                <a:t>VDC</a:t>
              </a:r>
              <a:endParaRPr lang="de-AT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37" name="Gerade Verbindung 136"/>
            <p:cNvCxnSpPr>
              <a:stCxn id="131" idx="2"/>
              <a:endCxn id="133" idx="0"/>
            </p:cNvCxnSpPr>
            <p:nvPr/>
          </p:nvCxnSpPr>
          <p:spPr>
            <a:xfrm>
              <a:off x="5868144" y="3933056"/>
              <a:ext cx="0" cy="122413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137"/>
            <p:cNvCxnSpPr>
              <a:stCxn id="133" idx="2"/>
            </p:cNvCxnSpPr>
            <p:nvPr/>
          </p:nvCxnSpPr>
          <p:spPr>
            <a:xfrm>
              <a:off x="5868144" y="5517232"/>
              <a:ext cx="0" cy="792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 Verbindung 138"/>
            <p:cNvCxnSpPr>
              <a:stCxn id="136" idx="1"/>
            </p:cNvCxnSpPr>
            <p:nvPr/>
          </p:nvCxnSpPr>
          <p:spPr>
            <a:xfrm flipH="1">
              <a:off x="5868144" y="5733256"/>
              <a:ext cx="1440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139"/>
            <p:cNvCxnSpPr/>
            <p:nvPr/>
          </p:nvCxnSpPr>
          <p:spPr>
            <a:xfrm flipH="1">
              <a:off x="5868144" y="4149080"/>
              <a:ext cx="1440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Ellipse 140"/>
            <p:cNvSpPr/>
            <p:nvPr/>
          </p:nvSpPr>
          <p:spPr>
            <a:xfrm>
              <a:off x="6156176" y="479715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42" name="Ellipse 141"/>
            <p:cNvSpPr/>
            <p:nvPr/>
          </p:nvSpPr>
          <p:spPr>
            <a:xfrm>
              <a:off x="5292080" y="4509120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143" name="Gerade Verbindung 142"/>
            <p:cNvCxnSpPr>
              <a:endCxn id="142" idx="6"/>
            </p:cNvCxnSpPr>
            <p:nvPr/>
          </p:nvCxnSpPr>
          <p:spPr>
            <a:xfrm flipH="1">
              <a:off x="5580112" y="4653136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Gerade Verbindung 143"/>
            <p:cNvCxnSpPr>
              <a:stCxn id="141" idx="2"/>
            </p:cNvCxnSpPr>
            <p:nvPr/>
          </p:nvCxnSpPr>
          <p:spPr>
            <a:xfrm flipH="1">
              <a:off x="5868144" y="4941168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 Verbindung 144"/>
            <p:cNvCxnSpPr>
              <a:stCxn id="135" idx="2"/>
            </p:cNvCxnSpPr>
            <p:nvPr/>
          </p:nvCxnSpPr>
          <p:spPr>
            <a:xfrm flipH="1">
              <a:off x="5868144" y="4509120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Ellipse 145"/>
            <p:cNvSpPr/>
            <p:nvPr/>
          </p:nvSpPr>
          <p:spPr>
            <a:xfrm>
              <a:off x="6156176" y="602128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47" name="Ellipse 146"/>
            <p:cNvSpPr/>
            <p:nvPr/>
          </p:nvSpPr>
          <p:spPr>
            <a:xfrm>
              <a:off x="5292080" y="573325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148" name="Gerade Verbindung 147"/>
            <p:cNvCxnSpPr>
              <a:endCxn id="147" idx="6"/>
            </p:cNvCxnSpPr>
            <p:nvPr/>
          </p:nvCxnSpPr>
          <p:spPr>
            <a:xfrm flipH="1">
              <a:off x="5580112" y="5877272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 Verbindung 148"/>
            <p:cNvCxnSpPr>
              <a:stCxn id="146" idx="2"/>
            </p:cNvCxnSpPr>
            <p:nvPr/>
          </p:nvCxnSpPr>
          <p:spPr>
            <a:xfrm flipH="1">
              <a:off x="5868144" y="6165304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Gerade Verbindung 149"/>
            <p:cNvCxnSpPr/>
            <p:nvPr/>
          </p:nvCxnSpPr>
          <p:spPr>
            <a:xfrm>
              <a:off x="5868144" y="3356992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150"/>
            <p:cNvCxnSpPr>
              <a:stCxn id="132" idx="2"/>
            </p:cNvCxnSpPr>
            <p:nvPr/>
          </p:nvCxnSpPr>
          <p:spPr>
            <a:xfrm>
              <a:off x="7884368" y="3933056"/>
              <a:ext cx="0" cy="22322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hteck 151"/>
            <p:cNvSpPr/>
            <p:nvPr/>
          </p:nvSpPr>
          <p:spPr>
            <a:xfrm>
              <a:off x="8028384" y="4005064"/>
              <a:ext cx="576064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smtClean="0">
                  <a:solidFill>
                    <a:schemeClr val="tx1"/>
                  </a:solidFill>
                </a:rPr>
                <a:t>VDC</a:t>
              </a:r>
              <a:endParaRPr lang="de-AT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Gerade Verbindung 152"/>
            <p:cNvCxnSpPr/>
            <p:nvPr/>
          </p:nvCxnSpPr>
          <p:spPr>
            <a:xfrm flipH="1">
              <a:off x="7884368" y="4149080"/>
              <a:ext cx="1440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Ellipse 153"/>
            <p:cNvSpPr/>
            <p:nvPr/>
          </p:nvSpPr>
          <p:spPr>
            <a:xfrm>
              <a:off x="8172400" y="4365104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55" name="Ellipse 154"/>
            <p:cNvSpPr/>
            <p:nvPr/>
          </p:nvSpPr>
          <p:spPr>
            <a:xfrm>
              <a:off x="8172400" y="479715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7308304" y="4509120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157" name="Gerade Verbindung 156"/>
            <p:cNvCxnSpPr>
              <a:endCxn id="156" idx="6"/>
            </p:cNvCxnSpPr>
            <p:nvPr/>
          </p:nvCxnSpPr>
          <p:spPr>
            <a:xfrm flipH="1">
              <a:off x="7596336" y="4653136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 Verbindung 157"/>
            <p:cNvCxnSpPr>
              <a:stCxn id="155" idx="2"/>
            </p:cNvCxnSpPr>
            <p:nvPr/>
          </p:nvCxnSpPr>
          <p:spPr>
            <a:xfrm flipH="1">
              <a:off x="7884368" y="4941168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158"/>
            <p:cNvCxnSpPr>
              <a:stCxn id="154" idx="2"/>
            </p:cNvCxnSpPr>
            <p:nvPr/>
          </p:nvCxnSpPr>
          <p:spPr>
            <a:xfrm flipH="1">
              <a:off x="7884368" y="4509120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Ellipse 159"/>
            <p:cNvSpPr/>
            <p:nvPr/>
          </p:nvSpPr>
          <p:spPr>
            <a:xfrm>
              <a:off x="8172400" y="5229200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61" name="Ellipse 160"/>
            <p:cNvSpPr/>
            <p:nvPr/>
          </p:nvSpPr>
          <p:spPr>
            <a:xfrm>
              <a:off x="8172400" y="56612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62" name="Ellipse 161"/>
            <p:cNvSpPr/>
            <p:nvPr/>
          </p:nvSpPr>
          <p:spPr>
            <a:xfrm>
              <a:off x="7308304" y="537321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163" name="Gerade Verbindung 162"/>
            <p:cNvCxnSpPr>
              <a:endCxn id="162" idx="6"/>
            </p:cNvCxnSpPr>
            <p:nvPr/>
          </p:nvCxnSpPr>
          <p:spPr>
            <a:xfrm flipH="1">
              <a:off x="7596336" y="5517232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 Verbindung 163"/>
            <p:cNvCxnSpPr>
              <a:stCxn id="161" idx="2"/>
            </p:cNvCxnSpPr>
            <p:nvPr/>
          </p:nvCxnSpPr>
          <p:spPr>
            <a:xfrm flipH="1">
              <a:off x="7884368" y="5805264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164"/>
            <p:cNvCxnSpPr>
              <a:stCxn id="160" idx="2"/>
            </p:cNvCxnSpPr>
            <p:nvPr/>
          </p:nvCxnSpPr>
          <p:spPr>
            <a:xfrm flipH="1">
              <a:off x="7884368" y="5373216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Ellipse 165"/>
            <p:cNvSpPr/>
            <p:nvPr/>
          </p:nvSpPr>
          <p:spPr>
            <a:xfrm>
              <a:off x="7308304" y="501317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167" name="Gerade Verbindung 166"/>
            <p:cNvCxnSpPr>
              <a:endCxn id="166" idx="6"/>
            </p:cNvCxnSpPr>
            <p:nvPr/>
          </p:nvCxnSpPr>
          <p:spPr>
            <a:xfrm flipH="1">
              <a:off x="7596336" y="5157192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hteck 167"/>
            <p:cNvSpPr/>
            <p:nvPr/>
          </p:nvSpPr>
          <p:spPr>
            <a:xfrm>
              <a:off x="6444208" y="2852936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BC</a:t>
              </a:r>
              <a:endParaRPr lang="de-AT" dirty="0"/>
            </a:p>
          </p:txBody>
        </p:sp>
        <p:cxnSp>
          <p:nvCxnSpPr>
            <p:cNvPr id="169" name="Gerade Verbindung 168"/>
            <p:cNvCxnSpPr>
              <a:stCxn id="168" idx="2"/>
            </p:cNvCxnSpPr>
            <p:nvPr/>
          </p:nvCxnSpPr>
          <p:spPr>
            <a:xfrm>
              <a:off x="6732240" y="3212976"/>
              <a:ext cx="0" cy="1440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169"/>
            <p:cNvCxnSpPr/>
            <p:nvPr/>
          </p:nvCxnSpPr>
          <p:spPr>
            <a:xfrm>
              <a:off x="6732240" y="2708920"/>
              <a:ext cx="0" cy="1440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Physikalische Adressen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Reflektieren Topologie (physikalische Struktur)</a:t>
            </a:r>
          </a:p>
          <a:p>
            <a:pPr lvl="1"/>
            <a:r>
              <a:rPr lang="de-AT" dirty="0" smtClean="0"/>
              <a:t>Bereich/Zone (&lt;=15)</a:t>
            </a:r>
          </a:p>
          <a:p>
            <a:pPr lvl="1"/>
            <a:r>
              <a:rPr lang="de-AT" dirty="0" smtClean="0"/>
              <a:t>Linie (&lt;=15)</a:t>
            </a:r>
          </a:p>
          <a:p>
            <a:pPr lvl="1"/>
            <a:r>
              <a:rPr lang="de-AT" dirty="0" smtClean="0"/>
              <a:t>Teilnehmer (&lt;=256)</a:t>
            </a:r>
          </a:p>
          <a:p>
            <a:pPr lvl="1"/>
            <a:r>
              <a:rPr lang="de-AT" dirty="0" smtClean="0"/>
              <a:t>Bsp.: 8.7.213</a:t>
            </a:r>
          </a:p>
          <a:p>
            <a:r>
              <a:rPr lang="de-AT" dirty="0" smtClean="0"/>
              <a:t>„Programmier-Taste“ </a:t>
            </a:r>
            <a:br>
              <a:rPr lang="de-AT" dirty="0" smtClean="0"/>
            </a:br>
            <a:r>
              <a:rPr lang="de-AT" dirty="0" smtClean="0"/>
              <a:t>am Gerät</a:t>
            </a:r>
            <a:endParaRPr lang="de-AT" dirty="0"/>
          </a:p>
        </p:txBody>
      </p:sp>
      <p:sp>
        <p:nvSpPr>
          <p:cNvPr id="14" name="Textfeld 13"/>
          <p:cNvSpPr txBox="1"/>
          <p:nvPr/>
        </p:nvSpPr>
        <p:spPr>
          <a:xfrm>
            <a:off x="7236296" y="658100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Quelle: hba13-knx.pdf</a:t>
            </a:r>
            <a:endParaRPr lang="de-AT" sz="1200" dirty="0"/>
          </a:p>
        </p:txBody>
      </p:sp>
      <p:grpSp>
        <p:nvGrpSpPr>
          <p:cNvPr id="82" name="Gruppieren 81"/>
          <p:cNvGrpSpPr/>
          <p:nvPr/>
        </p:nvGrpSpPr>
        <p:grpSpPr>
          <a:xfrm>
            <a:off x="4499992" y="2636912"/>
            <a:ext cx="3600400" cy="3744416"/>
            <a:chOff x="5148064" y="2708920"/>
            <a:chExt cx="3600400" cy="3744416"/>
          </a:xfrm>
        </p:grpSpPr>
        <p:sp>
          <p:nvSpPr>
            <p:cNvPr id="15" name="Abgerundetes Rechteck 14"/>
            <p:cNvSpPr/>
            <p:nvPr/>
          </p:nvSpPr>
          <p:spPr>
            <a:xfrm>
              <a:off x="5148064" y="2780928"/>
              <a:ext cx="3600400" cy="3672408"/>
            </a:xfrm>
            <a:prstGeom prst="round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16" name="Gerade Verbindung 15"/>
            <p:cNvCxnSpPr/>
            <p:nvPr/>
          </p:nvCxnSpPr>
          <p:spPr>
            <a:xfrm>
              <a:off x="5364088" y="3356992"/>
              <a:ext cx="316835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>
            <a:xfrm>
              <a:off x="5220072" y="2996952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 smtClean="0"/>
                <a:t>Hauptlinie</a:t>
              </a:r>
              <a:endParaRPr lang="de-AT" dirty="0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5580112" y="3573016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LC</a:t>
              </a:r>
              <a:endParaRPr lang="de-AT" dirty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7596336" y="3573016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LC</a:t>
              </a:r>
              <a:endParaRPr lang="de-AT" dirty="0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5580112" y="5157192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LV</a:t>
              </a:r>
              <a:endParaRPr lang="de-AT" dirty="0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6012160" y="4005064"/>
              <a:ext cx="576064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smtClean="0">
                  <a:solidFill>
                    <a:schemeClr val="tx1"/>
                  </a:solidFill>
                </a:rPr>
                <a:t>VDC</a:t>
              </a:r>
              <a:endParaRPr lang="de-AT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Ellipse 22"/>
            <p:cNvSpPr/>
            <p:nvPr/>
          </p:nvSpPr>
          <p:spPr>
            <a:xfrm>
              <a:off x="6156176" y="4365104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6012160" y="5589240"/>
              <a:ext cx="576064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smtClean="0">
                  <a:solidFill>
                    <a:schemeClr val="tx1"/>
                  </a:solidFill>
                </a:rPr>
                <a:t>VDC</a:t>
              </a:r>
              <a:endParaRPr lang="de-AT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Gerade Verbindung 24"/>
            <p:cNvCxnSpPr>
              <a:stCxn id="18" idx="2"/>
              <a:endCxn id="20" idx="0"/>
            </p:cNvCxnSpPr>
            <p:nvPr/>
          </p:nvCxnSpPr>
          <p:spPr>
            <a:xfrm>
              <a:off x="5868144" y="3933056"/>
              <a:ext cx="0" cy="122413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>
              <a:stCxn id="20" idx="2"/>
            </p:cNvCxnSpPr>
            <p:nvPr/>
          </p:nvCxnSpPr>
          <p:spPr>
            <a:xfrm>
              <a:off x="5868144" y="5517232"/>
              <a:ext cx="0" cy="792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>
              <a:stCxn id="24" idx="1"/>
            </p:cNvCxnSpPr>
            <p:nvPr/>
          </p:nvCxnSpPr>
          <p:spPr>
            <a:xfrm flipH="1">
              <a:off x="5868144" y="5733256"/>
              <a:ext cx="1440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/>
          </p:nvCxnSpPr>
          <p:spPr>
            <a:xfrm flipH="1">
              <a:off x="5868144" y="4149080"/>
              <a:ext cx="1440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llipse 40"/>
            <p:cNvSpPr/>
            <p:nvPr/>
          </p:nvSpPr>
          <p:spPr>
            <a:xfrm>
              <a:off x="6156176" y="479715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2" name="Ellipse 41"/>
            <p:cNvSpPr/>
            <p:nvPr/>
          </p:nvSpPr>
          <p:spPr>
            <a:xfrm>
              <a:off x="5292080" y="4509120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43" name="Gerade Verbindung 42"/>
            <p:cNvCxnSpPr>
              <a:endCxn id="42" idx="6"/>
            </p:cNvCxnSpPr>
            <p:nvPr/>
          </p:nvCxnSpPr>
          <p:spPr>
            <a:xfrm flipH="1">
              <a:off x="5580112" y="4653136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>
              <a:stCxn id="41" idx="2"/>
            </p:cNvCxnSpPr>
            <p:nvPr/>
          </p:nvCxnSpPr>
          <p:spPr>
            <a:xfrm flipH="1">
              <a:off x="5868144" y="4941168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>
              <a:stCxn id="23" idx="2"/>
            </p:cNvCxnSpPr>
            <p:nvPr/>
          </p:nvCxnSpPr>
          <p:spPr>
            <a:xfrm flipH="1">
              <a:off x="5868144" y="4509120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lipse 49"/>
            <p:cNvSpPr/>
            <p:nvPr/>
          </p:nvSpPr>
          <p:spPr>
            <a:xfrm>
              <a:off x="6156176" y="602128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1" name="Ellipse 50"/>
            <p:cNvSpPr/>
            <p:nvPr/>
          </p:nvSpPr>
          <p:spPr>
            <a:xfrm>
              <a:off x="5292080" y="573325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52" name="Gerade Verbindung 51"/>
            <p:cNvCxnSpPr>
              <a:endCxn id="51" idx="6"/>
            </p:cNvCxnSpPr>
            <p:nvPr/>
          </p:nvCxnSpPr>
          <p:spPr>
            <a:xfrm flipH="1">
              <a:off x="5580112" y="5877272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>
              <a:stCxn id="50" idx="2"/>
            </p:cNvCxnSpPr>
            <p:nvPr/>
          </p:nvCxnSpPr>
          <p:spPr>
            <a:xfrm flipH="1">
              <a:off x="5868144" y="6165304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>
              <a:off x="5868144" y="3356992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>
              <a:stCxn id="19" idx="2"/>
            </p:cNvCxnSpPr>
            <p:nvPr/>
          </p:nvCxnSpPr>
          <p:spPr>
            <a:xfrm>
              <a:off x="7884368" y="3933056"/>
              <a:ext cx="0" cy="22322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61"/>
            <p:cNvSpPr/>
            <p:nvPr/>
          </p:nvSpPr>
          <p:spPr>
            <a:xfrm>
              <a:off x="8028384" y="4005064"/>
              <a:ext cx="576064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smtClean="0">
                  <a:solidFill>
                    <a:schemeClr val="tx1"/>
                  </a:solidFill>
                </a:rPr>
                <a:t>VDC</a:t>
              </a:r>
              <a:endParaRPr lang="de-AT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Gerade Verbindung 62"/>
            <p:cNvCxnSpPr/>
            <p:nvPr/>
          </p:nvCxnSpPr>
          <p:spPr>
            <a:xfrm flipH="1">
              <a:off x="7884368" y="4149080"/>
              <a:ext cx="1440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llipse 63"/>
            <p:cNvSpPr/>
            <p:nvPr/>
          </p:nvSpPr>
          <p:spPr>
            <a:xfrm>
              <a:off x="8172400" y="4365104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5" name="Ellipse 64"/>
            <p:cNvSpPr/>
            <p:nvPr/>
          </p:nvSpPr>
          <p:spPr>
            <a:xfrm>
              <a:off x="8172400" y="479715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6" name="Ellipse 65"/>
            <p:cNvSpPr/>
            <p:nvPr/>
          </p:nvSpPr>
          <p:spPr>
            <a:xfrm>
              <a:off x="7308304" y="4509120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67" name="Gerade Verbindung 66"/>
            <p:cNvCxnSpPr>
              <a:endCxn id="66" idx="6"/>
            </p:cNvCxnSpPr>
            <p:nvPr/>
          </p:nvCxnSpPr>
          <p:spPr>
            <a:xfrm flipH="1">
              <a:off x="7596336" y="4653136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>
              <a:stCxn id="65" idx="2"/>
            </p:cNvCxnSpPr>
            <p:nvPr/>
          </p:nvCxnSpPr>
          <p:spPr>
            <a:xfrm flipH="1">
              <a:off x="7884368" y="4941168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>
              <a:stCxn id="64" idx="2"/>
            </p:cNvCxnSpPr>
            <p:nvPr/>
          </p:nvCxnSpPr>
          <p:spPr>
            <a:xfrm flipH="1">
              <a:off x="7884368" y="4509120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Ellipse 69"/>
            <p:cNvSpPr/>
            <p:nvPr/>
          </p:nvSpPr>
          <p:spPr>
            <a:xfrm>
              <a:off x="8172400" y="5229200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1" name="Ellipse 70"/>
            <p:cNvSpPr/>
            <p:nvPr/>
          </p:nvSpPr>
          <p:spPr>
            <a:xfrm>
              <a:off x="8172400" y="56612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2" name="Ellipse 71"/>
            <p:cNvSpPr/>
            <p:nvPr/>
          </p:nvSpPr>
          <p:spPr>
            <a:xfrm>
              <a:off x="7308304" y="537321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73" name="Gerade Verbindung 72"/>
            <p:cNvCxnSpPr>
              <a:endCxn id="72" idx="6"/>
            </p:cNvCxnSpPr>
            <p:nvPr/>
          </p:nvCxnSpPr>
          <p:spPr>
            <a:xfrm flipH="1">
              <a:off x="7596336" y="5517232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>
              <a:stCxn id="71" idx="2"/>
            </p:cNvCxnSpPr>
            <p:nvPr/>
          </p:nvCxnSpPr>
          <p:spPr>
            <a:xfrm flipH="1">
              <a:off x="7884368" y="5805264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74"/>
            <p:cNvCxnSpPr>
              <a:stCxn id="70" idx="2"/>
            </p:cNvCxnSpPr>
            <p:nvPr/>
          </p:nvCxnSpPr>
          <p:spPr>
            <a:xfrm flipH="1">
              <a:off x="7884368" y="5373216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Ellipse 75"/>
            <p:cNvSpPr/>
            <p:nvPr/>
          </p:nvSpPr>
          <p:spPr>
            <a:xfrm>
              <a:off x="7308304" y="501317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77" name="Gerade Verbindung 76"/>
            <p:cNvCxnSpPr>
              <a:endCxn id="76" idx="6"/>
            </p:cNvCxnSpPr>
            <p:nvPr/>
          </p:nvCxnSpPr>
          <p:spPr>
            <a:xfrm flipH="1">
              <a:off x="7596336" y="5157192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hteck 77"/>
            <p:cNvSpPr/>
            <p:nvPr/>
          </p:nvSpPr>
          <p:spPr>
            <a:xfrm>
              <a:off x="6444208" y="2852936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BC</a:t>
              </a:r>
              <a:endParaRPr lang="de-AT" dirty="0"/>
            </a:p>
          </p:txBody>
        </p:sp>
        <p:cxnSp>
          <p:nvCxnSpPr>
            <p:cNvPr id="79" name="Gerade Verbindung 78"/>
            <p:cNvCxnSpPr>
              <a:stCxn id="78" idx="2"/>
            </p:cNvCxnSpPr>
            <p:nvPr/>
          </p:nvCxnSpPr>
          <p:spPr>
            <a:xfrm>
              <a:off x="6732240" y="3212976"/>
              <a:ext cx="0" cy="1440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/>
            <p:cNvCxnSpPr/>
            <p:nvPr/>
          </p:nvCxnSpPr>
          <p:spPr>
            <a:xfrm>
              <a:off x="6732240" y="2708920"/>
              <a:ext cx="0" cy="1440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Gerade Verbindung 170"/>
          <p:cNvCxnSpPr/>
          <p:nvPr/>
        </p:nvCxnSpPr>
        <p:spPr>
          <a:xfrm flipV="1">
            <a:off x="5580112" y="2348880"/>
            <a:ext cx="1008112" cy="5760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uppieren 172"/>
          <p:cNvGrpSpPr/>
          <p:nvPr/>
        </p:nvGrpSpPr>
        <p:grpSpPr>
          <a:xfrm>
            <a:off x="3995936" y="2924944"/>
            <a:ext cx="3600400" cy="3744416"/>
            <a:chOff x="3995936" y="2924944"/>
            <a:chExt cx="3600400" cy="3744416"/>
          </a:xfrm>
        </p:grpSpPr>
        <p:sp>
          <p:nvSpPr>
            <p:cNvPr id="84" name="Abgerundetes Rechteck 83"/>
            <p:cNvSpPr/>
            <p:nvPr/>
          </p:nvSpPr>
          <p:spPr>
            <a:xfrm>
              <a:off x="3995936" y="2996952"/>
              <a:ext cx="3600400" cy="3672408"/>
            </a:xfrm>
            <a:prstGeom prst="round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85" name="Gerade Verbindung 84"/>
            <p:cNvCxnSpPr/>
            <p:nvPr/>
          </p:nvCxnSpPr>
          <p:spPr>
            <a:xfrm>
              <a:off x="4211960" y="3573016"/>
              <a:ext cx="316835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/>
            <p:cNvSpPr txBox="1"/>
            <p:nvPr/>
          </p:nvSpPr>
          <p:spPr>
            <a:xfrm>
              <a:off x="4067944" y="3212976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 smtClean="0"/>
                <a:t>Hauptlinie</a:t>
              </a:r>
              <a:endParaRPr lang="de-AT" dirty="0"/>
            </a:p>
          </p:txBody>
        </p:sp>
        <p:sp>
          <p:nvSpPr>
            <p:cNvPr id="87" name="Rechteck 86"/>
            <p:cNvSpPr/>
            <p:nvPr/>
          </p:nvSpPr>
          <p:spPr>
            <a:xfrm>
              <a:off x="4427984" y="3789040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LC</a:t>
              </a:r>
              <a:endParaRPr lang="de-AT" dirty="0"/>
            </a:p>
          </p:txBody>
        </p:sp>
        <p:sp>
          <p:nvSpPr>
            <p:cNvPr id="88" name="Rechteck 87"/>
            <p:cNvSpPr/>
            <p:nvPr/>
          </p:nvSpPr>
          <p:spPr>
            <a:xfrm>
              <a:off x="6444208" y="3789040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LC</a:t>
              </a:r>
              <a:endParaRPr lang="de-AT" dirty="0"/>
            </a:p>
          </p:txBody>
        </p:sp>
        <p:sp>
          <p:nvSpPr>
            <p:cNvPr id="89" name="Rechteck 88"/>
            <p:cNvSpPr/>
            <p:nvPr/>
          </p:nvSpPr>
          <p:spPr>
            <a:xfrm>
              <a:off x="4427984" y="5373216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LV</a:t>
              </a:r>
              <a:endParaRPr lang="de-AT" dirty="0"/>
            </a:p>
          </p:txBody>
        </p:sp>
        <p:sp>
          <p:nvSpPr>
            <p:cNvPr id="90" name="Rechteck 89"/>
            <p:cNvSpPr/>
            <p:nvPr/>
          </p:nvSpPr>
          <p:spPr>
            <a:xfrm>
              <a:off x="4860032" y="4221088"/>
              <a:ext cx="576064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smtClean="0">
                  <a:solidFill>
                    <a:schemeClr val="tx1"/>
                  </a:solidFill>
                </a:rPr>
                <a:t>VDC</a:t>
              </a:r>
              <a:endParaRPr lang="de-AT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Ellipse 90"/>
            <p:cNvSpPr/>
            <p:nvPr/>
          </p:nvSpPr>
          <p:spPr>
            <a:xfrm>
              <a:off x="5004048" y="458112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2" name="Rechteck 91"/>
            <p:cNvSpPr/>
            <p:nvPr/>
          </p:nvSpPr>
          <p:spPr>
            <a:xfrm>
              <a:off x="4860032" y="5805264"/>
              <a:ext cx="576064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smtClean="0">
                  <a:solidFill>
                    <a:schemeClr val="tx1"/>
                  </a:solidFill>
                </a:rPr>
                <a:t>VDC</a:t>
              </a:r>
              <a:endParaRPr lang="de-AT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Gerade Verbindung 92"/>
            <p:cNvCxnSpPr>
              <a:stCxn id="87" idx="2"/>
              <a:endCxn id="89" idx="0"/>
            </p:cNvCxnSpPr>
            <p:nvPr/>
          </p:nvCxnSpPr>
          <p:spPr>
            <a:xfrm>
              <a:off x="4716016" y="4149080"/>
              <a:ext cx="0" cy="122413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>
              <a:stCxn id="89" idx="2"/>
            </p:cNvCxnSpPr>
            <p:nvPr/>
          </p:nvCxnSpPr>
          <p:spPr>
            <a:xfrm>
              <a:off x="4716016" y="5733256"/>
              <a:ext cx="0" cy="792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>
              <a:stCxn id="92" idx="1"/>
            </p:cNvCxnSpPr>
            <p:nvPr/>
          </p:nvCxnSpPr>
          <p:spPr>
            <a:xfrm flipH="1">
              <a:off x="4716016" y="5949280"/>
              <a:ext cx="1440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95"/>
            <p:cNvCxnSpPr/>
            <p:nvPr/>
          </p:nvCxnSpPr>
          <p:spPr>
            <a:xfrm flipH="1">
              <a:off x="4716016" y="4365104"/>
              <a:ext cx="1440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lipse 96"/>
            <p:cNvSpPr/>
            <p:nvPr/>
          </p:nvSpPr>
          <p:spPr>
            <a:xfrm>
              <a:off x="5004048" y="501317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8" name="Ellipse 97"/>
            <p:cNvSpPr/>
            <p:nvPr/>
          </p:nvSpPr>
          <p:spPr>
            <a:xfrm>
              <a:off x="4139952" y="4725144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99" name="Gerade Verbindung 98"/>
            <p:cNvCxnSpPr>
              <a:endCxn id="98" idx="6"/>
            </p:cNvCxnSpPr>
            <p:nvPr/>
          </p:nvCxnSpPr>
          <p:spPr>
            <a:xfrm flipH="1">
              <a:off x="4427984" y="4869160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>
              <a:stCxn id="97" idx="2"/>
            </p:cNvCxnSpPr>
            <p:nvPr/>
          </p:nvCxnSpPr>
          <p:spPr>
            <a:xfrm flipH="1">
              <a:off x="4716016" y="5157192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100"/>
            <p:cNvCxnSpPr>
              <a:stCxn id="91" idx="2"/>
            </p:cNvCxnSpPr>
            <p:nvPr/>
          </p:nvCxnSpPr>
          <p:spPr>
            <a:xfrm flipH="1">
              <a:off x="4716016" y="4725144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Ellipse 101"/>
            <p:cNvSpPr/>
            <p:nvPr/>
          </p:nvSpPr>
          <p:spPr>
            <a:xfrm>
              <a:off x="5004048" y="623731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03" name="Ellipse 102"/>
            <p:cNvSpPr/>
            <p:nvPr/>
          </p:nvSpPr>
          <p:spPr>
            <a:xfrm>
              <a:off x="4139952" y="5949280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104" name="Gerade Verbindung 103"/>
            <p:cNvCxnSpPr>
              <a:endCxn id="103" idx="6"/>
            </p:cNvCxnSpPr>
            <p:nvPr/>
          </p:nvCxnSpPr>
          <p:spPr>
            <a:xfrm flipH="1">
              <a:off x="4427984" y="6093296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104"/>
            <p:cNvCxnSpPr>
              <a:stCxn id="102" idx="2"/>
            </p:cNvCxnSpPr>
            <p:nvPr/>
          </p:nvCxnSpPr>
          <p:spPr>
            <a:xfrm flipH="1">
              <a:off x="4716016" y="6381328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105"/>
            <p:cNvCxnSpPr/>
            <p:nvPr/>
          </p:nvCxnSpPr>
          <p:spPr>
            <a:xfrm>
              <a:off x="4716016" y="3573016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 Verbindung 106"/>
            <p:cNvCxnSpPr>
              <a:stCxn id="88" idx="2"/>
            </p:cNvCxnSpPr>
            <p:nvPr/>
          </p:nvCxnSpPr>
          <p:spPr>
            <a:xfrm>
              <a:off x="6732240" y="4149080"/>
              <a:ext cx="0" cy="22322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hteck 107"/>
            <p:cNvSpPr/>
            <p:nvPr/>
          </p:nvSpPr>
          <p:spPr>
            <a:xfrm>
              <a:off x="6876256" y="4221088"/>
              <a:ext cx="576064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smtClean="0">
                  <a:solidFill>
                    <a:schemeClr val="tx1"/>
                  </a:solidFill>
                </a:rPr>
                <a:t>VDC</a:t>
              </a:r>
              <a:endParaRPr lang="de-AT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Gerade Verbindung 108"/>
            <p:cNvCxnSpPr/>
            <p:nvPr/>
          </p:nvCxnSpPr>
          <p:spPr>
            <a:xfrm flipH="1">
              <a:off x="6732240" y="4365104"/>
              <a:ext cx="1440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Ellipse 109"/>
            <p:cNvSpPr/>
            <p:nvPr/>
          </p:nvSpPr>
          <p:spPr>
            <a:xfrm>
              <a:off x="7020272" y="458112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1" name="Ellipse 110"/>
            <p:cNvSpPr/>
            <p:nvPr/>
          </p:nvSpPr>
          <p:spPr>
            <a:xfrm>
              <a:off x="7020272" y="501317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2" name="Ellipse 111"/>
            <p:cNvSpPr/>
            <p:nvPr/>
          </p:nvSpPr>
          <p:spPr>
            <a:xfrm>
              <a:off x="6156176" y="4725144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113" name="Gerade Verbindung 112"/>
            <p:cNvCxnSpPr>
              <a:endCxn id="112" idx="6"/>
            </p:cNvCxnSpPr>
            <p:nvPr/>
          </p:nvCxnSpPr>
          <p:spPr>
            <a:xfrm flipH="1">
              <a:off x="6444208" y="4869160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113"/>
            <p:cNvCxnSpPr>
              <a:stCxn id="111" idx="2"/>
            </p:cNvCxnSpPr>
            <p:nvPr/>
          </p:nvCxnSpPr>
          <p:spPr>
            <a:xfrm flipH="1">
              <a:off x="6732240" y="5157192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114"/>
            <p:cNvCxnSpPr>
              <a:stCxn id="110" idx="2"/>
            </p:cNvCxnSpPr>
            <p:nvPr/>
          </p:nvCxnSpPr>
          <p:spPr>
            <a:xfrm flipH="1">
              <a:off x="6732240" y="4725144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Ellipse 115"/>
            <p:cNvSpPr/>
            <p:nvPr/>
          </p:nvSpPr>
          <p:spPr>
            <a:xfrm>
              <a:off x="7020272" y="5445224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7" name="Ellipse 116"/>
            <p:cNvSpPr/>
            <p:nvPr/>
          </p:nvSpPr>
          <p:spPr>
            <a:xfrm>
              <a:off x="7020272" y="587727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8" name="Ellipse 117"/>
            <p:cNvSpPr/>
            <p:nvPr/>
          </p:nvSpPr>
          <p:spPr>
            <a:xfrm>
              <a:off x="6156176" y="5589240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119" name="Gerade Verbindung 118"/>
            <p:cNvCxnSpPr>
              <a:endCxn id="118" idx="6"/>
            </p:cNvCxnSpPr>
            <p:nvPr/>
          </p:nvCxnSpPr>
          <p:spPr>
            <a:xfrm flipH="1">
              <a:off x="6444208" y="5733256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 Verbindung 119"/>
            <p:cNvCxnSpPr>
              <a:stCxn id="117" idx="2"/>
            </p:cNvCxnSpPr>
            <p:nvPr/>
          </p:nvCxnSpPr>
          <p:spPr>
            <a:xfrm flipH="1">
              <a:off x="6732240" y="6021288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120"/>
            <p:cNvCxnSpPr>
              <a:stCxn id="116" idx="2"/>
            </p:cNvCxnSpPr>
            <p:nvPr/>
          </p:nvCxnSpPr>
          <p:spPr>
            <a:xfrm flipH="1">
              <a:off x="6732240" y="5589240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Ellipse 121"/>
            <p:cNvSpPr/>
            <p:nvPr/>
          </p:nvSpPr>
          <p:spPr>
            <a:xfrm>
              <a:off x="6156176" y="5229200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123" name="Gerade Verbindung 122"/>
            <p:cNvCxnSpPr>
              <a:endCxn id="122" idx="6"/>
            </p:cNvCxnSpPr>
            <p:nvPr/>
          </p:nvCxnSpPr>
          <p:spPr>
            <a:xfrm flipH="1">
              <a:off x="6444208" y="5373216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hteck 123"/>
            <p:cNvSpPr/>
            <p:nvPr/>
          </p:nvSpPr>
          <p:spPr>
            <a:xfrm>
              <a:off x="5292080" y="3068960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BC</a:t>
              </a:r>
              <a:endParaRPr lang="de-AT" dirty="0"/>
            </a:p>
          </p:txBody>
        </p:sp>
        <p:cxnSp>
          <p:nvCxnSpPr>
            <p:cNvPr id="125" name="Gerade Verbindung 124"/>
            <p:cNvCxnSpPr>
              <a:stCxn id="124" idx="2"/>
            </p:cNvCxnSpPr>
            <p:nvPr/>
          </p:nvCxnSpPr>
          <p:spPr>
            <a:xfrm>
              <a:off x="5580112" y="3429000"/>
              <a:ext cx="0" cy="1440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/>
            <p:cNvCxnSpPr/>
            <p:nvPr/>
          </p:nvCxnSpPr>
          <p:spPr>
            <a:xfrm>
              <a:off x="5580112" y="2924944"/>
              <a:ext cx="0" cy="1440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 Verbindung 171"/>
            <p:cNvCxnSpPr/>
            <p:nvPr/>
          </p:nvCxnSpPr>
          <p:spPr>
            <a:xfrm>
              <a:off x="6732240" y="3573016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uppieren 115"/>
          <p:cNvGrpSpPr/>
          <p:nvPr/>
        </p:nvGrpSpPr>
        <p:grpSpPr>
          <a:xfrm>
            <a:off x="4283968" y="4653136"/>
            <a:ext cx="2774225" cy="1152128"/>
            <a:chOff x="4283968" y="3356992"/>
            <a:chExt cx="2774225" cy="1152128"/>
          </a:xfrm>
        </p:grpSpPr>
        <p:pic>
          <p:nvPicPr>
            <p:cNvPr id="117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3968" y="3356992"/>
              <a:ext cx="878780" cy="104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8" name="Picture 7" descr="U:\HBA\Praesentation\Bilder\Lamp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40152" y="3717032"/>
              <a:ext cx="325953" cy="661492"/>
            </a:xfrm>
            <a:prstGeom prst="rect">
              <a:avLst/>
            </a:prstGeom>
            <a:noFill/>
          </p:spPr>
        </p:pic>
        <p:pic>
          <p:nvPicPr>
            <p:cNvPr id="119" name="Picture 7" descr="U:\HBA\Praesentation\Bilder\Lamp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32240" y="3717032"/>
              <a:ext cx="325953" cy="661492"/>
            </a:xfrm>
            <a:prstGeom prst="rect">
              <a:avLst/>
            </a:prstGeom>
            <a:noFill/>
          </p:spPr>
        </p:pic>
        <p:cxnSp>
          <p:nvCxnSpPr>
            <p:cNvPr id="120" name="Gerade Verbindung 119"/>
            <p:cNvCxnSpPr/>
            <p:nvPr/>
          </p:nvCxnSpPr>
          <p:spPr>
            <a:xfrm flipH="1">
              <a:off x="4499992" y="4245769"/>
              <a:ext cx="571" cy="2633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120"/>
            <p:cNvCxnSpPr/>
            <p:nvPr/>
          </p:nvCxnSpPr>
          <p:spPr>
            <a:xfrm>
              <a:off x="4499992" y="4509120"/>
              <a:ext cx="129614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 Verbindung 121"/>
            <p:cNvCxnSpPr/>
            <p:nvPr/>
          </p:nvCxnSpPr>
          <p:spPr>
            <a:xfrm>
              <a:off x="5796136" y="3645024"/>
              <a:ext cx="0" cy="8640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122"/>
            <p:cNvCxnSpPr/>
            <p:nvPr/>
          </p:nvCxnSpPr>
          <p:spPr>
            <a:xfrm>
              <a:off x="6105525" y="3643313"/>
              <a:ext cx="0" cy="7381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/>
            <p:cNvCxnSpPr/>
            <p:nvPr/>
          </p:nvCxnSpPr>
          <p:spPr>
            <a:xfrm>
              <a:off x="5796136" y="3645024"/>
              <a:ext cx="311770" cy="6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/>
            <p:cNvCxnSpPr/>
            <p:nvPr/>
          </p:nvCxnSpPr>
          <p:spPr>
            <a:xfrm>
              <a:off x="4643438" y="4264819"/>
              <a:ext cx="570" cy="17229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/>
            <p:cNvCxnSpPr/>
            <p:nvPr/>
          </p:nvCxnSpPr>
          <p:spPr>
            <a:xfrm>
              <a:off x="4644008" y="4437112"/>
              <a:ext cx="108012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/>
            <p:cNvCxnSpPr/>
            <p:nvPr/>
          </p:nvCxnSpPr>
          <p:spPr>
            <a:xfrm>
              <a:off x="5724128" y="3573016"/>
              <a:ext cx="0" cy="8640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127"/>
            <p:cNvCxnSpPr/>
            <p:nvPr/>
          </p:nvCxnSpPr>
          <p:spPr>
            <a:xfrm>
              <a:off x="6896100" y="3569494"/>
              <a:ext cx="0" cy="1428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128"/>
            <p:cNvCxnSpPr/>
            <p:nvPr/>
          </p:nvCxnSpPr>
          <p:spPr>
            <a:xfrm flipV="1">
              <a:off x="5724128" y="3571875"/>
              <a:ext cx="1169591" cy="1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uppieren 114"/>
          <p:cNvGrpSpPr/>
          <p:nvPr/>
        </p:nvGrpSpPr>
        <p:grpSpPr>
          <a:xfrm>
            <a:off x="4283968" y="3356992"/>
            <a:ext cx="2774225" cy="1152128"/>
            <a:chOff x="4283968" y="3356992"/>
            <a:chExt cx="2774225" cy="1152128"/>
          </a:xfrm>
        </p:grpSpPr>
        <p:pic>
          <p:nvPicPr>
            <p:cNvPr id="53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3968" y="3356992"/>
              <a:ext cx="878780" cy="104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5" name="Picture 7" descr="U:\HBA\Praesentation\Bilder\Lamp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40152" y="3717032"/>
              <a:ext cx="325953" cy="661492"/>
            </a:xfrm>
            <a:prstGeom prst="rect">
              <a:avLst/>
            </a:prstGeom>
            <a:noFill/>
          </p:spPr>
        </p:pic>
        <p:pic>
          <p:nvPicPr>
            <p:cNvPr id="64" name="Picture 7" descr="U:\HBA\Praesentation\Bilder\Lamp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32240" y="3717032"/>
              <a:ext cx="325953" cy="661492"/>
            </a:xfrm>
            <a:prstGeom prst="rect">
              <a:avLst/>
            </a:prstGeom>
            <a:noFill/>
          </p:spPr>
        </p:pic>
        <p:cxnSp>
          <p:nvCxnSpPr>
            <p:cNvPr id="81" name="Gerade Verbindung 80"/>
            <p:cNvCxnSpPr/>
            <p:nvPr/>
          </p:nvCxnSpPr>
          <p:spPr>
            <a:xfrm flipH="1">
              <a:off x="4499992" y="4245769"/>
              <a:ext cx="571" cy="2633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/>
            <p:cNvCxnSpPr/>
            <p:nvPr/>
          </p:nvCxnSpPr>
          <p:spPr>
            <a:xfrm>
              <a:off x="4499992" y="4509120"/>
              <a:ext cx="129614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88"/>
            <p:cNvCxnSpPr/>
            <p:nvPr/>
          </p:nvCxnSpPr>
          <p:spPr>
            <a:xfrm>
              <a:off x="5796136" y="3645024"/>
              <a:ext cx="0" cy="8640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/>
            <p:cNvCxnSpPr/>
            <p:nvPr/>
          </p:nvCxnSpPr>
          <p:spPr>
            <a:xfrm>
              <a:off x="6105525" y="3643313"/>
              <a:ext cx="0" cy="7381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>
              <a:off x="5796136" y="3645024"/>
              <a:ext cx="311770" cy="6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/>
            <p:nvPr/>
          </p:nvCxnSpPr>
          <p:spPr>
            <a:xfrm>
              <a:off x="4643438" y="4264819"/>
              <a:ext cx="570" cy="17229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98"/>
            <p:cNvCxnSpPr/>
            <p:nvPr/>
          </p:nvCxnSpPr>
          <p:spPr>
            <a:xfrm>
              <a:off x="4644008" y="4437112"/>
              <a:ext cx="108012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/>
            <p:nvPr/>
          </p:nvCxnSpPr>
          <p:spPr>
            <a:xfrm>
              <a:off x="5724128" y="3573016"/>
              <a:ext cx="0" cy="8640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100"/>
            <p:cNvCxnSpPr/>
            <p:nvPr/>
          </p:nvCxnSpPr>
          <p:spPr>
            <a:xfrm>
              <a:off x="6896100" y="3569494"/>
              <a:ext cx="0" cy="1428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101"/>
            <p:cNvCxnSpPr/>
            <p:nvPr/>
          </p:nvCxnSpPr>
          <p:spPr>
            <a:xfrm flipV="1">
              <a:off x="5724128" y="3571875"/>
              <a:ext cx="1169591" cy="1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Gruppenadressen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Reflektieren Funktion (logische Struktur)</a:t>
            </a:r>
          </a:p>
          <a:p>
            <a:r>
              <a:rPr lang="de-AT" dirty="0" smtClean="0"/>
              <a:t>Beispiel: Lichtsteuerung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1187624" y="5661248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LK1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1187624" y="4293096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LK2</a:t>
            </a:r>
            <a:endParaRPr lang="de-AT" dirty="0"/>
          </a:p>
        </p:txBody>
      </p:sp>
      <p:sp>
        <p:nvSpPr>
          <p:cNvPr id="6" name="Rechteck 5"/>
          <p:cNvSpPr/>
          <p:nvPr/>
        </p:nvSpPr>
        <p:spPr>
          <a:xfrm>
            <a:off x="1187624" y="2996952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LK3</a:t>
            </a:r>
            <a:endParaRPr lang="de-AT" dirty="0"/>
          </a:p>
        </p:txBody>
      </p:sp>
      <p:cxnSp>
        <p:nvCxnSpPr>
          <p:cNvPr id="9" name="Gerade Verbindung 8"/>
          <p:cNvCxnSpPr>
            <a:stCxn id="4" idx="0"/>
            <a:endCxn id="5" idx="2"/>
          </p:cNvCxnSpPr>
          <p:nvPr/>
        </p:nvCxnSpPr>
        <p:spPr>
          <a:xfrm flipV="1">
            <a:off x="1475656" y="4869160"/>
            <a:ext cx="0" cy="7920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>
            <a:stCxn id="5" idx="0"/>
            <a:endCxn id="6" idx="2"/>
          </p:cNvCxnSpPr>
          <p:nvPr/>
        </p:nvCxnSpPr>
        <p:spPr>
          <a:xfrm flipV="1">
            <a:off x="1475656" y="3573016"/>
            <a:ext cx="0" cy="720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5776" y="6093296"/>
            <a:ext cx="648072" cy="64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" name="Gerade Verbindung 35"/>
          <p:cNvCxnSpPr>
            <a:stCxn id="4" idx="3"/>
          </p:cNvCxnSpPr>
          <p:nvPr/>
        </p:nvCxnSpPr>
        <p:spPr>
          <a:xfrm>
            <a:off x="1763688" y="5949280"/>
            <a:ext cx="31683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>
            <a:stCxn id="5" idx="3"/>
          </p:cNvCxnSpPr>
          <p:nvPr/>
        </p:nvCxnSpPr>
        <p:spPr>
          <a:xfrm>
            <a:off x="1763688" y="4581128"/>
            <a:ext cx="31683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>
            <a:stCxn id="6" idx="3"/>
          </p:cNvCxnSpPr>
          <p:nvPr/>
        </p:nvCxnSpPr>
        <p:spPr>
          <a:xfrm>
            <a:off x="1763688" y="3284984"/>
            <a:ext cx="31683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5776" y="4725144"/>
            <a:ext cx="648072" cy="64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5776" y="3429000"/>
            <a:ext cx="648072" cy="64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6" name="Gerade Verbindung 55"/>
          <p:cNvCxnSpPr/>
          <p:nvPr/>
        </p:nvCxnSpPr>
        <p:spPr>
          <a:xfrm flipV="1">
            <a:off x="2915816" y="5949280"/>
            <a:ext cx="0" cy="1440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 flipV="1">
            <a:off x="2915816" y="4581128"/>
            <a:ext cx="0" cy="1440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flipV="1">
            <a:off x="2915816" y="3284984"/>
            <a:ext cx="0" cy="1440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V="1">
            <a:off x="4788024" y="4581128"/>
            <a:ext cx="0" cy="1440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V="1">
            <a:off x="4788024" y="3284984"/>
            <a:ext cx="0" cy="1440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/>
          <p:cNvSpPr txBox="1"/>
          <p:nvPr/>
        </p:nvSpPr>
        <p:spPr>
          <a:xfrm>
            <a:off x="1835696" y="350100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0/2/1</a:t>
            </a:r>
            <a:endParaRPr lang="de-AT" dirty="0"/>
          </a:p>
        </p:txBody>
      </p:sp>
      <p:sp>
        <p:nvSpPr>
          <p:cNvPr id="131" name="Textfeld 130"/>
          <p:cNvSpPr txBox="1"/>
          <p:nvPr/>
        </p:nvSpPr>
        <p:spPr>
          <a:xfrm>
            <a:off x="1835696" y="501317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0/1/1</a:t>
            </a:r>
            <a:endParaRPr lang="de-AT" dirty="0"/>
          </a:p>
        </p:txBody>
      </p:sp>
      <p:sp>
        <p:nvSpPr>
          <p:cNvPr id="132" name="Textfeld 131"/>
          <p:cNvSpPr txBox="1"/>
          <p:nvPr/>
        </p:nvSpPr>
        <p:spPr>
          <a:xfrm>
            <a:off x="1835696" y="63813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0/0/1</a:t>
            </a:r>
            <a:endParaRPr lang="de-AT" dirty="0"/>
          </a:p>
        </p:txBody>
      </p:sp>
      <p:sp>
        <p:nvSpPr>
          <p:cNvPr id="133" name="Textfeld 132"/>
          <p:cNvSpPr txBox="1"/>
          <p:nvPr/>
        </p:nvSpPr>
        <p:spPr>
          <a:xfrm>
            <a:off x="3635896" y="335699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0/2/1</a:t>
            </a:r>
            <a:endParaRPr lang="de-AT" dirty="0"/>
          </a:p>
        </p:txBody>
      </p:sp>
      <p:sp>
        <p:nvSpPr>
          <p:cNvPr id="134" name="Textfeld 133"/>
          <p:cNvSpPr txBox="1"/>
          <p:nvPr/>
        </p:nvSpPr>
        <p:spPr>
          <a:xfrm>
            <a:off x="3635896" y="47251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0/1/1</a:t>
            </a:r>
            <a:endParaRPr lang="de-AT" dirty="0"/>
          </a:p>
        </p:txBody>
      </p:sp>
      <p:sp>
        <p:nvSpPr>
          <p:cNvPr id="135" name="Textfeld 134"/>
          <p:cNvSpPr txBox="1"/>
          <p:nvPr/>
        </p:nvSpPr>
        <p:spPr>
          <a:xfrm>
            <a:off x="3635896" y="407707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0/0/1</a:t>
            </a:r>
            <a:endParaRPr lang="de-AT" dirty="0"/>
          </a:p>
        </p:txBody>
      </p:sp>
      <p:sp>
        <p:nvSpPr>
          <p:cNvPr id="136" name="Textfeld 135"/>
          <p:cNvSpPr txBox="1"/>
          <p:nvPr/>
        </p:nvSpPr>
        <p:spPr>
          <a:xfrm>
            <a:off x="3635896" y="515719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0/0/1</a:t>
            </a:r>
            <a:endParaRPr lang="de-AT" dirty="0"/>
          </a:p>
        </p:txBody>
      </p:sp>
      <p:sp>
        <p:nvSpPr>
          <p:cNvPr id="137" name="Textfeld 136"/>
          <p:cNvSpPr txBox="1"/>
          <p:nvPr/>
        </p:nvSpPr>
        <p:spPr>
          <a:xfrm>
            <a:off x="1835696" y="38610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0/2/2</a:t>
            </a:r>
            <a:endParaRPr lang="de-AT" dirty="0"/>
          </a:p>
        </p:txBody>
      </p:sp>
      <p:sp>
        <p:nvSpPr>
          <p:cNvPr id="138" name="Textfeld 137"/>
          <p:cNvSpPr txBox="1"/>
          <p:nvPr/>
        </p:nvSpPr>
        <p:spPr>
          <a:xfrm>
            <a:off x="3635896" y="37170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0/2/2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Das Raummodell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1027" name="Picture 3" descr="U:\HBA\Praesentation\Bilder\IMG_20140109_14414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16832"/>
            <a:ext cx="9144000" cy="4090148"/>
          </a:xfrm>
          <a:prstGeom prst="rect">
            <a:avLst/>
          </a:prstGeom>
          <a:noFill/>
        </p:spPr>
      </p:pic>
      <p:sp>
        <p:nvSpPr>
          <p:cNvPr id="6" name="Rechteckige Legende 5"/>
          <p:cNvSpPr/>
          <p:nvPr/>
        </p:nvSpPr>
        <p:spPr>
          <a:xfrm>
            <a:off x="0" y="5517232"/>
            <a:ext cx="1187624" cy="504056"/>
          </a:xfrm>
          <a:prstGeom prst="wedgeRectCallout">
            <a:avLst>
              <a:gd name="adj1" fmla="val 39593"/>
              <a:gd name="adj2" fmla="val -14347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Netzgerät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7" name="Rechteckige Legende 6"/>
          <p:cNvSpPr/>
          <p:nvPr/>
        </p:nvSpPr>
        <p:spPr>
          <a:xfrm>
            <a:off x="107504" y="1916832"/>
            <a:ext cx="1584176" cy="504056"/>
          </a:xfrm>
          <a:prstGeom prst="wedgeRectCallout">
            <a:avLst>
              <a:gd name="adj1" fmla="val 11033"/>
              <a:gd name="adj2" fmla="val 3421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Taster 4-fach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8" name="Rechteckige Legende 7"/>
          <p:cNvSpPr/>
          <p:nvPr/>
        </p:nvSpPr>
        <p:spPr>
          <a:xfrm>
            <a:off x="4067944" y="5517232"/>
            <a:ext cx="2016224" cy="504056"/>
          </a:xfrm>
          <a:prstGeom prst="wedgeRectCallout">
            <a:avLst>
              <a:gd name="adj1" fmla="val -96425"/>
              <a:gd name="adj2" fmla="val -25496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Temperatursensor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9" name="Rechteckige Legende 8"/>
          <p:cNvSpPr/>
          <p:nvPr/>
        </p:nvSpPr>
        <p:spPr>
          <a:xfrm>
            <a:off x="2483768" y="5517232"/>
            <a:ext cx="1512168" cy="504056"/>
          </a:xfrm>
          <a:prstGeom prst="wedgeRectCallout">
            <a:avLst>
              <a:gd name="adj1" fmla="val -73346"/>
              <a:gd name="adj2" fmla="val -2341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USB-Interface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0" name="Rechteckige Legende 9"/>
          <p:cNvSpPr/>
          <p:nvPr/>
        </p:nvSpPr>
        <p:spPr>
          <a:xfrm>
            <a:off x="1259632" y="5517232"/>
            <a:ext cx="1152128" cy="504056"/>
          </a:xfrm>
          <a:prstGeom prst="wedgeRectCallout">
            <a:avLst>
              <a:gd name="adj1" fmla="val -15527"/>
              <a:gd name="adj2" fmla="val -22662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IP-Router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1" name="Rechteckige Legende 10"/>
          <p:cNvSpPr/>
          <p:nvPr/>
        </p:nvSpPr>
        <p:spPr>
          <a:xfrm>
            <a:off x="6156176" y="5517232"/>
            <a:ext cx="1368152" cy="504056"/>
          </a:xfrm>
          <a:prstGeom prst="wedgeRectCallout">
            <a:avLst>
              <a:gd name="adj1" fmla="val -239616"/>
              <a:gd name="adj2" fmla="val -27764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Linker </a:t>
            </a:r>
            <a:r>
              <a:rPr lang="de-AT" dirty="0" err="1" smtClean="0">
                <a:solidFill>
                  <a:schemeClr val="tx1"/>
                </a:solidFill>
              </a:rPr>
              <a:t>Schaltaktor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2" name="Rechteckige Legende 11"/>
          <p:cNvSpPr/>
          <p:nvPr/>
        </p:nvSpPr>
        <p:spPr>
          <a:xfrm>
            <a:off x="7596336" y="5517232"/>
            <a:ext cx="1368152" cy="504056"/>
          </a:xfrm>
          <a:prstGeom prst="wedgeRectCallout">
            <a:avLst>
              <a:gd name="adj1" fmla="val -303589"/>
              <a:gd name="adj2" fmla="val -2984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Rechter </a:t>
            </a:r>
            <a:r>
              <a:rPr lang="de-AT" dirty="0" err="1" smtClean="0">
                <a:solidFill>
                  <a:schemeClr val="tx1"/>
                </a:solidFill>
              </a:rPr>
              <a:t>Schaltaktor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3" name="Rechteckige Legende 12"/>
          <p:cNvSpPr/>
          <p:nvPr/>
        </p:nvSpPr>
        <p:spPr>
          <a:xfrm>
            <a:off x="7559824" y="4221088"/>
            <a:ext cx="1584176" cy="504056"/>
          </a:xfrm>
          <a:prstGeom prst="wedgeRectCallout">
            <a:avLst>
              <a:gd name="adj1" fmla="val -80960"/>
              <a:gd name="adj2" fmla="val -1585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Supercool-Box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4" name="Rechteckige Legende 13"/>
          <p:cNvSpPr/>
          <p:nvPr/>
        </p:nvSpPr>
        <p:spPr>
          <a:xfrm>
            <a:off x="7559824" y="1916832"/>
            <a:ext cx="1584176" cy="504056"/>
          </a:xfrm>
          <a:prstGeom prst="wedgeRectCallout">
            <a:avLst>
              <a:gd name="adj1" fmla="val -27448"/>
              <a:gd name="adj2" fmla="val 1815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2x Lüfter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5" name="Rechteckige Legende 14"/>
          <p:cNvSpPr/>
          <p:nvPr/>
        </p:nvSpPr>
        <p:spPr>
          <a:xfrm>
            <a:off x="7559824" y="4869160"/>
            <a:ext cx="1584176" cy="504056"/>
          </a:xfrm>
          <a:prstGeom prst="wedgeRectCallout">
            <a:avLst>
              <a:gd name="adj1" fmla="val -131466"/>
              <a:gd name="adj2" fmla="val -13402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2x Licht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6" name="Rechteckige Legende 15"/>
          <p:cNvSpPr/>
          <p:nvPr/>
        </p:nvSpPr>
        <p:spPr>
          <a:xfrm>
            <a:off x="5004048" y="1916832"/>
            <a:ext cx="2304256" cy="504056"/>
          </a:xfrm>
          <a:prstGeom prst="wedgeRectCallout">
            <a:avLst>
              <a:gd name="adj1" fmla="val 27868"/>
              <a:gd name="adj2" fmla="val 1021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Raumtemperatur-</a:t>
            </a:r>
            <a:r>
              <a:rPr lang="de-AT" dirty="0" err="1" smtClean="0">
                <a:solidFill>
                  <a:schemeClr val="tx1"/>
                </a:solidFill>
              </a:rPr>
              <a:t>regler</a:t>
            </a:r>
            <a:endParaRPr lang="de-AT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Engineering Teil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Zertifikat von </a:t>
            </a:r>
            <a:r>
              <a:rPr lang="de-AT" b="1" dirty="0" smtClean="0"/>
              <a:t>KNX ETS4 </a:t>
            </a:r>
            <a:r>
              <a:rPr lang="de-AT" b="1" dirty="0" err="1" smtClean="0"/>
              <a:t>eCampus</a:t>
            </a:r>
            <a:endParaRPr lang="de-AT" b="1" dirty="0" smtClean="0"/>
          </a:p>
          <a:p>
            <a:r>
              <a:rPr lang="de-AT" dirty="0" smtClean="0"/>
              <a:t>Adressvergabe</a:t>
            </a:r>
          </a:p>
          <a:p>
            <a:r>
              <a:rPr lang="de-AT" dirty="0" smtClean="0"/>
              <a:t>Lichtsteuerung (</a:t>
            </a:r>
            <a:r>
              <a:rPr lang="de-AT" dirty="0" err="1" smtClean="0"/>
              <a:t>Bsp</a:t>
            </a:r>
            <a:r>
              <a:rPr lang="de-AT" dirty="0" smtClean="0"/>
              <a:t> folgt)</a:t>
            </a:r>
          </a:p>
          <a:p>
            <a:r>
              <a:rPr lang="de-AT" dirty="0" err="1" smtClean="0"/>
              <a:t>Ventilatorsteuerung</a:t>
            </a:r>
            <a:endParaRPr lang="de-AT" dirty="0" smtClean="0"/>
          </a:p>
          <a:p>
            <a:r>
              <a:rPr lang="de-AT" dirty="0" smtClean="0"/>
              <a:t>Klimasteuerung (Zweipunktregler)</a:t>
            </a:r>
          </a:p>
          <a:p>
            <a:r>
              <a:rPr lang="de-AT" dirty="0" smtClean="0"/>
              <a:t>Visualisierung und Kontrolle am </a:t>
            </a:r>
            <a:r>
              <a:rPr lang="de-AT" dirty="0" err="1" smtClean="0"/>
              <a:t>Touch</a:t>
            </a:r>
            <a:r>
              <a:rPr lang="de-AT" dirty="0" smtClean="0"/>
              <a:t>-Panel</a:t>
            </a:r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Videodemonstration zu ETS4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1028" name="Picture 4" descr="http://www.elektrojournal.at/bilder/d146/4e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348880"/>
            <a:ext cx="3600400" cy="36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Calimero</a:t>
            </a:r>
            <a:r>
              <a:rPr lang="de-AT" dirty="0" smtClean="0"/>
              <a:t>, Markus ab hier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Java API</a:t>
            </a:r>
          </a:p>
          <a:p>
            <a:r>
              <a:rPr lang="de-AT" dirty="0" err="1" smtClean="0"/>
              <a:t>Bescheibung</a:t>
            </a:r>
            <a:r>
              <a:rPr lang="de-AT" dirty="0" smtClean="0"/>
              <a:t> wie auf erster Folie gefordert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421</Words>
  <Application>Microsoft Office PowerPoint</Application>
  <PresentationFormat>Bildschirmpräsentation (4:3)</PresentationFormat>
  <Paragraphs>112</Paragraphs>
  <Slides>11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3" baseType="lpstr">
      <vt:lpstr>Hyperion</vt:lpstr>
      <vt:lpstr>Benutzerdefiniertes Design</vt:lpstr>
      <vt:lpstr>Infos für die Präsentation</vt:lpstr>
      <vt:lpstr>KNX Engineering mit Calimero</vt:lpstr>
      <vt:lpstr>KNX</vt:lpstr>
      <vt:lpstr>Physikalische Adressen</vt:lpstr>
      <vt:lpstr>Gruppenadressen</vt:lpstr>
      <vt:lpstr>Das Raummodell</vt:lpstr>
      <vt:lpstr>Engineering Teil</vt:lpstr>
      <vt:lpstr>Videodemonstration zu ETS4</vt:lpstr>
      <vt:lpstr>Calimero, Markus ab hier</vt:lpstr>
      <vt:lpstr>Management Applikation</vt:lpstr>
      <vt:lpstr>Lessons Learned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Infos für die Präsentation</dc:title>
  <dc:creator>thomas</dc:creator>
  <cp:lastModifiedBy>thomas</cp:lastModifiedBy>
  <cp:revision>57</cp:revision>
  <dcterms:created xsi:type="dcterms:W3CDTF">2014-01-09T13:34:04Z</dcterms:created>
  <dcterms:modified xsi:type="dcterms:W3CDTF">2014-01-12T12:32:49Z</dcterms:modified>
</cp:coreProperties>
</file>