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</p:sldMasterIdLst>
  <p:notesMasterIdLst>
    <p:notesMasterId r:id="rId14"/>
  </p:notesMasterIdLst>
  <p:sldIdLst>
    <p:sldId id="258" r:id="rId3"/>
    <p:sldId id="259" r:id="rId4"/>
    <p:sldId id="260" r:id="rId5"/>
    <p:sldId id="267" r:id="rId6"/>
    <p:sldId id="268" r:id="rId7"/>
    <p:sldId id="261" r:id="rId8"/>
    <p:sldId id="262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93" autoAdjust="0"/>
  </p:normalViewPr>
  <p:slideViewPr>
    <p:cSldViewPr>
      <p:cViewPr>
        <p:scale>
          <a:sx n="100" d="100"/>
          <a:sy n="100" d="100"/>
        </p:scale>
        <p:origin x="-948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998D1-2497-4072-B0F6-0EC0A66D4BF0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6206-E386-4983-A423-D0349FCBCD6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Soll</a:t>
            </a:r>
            <a:r>
              <a:rPr lang="de-AT" baseline="0" dirty="0" smtClean="0"/>
              <a:t> es ermöglichen, dass verschiedene Geräte von verschiedenen Herstellern über einen Standard eine Funktion erfüllen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Bei den verschiedenen Medien unterscheidet sich der </a:t>
            </a:r>
            <a:r>
              <a:rPr lang="de-AT" baseline="0" dirty="0" err="1" smtClean="0"/>
              <a:t>Physical</a:t>
            </a:r>
            <a:r>
              <a:rPr lang="de-AT" baseline="0" dirty="0" smtClean="0"/>
              <a:t> Layer (1) und Teile des </a:t>
            </a:r>
            <a:r>
              <a:rPr lang="de-AT" baseline="0" dirty="0" err="1" smtClean="0"/>
              <a:t>Datalink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Layers</a:t>
            </a:r>
            <a:r>
              <a:rPr lang="de-AT" baseline="0" dirty="0" smtClean="0"/>
              <a:t> (2, der MAC Teil)</a:t>
            </a:r>
          </a:p>
          <a:p>
            <a:endParaRPr lang="de-AT" baseline="0" dirty="0" smtClean="0"/>
          </a:p>
          <a:p>
            <a:r>
              <a:rPr lang="de-AT" baseline="0" dirty="0" smtClean="0"/>
              <a:t>TP: am weitesten verbreitet, 28V DC Daten und Stromübertragung, gilt natürlich nicht bei Schaltaktuatoren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Datenraten z.B. 9600 Baud bei TP1, 1200 Baud bei PL110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Von den möglichen</a:t>
            </a:r>
            <a:r>
              <a:rPr lang="de-AT" baseline="0" dirty="0" smtClean="0"/>
              <a:t> Adressen fallen einige weg, z.B. für Linienkoppler (maximal 64 Geräte pro Segment, VDC nur angedeutet)</a:t>
            </a:r>
          </a:p>
          <a:p>
            <a:r>
              <a:rPr lang="de-AT" baseline="0" dirty="0" smtClean="0"/>
              <a:t>Ca. 60.000 Teilnehmer (Adressen für Router und Koppler)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4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6206-E386-4983-A423-D0349FCBCD6F}" type="slidenum">
              <a:rPr lang="de-AT" smtClean="0"/>
              <a:pPr/>
              <a:t>6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11.01.2014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76C2-B70C-4952-821D-AA76BB0E8132}" type="datetimeFigureOut">
              <a:rPr lang="de-AT" smtClean="0"/>
              <a:pPr/>
              <a:t>11.01.2014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0B0C-42FD-4970-BF4E-CACFB11E94C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Infos für die Präsentation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15 min</a:t>
            </a:r>
          </a:p>
          <a:p>
            <a:r>
              <a:rPr lang="de-AT" dirty="0" smtClean="0"/>
              <a:t>kurzer Überblick über die eingesetzte Technologie</a:t>
            </a:r>
          </a:p>
          <a:p>
            <a:r>
              <a:rPr lang="de-AT" dirty="0" smtClean="0"/>
              <a:t>Aufgabenstellung</a:t>
            </a:r>
          </a:p>
          <a:p>
            <a:r>
              <a:rPr lang="de-AT" dirty="0" smtClean="0"/>
              <a:t>Engineering Teil</a:t>
            </a:r>
          </a:p>
          <a:p>
            <a:r>
              <a:rPr lang="de-AT" dirty="0" smtClean="0"/>
              <a:t>Management Applikation (Wie erfolgt das </a:t>
            </a:r>
            <a:r>
              <a:rPr lang="de-AT" dirty="0" err="1" smtClean="0"/>
              <a:t>Interfacing</a:t>
            </a:r>
            <a:r>
              <a:rPr lang="de-AT" dirty="0" smtClean="0"/>
              <a:t> mit dem Bus? Wie erfolgt Adressierung? Welche Kommunikationsservices werden eingesetzt z.B. für Discovery, Datenzugriff, etc.?)</a:t>
            </a:r>
          </a:p>
          <a:p>
            <a:r>
              <a:rPr lang="de-AT" dirty="0" err="1" smtClean="0"/>
              <a:t>Leasons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r>
              <a:rPr lang="de-AT" dirty="0" smtClean="0"/>
              <a:t>: Wo gab es Schwierigkeiten? Wesentliche Vor- und Nachteile der Technologie? Welche Funktionalitäten können einfach realisiert werden und wo gibt es Einschränkungen?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Management Applikation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-Java Teil</a:t>
            </a:r>
          </a:p>
          <a:p>
            <a:r>
              <a:rPr lang="de-AT" dirty="0" smtClean="0"/>
              <a:t>Java Applet</a:t>
            </a:r>
          </a:p>
          <a:p>
            <a:r>
              <a:rPr lang="de-AT" dirty="0" smtClean="0"/>
              <a:t>Remote </a:t>
            </a:r>
            <a:r>
              <a:rPr lang="de-AT" dirty="0" err="1" smtClean="0"/>
              <a:t>Control</a:t>
            </a:r>
            <a:endParaRPr lang="de-AT" dirty="0" smtClean="0"/>
          </a:p>
          <a:p>
            <a:r>
              <a:rPr lang="de-AT" dirty="0" smtClean="0"/>
              <a:t>Beschreibung, Grafik über den Aufbau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Unterschied zwischen physikalischer- und Gruppenadresse</a:t>
            </a:r>
          </a:p>
          <a:p>
            <a:r>
              <a:rPr lang="de-AT" dirty="0" smtClean="0"/>
              <a:t>Den Taster zu lesen macht wenig Sinn, erzeugt keine Nachricht wenn nicht in einer Gruppe mit Licht, müsste </a:t>
            </a:r>
            <a:r>
              <a:rPr lang="de-AT" dirty="0" err="1" smtClean="0"/>
              <a:t>gepollt</a:t>
            </a:r>
            <a:r>
              <a:rPr lang="de-AT" dirty="0" smtClean="0"/>
              <a:t> werden</a:t>
            </a:r>
          </a:p>
          <a:p>
            <a:r>
              <a:rPr lang="de-AT" dirty="0" smtClean="0"/>
              <a:t>Das Resultat (Licht eingeschaltet) kann </a:t>
            </a:r>
            <a:r>
              <a:rPr lang="de-AT" dirty="0" err="1" smtClean="0"/>
              <a:t>gepollt</a:t>
            </a:r>
            <a:r>
              <a:rPr lang="de-AT" dirty="0" smtClean="0"/>
              <a:t> werden</a:t>
            </a:r>
          </a:p>
          <a:p>
            <a:r>
              <a:rPr lang="de-AT" dirty="0" smtClean="0"/>
              <a:t>Adress-Programmierung ist zeitaufwendig (Program-Button am Gerät muss gedrückt werden) 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KNX Engineering mit </a:t>
            </a:r>
            <a:r>
              <a:rPr lang="de-AT" dirty="0" err="1" smtClean="0"/>
              <a:t>Calimero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Thomas Frühwirth</a:t>
            </a:r>
          </a:p>
          <a:p>
            <a:r>
              <a:rPr lang="de-AT" dirty="0" smtClean="0"/>
              <a:t>Markus Schütz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KNX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err="1" smtClean="0"/>
              <a:t>Batibus</a:t>
            </a:r>
            <a:r>
              <a:rPr lang="de-AT" dirty="0" smtClean="0"/>
              <a:t>, </a:t>
            </a:r>
            <a:r>
              <a:rPr lang="de-AT" dirty="0" err="1" smtClean="0"/>
              <a:t>Europ</a:t>
            </a:r>
            <a:r>
              <a:rPr lang="de-AT" dirty="0" smtClean="0"/>
              <a:t>. Home System, </a:t>
            </a:r>
            <a:r>
              <a:rPr lang="de-AT" dirty="0" err="1" smtClean="0"/>
              <a:t>Europ</a:t>
            </a:r>
            <a:r>
              <a:rPr lang="de-AT" dirty="0" smtClean="0"/>
              <a:t>. Installation Bus</a:t>
            </a:r>
          </a:p>
          <a:p>
            <a:r>
              <a:rPr lang="de-AT" dirty="0" smtClean="0"/>
              <a:t>Offener Standard</a:t>
            </a:r>
          </a:p>
          <a:p>
            <a:r>
              <a:rPr lang="de-AT" dirty="0" smtClean="0"/>
              <a:t>Zertifizierung durch KNX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r>
              <a:rPr lang="de-AT" dirty="0" smtClean="0"/>
              <a:t>Primär: Feldebene</a:t>
            </a:r>
          </a:p>
          <a:p>
            <a:r>
              <a:rPr lang="de-AT" dirty="0" smtClean="0"/>
              <a:t>Medien: IP, TP, PL, RF</a:t>
            </a:r>
          </a:p>
          <a:p>
            <a:r>
              <a:rPr lang="de-AT" dirty="0" smtClean="0"/>
              <a:t>Geringe Datenraten</a:t>
            </a:r>
          </a:p>
          <a:p>
            <a:r>
              <a:rPr lang="de-AT" dirty="0" smtClean="0"/>
              <a:t>Verteilt, kein zentraler Controller</a:t>
            </a:r>
          </a:p>
          <a:p>
            <a:r>
              <a:rPr lang="de-AT" dirty="0" smtClean="0"/>
              <a:t>Physikalische vs. Gruppen Adressen</a:t>
            </a:r>
          </a:p>
        </p:txBody>
      </p:sp>
      <p:pic>
        <p:nvPicPr>
          <p:cNvPr id="7170" name="Picture 2" descr="http://www.web177824.clarahost.fr/images/logos/Logo_EH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12776"/>
            <a:ext cx="880857" cy="963589"/>
          </a:xfrm>
          <a:prstGeom prst="rect">
            <a:avLst/>
          </a:prstGeom>
          <a:noFill/>
        </p:spPr>
      </p:pic>
      <p:pic>
        <p:nvPicPr>
          <p:cNvPr id="7177" name="Picture 9" descr="U:\HBA\Praesentation\Bilder\ind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556792"/>
            <a:ext cx="1296144" cy="648072"/>
          </a:xfrm>
          <a:prstGeom prst="rect">
            <a:avLst/>
          </a:prstGeom>
          <a:noFill/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340768"/>
            <a:ext cx="949592" cy="111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uppieren 126"/>
          <p:cNvGrpSpPr/>
          <p:nvPr/>
        </p:nvGrpSpPr>
        <p:grpSpPr>
          <a:xfrm>
            <a:off x="5004048" y="2348880"/>
            <a:ext cx="3600400" cy="3744416"/>
            <a:chOff x="5148064" y="2708920"/>
            <a:chExt cx="3600400" cy="3744416"/>
          </a:xfrm>
        </p:grpSpPr>
        <p:sp>
          <p:nvSpPr>
            <p:cNvPr id="128" name="Abgerundetes Rechteck 127"/>
            <p:cNvSpPr/>
            <p:nvPr/>
          </p:nvSpPr>
          <p:spPr>
            <a:xfrm>
              <a:off x="5148064" y="2780928"/>
              <a:ext cx="3600400" cy="3672408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5364088" y="3356992"/>
              <a:ext cx="3168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/>
            <p:cNvSpPr txBox="1"/>
            <p:nvPr/>
          </p:nvSpPr>
          <p:spPr>
            <a:xfrm>
              <a:off x="5220072" y="299695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Hauptlinie</a:t>
              </a:r>
              <a:endParaRPr lang="de-AT" dirty="0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5580112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7596336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5580112" y="515719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LV</a:t>
              </a:r>
              <a:endParaRPr lang="de-AT" dirty="0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6012160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Ellipse 134"/>
            <p:cNvSpPr/>
            <p:nvPr/>
          </p:nvSpPr>
          <p:spPr>
            <a:xfrm>
              <a:off x="6156176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6012160" y="5589240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Gerade Verbindung 136"/>
            <p:cNvCxnSpPr>
              <a:stCxn id="131" idx="2"/>
              <a:endCxn id="133" idx="0"/>
            </p:cNvCxnSpPr>
            <p:nvPr/>
          </p:nvCxnSpPr>
          <p:spPr>
            <a:xfrm>
              <a:off x="5868144" y="3933056"/>
              <a:ext cx="0" cy="12241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>
              <a:stCxn id="133" idx="2"/>
            </p:cNvCxnSpPr>
            <p:nvPr/>
          </p:nvCxnSpPr>
          <p:spPr>
            <a:xfrm>
              <a:off x="5868144" y="5517232"/>
              <a:ext cx="0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>
              <a:stCxn id="136" idx="1"/>
            </p:cNvCxnSpPr>
            <p:nvPr/>
          </p:nvCxnSpPr>
          <p:spPr>
            <a:xfrm flipH="1">
              <a:off x="5868144" y="5733256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/>
            <p:cNvCxnSpPr/>
            <p:nvPr/>
          </p:nvCxnSpPr>
          <p:spPr>
            <a:xfrm flipH="1">
              <a:off x="5868144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llipse 140"/>
            <p:cNvSpPr/>
            <p:nvPr/>
          </p:nvSpPr>
          <p:spPr>
            <a:xfrm>
              <a:off x="6156176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5292080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43" name="Gerade Verbindung 142"/>
            <p:cNvCxnSpPr>
              <a:endCxn id="142" idx="6"/>
            </p:cNvCxnSpPr>
            <p:nvPr/>
          </p:nvCxnSpPr>
          <p:spPr>
            <a:xfrm flipH="1">
              <a:off x="5580112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/>
            <p:cNvCxnSpPr>
              <a:stCxn id="141" idx="2"/>
            </p:cNvCxnSpPr>
            <p:nvPr/>
          </p:nvCxnSpPr>
          <p:spPr>
            <a:xfrm flipH="1">
              <a:off x="5868144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/>
            <p:cNvCxnSpPr>
              <a:stCxn id="135" idx="2"/>
            </p:cNvCxnSpPr>
            <p:nvPr/>
          </p:nvCxnSpPr>
          <p:spPr>
            <a:xfrm flipH="1">
              <a:off x="5868144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6156176" y="60212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5292080" y="57332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48" name="Gerade Verbindung 147"/>
            <p:cNvCxnSpPr>
              <a:endCxn id="147" idx="6"/>
            </p:cNvCxnSpPr>
            <p:nvPr/>
          </p:nvCxnSpPr>
          <p:spPr>
            <a:xfrm flipH="1">
              <a:off x="5580112" y="587727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>
              <a:stCxn id="146" idx="2"/>
            </p:cNvCxnSpPr>
            <p:nvPr/>
          </p:nvCxnSpPr>
          <p:spPr>
            <a:xfrm flipH="1">
              <a:off x="5868144" y="616530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5868144" y="335699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>
              <a:stCxn id="132" idx="2"/>
            </p:cNvCxnSpPr>
            <p:nvPr/>
          </p:nvCxnSpPr>
          <p:spPr>
            <a:xfrm>
              <a:off x="7884368" y="3933056"/>
              <a:ext cx="0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hteck 151"/>
            <p:cNvSpPr/>
            <p:nvPr/>
          </p:nvSpPr>
          <p:spPr>
            <a:xfrm>
              <a:off x="8028384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Gerade Verbindung 152"/>
            <p:cNvCxnSpPr/>
            <p:nvPr/>
          </p:nvCxnSpPr>
          <p:spPr>
            <a:xfrm flipH="1">
              <a:off x="7884368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Ellipse 153"/>
            <p:cNvSpPr/>
            <p:nvPr/>
          </p:nvSpPr>
          <p:spPr>
            <a:xfrm>
              <a:off x="8172400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8172400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7308304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57" name="Gerade Verbindung 156"/>
            <p:cNvCxnSpPr>
              <a:endCxn id="156" idx="6"/>
            </p:cNvCxnSpPr>
            <p:nvPr/>
          </p:nvCxnSpPr>
          <p:spPr>
            <a:xfrm flipH="1">
              <a:off x="7596336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>
              <a:stCxn id="155" idx="2"/>
            </p:cNvCxnSpPr>
            <p:nvPr/>
          </p:nvCxnSpPr>
          <p:spPr>
            <a:xfrm flipH="1">
              <a:off x="7884368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>
              <a:stCxn id="154" idx="2"/>
            </p:cNvCxnSpPr>
            <p:nvPr/>
          </p:nvCxnSpPr>
          <p:spPr>
            <a:xfrm flipH="1">
              <a:off x="7884368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Ellipse 159"/>
            <p:cNvSpPr/>
            <p:nvPr/>
          </p:nvSpPr>
          <p:spPr>
            <a:xfrm>
              <a:off x="8172400" y="52292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1" name="Ellipse 160"/>
            <p:cNvSpPr/>
            <p:nvPr/>
          </p:nvSpPr>
          <p:spPr>
            <a:xfrm>
              <a:off x="8172400" y="56612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2" name="Ellipse 161"/>
            <p:cNvSpPr/>
            <p:nvPr/>
          </p:nvSpPr>
          <p:spPr>
            <a:xfrm>
              <a:off x="7308304" y="53732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3" name="Gerade Verbindung 162"/>
            <p:cNvCxnSpPr>
              <a:endCxn id="162" idx="6"/>
            </p:cNvCxnSpPr>
            <p:nvPr/>
          </p:nvCxnSpPr>
          <p:spPr>
            <a:xfrm flipH="1">
              <a:off x="7596336" y="551723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163"/>
            <p:cNvCxnSpPr>
              <a:stCxn id="161" idx="2"/>
            </p:cNvCxnSpPr>
            <p:nvPr/>
          </p:nvCxnSpPr>
          <p:spPr>
            <a:xfrm flipH="1">
              <a:off x="7884368" y="580526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>
              <a:stCxn id="160" idx="2"/>
            </p:cNvCxnSpPr>
            <p:nvPr/>
          </p:nvCxnSpPr>
          <p:spPr>
            <a:xfrm flipH="1">
              <a:off x="7884368" y="537321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Ellipse 165"/>
            <p:cNvSpPr/>
            <p:nvPr/>
          </p:nvSpPr>
          <p:spPr>
            <a:xfrm>
              <a:off x="7308304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7" name="Gerade Verbindung 166"/>
            <p:cNvCxnSpPr>
              <a:endCxn id="166" idx="6"/>
            </p:cNvCxnSpPr>
            <p:nvPr/>
          </p:nvCxnSpPr>
          <p:spPr>
            <a:xfrm flipH="1">
              <a:off x="7596336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hteck 167"/>
            <p:cNvSpPr/>
            <p:nvPr/>
          </p:nvSpPr>
          <p:spPr>
            <a:xfrm>
              <a:off x="6444208" y="285293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BC</a:t>
              </a:r>
              <a:endParaRPr lang="de-AT" dirty="0"/>
            </a:p>
          </p:txBody>
        </p:sp>
        <p:cxnSp>
          <p:nvCxnSpPr>
            <p:cNvPr id="169" name="Gerade Verbindung 168"/>
            <p:cNvCxnSpPr>
              <a:stCxn id="168" idx="2"/>
            </p:cNvCxnSpPr>
            <p:nvPr/>
          </p:nvCxnSpPr>
          <p:spPr>
            <a:xfrm>
              <a:off x="6732240" y="3212976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>
              <a:off x="6732240" y="2708920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Physikalische Adressen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Reflektieren Topologie (physikalische Struktur)</a:t>
            </a:r>
          </a:p>
          <a:p>
            <a:pPr lvl="1"/>
            <a:r>
              <a:rPr lang="de-AT" dirty="0" smtClean="0"/>
              <a:t>Bereich/Zone (&lt;=15)</a:t>
            </a:r>
          </a:p>
          <a:p>
            <a:pPr lvl="1"/>
            <a:r>
              <a:rPr lang="de-AT" dirty="0" smtClean="0"/>
              <a:t>Linie (&lt;=15)</a:t>
            </a:r>
          </a:p>
          <a:p>
            <a:pPr lvl="1"/>
            <a:r>
              <a:rPr lang="de-AT" dirty="0" smtClean="0"/>
              <a:t>Teilnehmer (&lt;=256)</a:t>
            </a:r>
          </a:p>
          <a:p>
            <a:pPr lvl="1"/>
            <a:r>
              <a:rPr lang="de-AT" dirty="0" smtClean="0"/>
              <a:t>Bsp.: 8.7.213</a:t>
            </a:r>
          </a:p>
          <a:p>
            <a:r>
              <a:rPr lang="de-AT" dirty="0" smtClean="0"/>
              <a:t>„Programmier-Taste“ </a:t>
            </a:r>
            <a:br>
              <a:rPr lang="de-AT" dirty="0" smtClean="0"/>
            </a:br>
            <a:r>
              <a:rPr lang="de-AT" dirty="0" smtClean="0"/>
              <a:t>am Gerät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236296" y="658100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Quelle: hba13-knx.pdf</a:t>
            </a:r>
            <a:endParaRPr lang="de-AT" sz="1200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4499992" y="2636912"/>
            <a:ext cx="3600400" cy="3744416"/>
            <a:chOff x="5148064" y="2708920"/>
            <a:chExt cx="3600400" cy="3744416"/>
          </a:xfrm>
        </p:grpSpPr>
        <p:sp>
          <p:nvSpPr>
            <p:cNvPr id="15" name="Abgerundetes Rechteck 14"/>
            <p:cNvSpPr/>
            <p:nvPr/>
          </p:nvSpPr>
          <p:spPr>
            <a:xfrm>
              <a:off x="5148064" y="2780928"/>
              <a:ext cx="3600400" cy="3672408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6" name="Gerade Verbindung 15"/>
            <p:cNvCxnSpPr/>
            <p:nvPr/>
          </p:nvCxnSpPr>
          <p:spPr>
            <a:xfrm>
              <a:off x="5364088" y="3356992"/>
              <a:ext cx="3168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5220072" y="299695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Hauptlinie</a:t>
              </a:r>
              <a:endParaRPr lang="de-AT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580112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596336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580112" y="515719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LV</a:t>
              </a:r>
              <a:endParaRPr lang="de-AT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6012160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6156176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012160" y="5589240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4"/>
            <p:cNvCxnSpPr>
              <a:stCxn id="18" idx="2"/>
              <a:endCxn id="20" idx="0"/>
            </p:cNvCxnSpPr>
            <p:nvPr/>
          </p:nvCxnSpPr>
          <p:spPr>
            <a:xfrm>
              <a:off x="5868144" y="3933056"/>
              <a:ext cx="0" cy="12241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>
              <a:stCxn id="20" idx="2"/>
            </p:cNvCxnSpPr>
            <p:nvPr/>
          </p:nvCxnSpPr>
          <p:spPr>
            <a:xfrm>
              <a:off x="5868144" y="5517232"/>
              <a:ext cx="0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>
              <a:stCxn id="24" idx="1"/>
            </p:cNvCxnSpPr>
            <p:nvPr/>
          </p:nvCxnSpPr>
          <p:spPr>
            <a:xfrm flipH="1">
              <a:off x="5868144" y="5733256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H="1">
              <a:off x="5868144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6156176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Ellipse 41"/>
            <p:cNvSpPr/>
            <p:nvPr/>
          </p:nvSpPr>
          <p:spPr>
            <a:xfrm>
              <a:off x="5292080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43" name="Gerade Verbindung 42"/>
            <p:cNvCxnSpPr>
              <a:endCxn id="42" idx="6"/>
            </p:cNvCxnSpPr>
            <p:nvPr/>
          </p:nvCxnSpPr>
          <p:spPr>
            <a:xfrm flipH="1">
              <a:off x="5580112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41" idx="2"/>
            </p:cNvCxnSpPr>
            <p:nvPr/>
          </p:nvCxnSpPr>
          <p:spPr>
            <a:xfrm flipH="1">
              <a:off x="5868144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>
              <a:stCxn id="23" idx="2"/>
            </p:cNvCxnSpPr>
            <p:nvPr/>
          </p:nvCxnSpPr>
          <p:spPr>
            <a:xfrm flipH="1">
              <a:off x="5868144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6156176" y="60212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292080" y="57332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52" name="Gerade Verbindung 51"/>
            <p:cNvCxnSpPr>
              <a:endCxn id="51" idx="6"/>
            </p:cNvCxnSpPr>
            <p:nvPr/>
          </p:nvCxnSpPr>
          <p:spPr>
            <a:xfrm flipH="1">
              <a:off x="5580112" y="587727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>
              <a:stCxn id="50" idx="2"/>
            </p:cNvCxnSpPr>
            <p:nvPr/>
          </p:nvCxnSpPr>
          <p:spPr>
            <a:xfrm flipH="1">
              <a:off x="5868144" y="616530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5868144" y="335699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>
              <a:stCxn id="19" idx="2"/>
            </p:cNvCxnSpPr>
            <p:nvPr/>
          </p:nvCxnSpPr>
          <p:spPr>
            <a:xfrm>
              <a:off x="7884368" y="3933056"/>
              <a:ext cx="0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028384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62"/>
            <p:cNvCxnSpPr/>
            <p:nvPr/>
          </p:nvCxnSpPr>
          <p:spPr>
            <a:xfrm flipH="1">
              <a:off x="7884368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172400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5" name="Ellipse 64"/>
            <p:cNvSpPr/>
            <p:nvPr/>
          </p:nvSpPr>
          <p:spPr>
            <a:xfrm>
              <a:off x="8172400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308304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67" name="Gerade Verbindung 66"/>
            <p:cNvCxnSpPr>
              <a:endCxn id="66" idx="6"/>
            </p:cNvCxnSpPr>
            <p:nvPr/>
          </p:nvCxnSpPr>
          <p:spPr>
            <a:xfrm flipH="1">
              <a:off x="7596336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>
              <a:stCxn id="65" idx="2"/>
            </p:cNvCxnSpPr>
            <p:nvPr/>
          </p:nvCxnSpPr>
          <p:spPr>
            <a:xfrm flipH="1">
              <a:off x="7884368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>
              <a:stCxn id="64" idx="2"/>
            </p:cNvCxnSpPr>
            <p:nvPr/>
          </p:nvCxnSpPr>
          <p:spPr>
            <a:xfrm flipH="1">
              <a:off x="7884368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8172400" y="52292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1" name="Ellipse 70"/>
            <p:cNvSpPr/>
            <p:nvPr/>
          </p:nvSpPr>
          <p:spPr>
            <a:xfrm>
              <a:off x="8172400" y="56612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2" name="Ellipse 71"/>
            <p:cNvSpPr/>
            <p:nvPr/>
          </p:nvSpPr>
          <p:spPr>
            <a:xfrm>
              <a:off x="7308304" y="53732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73" name="Gerade Verbindung 72"/>
            <p:cNvCxnSpPr>
              <a:endCxn id="72" idx="6"/>
            </p:cNvCxnSpPr>
            <p:nvPr/>
          </p:nvCxnSpPr>
          <p:spPr>
            <a:xfrm flipH="1">
              <a:off x="7596336" y="551723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>
              <a:stCxn id="71" idx="2"/>
            </p:cNvCxnSpPr>
            <p:nvPr/>
          </p:nvCxnSpPr>
          <p:spPr>
            <a:xfrm flipH="1">
              <a:off x="7884368" y="580526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>
              <a:stCxn id="70" idx="2"/>
            </p:cNvCxnSpPr>
            <p:nvPr/>
          </p:nvCxnSpPr>
          <p:spPr>
            <a:xfrm flipH="1">
              <a:off x="7884368" y="537321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>
              <a:off x="7308304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77" name="Gerade Verbindung 76"/>
            <p:cNvCxnSpPr>
              <a:endCxn id="76" idx="6"/>
            </p:cNvCxnSpPr>
            <p:nvPr/>
          </p:nvCxnSpPr>
          <p:spPr>
            <a:xfrm flipH="1">
              <a:off x="7596336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/>
            <p:cNvSpPr/>
            <p:nvPr/>
          </p:nvSpPr>
          <p:spPr>
            <a:xfrm>
              <a:off x="6444208" y="285293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BC</a:t>
              </a:r>
              <a:endParaRPr lang="de-AT" dirty="0"/>
            </a:p>
          </p:txBody>
        </p:sp>
        <p:cxnSp>
          <p:nvCxnSpPr>
            <p:cNvPr id="79" name="Gerade Verbindung 78"/>
            <p:cNvCxnSpPr>
              <a:stCxn id="78" idx="2"/>
            </p:cNvCxnSpPr>
            <p:nvPr/>
          </p:nvCxnSpPr>
          <p:spPr>
            <a:xfrm>
              <a:off x="6732240" y="3212976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6732240" y="2708920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3995936" y="2924944"/>
            <a:ext cx="3600400" cy="3744416"/>
            <a:chOff x="5148064" y="2708920"/>
            <a:chExt cx="3600400" cy="3744416"/>
          </a:xfrm>
        </p:grpSpPr>
        <p:sp>
          <p:nvSpPr>
            <p:cNvPr id="84" name="Abgerundetes Rechteck 83"/>
            <p:cNvSpPr/>
            <p:nvPr/>
          </p:nvSpPr>
          <p:spPr>
            <a:xfrm>
              <a:off x="5148064" y="2780928"/>
              <a:ext cx="3600400" cy="3672408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85" name="Gerade Verbindung 84"/>
            <p:cNvCxnSpPr/>
            <p:nvPr/>
          </p:nvCxnSpPr>
          <p:spPr>
            <a:xfrm>
              <a:off x="5364088" y="3356992"/>
              <a:ext cx="3168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5220072" y="299695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Hauptlinie</a:t>
              </a:r>
              <a:endParaRPr lang="de-AT" dirty="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5580112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7596336" y="357301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LC</a:t>
              </a:r>
              <a:endParaRPr lang="de-AT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5580112" y="515719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LV</a:t>
              </a:r>
              <a:endParaRPr lang="de-AT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012160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/>
            <p:cNvSpPr/>
            <p:nvPr/>
          </p:nvSpPr>
          <p:spPr>
            <a:xfrm>
              <a:off x="6156176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6012160" y="5589240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Gerade Verbindung 92"/>
            <p:cNvCxnSpPr>
              <a:stCxn id="87" idx="2"/>
              <a:endCxn id="89" idx="0"/>
            </p:cNvCxnSpPr>
            <p:nvPr/>
          </p:nvCxnSpPr>
          <p:spPr>
            <a:xfrm>
              <a:off x="5868144" y="3933056"/>
              <a:ext cx="0" cy="12241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>
              <a:stCxn id="89" idx="2"/>
            </p:cNvCxnSpPr>
            <p:nvPr/>
          </p:nvCxnSpPr>
          <p:spPr>
            <a:xfrm>
              <a:off x="5868144" y="5517232"/>
              <a:ext cx="0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>
              <a:stCxn id="92" idx="1"/>
            </p:cNvCxnSpPr>
            <p:nvPr/>
          </p:nvCxnSpPr>
          <p:spPr>
            <a:xfrm flipH="1">
              <a:off x="5868144" y="5733256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 flipH="1">
              <a:off x="5868144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lipse 96"/>
            <p:cNvSpPr/>
            <p:nvPr/>
          </p:nvSpPr>
          <p:spPr>
            <a:xfrm>
              <a:off x="6156176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8" name="Ellipse 97"/>
            <p:cNvSpPr/>
            <p:nvPr/>
          </p:nvSpPr>
          <p:spPr>
            <a:xfrm>
              <a:off x="5292080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99" name="Gerade Verbindung 98"/>
            <p:cNvCxnSpPr>
              <a:endCxn id="98" idx="6"/>
            </p:cNvCxnSpPr>
            <p:nvPr/>
          </p:nvCxnSpPr>
          <p:spPr>
            <a:xfrm flipH="1">
              <a:off x="5580112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97" idx="2"/>
            </p:cNvCxnSpPr>
            <p:nvPr/>
          </p:nvCxnSpPr>
          <p:spPr>
            <a:xfrm flipH="1">
              <a:off x="5868144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>
              <a:stCxn id="91" idx="2"/>
            </p:cNvCxnSpPr>
            <p:nvPr/>
          </p:nvCxnSpPr>
          <p:spPr>
            <a:xfrm flipH="1">
              <a:off x="5868144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/>
            <p:cNvSpPr/>
            <p:nvPr/>
          </p:nvSpPr>
          <p:spPr>
            <a:xfrm>
              <a:off x="6156176" y="602128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5292080" y="57332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04" name="Gerade Verbindung 103"/>
            <p:cNvCxnSpPr>
              <a:endCxn id="103" idx="6"/>
            </p:cNvCxnSpPr>
            <p:nvPr/>
          </p:nvCxnSpPr>
          <p:spPr>
            <a:xfrm flipH="1">
              <a:off x="5580112" y="587727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>
              <a:stCxn id="102" idx="2"/>
            </p:cNvCxnSpPr>
            <p:nvPr/>
          </p:nvCxnSpPr>
          <p:spPr>
            <a:xfrm flipH="1">
              <a:off x="5868144" y="616530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/>
          </p:nvCxnSpPr>
          <p:spPr>
            <a:xfrm>
              <a:off x="5868144" y="3356992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>
              <a:stCxn id="88" idx="2"/>
            </p:cNvCxnSpPr>
            <p:nvPr/>
          </p:nvCxnSpPr>
          <p:spPr>
            <a:xfrm>
              <a:off x="7884368" y="3933056"/>
              <a:ext cx="0" cy="2232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hteck 107"/>
            <p:cNvSpPr/>
            <p:nvPr/>
          </p:nvSpPr>
          <p:spPr>
            <a:xfrm>
              <a:off x="8028384" y="4005064"/>
              <a:ext cx="57606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smtClean="0">
                  <a:solidFill>
                    <a:schemeClr val="tx1"/>
                  </a:solidFill>
                </a:rPr>
                <a:t>VDC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Gerade Verbindung 108"/>
            <p:cNvCxnSpPr/>
            <p:nvPr/>
          </p:nvCxnSpPr>
          <p:spPr>
            <a:xfrm flipH="1">
              <a:off x="7884368" y="4149080"/>
              <a:ext cx="144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lipse 109"/>
            <p:cNvSpPr/>
            <p:nvPr/>
          </p:nvSpPr>
          <p:spPr>
            <a:xfrm>
              <a:off x="8172400" y="436510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8172400" y="479715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7308304" y="450912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13" name="Gerade Verbindung 112"/>
            <p:cNvCxnSpPr>
              <a:endCxn id="112" idx="6"/>
            </p:cNvCxnSpPr>
            <p:nvPr/>
          </p:nvCxnSpPr>
          <p:spPr>
            <a:xfrm flipH="1">
              <a:off x="7596336" y="465313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>
              <a:stCxn id="111" idx="2"/>
            </p:cNvCxnSpPr>
            <p:nvPr/>
          </p:nvCxnSpPr>
          <p:spPr>
            <a:xfrm flipH="1">
              <a:off x="7884368" y="4941168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>
              <a:stCxn id="110" idx="2"/>
            </p:cNvCxnSpPr>
            <p:nvPr/>
          </p:nvCxnSpPr>
          <p:spPr>
            <a:xfrm flipH="1">
              <a:off x="7884368" y="4509120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8172400" y="52292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8172400" y="56612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7308304" y="53732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19" name="Gerade Verbindung 118"/>
            <p:cNvCxnSpPr>
              <a:endCxn id="118" idx="6"/>
            </p:cNvCxnSpPr>
            <p:nvPr/>
          </p:nvCxnSpPr>
          <p:spPr>
            <a:xfrm flipH="1">
              <a:off x="7596336" y="551723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>
              <a:stCxn id="117" idx="2"/>
            </p:cNvCxnSpPr>
            <p:nvPr/>
          </p:nvCxnSpPr>
          <p:spPr>
            <a:xfrm flipH="1">
              <a:off x="7884368" y="5805264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>
              <a:stCxn id="116" idx="2"/>
            </p:cNvCxnSpPr>
            <p:nvPr/>
          </p:nvCxnSpPr>
          <p:spPr>
            <a:xfrm flipH="1">
              <a:off x="7884368" y="5373216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Ellipse 121"/>
            <p:cNvSpPr/>
            <p:nvPr/>
          </p:nvSpPr>
          <p:spPr>
            <a:xfrm>
              <a:off x="7308304" y="50131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123" name="Gerade Verbindung 122"/>
            <p:cNvCxnSpPr>
              <a:endCxn id="122" idx="6"/>
            </p:cNvCxnSpPr>
            <p:nvPr/>
          </p:nvCxnSpPr>
          <p:spPr>
            <a:xfrm flipH="1">
              <a:off x="7596336" y="5157192"/>
              <a:ext cx="28803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hteck 123"/>
            <p:cNvSpPr/>
            <p:nvPr/>
          </p:nvSpPr>
          <p:spPr>
            <a:xfrm>
              <a:off x="6444208" y="2852936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BC</a:t>
              </a:r>
              <a:endParaRPr lang="de-AT" dirty="0"/>
            </a:p>
          </p:txBody>
        </p:sp>
        <p:cxnSp>
          <p:nvCxnSpPr>
            <p:cNvPr id="125" name="Gerade Verbindung 124"/>
            <p:cNvCxnSpPr>
              <a:stCxn id="124" idx="2"/>
            </p:cNvCxnSpPr>
            <p:nvPr/>
          </p:nvCxnSpPr>
          <p:spPr>
            <a:xfrm>
              <a:off x="6732240" y="3212976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6732240" y="2708920"/>
              <a:ext cx="0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Gerade Verbindung 170"/>
          <p:cNvCxnSpPr/>
          <p:nvPr/>
        </p:nvCxnSpPr>
        <p:spPr>
          <a:xfrm flipV="1">
            <a:off x="5580112" y="2348880"/>
            <a:ext cx="1008112" cy="576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uppieren 115"/>
          <p:cNvGrpSpPr/>
          <p:nvPr/>
        </p:nvGrpSpPr>
        <p:grpSpPr>
          <a:xfrm>
            <a:off x="4283968" y="4653136"/>
            <a:ext cx="2774225" cy="1152128"/>
            <a:chOff x="4283968" y="3356992"/>
            <a:chExt cx="2774225" cy="1152128"/>
          </a:xfrm>
        </p:grpSpPr>
        <p:pic>
          <p:nvPicPr>
            <p:cNvPr id="11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356992"/>
              <a:ext cx="878780" cy="104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8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3717032"/>
              <a:ext cx="325953" cy="661492"/>
            </a:xfrm>
            <a:prstGeom prst="rect">
              <a:avLst/>
            </a:prstGeom>
            <a:noFill/>
          </p:spPr>
        </p:pic>
        <p:pic>
          <p:nvPicPr>
            <p:cNvPr id="119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2240" y="3717032"/>
              <a:ext cx="325953" cy="661492"/>
            </a:xfrm>
            <a:prstGeom prst="rect">
              <a:avLst/>
            </a:prstGeom>
            <a:noFill/>
          </p:spPr>
        </p:pic>
        <p:cxnSp>
          <p:nvCxnSpPr>
            <p:cNvPr id="120" name="Gerade Verbindung 119"/>
            <p:cNvCxnSpPr/>
            <p:nvPr/>
          </p:nvCxnSpPr>
          <p:spPr>
            <a:xfrm flipH="1">
              <a:off x="4499992" y="4245769"/>
              <a:ext cx="571" cy="26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>
              <a:off x="4499992" y="4509120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>
              <a:off x="5796136" y="3645024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>
              <a:off x="6105525" y="3643313"/>
              <a:ext cx="0" cy="738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>
              <a:off x="5796136" y="3645024"/>
              <a:ext cx="311770" cy="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>
              <a:off x="4643438" y="4264819"/>
              <a:ext cx="570" cy="1722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4644008" y="4437112"/>
              <a:ext cx="10801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5724128" y="3573016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>
              <a:off x="6896100" y="3569494"/>
              <a:ext cx="0" cy="1428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/>
          </p:nvCxnSpPr>
          <p:spPr>
            <a:xfrm flipV="1">
              <a:off x="5724128" y="3571875"/>
              <a:ext cx="1169591" cy="1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en 114"/>
          <p:cNvGrpSpPr/>
          <p:nvPr/>
        </p:nvGrpSpPr>
        <p:grpSpPr>
          <a:xfrm>
            <a:off x="4283968" y="3356992"/>
            <a:ext cx="2774225" cy="1152128"/>
            <a:chOff x="4283968" y="3356992"/>
            <a:chExt cx="2774225" cy="1152128"/>
          </a:xfrm>
        </p:grpSpPr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356992"/>
              <a:ext cx="878780" cy="104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5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3717032"/>
              <a:ext cx="325953" cy="661492"/>
            </a:xfrm>
            <a:prstGeom prst="rect">
              <a:avLst/>
            </a:prstGeom>
            <a:noFill/>
          </p:spPr>
        </p:pic>
        <p:pic>
          <p:nvPicPr>
            <p:cNvPr id="64" name="Picture 7" descr="U:\HBA\Praesentation\Bilder\Lamp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2240" y="3717032"/>
              <a:ext cx="325953" cy="661492"/>
            </a:xfrm>
            <a:prstGeom prst="rect">
              <a:avLst/>
            </a:prstGeom>
            <a:noFill/>
          </p:spPr>
        </p:pic>
        <p:cxnSp>
          <p:nvCxnSpPr>
            <p:cNvPr id="81" name="Gerade Verbindung 80"/>
            <p:cNvCxnSpPr/>
            <p:nvPr/>
          </p:nvCxnSpPr>
          <p:spPr>
            <a:xfrm flipH="1">
              <a:off x="4499992" y="4245769"/>
              <a:ext cx="571" cy="26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4499992" y="4509120"/>
              <a:ext cx="1296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5796136" y="3645024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6105525" y="3643313"/>
              <a:ext cx="0" cy="738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5796136" y="3645024"/>
              <a:ext cx="311770" cy="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4643438" y="4264819"/>
              <a:ext cx="570" cy="1722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>
              <a:off x="4644008" y="4437112"/>
              <a:ext cx="10801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5724128" y="3573016"/>
              <a:ext cx="0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6896100" y="3569494"/>
              <a:ext cx="0" cy="1428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 flipV="1">
              <a:off x="5724128" y="3571875"/>
              <a:ext cx="1169591" cy="1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Gruppenadressen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Reflektieren Funktion (logische Struktur)</a:t>
            </a:r>
          </a:p>
          <a:p>
            <a:r>
              <a:rPr lang="de-AT" dirty="0" smtClean="0"/>
              <a:t>Beispiel: Lichtsteuerung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1187624" y="566124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LK1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1187624" y="429309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LK2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1187624" y="29969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LK3</a:t>
            </a:r>
            <a:endParaRPr lang="de-AT" dirty="0"/>
          </a:p>
        </p:txBody>
      </p:sp>
      <p:cxnSp>
        <p:nvCxnSpPr>
          <p:cNvPr id="9" name="Gerade Verbindung 8"/>
          <p:cNvCxnSpPr>
            <a:stCxn id="4" idx="0"/>
            <a:endCxn id="5" idx="2"/>
          </p:cNvCxnSpPr>
          <p:nvPr/>
        </p:nvCxnSpPr>
        <p:spPr>
          <a:xfrm flipV="1">
            <a:off x="1475656" y="4869160"/>
            <a:ext cx="0" cy="792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5" idx="0"/>
            <a:endCxn id="6" idx="2"/>
          </p:cNvCxnSpPr>
          <p:nvPr/>
        </p:nvCxnSpPr>
        <p:spPr>
          <a:xfrm flipV="1">
            <a:off x="1475656" y="3573016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6093296"/>
            <a:ext cx="648072" cy="64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Gerade Verbindung 35"/>
          <p:cNvCxnSpPr>
            <a:stCxn id="4" idx="3"/>
          </p:cNvCxnSpPr>
          <p:nvPr/>
        </p:nvCxnSpPr>
        <p:spPr>
          <a:xfrm>
            <a:off x="1763688" y="5949280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5" idx="3"/>
          </p:cNvCxnSpPr>
          <p:nvPr/>
        </p:nvCxnSpPr>
        <p:spPr>
          <a:xfrm>
            <a:off x="1763688" y="4581128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6" idx="3"/>
          </p:cNvCxnSpPr>
          <p:nvPr/>
        </p:nvCxnSpPr>
        <p:spPr>
          <a:xfrm>
            <a:off x="1763688" y="3284984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4725144"/>
            <a:ext cx="648072" cy="64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429000"/>
            <a:ext cx="648072" cy="64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Gerade Verbindung 55"/>
          <p:cNvCxnSpPr/>
          <p:nvPr/>
        </p:nvCxnSpPr>
        <p:spPr>
          <a:xfrm flipV="1">
            <a:off x="2915816" y="5949280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915816" y="4581128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2915816" y="328498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4788024" y="4581128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3284984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1835696" y="35010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0/2/1</a:t>
            </a:r>
            <a:endParaRPr lang="de-AT" dirty="0"/>
          </a:p>
        </p:txBody>
      </p:sp>
      <p:sp>
        <p:nvSpPr>
          <p:cNvPr id="131" name="Textfeld 130"/>
          <p:cNvSpPr txBox="1"/>
          <p:nvPr/>
        </p:nvSpPr>
        <p:spPr>
          <a:xfrm>
            <a:off x="1835696" y="50131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0/1/1</a:t>
            </a:r>
            <a:endParaRPr lang="de-AT" dirty="0"/>
          </a:p>
        </p:txBody>
      </p:sp>
      <p:sp>
        <p:nvSpPr>
          <p:cNvPr id="132" name="Textfeld 131"/>
          <p:cNvSpPr txBox="1"/>
          <p:nvPr/>
        </p:nvSpPr>
        <p:spPr>
          <a:xfrm>
            <a:off x="1835696" y="63813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0/0/1</a:t>
            </a:r>
            <a:endParaRPr lang="de-AT" dirty="0"/>
          </a:p>
        </p:txBody>
      </p:sp>
      <p:sp>
        <p:nvSpPr>
          <p:cNvPr id="133" name="Textfeld 132"/>
          <p:cNvSpPr txBox="1"/>
          <p:nvPr/>
        </p:nvSpPr>
        <p:spPr>
          <a:xfrm>
            <a:off x="3635896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0/2/1</a:t>
            </a:r>
            <a:endParaRPr lang="de-AT" dirty="0"/>
          </a:p>
        </p:txBody>
      </p:sp>
      <p:sp>
        <p:nvSpPr>
          <p:cNvPr id="134" name="Textfeld 133"/>
          <p:cNvSpPr txBox="1"/>
          <p:nvPr/>
        </p:nvSpPr>
        <p:spPr>
          <a:xfrm>
            <a:off x="3635896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0/1/1</a:t>
            </a:r>
            <a:endParaRPr lang="de-AT" dirty="0"/>
          </a:p>
        </p:txBody>
      </p:sp>
      <p:sp>
        <p:nvSpPr>
          <p:cNvPr id="135" name="Textfeld 134"/>
          <p:cNvSpPr txBox="1"/>
          <p:nvPr/>
        </p:nvSpPr>
        <p:spPr>
          <a:xfrm>
            <a:off x="3635896" y="40770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0/0/1</a:t>
            </a:r>
            <a:endParaRPr lang="de-AT" dirty="0"/>
          </a:p>
        </p:txBody>
      </p:sp>
      <p:sp>
        <p:nvSpPr>
          <p:cNvPr id="136" name="Textfeld 135"/>
          <p:cNvSpPr txBox="1"/>
          <p:nvPr/>
        </p:nvSpPr>
        <p:spPr>
          <a:xfrm>
            <a:off x="3635896" y="51571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0/0/1</a:t>
            </a:r>
            <a:endParaRPr lang="de-AT" dirty="0"/>
          </a:p>
        </p:txBody>
      </p:sp>
      <p:sp>
        <p:nvSpPr>
          <p:cNvPr id="137" name="Textfeld 136"/>
          <p:cNvSpPr txBox="1"/>
          <p:nvPr/>
        </p:nvSpPr>
        <p:spPr>
          <a:xfrm>
            <a:off x="1835696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0/2/2</a:t>
            </a:r>
            <a:endParaRPr lang="de-AT" dirty="0"/>
          </a:p>
        </p:txBody>
      </p:sp>
      <p:sp>
        <p:nvSpPr>
          <p:cNvPr id="138" name="Textfeld 137"/>
          <p:cNvSpPr txBox="1"/>
          <p:nvPr/>
        </p:nvSpPr>
        <p:spPr>
          <a:xfrm>
            <a:off x="3635896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0/2/2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Raummodell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7" name="Picture 3" descr="U:\HBA\Praesentation\Bilder\IMG_20140109_1441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832"/>
            <a:ext cx="9144000" cy="4090148"/>
          </a:xfrm>
          <a:prstGeom prst="rect">
            <a:avLst/>
          </a:prstGeom>
          <a:noFill/>
        </p:spPr>
      </p:pic>
      <p:sp>
        <p:nvSpPr>
          <p:cNvPr id="6" name="Rechteckige Legende 5"/>
          <p:cNvSpPr/>
          <p:nvPr/>
        </p:nvSpPr>
        <p:spPr>
          <a:xfrm>
            <a:off x="0" y="5517232"/>
            <a:ext cx="1187624" cy="504056"/>
          </a:xfrm>
          <a:prstGeom prst="wedgeRectCallout">
            <a:avLst>
              <a:gd name="adj1" fmla="val 39593"/>
              <a:gd name="adj2" fmla="val -143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Netzgerät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107504" y="1916832"/>
            <a:ext cx="1584176" cy="504056"/>
          </a:xfrm>
          <a:prstGeom prst="wedgeRectCallout">
            <a:avLst>
              <a:gd name="adj1" fmla="val 11033"/>
              <a:gd name="adj2" fmla="val 3421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Taster 4-fach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4067944" y="5517232"/>
            <a:ext cx="2016224" cy="504056"/>
          </a:xfrm>
          <a:prstGeom prst="wedgeRectCallout">
            <a:avLst>
              <a:gd name="adj1" fmla="val -96425"/>
              <a:gd name="adj2" fmla="val -2549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Temperatursensor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2483768" y="5517232"/>
            <a:ext cx="1512168" cy="504056"/>
          </a:xfrm>
          <a:prstGeom prst="wedgeRectCallout">
            <a:avLst>
              <a:gd name="adj1" fmla="val -73346"/>
              <a:gd name="adj2" fmla="val -2341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USB-Interface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1259632" y="5517232"/>
            <a:ext cx="1152128" cy="504056"/>
          </a:xfrm>
          <a:prstGeom prst="wedgeRectCallout">
            <a:avLst>
              <a:gd name="adj1" fmla="val -15527"/>
              <a:gd name="adj2" fmla="val -2266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IP-Router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6156176" y="5517232"/>
            <a:ext cx="1368152" cy="504056"/>
          </a:xfrm>
          <a:prstGeom prst="wedgeRectCallout">
            <a:avLst>
              <a:gd name="adj1" fmla="val -239616"/>
              <a:gd name="adj2" fmla="val -2776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Linker </a:t>
            </a:r>
            <a:r>
              <a:rPr lang="de-AT" dirty="0" err="1" smtClean="0">
                <a:solidFill>
                  <a:schemeClr val="tx1"/>
                </a:solidFill>
              </a:rPr>
              <a:t>Schaltaktor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7596336" y="5517232"/>
            <a:ext cx="1368152" cy="504056"/>
          </a:xfrm>
          <a:prstGeom prst="wedgeRectCallout">
            <a:avLst>
              <a:gd name="adj1" fmla="val -303589"/>
              <a:gd name="adj2" fmla="val -2984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Rechter </a:t>
            </a:r>
            <a:r>
              <a:rPr lang="de-AT" dirty="0" err="1" smtClean="0">
                <a:solidFill>
                  <a:schemeClr val="tx1"/>
                </a:solidFill>
              </a:rPr>
              <a:t>Schaltaktor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7559824" y="4221088"/>
            <a:ext cx="1584176" cy="504056"/>
          </a:xfrm>
          <a:prstGeom prst="wedgeRectCallout">
            <a:avLst>
              <a:gd name="adj1" fmla="val -80960"/>
              <a:gd name="adj2" fmla="val -1585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Supercool-Box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>
          <a:xfrm>
            <a:off x="7559824" y="1916832"/>
            <a:ext cx="1584176" cy="504056"/>
          </a:xfrm>
          <a:prstGeom prst="wedgeRectCallout">
            <a:avLst>
              <a:gd name="adj1" fmla="val -27448"/>
              <a:gd name="adj2" fmla="val 1815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2x Lüfter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5" name="Rechteckige Legende 14"/>
          <p:cNvSpPr/>
          <p:nvPr/>
        </p:nvSpPr>
        <p:spPr>
          <a:xfrm>
            <a:off x="7559824" y="4869160"/>
            <a:ext cx="1584176" cy="504056"/>
          </a:xfrm>
          <a:prstGeom prst="wedgeRectCallout">
            <a:avLst>
              <a:gd name="adj1" fmla="val -131466"/>
              <a:gd name="adj2" fmla="val -1340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2x Licht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>
          <a:xfrm>
            <a:off x="5004048" y="1916832"/>
            <a:ext cx="2304256" cy="504056"/>
          </a:xfrm>
          <a:prstGeom prst="wedgeRectCallout">
            <a:avLst>
              <a:gd name="adj1" fmla="val 27868"/>
              <a:gd name="adj2" fmla="val 102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Raumtemperatur-</a:t>
            </a:r>
            <a:r>
              <a:rPr lang="de-AT" dirty="0" err="1" smtClean="0">
                <a:solidFill>
                  <a:schemeClr val="tx1"/>
                </a:solidFill>
              </a:rPr>
              <a:t>regler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Engineering Teil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Zertifikat von </a:t>
            </a:r>
            <a:r>
              <a:rPr lang="de-AT" b="1" dirty="0" smtClean="0"/>
              <a:t>KNX ETS4 </a:t>
            </a:r>
            <a:r>
              <a:rPr lang="de-AT" b="1" dirty="0" err="1" smtClean="0"/>
              <a:t>eCampus</a:t>
            </a:r>
            <a:endParaRPr lang="de-AT" b="1" dirty="0" smtClean="0"/>
          </a:p>
          <a:p>
            <a:r>
              <a:rPr lang="de-AT" dirty="0" smtClean="0"/>
              <a:t>Adressvergabe</a:t>
            </a:r>
          </a:p>
          <a:p>
            <a:r>
              <a:rPr lang="de-AT" dirty="0" smtClean="0"/>
              <a:t>Lichtsteuerung (</a:t>
            </a:r>
            <a:r>
              <a:rPr lang="de-AT" dirty="0" err="1" smtClean="0"/>
              <a:t>Bsp</a:t>
            </a:r>
            <a:r>
              <a:rPr lang="de-AT" dirty="0" smtClean="0"/>
              <a:t> folgt)</a:t>
            </a:r>
          </a:p>
          <a:p>
            <a:r>
              <a:rPr lang="de-AT" dirty="0" err="1" smtClean="0"/>
              <a:t>Ventilatorsteuerung</a:t>
            </a:r>
            <a:endParaRPr lang="de-AT" dirty="0" smtClean="0"/>
          </a:p>
          <a:p>
            <a:r>
              <a:rPr lang="de-AT" dirty="0" smtClean="0"/>
              <a:t>Klimasteuerung (Zweipunktregler)</a:t>
            </a:r>
          </a:p>
          <a:p>
            <a:r>
              <a:rPr lang="de-AT" dirty="0" smtClean="0"/>
              <a:t>Visualisierung und Kontrolle am </a:t>
            </a:r>
            <a:r>
              <a:rPr lang="de-AT" dirty="0" err="1" smtClean="0"/>
              <a:t>Touch</a:t>
            </a:r>
            <a:r>
              <a:rPr lang="de-AT" dirty="0" smtClean="0"/>
              <a:t>-Panel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Videodemonstration zu ETS4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8" name="Picture 4" descr="http://www.elektrojournal.at/bilder/d146/4e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348880"/>
            <a:ext cx="3600400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Calimero</a:t>
            </a:r>
            <a:r>
              <a:rPr lang="de-AT" dirty="0" smtClean="0"/>
              <a:t>, Markus ab hier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 API</a:t>
            </a:r>
          </a:p>
          <a:p>
            <a:r>
              <a:rPr lang="de-AT" dirty="0" err="1" smtClean="0"/>
              <a:t>Bescheibung</a:t>
            </a:r>
            <a:r>
              <a:rPr lang="de-AT" dirty="0" smtClean="0"/>
              <a:t> wie auf erster Folie gefordert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421</Words>
  <Application>Microsoft Office PowerPoint</Application>
  <PresentationFormat>Bildschirmpräsentation (4:3)</PresentationFormat>
  <Paragraphs>112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Hyperion</vt:lpstr>
      <vt:lpstr>Benutzerdefiniertes Design</vt:lpstr>
      <vt:lpstr>Infos für die Präsentation</vt:lpstr>
      <vt:lpstr>KNX Engineering mit Calimero</vt:lpstr>
      <vt:lpstr>KNX</vt:lpstr>
      <vt:lpstr>Physikalische Adressen</vt:lpstr>
      <vt:lpstr>Gruppenadressen</vt:lpstr>
      <vt:lpstr>Das Raummodell</vt:lpstr>
      <vt:lpstr>Engineering Teil</vt:lpstr>
      <vt:lpstr>Videodemonstration zu ETS4</vt:lpstr>
      <vt:lpstr>Calimero, Markus ab hier</vt:lpstr>
      <vt:lpstr>Management Applikation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 für die Präsentation</dc:title>
  <dc:creator>thomas</dc:creator>
  <cp:lastModifiedBy>thomas</cp:lastModifiedBy>
  <cp:revision>56</cp:revision>
  <dcterms:created xsi:type="dcterms:W3CDTF">2014-01-09T13:34:04Z</dcterms:created>
  <dcterms:modified xsi:type="dcterms:W3CDTF">2014-01-11T15:46:36Z</dcterms:modified>
</cp:coreProperties>
</file>