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3.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4.xml" ContentType="application/vnd.openxmlformats-officedocument.theme+xml"/>
  <Override PartName="/ppt/slideLayouts/slideLayout19.xml" ContentType="application/vnd.openxmlformats-officedocument.presentationml.slideLayout+xml"/>
  <Override PartName="/ppt/theme/theme5.xml" ContentType="application/vnd.openxmlformats-officedocument.theme+xml"/>
  <Override PartName="/ppt/slideLayouts/slideLayout20.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3" r:id="rId4"/>
    <p:sldMasterId id="2147483668" r:id="rId5"/>
    <p:sldMasterId id="2147483674" r:id="rId6"/>
    <p:sldMasterId id="2147483648" r:id="rId7"/>
    <p:sldMasterId id="2147483684" r:id="rId8"/>
    <p:sldMasterId id="2147483697" r:id="rId9"/>
  </p:sldMasterIdLst>
  <p:notesMasterIdLst>
    <p:notesMasterId r:id="rId24"/>
  </p:notesMasterIdLst>
  <p:handoutMasterIdLst>
    <p:handoutMasterId r:id="rId25"/>
  </p:handoutMasterIdLst>
  <p:sldIdLst>
    <p:sldId id="355" r:id="rId10"/>
    <p:sldId id="359" r:id="rId11"/>
    <p:sldId id="362" r:id="rId12"/>
    <p:sldId id="363" r:id="rId13"/>
    <p:sldId id="360" r:id="rId14"/>
    <p:sldId id="367" r:id="rId15"/>
    <p:sldId id="368" r:id="rId16"/>
    <p:sldId id="369" r:id="rId17"/>
    <p:sldId id="370" r:id="rId18"/>
    <p:sldId id="365" r:id="rId19"/>
    <p:sldId id="364" r:id="rId20"/>
    <p:sldId id="372" r:id="rId21"/>
    <p:sldId id="371" r:id="rId22"/>
    <p:sldId id="361" r:id="rId23"/>
  </p:sldIdLst>
  <p:sldSz cx="9144000" cy="6858000" type="screen4x3"/>
  <p:notesSz cx="9925050" cy="6665913"/>
  <p:defaultTex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00">
          <p15:clr>
            <a:srgbClr val="A4A3A4"/>
          </p15:clr>
        </p15:guide>
        <p15:guide id="2" pos="312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9999"/>
    <a:srgbClr val="98C6EA"/>
    <a:srgbClr val="0052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84E427A-3D55-4303-BF80-6455036E1DE7}" styleName="Designformatvorlage 1 - Akz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E269D01E-BC32-4049-B463-5C60D7B0CCD2}" styleName="Designformatvorlage 2 - Akz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D083AE6-46FA-4A59-8FB0-9F97EB10719F}" styleName="Helle Formatvorlage 3 - Akz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7292A2E-F333-43FB-9621-5CBBE7FDCDCB}" styleName="Helle Formatvorlage 2 - Akz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Helle Formatvorlage 1 - Akz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EC20E35-A176-4012-BC5E-935CFFF8708E}" styleName="Mittlere Formatvorlag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C4B1156A-380E-4F78-BDF5-A606A8083BF9}" styleName="Mittlere Formatvorlage 4 - Akz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74C1A8A3-306A-4EB7-A6B1-4F7E0EB9C5D6}" styleName="Mittlere Formatvorlage 3 - Akz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Helle Formatvorlag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66" autoAdjust="0"/>
    <p:restoredTop sz="78842" autoAdjust="0"/>
  </p:normalViewPr>
  <p:slideViewPr>
    <p:cSldViewPr snapToGrid="0">
      <p:cViewPr varScale="1">
        <p:scale>
          <a:sx n="88" d="100"/>
          <a:sy n="88" d="100"/>
        </p:scale>
        <p:origin x="1064" y="72"/>
      </p:cViewPr>
      <p:guideLst>
        <p:guide orient="horz" pos="2160"/>
        <p:guide pos="288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0"/>
    </p:cViewPr>
  </p:sorterViewPr>
  <p:notesViewPr>
    <p:cSldViewPr snapToGrid="0">
      <p:cViewPr varScale="1">
        <p:scale>
          <a:sx n="135" d="100"/>
          <a:sy n="135" d="100"/>
        </p:scale>
        <p:origin x="-1518" y="-90"/>
      </p:cViewPr>
      <p:guideLst>
        <p:guide orient="horz" pos="2100"/>
        <p:guide pos="312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2.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theme" Target="theme/theme1.xml"/><Relationship Id="rId10" Type="http://schemas.openxmlformats.org/officeDocument/2006/relationships/slide" Target="slides/slide1.xml"/><Relationship Id="rId19" Type="http://schemas.openxmlformats.org/officeDocument/2006/relationships/slide" Target="slides/slide10.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dirty="0"/>
          </a:p>
        </p:txBody>
      </p:sp>
      <p:sp>
        <p:nvSpPr>
          <p:cNvPr id="3" name="Datumsplatzhalter 2"/>
          <p:cNvSpPr>
            <a:spLocks noGrp="1"/>
          </p:cNvSpPr>
          <p:nvPr>
            <p:ph type="dt" sz="quarter"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Arial" pitchFamily="34" charset="0"/>
                <a:cs typeface="Arial" pitchFamily="34" charset="0"/>
              </a:defRPr>
            </a:lvl1pPr>
          </a:lstStyle>
          <a:p>
            <a:pPr>
              <a:defRPr/>
            </a:pPr>
            <a:fld id="{20751376-2EB8-4403-B858-305A8AAA6B01}" type="datetimeFigureOut">
              <a:rPr lang="en-GB"/>
              <a:pPr>
                <a:defRPr/>
              </a:pPr>
              <a:t>03/04/2023</a:t>
            </a:fld>
            <a:endParaRPr lang="en-GB" dirty="0"/>
          </a:p>
        </p:txBody>
      </p:sp>
      <p:sp>
        <p:nvSpPr>
          <p:cNvPr id="4" name="Fußzeilenplatzhalter 3"/>
          <p:cNvSpPr>
            <a:spLocks noGrp="1"/>
          </p:cNvSpPr>
          <p:nvPr>
            <p:ph type="ftr" sz="quarter" idx="2"/>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5" name="Foliennummernplatzhalter 4"/>
          <p:cNvSpPr>
            <a:spLocks noGrp="1"/>
          </p:cNvSpPr>
          <p:nvPr>
            <p:ph type="sldNum" sz="quarter" idx="3"/>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Arial" pitchFamily="34" charset="0"/>
                <a:cs typeface="Arial" pitchFamily="34" charset="0"/>
              </a:defRPr>
            </a:lvl1pPr>
          </a:lstStyle>
          <a:p>
            <a:pPr>
              <a:defRPr/>
            </a:pPr>
            <a:fld id="{62C15F7A-46C6-4AD2-BFEC-842DCCCC19C4}" type="slidenum">
              <a:rPr lang="en-GB"/>
              <a:pPr>
                <a:defRPr/>
              </a:pPr>
              <a:t>‹#›</a:t>
            </a:fld>
            <a:endParaRPr lang="en-GB"/>
          </a:p>
        </p:txBody>
      </p:sp>
    </p:spTree>
    <p:extLst>
      <p:ext uri="{BB962C8B-B14F-4D97-AF65-F5344CB8AC3E}">
        <p14:creationId xmlns:p14="http://schemas.microsoft.com/office/powerpoint/2010/main" val="28290957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3" name="Datumsplatzhalter 2"/>
          <p:cNvSpPr>
            <a:spLocks noGrp="1"/>
          </p:cNvSpPr>
          <p:nvPr>
            <p:ph type="dt"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mn-lt"/>
                <a:cs typeface="+mn-cs"/>
              </a:defRPr>
            </a:lvl1pPr>
          </a:lstStyle>
          <a:p>
            <a:pPr>
              <a:defRPr/>
            </a:pPr>
            <a:fld id="{89C46BC9-2C9E-4670-A85A-6A588BA2D405}" type="datetimeFigureOut">
              <a:rPr lang="en-GB"/>
              <a:pPr>
                <a:defRPr/>
              </a:pPr>
              <a:t>03/04/2023</a:t>
            </a:fld>
            <a:endParaRPr lang="en-GB"/>
          </a:p>
        </p:txBody>
      </p:sp>
      <p:sp>
        <p:nvSpPr>
          <p:cNvPr id="4" name="Folienbildplatzhalter 3"/>
          <p:cNvSpPr>
            <a:spLocks noGrp="1" noRot="1" noChangeAspect="1"/>
          </p:cNvSpPr>
          <p:nvPr>
            <p:ph type="sldImg" idx="2"/>
          </p:nvPr>
        </p:nvSpPr>
        <p:spPr>
          <a:xfrm>
            <a:off x="3295650" y="500063"/>
            <a:ext cx="3333750" cy="2500312"/>
          </a:xfrm>
          <a:prstGeom prst="rect">
            <a:avLst/>
          </a:prstGeom>
          <a:noFill/>
          <a:ln w="12700">
            <a:solidFill>
              <a:prstClr val="black"/>
            </a:solidFill>
          </a:ln>
        </p:spPr>
        <p:txBody>
          <a:bodyPr vert="horz" lIns="90708" tIns="45354" rIns="90708" bIns="45354" rtlCol="0" anchor="ctr"/>
          <a:lstStyle/>
          <a:p>
            <a:pPr lvl="0"/>
            <a:endParaRPr lang="en-GB" noProof="0"/>
          </a:p>
        </p:txBody>
      </p:sp>
      <p:sp>
        <p:nvSpPr>
          <p:cNvPr id="5" name="Notizenplatzhalter 4"/>
          <p:cNvSpPr>
            <a:spLocks noGrp="1"/>
          </p:cNvSpPr>
          <p:nvPr>
            <p:ph type="body" sz="quarter" idx="3"/>
          </p:nvPr>
        </p:nvSpPr>
        <p:spPr>
          <a:xfrm>
            <a:off x="992506" y="3166309"/>
            <a:ext cx="7940040" cy="2999661"/>
          </a:xfrm>
          <a:prstGeom prst="rect">
            <a:avLst/>
          </a:prstGeom>
        </p:spPr>
        <p:txBody>
          <a:bodyPr vert="horz" wrap="square" lIns="90708" tIns="45354" rIns="90708" bIns="45354" numCol="1" anchor="t" anchorCtr="0" compatLnSpc="1">
            <a:prstTxWarp prst="textNoShape">
              <a:avLst/>
            </a:prstTxWarp>
            <a:normAutofit/>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en-GB" dirty="0"/>
          </a:p>
        </p:txBody>
      </p:sp>
      <p:sp>
        <p:nvSpPr>
          <p:cNvPr id="6" name="Fußzeilenplatzhalter 5"/>
          <p:cNvSpPr>
            <a:spLocks noGrp="1"/>
          </p:cNvSpPr>
          <p:nvPr>
            <p:ph type="ftr" sz="quarter" idx="4"/>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7" name="Foliennummernplatzhalter 6"/>
          <p:cNvSpPr>
            <a:spLocks noGrp="1"/>
          </p:cNvSpPr>
          <p:nvPr>
            <p:ph type="sldNum" sz="quarter" idx="5"/>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mn-lt"/>
                <a:cs typeface="+mn-cs"/>
              </a:defRPr>
            </a:lvl1pPr>
          </a:lstStyle>
          <a:p>
            <a:pPr>
              <a:defRPr/>
            </a:pPr>
            <a:fld id="{00AFC6D0-44D5-4EB7-828F-6F464F83D79A}" type="slidenum">
              <a:rPr lang="en-GB"/>
              <a:pPr>
                <a:defRPr/>
              </a:pPr>
              <a:t>‹#›</a:t>
            </a:fld>
            <a:endParaRPr lang="en-GB"/>
          </a:p>
        </p:txBody>
      </p:sp>
    </p:spTree>
    <p:extLst>
      <p:ext uri="{BB962C8B-B14F-4D97-AF65-F5344CB8AC3E}">
        <p14:creationId xmlns:p14="http://schemas.microsoft.com/office/powerpoint/2010/main" val="229799730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Arial" pitchFamily="34" charset="0"/>
      </a:defRPr>
    </a:lvl1pPr>
    <a:lvl2pPr marL="182563" indent="-182563" algn="l" rtl="0" fontAlgn="base">
      <a:spcBef>
        <a:spcPct val="30000"/>
      </a:spcBef>
      <a:spcAft>
        <a:spcPct val="0"/>
      </a:spcAft>
      <a:buFont typeface="Arial" charset="0"/>
      <a:buChar char="•"/>
      <a:defRPr sz="1200" kern="1200">
        <a:solidFill>
          <a:schemeClr val="tx1"/>
        </a:solidFill>
        <a:latin typeface="+mn-lt"/>
        <a:ea typeface="+mn-ea"/>
        <a:cs typeface="Arial" charset="0"/>
      </a:defRPr>
    </a:lvl2pPr>
    <a:lvl3pPr marL="355600" indent="-173038" algn="l" rtl="0" fontAlgn="base">
      <a:spcBef>
        <a:spcPct val="30000"/>
      </a:spcBef>
      <a:spcAft>
        <a:spcPct val="0"/>
      </a:spcAft>
      <a:buFont typeface="Symbol" pitchFamily="18" charset="2"/>
      <a:buChar char="-"/>
      <a:defRPr sz="1200" kern="1200">
        <a:solidFill>
          <a:schemeClr val="tx1"/>
        </a:solidFill>
        <a:latin typeface="+mn-lt"/>
        <a:ea typeface="+mn-ea"/>
        <a:cs typeface="Arial" charset="0"/>
      </a:defRPr>
    </a:lvl3pPr>
    <a:lvl4pPr marL="538163" indent="-182563" algn="l" rtl="0" fontAlgn="base">
      <a:spcBef>
        <a:spcPct val="30000"/>
      </a:spcBef>
      <a:spcAft>
        <a:spcPct val="0"/>
      </a:spcAft>
      <a:buFont typeface="Courier New" pitchFamily="49" charset="0"/>
      <a:buChar char="o"/>
      <a:defRPr sz="1200" kern="1200">
        <a:solidFill>
          <a:schemeClr val="tx1"/>
        </a:solidFill>
        <a:latin typeface="+mn-lt"/>
        <a:ea typeface="+mn-ea"/>
        <a:cs typeface="Arial" charset="0"/>
      </a:defRPr>
    </a:lvl4pPr>
    <a:lvl5pPr marL="720725" indent="-182563" algn="l" rtl="0" fontAlgn="base">
      <a:spcBef>
        <a:spcPct val="30000"/>
      </a:spcBef>
      <a:spcAft>
        <a:spcPct val="0"/>
      </a:spcAft>
      <a:buFont typeface="Wingdings" pitchFamily="2" charset="2"/>
      <a:buChar char="§"/>
      <a:defRPr sz="1200" kern="1200">
        <a:solidFill>
          <a:schemeClr val="tx1"/>
        </a:solidFill>
        <a:latin typeface="+mn-lt"/>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a:t>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The last optional step of the general unnesting algorithm is to decouple the sideways information passing</a:t>
            </a:r>
          </a:p>
          <a:p>
            <a:pPr marL="171450" indent="-171450">
              <a:buFontTx/>
              <a:buChar char="-"/>
            </a:pPr>
            <a:r>
              <a:rPr lang="en-US" dirty="0"/>
              <a:t>Tool can decorrelate SQL queries with and without decoupling</a:t>
            </a:r>
          </a:p>
          <a:p>
            <a:pPr marL="171450" indent="-171450">
              <a:buFontTx/>
              <a:buChar char="-"/>
            </a:pPr>
            <a:r>
              <a:rPr lang="en-US" dirty="0"/>
              <a:t>Here is Q17 as an example, without decoupling</a:t>
            </a:r>
          </a:p>
          <a:p>
            <a:pPr marL="171450" indent="-171450">
              <a:buFontTx/>
              <a:buChar char="-"/>
            </a:pPr>
            <a:r>
              <a:rPr lang="en-US" dirty="0"/>
              <a:t>We represent sideways information passing using CTE</a:t>
            </a:r>
          </a:p>
          <a:p>
            <a:pPr marL="171450" indent="-171450">
              <a:buFontTx/>
              <a:buChar char="-"/>
            </a:pPr>
            <a:r>
              <a:rPr lang="en-US" dirty="0"/>
              <a:t>Shared part of tree extracted into CTE, main tree selects from tree</a:t>
            </a:r>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10</a:t>
            </a:fld>
            <a:endParaRPr lang="en-GB"/>
          </a:p>
        </p:txBody>
      </p:sp>
    </p:spTree>
    <p:extLst>
      <p:ext uri="{BB962C8B-B14F-4D97-AF65-F5344CB8AC3E}">
        <p14:creationId xmlns:p14="http://schemas.microsoft.com/office/powerpoint/2010/main" val="42687522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Comparing query runtimes for decoupled and not decoupled queries…</a:t>
            </a:r>
          </a:p>
          <a:p>
            <a:pPr marL="171450" indent="-171450">
              <a:buFontTx/>
              <a:buChar char="-"/>
            </a:pPr>
            <a:r>
              <a:rPr lang="en-US" dirty="0"/>
              <a:t>For these four cases, the query without decoupling performed significantly better</a:t>
            </a:r>
          </a:p>
          <a:p>
            <a:pPr marL="171450" indent="-171450">
              <a:buFontTx/>
              <a:buChar char="-"/>
            </a:pPr>
            <a:r>
              <a:rPr lang="en-US" dirty="0"/>
              <a:t>Shows that even though decoupling makes queries simpler, for our tool, it is important to have the option of generating decoupled and not decoupled queries</a:t>
            </a:r>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11</a:t>
            </a:fld>
            <a:endParaRPr lang="en-GB"/>
          </a:p>
        </p:txBody>
      </p:sp>
    </p:spTree>
    <p:extLst>
      <p:ext uri="{BB962C8B-B14F-4D97-AF65-F5344CB8AC3E}">
        <p14:creationId xmlns:p14="http://schemas.microsoft.com/office/powerpoint/2010/main" val="4374376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Correlated subqueries in “exists” and “in” are cases which need separate handling:</a:t>
            </a:r>
          </a:p>
          <a:p>
            <a:pPr marL="171450" indent="-171450">
              <a:buFontTx/>
              <a:buChar char="-"/>
            </a:pPr>
            <a:r>
              <a:rPr lang="en-US" dirty="0"/>
              <a:t>Taking a look at example:</a:t>
            </a:r>
          </a:p>
          <a:p>
            <a:pPr marL="171450" indent="-171450">
              <a:buFontTx/>
              <a:buChar char="-"/>
            </a:pPr>
            <a:r>
              <a:rPr lang="en-US" dirty="0"/>
              <a:t>Decorrelating subqueries in “exists” subqueries is straight forward in relational algebra</a:t>
            </a:r>
          </a:p>
          <a:p>
            <a:pPr marL="171450" indent="-171450">
              <a:buFontTx/>
              <a:buChar char="-"/>
            </a:pPr>
            <a:r>
              <a:rPr lang="en-US" dirty="0"/>
              <a:t>“exists” clause is translated into dependent semi-join</a:t>
            </a:r>
          </a:p>
          <a:p>
            <a:pPr marL="171450" indent="-171450">
              <a:buFontTx/>
              <a:buChar char="-"/>
            </a:pPr>
            <a:r>
              <a:rPr lang="en-US" dirty="0"/>
              <a:t>correlating predicate in selection is extracted and merged with semi join operator</a:t>
            </a:r>
          </a:p>
          <a:p>
            <a:pPr marL="171450" indent="-171450">
              <a:buFontTx/>
              <a:buChar char="-"/>
            </a:pPr>
            <a:r>
              <a:rPr lang="en-US" dirty="0"/>
              <a:t>But, if we translate this back to SQL, we would end up with the same query again</a:t>
            </a:r>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12</a:t>
            </a:fld>
            <a:endParaRPr lang="en-GB"/>
          </a:p>
        </p:txBody>
      </p:sp>
    </p:spTree>
    <p:extLst>
      <p:ext uri="{BB962C8B-B14F-4D97-AF65-F5344CB8AC3E}">
        <p14:creationId xmlns:p14="http://schemas.microsoft.com/office/powerpoint/2010/main" val="1484329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Instead, for correlated subqueries in “exists” and “in” predicates: </a:t>
            </a:r>
          </a:p>
          <a:p>
            <a:pPr marL="171450" indent="-171450">
              <a:buFontTx/>
              <a:buChar char="-"/>
            </a:pPr>
            <a:r>
              <a:rPr lang="en-US" dirty="0"/>
              <a:t>we extract subquery to CTE (removing correlating predicates)</a:t>
            </a:r>
          </a:p>
          <a:p>
            <a:pPr marL="171450" indent="-171450">
              <a:buFontTx/>
              <a:buChar char="-"/>
            </a:pPr>
            <a:r>
              <a:rPr lang="en-US" dirty="0"/>
              <a:t>In original subquery, we select from CTE</a:t>
            </a:r>
          </a:p>
          <a:p>
            <a:pPr marL="171450" indent="-171450">
              <a:buFontTx/>
              <a:buChar char="-"/>
            </a:pPr>
            <a:r>
              <a:rPr lang="en-US" dirty="0"/>
              <a:t>Predicate does not need to be executed for every subquery execution</a:t>
            </a:r>
          </a:p>
          <a:p>
            <a:endParaRPr lang="en-US"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13</a:t>
            </a:fld>
            <a:endParaRPr lang="en-GB"/>
          </a:p>
        </p:txBody>
      </p:sp>
    </p:spTree>
    <p:extLst>
      <p:ext uri="{BB962C8B-B14F-4D97-AF65-F5344CB8AC3E}">
        <p14:creationId xmlns:p14="http://schemas.microsoft.com/office/powerpoint/2010/main" val="20337474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Figure shows the runtimes of the long running queries Q17 and Q20 after applying our tool</a:t>
            </a:r>
          </a:p>
          <a:p>
            <a:pPr marL="171450" marR="0" lvl="0" indent="-171450" algn="l" defTabSz="914400" rtl="0" eaLnBrk="1" fontAlgn="base" latinLnBrk="0" hangingPunct="1">
              <a:lnSpc>
                <a:spcPct val="100000"/>
              </a:lnSpc>
              <a:spcBef>
                <a:spcPct val="30000"/>
              </a:spcBef>
              <a:spcAft>
                <a:spcPct val="0"/>
              </a:spcAft>
              <a:buClrTx/>
              <a:buSzTx/>
              <a:buFontTx/>
              <a:buChar char="-"/>
              <a:tabLst/>
              <a:defRPr/>
            </a:pPr>
            <a:r>
              <a:rPr lang="en-US" dirty="0"/>
              <a:t>For databases which have not implemented arbitrary query unnesting, we can reduce runtimes for certain queries from hours to seconds, bringing such queries from the “practically unusable” territory into perfectly usable</a:t>
            </a:r>
          </a:p>
          <a:p>
            <a:pPr marL="171450" indent="-171450">
              <a:buFontTx/>
              <a:buChar char="-"/>
            </a:pPr>
            <a:r>
              <a:rPr lang="en-US" dirty="0"/>
              <a:t>This is in form of a modular optimization tool which can sit on top of any relational database systems</a:t>
            </a:r>
          </a:p>
          <a:p>
            <a:pPr marL="354013" lvl="1" indent="-171450">
              <a:buFontTx/>
              <a:buChar char="-"/>
            </a:pPr>
            <a:r>
              <a:rPr lang="en-US" dirty="0"/>
              <a:t>Limits: semi (mark) joins, lack metadata typically available to optimizers; </a:t>
            </a:r>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14</a:t>
            </a:fld>
            <a:endParaRPr lang="en-GB"/>
          </a:p>
        </p:txBody>
      </p:sp>
    </p:spTree>
    <p:extLst>
      <p:ext uri="{BB962C8B-B14F-4D97-AF65-F5344CB8AC3E}">
        <p14:creationId xmlns:p14="http://schemas.microsoft.com/office/powerpoint/2010/main" val="38780675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Ran TPCH benchmark on 4 open source database systems (+ Umbra for comparison): Q17 and Q20 noticeably long runtimes</a:t>
            </a:r>
          </a:p>
          <a:p>
            <a:pPr marL="171450" indent="-171450">
              <a:buFontTx/>
              <a:buChar char="-"/>
            </a:pPr>
            <a:r>
              <a:rPr lang="en-US" dirty="0"/>
              <a:t>Taking a look at </a:t>
            </a:r>
            <a:r>
              <a:rPr lang="en-US" dirty="0" err="1"/>
              <a:t>DuckDB</a:t>
            </a:r>
            <a:r>
              <a:rPr lang="en-US" dirty="0"/>
              <a:t> and Umbra, we see that these queries can be executed quickly, and don’t need to be so expensive, so what’s the difference between these systems?</a:t>
            </a:r>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2</a:t>
            </a:fld>
            <a:endParaRPr lang="en-GB"/>
          </a:p>
        </p:txBody>
      </p:sp>
    </p:spTree>
    <p:extLst>
      <p:ext uri="{BB962C8B-B14F-4D97-AF65-F5344CB8AC3E}">
        <p14:creationId xmlns:p14="http://schemas.microsoft.com/office/powerpoint/2010/main" val="4349501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Taking a look at Q17, we see it contains a correlated subquery</a:t>
            </a:r>
          </a:p>
          <a:p>
            <a:pPr marL="171450" indent="-171450">
              <a:buFontTx/>
              <a:buChar char="-"/>
            </a:pPr>
            <a:r>
              <a:rPr lang="en-US" dirty="0"/>
              <a:t>This causes the long runtimes, since subquery needs to be executed for every tuple produced by outer query</a:t>
            </a:r>
          </a:p>
          <a:p>
            <a:pPr marL="171450" indent="-171450">
              <a:buFontTx/>
              <a:buChar char="-"/>
            </a:pPr>
            <a:r>
              <a:rPr lang="en-US" dirty="0"/>
              <a:t>But there is an algorithm (by Prof. Neumann and Kemper) which can decorrelate arbitrary queries</a:t>
            </a:r>
          </a:p>
          <a:p>
            <a:pPr marL="171450" indent="-171450">
              <a:buFontTx/>
              <a:buChar char="-"/>
            </a:pPr>
            <a:r>
              <a:rPr lang="en-US" dirty="0"/>
              <a:t>Unfortunately, only </a:t>
            </a:r>
            <a:r>
              <a:rPr lang="en-US" dirty="0" err="1"/>
              <a:t>DuckDB</a:t>
            </a:r>
            <a:r>
              <a:rPr lang="en-US" dirty="0"/>
              <a:t> has implemented it, and PostgreSQL/MySQL/SQLite all cannot decorrelate these queries…</a:t>
            </a:r>
          </a:p>
          <a:p>
            <a:pPr marL="171450" marR="0" lvl="0" indent="-171450" algn="l" defTabSz="914400" rtl="0" eaLnBrk="1" fontAlgn="base" latinLnBrk="0" hangingPunct="1">
              <a:lnSpc>
                <a:spcPct val="100000"/>
              </a:lnSpc>
              <a:spcBef>
                <a:spcPct val="30000"/>
              </a:spcBef>
              <a:spcAft>
                <a:spcPct val="0"/>
              </a:spcAft>
              <a:buClrTx/>
              <a:buSzTx/>
              <a:buFontTx/>
              <a:buChar char="-"/>
              <a:tabLst/>
              <a:defRPr/>
            </a:pPr>
            <a:r>
              <a:rPr lang="en-US" dirty="0"/>
              <a:t>Implementing the algorithm for each database, and merging into their codebase would be a lot of work</a:t>
            </a:r>
          </a:p>
          <a:p>
            <a:pPr marL="171450" marR="0" lvl="0" indent="-171450" algn="l" defTabSz="914400" rtl="0" eaLnBrk="1" fontAlgn="base" latinLnBrk="0" hangingPunct="1">
              <a:lnSpc>
                <a:spcPct val="100000"/>
              </a:lnSpc>
              <a:spcBef>
                <a:spcPct val="30000"/>
              </a:spcBef>
              <a:spcAft>
                <a:spcPct val="0"/>
              </a:spcAft>
              <a:buClrTx/>
              <a:buSzTx/>
              <a:buFontTx/>
              <a:buChar char="-"/>
              <a:tabLst/>
              <a:defRPr/>
            </a:pPr>
            <a:r>
              <a:rPr lang="en-US" dirty="0"/>
              <a:t>And there would still be many other databases which haven’t implemented the algorithm</a:t>
            </a:r>
          </a:p>
          <a:p>
            <a:pPr marL="171450" marR="0" lvl="0" indent="-171450" algn="l" defTabSz="914400" rtl="0" eaLnBrk="1" fontAlgn="base" latinLnBrk="0" hangingPunct="1">
              <a:lnSpc>
                <a:spcPct val="100000"/>
              </a:lnSpc>
              <a:spcBef>
                <a:spcPct val="30000"/>
              </a:spcBef>
              <a:spcAft>
                <a:spcPct val="0"/>
              </a:spcAft>
              <a:buClrTx/>
              <a:buSzTx/>
              <a:buFontTx/>
              <a:buChar char="-"/>
              <a:tabLst/>
              <a:defRPr/>
            </a:pPr>
            <a:r>
              <a:rPr lang="en-US" dirty="0"/>
              <a:t>So we thought of a solution how we can solve this problem for all databases at once</a:t>
            </a:r>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3</a:t>
            </a:fld>
            <a:endParaRPr lang="en-GB"/>
          </a:p>
        </p:txBody>
      </p:sp>
    </p:spTree>
    <p:extLst>
      <p:ext uri="{BB962C8B-B14F-4D97-AF65-F5344CB8AC3E}">
        <p14:creationId xmlns:p14="http://schemas.microsoft.com/office/powerpoint/2010/main" val="11942182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What is common between relational databases: they take SQL as input</a:t>
            </a:r>
          </a:p>
          <a:p>
            <a:pPr marL="171450" indent="-171450">
              <a:buFontTx/>
              <a:buChar char="-"/>
            </a:pPr>
            <a:r>
              <a:rPr lang="en-US" dirty="0"/>
              <a:t>Unnesting correlated queries can also be done on SQL-level</a:t>
            </a:r>
          </a:p>
          <a:p>
            <a:pPr marL="171450" indent="-171450">
              <a:buFontTx/>
              <a:buChar char="-"/>
            </a:pPr>
            <a:r>
              <a:rPr lang="en-US" dirty="0"/>
              <a:t>If we build a query decorrelation tool on SQL level, we could bring the query unnesting algorithm to all relational databases</a:t>
            </a:r>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4</a:t>
            </a:fld>
            <a:endParaRPr lang="en-GB"/>
          </a:p>
        </p:txBody>
      </p:sp>
    </p:spTree>
    <p:extLst>
      <p:ext uri="{BB962C8B-B14F-4D97-AF65-F5344CB8AC3E}">
        <p14:creationId xmlns:p14="http://schemas.microsoft.com/office/powerpoint/2010/main" val="40127683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a:t>Achitecture</a:t>
            </a:r>
            <a:r>
              <a:rPr lang="en-US" dirty="0"/>
              <a:t> of our tool:</a:t>
            </a:r>
          </a:p>
          <a:p>
            <a:pPr marL="171450" indent="-171450">
              <a:buFontTx/>
              <a:buChar char="-"/>
            </a:pPr>
            <a:r>
              <a:rPr lang="en-US" dirty="0"/>
              <a:t>Parse SQL, translate SQL to relational algebra, perform optimizations on relational algebra, </a:t>
            </a:r>
            <a:r>
              <a:rPr lang="en-US" dirty="0" err="1"/>
              <a:t>deparse</a:t>
            </a:r>
            <a:r>
              <a:rPr lang="en-US" dirty="0"/>
              <a:t> back to SQL</a:t>
            </a:r>
          </a:p>
          <a:p>
            <a:pPr marL="171450" indent="-171450">
              <a:buFontTx/>
              <a:buChar char="-"/>
            </a:pPr>
            <a:r>
              <a:rPr lang="en-US" dirty="0"/>
              <a:t>From here, SQL can be passed to arbitrary relational databases</a:t>
            </a:r>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5</a:t>
            </a:fld>
            <a:endParaRPr lang="en-GB"/>
          </a:p>
        </p:txBody>
      </p:sp>
    </p:spTree>
    <p:extLst>
      <p:ext uri="{BB962C8B-B14F-4D97-AF65-F5344CB8AC3E}">
        <p14:creationId xmlns:p14="http://schemas.microsoft.com/office/powerpoint/2010/main" val="11709104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14000"/>
              </a:lnSpc>
              <a:buFontTx/>
              <a:buNone/>
            </a:pPr>
            <a:r>
              <a:rPr lang="en-GB" sz="1200" dirty="0">
                <a:highlight>
                  <a:srgbClr val="FFFF00"/>
                </a:highlight>
                <a:latin typeface="+mn-lt"/>
              </a:rPr>
              <a:t>- Decided to use Postgres’ SQL parser, as Postgres’ SQL dialect is the most widely used, give us widest coverage across databases systems</a:t>
            </a:r>
          </a:p>
          <a:p>
            <a:pPr marL="171450" indent="-171450">
              <a:lnSpc>
                <a:spcPct val="114000"/>
              </a:lnSpc>
              <a:buFontTx/>
              <a:buChar char="-"/>
            </a:pPr>
            <a:r>
              <a:rPr lang="en-GB" sz="1200" dirty="0">
                <a:highlight>
                  <a:srgbClr val="FFFF00"/>
                </a:highlight>
                <a:latin typeface="+mn-lt"/>
              </a:rPr>
              <a:t>Used </a:t>
            </a:r>
            <a:r>
              <a:rPr lang="en-GB" sz="1200" dirty="0" err="1">
                <a:highlight>
                  <a:srgbClr val="FFFF00"/>
                </a:highlight>
                <a:latin typeface="+mn-lt"/>
              </a:rPr>
              <a:t>libpq_query</a:t>
            </a:r>
            <a:r>
              <a:rPr lang="en-GB" sz="1200" dirty="0">
                <a:highlight>
                  <a:srgbClr val="FFFF00"/>
                </a:highlight>
                <a:latin typeface="+mn-lt"/>
              </a:rPr>
              <a:t> library, which extracts the PostgreSQL parser for use outside of the server environment</a:t>
            </a:r>
          </a:p>
          <a:p>
            <a:pPr marL="171450" indent="-171450">
              <a:lnSpc>
                <a:spcPct val="114000"/>
              </a:lnSpc>
              <a:buFontTx/>
              <a:buChar char="-"/>
            </a:pPr>
            <a:r>
              <a:rPr lang="en-GB" sz="1200" dirty="0">
                <a:highlight>
                  <a:srgbClr val="FFFF00"/>
                </a:highlight>
                <a:latin typeface="+mn-lt"/>
              </a:rPr>
              <a:t>Output is an AST</a:t>
            </a:r>
            <a:endParaRPr lang="en-US"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6</a:t>
            </a:fld>
            <a:endParaRPr lang="en-GB"/>
          </a:p>
        </p:txBody>
      </p:sp>
    </p:spTree>
    <p:extLst>
      <p:ext uri="{BB962C8B-B14F-4D97-AF65-F5344CB8AC3E}">
        <p14:creationId xmlns:p14="http://schemas.microsoft.com/office/powerpoint/2010/main" val="16278961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nSpc>
                <a:spcPct val="114000"/>
              </a:lnSpc>
              <a:buFontTx/>
              <a:buChar char="-"/>
            </a:pPr>
            <a:r>
              <a:rPr lang="en-US" sz="1200" dirty="0">
                <a:highlight>
                  <a:srgbClr val="FFFF00"/>
                </a:highlight>
                <a:latin typeface="+mn-lt"/>
              </a:rPr>
              <a:t>Implemented our own SQL to relational algebra parser</a:t>
            </a:r>
          </a:p>
          <a:p>
            <a:pPr marL="285750" indent="-285750">
              <a:lnSpc>
                <a:spcPct val="114000"/>
              </a:lnSpc>
              <a:buFontTx/>
              <a:buChar char="-"/>
            </a:pPr>
            <a:r>
              <a:rPr lang="en-US" sz="1200" dirty="0">
                <a:highlight>
                  <a:srgbClr val="FFFF00"/>
                </a:highlight>
                <a:latin typeface="+mn-lt"/>
              </a:rPr>
              <a:t>The scope of our parser is limited to the SQL constructs occurring in the TPCH queries</a:t>
            </a:r>
          </a:p>
          <a:p>
            <a:pPr marL="285750" indent="-285750">
              <a:lnSpc>
                <a:spcPct val="114000"/>
              </a:lnSpc>
              <a:buFontTx/>
              <a:buChar char="-"/>
            </a:pPr>
            <a:r>
              <a:rPr lang="en-US" sz="1200" dirty="0">
                <a:highlight>
                  <a:srgbClr val="FFFF00"/>
                </a:highlight>
                <a:latin typeface="+mn-lt"/>
              </a:rPr>
              <a:t>Here example of TPCH Q17</a:t>
            </a:r>
          </a:p>
          <a:p>
            <a:pPr marL="285750" indent="-285750">
              <a:lnSpc>
                <a:spcPct val="114000"/>
              </a:lnSpc>
              <a:buFontTx/>
              <a:buChar char="-"/>
            </a:pPr>
            <a:r>
              <a:rPr lang="en-US" sz="1200" dirty="0">
                <a:highlight>
                  <a:srgbClr val="FFFF00"/>
                </a:highlight>
                <a:latin typeface="+mn-lt"/>
              </a:rPr>
              <a:t>We check whether subqueries are correlated and if yes, they are joined with a dependent join operator</a:t>
            </a:r>
          </a:p>
          <a:p>
            <a:pPr marL="285750" indent="-285750">
              <a:lnSpc>
                <a:spcPct val="114000"/>
              </a:lnSpc>
              <a:buFontTx/>
              <a:buChar char="-"/>
            </a:pPr>
            <a:r>
              <a:rPr lang="en-US" sz="1200" dirty="0">
                <a:highlight>
                  <a:srgbClr val="FFFF00"/>
                </a:highlight>
                <a:latin typeface="+mn-lt"/>
              </a:rPr>
              <a:t>We mark the predicate containing the subquery with a marker, and have the same marker in the subquery subtree. Allows us to link the subtree to the predicate</a:t>
            </a:r>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7</a:t>
            </a:fld>
            <a:endParaRPr lang="en-GB"/>
          </a:p>
        </p:txBody>
      </p:sp>
    </p:spTree>
    <p:extLst>
      <p:ext uri="{BB962C8B-B14F-4D97-AF65-F5344CB8AC3E}">
        <p14:creationId xmlns:p14="http://schemas.microsoft.com/office/powerpoint/2010/main" val="1448100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nSpc>
                <a:spcPct val="114000"/>
              </a:lnSpc>
              <a:buFontTx/>
              <a:buChar char="-"/>
            </a:pPr>
            <a:r>
              <a:rPr lang="en-GB" sz="1200" dirty="0">
                <a:highlight>
                  <a:srgbClr val="FFFF00"/>
                </a:highlight>
                <a:latin typeface="+mn-lt"/>
              </a:rPr>
              <a:t>Optimization starts with a predicate pushdown </a:t>
            </a:r>
          </a:p>
          <a:p>
            <a:pPr marL="285750" indent="-285750">
              <a:lnSpc>
                <a:spcPct val="114000"/>
              </a:lnSpc>
              <a:buFontTx/>
              <a:buChar char="-"/>
            </a:pPr>
            <a:r>
              <a:rPr lang="en-GB" sz="1200" dirty="0">
                <a:highlight>
                  <a:srgbClr val="FFFF00"/>
                </a:highlight>
                <a:latin typeface="+mn-lt"/>
              </a:rPr>
              <a:t>Then we follow the general query unnesting algorithm, as described in Prof. Neumann and Kemper’s paper</a:t>
            </a:r>
          </a:p>
          <a:p>
            <a:pPr marL="285750" indent="-285750">
              <a:lnSpc>
                <a:spcPct val="114000"/>
              </a:lnSpc>
              <a:buFontTx/>
              <a:buChar char="-"/>
            </a:pPr>
            <a:r>
              <a:rPr lang="en-GB" sz="1200" dirty="0">
                <a:highlight>
                  <a:srgbClr val="FFFF00"/>
                </a:highlight>
                <a:latin typeface="+mn-lt"/>
              </a:rPr>
              <a:t>End up with query tree, which does not contain any dependent joins anymore</a:t>
            </a:r>
          </a:p>
          <a:p>
            <a:pPr marL="285750" indent="-285750">
              <a:lnSpc>
                <a:spcPct val="114000"/>
              </a:lnSpc>
              <a:buFontTx/>
              <a:buChar char="-"/>
            </a:pPr>
            <a:r>
              <a:rPr lang="en-GB" sz="1200" dirty="0">
                <a:highlight>
                  <a:srgbClr val="FFFF00"/>
                </a:highlight>
                <a:latin typeface="+mn-lt"/>
              </a:rPr>
              <a:t>Algorithm introduces sideways information passing</a:t>
            </a:r>
          </a:p>
          <a:p>
            <a:pPr marL="285750" indent="-285750">
              <a:lnSpc>
                <a:spcPct val="114000"/>
              </a:lnSpc>
              <a:buFontTx/>
              <a:buChar char="-"/>
            </a:pPr>
            <a:r>
              <a:rPr lang="en-GB" sz="1200" dirty="0">
                <a:highlight>
                  <a:srgbClr val="FFFF00"/>
                </a:highlight>
                <a:latin typeface="+mn-lt"/>
              </a:rPr>
              <a:t>Optionally, this can be decoupled under certain conditions</a:t>
            </a:r>
          </a:p>
          <a:p>
            <a:pPr marL="285750" indent="-285750">
              <a:lnSpc>
                <a:spcPct val="114000"/>
              </a:lnSpc>
              <a:buFontTx/>
              <a:buChar char="-"/>
            </a:pPr>
            <a:r>
              <a:rPr lang="en-GB" sz="1200" dirty="0">
                <a:highlight>
                  <a:srgbClr val="FFFF00"/>
                </a:highlight>
                <a:latin typeface="+mn-lt"/>
              </a:rPr>
              <a:t>Coming back to predicate pushdown: if we think about it, predicate pushdowns by themselves will not change the query on SQL-level</a:t>
            </a:r>
          </a:p>
          <a:p>
            <a:pPr marL="468313" lvl="1" indent="-285750">
              <a:lnSpc>
                <a:spcPct val="114000"/>
              </a:lnSpc>
              <a:buFontTx/>
              <a:buChar char="-"/>
            </a:pPr>
            <a:r>
              <a:rPr lang="en-GB" sz="1200" dirty="0">
                <a:highlight>
                  <a:srgbClr val="FFFF00"/>
                </a:highlight>
                <a:latin typeface="+mn-lt"/>
              </a:rPr>
              <a:t>Even if this predicate is pushed down to here, when </a:t>
            </a:r>
            <a:r>
              <a:rPr lang="en-GB" sz="1200" dirty="0" err="1">
                <a:highlight>
                  <a:srgbClr val="FFFF00"/>
                </a:highlight>
                <a:latin typeface="+mn-lt"/>
              </a:rPr>
              <a:t>deparsed</a:t>
            </a:r>
            <a:r>
              <a:rPr lang="en-GB" sz="1200" dirty="0">
                <a:highlight>
                  <a:srgbClr val="FFFF00"/>
                </a:highlight>
                <a:latin typeface="+mn-lt"/>
              </a:rPr>
              <a:t> back to SQL, the predicate will still be part of the where clause, as before</a:t>
            </a:r>
          </a:p>
          <a:p>
            <a:pPr marL="468313" lvl="1" indent="-285750">
              <a:lnSpc>
                <a:spcPct val="114000"/>
              </a:lnSpc>
              <a:buFontTx/>
              <a:buChar char="-"/>
            </a:pPr>
            <a:r>
              <a:rPr lang="en-GB" sz="1200" dirty="0">
                <a:highlight>
                  <a:srgbClr val="FFFF00"/>
                </a:highlight>
                <a:latin typeface="+mn-lt"/>
              </a:rPr>
              <a:t>The only reason we need it, is so that the sideways information passing can take advantage of the predicate, this will be represented when </a:t>
            </a:r>
            <a:r>
              <a:rPr lang="en-GB" sz="1200" dirty="0" err="1">
                <a:highlight>
                  <a:srgbClr val="FFFF00"/>
                </a:highlight>
                <a:latin typeface="+mn-lt"/>
              </a:rPr>
              <a:t>deparsing</a:t>
            </a:r>
            <a:r>
              <a:rPr lang="en-GB" sz="1200" dirty="0">
                <a:highlight>
                  <a:srgbClr val="FFFF00"/>
                </a:highlight>
                <a:latin typeface="+mn-lt"/>
              </a:rPr>
              <a:t> back to SQL</a:t>
            </a:r>
            <a:endParaRPr lang="en-US" sz="1200" dirty="0">
              <a:highlight>
                <a:srgbClr val="FFFF00"/>
              </a:highlight>
              <a:latin typeface="+mn-lt"/>
            </a:endParaRPr>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8</a:t>
            </a:fld>
            <a:endParaRPr lang="en-GB"/>
          </a:p>
        </p:txBody>
      </p:sp>
    </p:spTree>
    <p:extLst>
      <p:ext uri="{BB962C8B-B14F-4D97-AF65-F5344CB8AC3E}">
        <p14:creationId xmlns:p14="http://schemas.microsoft.com/office/powerpoint/2010/main" val="27826433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Left is the optimized tree after decoupling sideways information passing</a:t>
            </a:r>
          </a:p>
          <a:p>
            <a:pPr marL="171450" indent="-171450">
              <a:buFontTx/>
              <a:buChar char="-"/>
            </a:pPr>
            <a:r>
              <a:rPr lang="en-US" dirty="0"/>
              <a:t>After optimizing, the relational algebra tree is </a:t>
            </a:r>
            <a:r>
              <a:rPr lang="en-US" dirty="0" err="1"/>
              <a:t>deparsed</a:t>
            </a:r>
            <a:r>
              <a:rPr lang="en-US" dirty="0"/>
              <a:t> back to SQL</a:t>
            </a:r>
          </a:p>
          <a:p>
            <a:pPr marL="171450" indent="-171450">
              <a:buFontTx/>
              <a:buChar char="-"/>
            </a:pPr>
            <a:r>
              <a:rPr lang="en-US" dirty="0"/>
              <a:t>Implemented our own simple </a:t>
            </a:r>
            <a:r>
              <a:rPr lang="en-US" dirty="0" err="1"/>
              <a:t>deparser</a:t>
            </a:r>
            <a:r>
              <a:rPr lang="en-US" dirty="0"/>
              <a:t>, also following Postgres’ SQL dialect</a:t>
            </a:r>
          </a:p>
          <a:p>
            <a:pPr marL="171450" indent="-171450">
              <a:buFontTx/>
              <a:buChar char="-"/>
            </a:pPr>
            <a:r>
              <a:rPr lang="en-US" dirty="0"/>
              <a:t>Here an example of optimized RA tree for Q17, after decoupling the sideways information passing</a:t>
            </a:r>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9</a:t>
            </a:fld>
            <a:endParaRPr lang="en-GB"/>
          </a:p>
        </p:txBody>
      </p:sp>
    </p:spTree>
    <p:extLst>
      <p:ext uri="{BB962C8B-B14F-4D97-AF65-F5344CB8AC3E}">
        <p14:creationId xmlns:p14="http://schemas.microsoft.com/office/powerpoint/2010/main" val="16526416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6" name="Foliennummernplatzhalter 5"/>
          <p:cNvSpPr>
            <a:spLocks noGrp="1"/>
          </p:cNvSpPr>
          <p:nvPr>
            <p:ph type="sldNum" sz="quarter" idx="12"/>
          </p:nvPr>
        </p:nvSpPr>
        <p:spPr/>
        <p:txBody>
          <a:bodyPr/>
          <a:lstStyle/>
          <a:p>
            <a:fld id="{CE58CB1E-F828-4F11-99E0-327109AF9DA4}" type="slidenum">
              <a:rPr lang="de-DE" smtClean="0"/>
              <a:pPr/>
              <a:t>‹#›</a:t>
            </a:fld>
            <a:endParaRPr lang="de-DE" dirty="0"/>
          </a:p>
        </p:txBody>
      </p:sp>
      <p:sp>
        <p:nvSpPr>
          <p:cNvPr id="7" name="Fußzeilenplatzhalter 6"/>
          <p:cNvSpPr>
            <a:spLocks noGrp="1"/>
          </p:cNvSpPr>
          <p:nvPr>
            <p:ph type="ftr" sz="quarter" idx="13"/>
          </p:nvPr>
        </p:nvSpPr>
        <p:spPr/>
        <p:txBody>
          <a:bodyPr/>
          <a:lstStyle/>
          <a:p>
            <a:r>
              <a:rPr lang="de-DE"/>
              <a:t>Dr. rer. nat. Erika Mustermann (TUM) | kann beliebig erweitert werden | Infos mit Strich trennen</a:t>
            </a:r>
            <a:endParaRPr lang="en-US" dirty="0"/>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71855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Zwei Inhalte + Text (Hintergrund)">
    <p:spTree>
      <p:nvGrpSpPr>
        <p:cNvPr id="1" name=""/>
        <p:cNvGrpSpPr/>
        <p:nvPr/>
      </p:nvGrpSpPr>
      <p:grpSpPr>
        <a:xfrm>
          <a:off x="0" y="0"/>
          <a:ext cx="0" cy="0"/>
          <a:chOff x="0" y="0"/>
          <a:chExt cx="0" cy="0"/>
        </a:xfrm>
      </p:grpSpPr>
      <p:sp>
        <p:nvSpPr>
          <p:cNvPr id="9" name="Rechteck 8"/>
          <p:cNvSpPr/>
          <p:nvPr userDrawn="1"/>
        </p:nvSpPr>
        <p:spPr bwMode="auto">
          <a:xfrm>
            <a:off x="0" y="2477139"/>
            <a:ext cx="9144000" cy="4380861"/>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eaLnBrk="0" hangingPunct="0"/>
            <a:endParaRPr lang="de-DE" sz="1000">
              <a:latin typeface="Arial" pitchFamily="34" charset="0"/>
            </a:endParaRPr>
          </a:p>
        </p:txBody>
      </p:sp>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8" name="Inhaltsplatzhalter 9"/>
          <p:cNvSpPr>
            <a:spLocks noGrp="1"/>
          </p:cNvSpPr>
          <p:nvPr>
            <p:ph sz="quarter" idx="18"/>
          </p:nvPr>
        </p:nvSpPr>
        <p:spPr>
          <a:xfrm>
            <a:off x="316992" y="2484000"/>
            <a:ext cx="4242816" cy="3974655"/>
          </a:xfrm>
          <a:prstGeom prst="rect">
            <a:avLst/>
          </a:prstGeom>
        </p:spPr>
        <p:txBody>
          <a:bodyPr lIns="0" rIns="0"/>
          <a:lstStyle>
            <a:lvl1pPr>
              <a:defRPr lang="de-DE" sz="1600" kern="1200" noProof="0" dirty="0" smtClean="0">
                <a:solidFill>
                  <a:schemeClr val="tx1"/>
                </a:solidFill>
                <a:latin typeface="+mn-lt"/>
                <a:ea typeface="+mn-ea"/>
                <a:cs typeface="+mn-cs"/>
              </a:defRPr>
            </a:lvl1pPr>
            <a:lvl2pPr>
              <a:defRPr/>
            </a:lvl2pPr>
            <a:lvl3pPr>
              <a:defRPr sz="1600" baseline="0"/>
            </a:lvl3pPr>
          </a:lstStyle>
          <a:p>
            <a:pPr lvl="0"/>
            <a:r>
              <a:rPr lang="de-DE" dirty="0"/>
              <a:t>Textmasterformate durch Klicken bearbeiten</a:t>
            </a:r>
          </a:p>
          <a:p>
            <a:pPr lvl="1"/>
            <a:r>
              <a:rPr lang="de-DE" dirty="0"/>
              <a:t>Zweite Ebene</a:t>
            </a:r>
          </a:p>
          <a:p>
            <a:pPr lvl="2"/>
            <a:r>
              <a:rPr lang="de-DE" sz="1600" dirty="0"/>
              <a:t>Dritte Ebene</a:t>
            </a:r>
            <a:endParaRPr lang="de-DE" dirty="0"/>
          </a:p>
        </p:txBody>
      </p:sp>
      <p:sp>
        <p:nvSpPr>
          <p:cNvPr id="11" name="Bildplatzhalter 2"/>
          <p:cNvSpPr>
            <a:spLocks noGrp="1"/>
          </p:cNvSpPr>
          <p:nvPr>
            <p:ph type="pic" sz="quarter" idx="14" hasCustomPrompt="1"/>
          </p:nvPr>
        </p:nvSpPr>
        <p:spPr>
          <a:xfrm>
            <a:off x="4584192" y="2484120"/>
            <a:ext cx="4244400" cy="3974400"/>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790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8" name="Foliennummernplatzhalter 7"/>
          <p:cNvSpPr>
            <a:spLocks noGrp="1"/>
          </p:cNvSpPr>
          <p:nvPr>
            <p:ph type="sldNum" sz="quarter" idx="12"/>
          </p:nvPr>
        </p:nvSpPr>
        <p:spPr/>
        <p:txBody>
          <a:bodyPr/>
          <a:lstStyle/>
          <a:p>
            <a:fld id="{CE58CB1E-F828-4F11-99E0-327109AF9DA4}" type="slidenum">
              <a:rPr lang="de-DE" smtClean="0"/>
              <a:pPr/>
              <a:t>‹#›</a:t>
            </a:fld>
            <a:endParaRPr lang="de-DE" dirty="0"/>
          </a:p>
        </p:txBody>
      </p:sp>
      <p:sp>
        <p:nvSpPr>
          <p:cNvPr id="10" name="Fußzeilenplatzhalter 9"/>
          <p:cNvSpPr>
            <a:spLocks noGrp="1"/>
          </p:cNvSpPr>
          <p:nvPr>
            <p:ph type="ftr" sz="quarter" idx="13"/>
          </p:nvPr>
        </p:nvSpPr>
        <p:spPr/>
        <p:txBody>
          <a:bodyPr/>
          <a:lstStyle/>
          <a:p>
            <a:r>
              <a:rPr lang="de-DE"/>
              <a:t>Dr. rer. nat. Erika Mustermann (TUM) | kann beliebig erweitert werden | Infos mit Strich trennen</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718550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19090" y="1762188"/>
            <a:ext cx="8508999" cy="469957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noProof="0" dirty="0"/>
              <a:t>Dritte Ebene</a:t>
            </a:r>
          </a:p>
        </p:txBody>
      </p:sp>
      <p:sp>
        <p:nvSpPr>
          <p:cNvPr id="5" name="Foliennummernplatzhalter 4"/>
          <p:cNvSpPr>
            <a:spLocks noGrp="1"/>
          </p:cNvSpPr>
          <p:nvPr>
            <p:ph type="sldNum" sz="quarter" idx="11"/>
          </p:nvPr>
        </p:nvSpPr>
        <p:spPr/>
        <p:txBody>
          <a:bodyPr lIns="0" rIns="0"/>
          <a:lstStyle/>
          <a:p>
            <a:fld id="{CE58CB1E-F828-4F11-99E0-327109AF9DA4}" type="slidenum">
              <a:rPr lang="de-DE" smtClean="0"/>
              <a:pPr/>
              <a:t>‹#›</a:t>
            </a:fld>
            <a:endParaRPr lang="de-DE" dirty="0"/>
          </a:p>
        </p:txBody>
      </p:sp>
      <p:sp>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6"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21839487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nhalt + Text">
    <p:spTree>
      <p:nvGrpSpPr>
        <p:cNvPr id="1" name=""/>
        <p:cNvGrpSpPr/>
        <p:nvPr/>
      </p:nvGrpSpPr>
      <p:grpSpPr>
        <a:xfrm>
          <a:off x="0" y="0"/>
          <a:ext cx="0" cy="0"/>
          <a:chOff x="0" y="0"/>
          <a:chExt cx="0" cy="0"/>
        </a:xfrm>
      </p:grpSpPr>
      <p:sp useBgFill="1">
        <p:nvSpPr>
          <p:cNvPr id="3" name="Inhaltsplatzhalter 2"/>
          <p:cNvSpPr>
            <a:spLocks noGrp="1"/>
          </p:cNvSpPr>
          <p:nvPr>
            <p:ph idx="1" hasCustomPrompt="1"/>
          </p:nvPr>
        </p:nvSpPr>
        <p:spPr>
          <a:xfrm>
            <a:off x="319090" y="2499360"/>
            <a:ext cx="8508999" cy="3962400"/>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useBgFill="1">
        <p:nvSpPr>
          <p:cNvPr id="5" name="Foliennummernplatzhalter 4"/>
          <p:cNvSpPr>
            <a:spLocks noGrp="1"/>
          </p:cNvSpPr>
          <p:nvPr>
            <p:ph type="sldNum" sz="quarter" idx="11"/>
          </p:nvPr>
        </p:nvSpPr>
        <p:spPr/>
        <p:txBody>
          <a:bodyPr/>
          <a:lstStyle/>
          <a:p>
            <a:fld id="{CE58CB1E-F828-4F11-99E0-327109AF9DA4}" type="slidenum">
              <a:rPr lang="de-DE" smtClean="0"/>
              <a:pPr/>
              <a:t>‹#›</a:t>
            </a:fld>
            <a:endParaRPr lang="de-DE" dirty="0"/>
          </a:p>
        </p:txBody>
      </p:sp>
      <p:sp useBgFill="1">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dirty="0"/>
          </a:p>
        </p:txBody>
      </p:sp>
      <p:sp useBgFill="1">
        <p:nvSpPr>
          <p:cNvPr id="6" name="Textplatzhalter 7"/>
          <p:cNvSpPr>
            <a:spLocks noGrp="1"/>
          </p:cNvSpPr>
          <p:nvPr>
            <p:ph type="body" sz="quarter" idx="13" hasCustomPrompt="1"/>
          </p:nvPr>
        </p:nvSpPr>
        <p:spPr>
          <a:xfrm>
            <a:off x="319089" y="1762188"/>
            <a:ext cx="8508999" cy="714951"/>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21839487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11" name="Inhaltsplatzhalter 2"/>
          <p:cNvSpPr>
            <a:spLocks noGrp="1"/>
          </p:cNvSpPr>
          <p:nvPr>
            <p:ph idx="14" hasCustomPrompt="1"/>
          </p:nvPr>
        </p:nvSpPr>
        <p:spPr>
          <a:xfrm>
            <a:off x="319091" y="1762188"/>
            <a:ext cx="4180910" cy="46873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baseline="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p:nvSpPr>
          <p:cNvPr id="13" name="Inhaltsplatzhalter 2"/>
          <p:cNvSpPr>
            <a:spLocks noGrp="1"/>
          </p:cNvSpPr>
          <p:nvPr>
            <p:ph idx="15" hasCustomPrompt="1"/>
          </p:nvPr>
        </p:nvSpPr>
        <p:spPr>
          <a:xfrm>
            <a:off x="4647179" y="1762188"/>
            <a:ext cx="4180910" cy="46873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p:nvSpPr>
          <p:cNvPr id="6" name="Foliennummernplatzhalter 5"/>
          <p:cNvSpPr>
            <a:spLocks noGrp="1"/>
          </p:cNvSpPr>
          <p:nvPr>
            <p:ph type="sldNum" sz="quarter" idx="16"/>
          </p:nvPr>
        </p:nvSpPr>
        <p:spPr/>
        <p:txBody>
          <a:bodyPr/>
          <a:lstStyle/>
          <a:p>
            <a:fld id="{CE58CB1E-F828-4F11-99E0-327109AF9DA4}" type="slidenum">
              <a:rPr lang="de-DE" smtClean="0"/>
              <a:pPr/>
              <a:t>‹#›</a:t>
            </a:fld>
            <a:endParaRPr lang="de-DE" dirty="0"/>
          </a:p>
        </p:txBody>
      </p:sp>
      <p:sp>
        <p:nvSpPr>
          <p:cNvPr id="8" name="Fußzeilenplatzhalter 7"/>
          <p:cNvSpPr>
            <a:spLocks noGrp="1"/>
          </p:cNvSpPr>
          <p:nvPr>
            <p:ph type="ftr" sz="quarter" idx="17"/>
          </p:nvPr>
        </p:nvSpPr>
        <p:spPr/>
        <p:txBody>
          <a:bodyPr/>
          <a:lstStyle/>
          <a:p>
            <a:r>
              <a:rPr lang="de-DE"/>
              <a:t>Dr. rer. nat. Erika Mustermann (TUM) | kann beliebig erweitert werden | Infos mit Strich trennen</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34629014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Zwei Inhalte + Text">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8" name="Inhaltsplatzhalter 9"/>
          <p:cNvSpPr>
            <a:spLocks noGrp="1"/>
          </p:cNvSpPr>
          <p:nvPr>
            <p:ph sz="quarter" idx="18"/>
          </p:nvPr>
        </p:nvSpPr>
        <p:spPr>
          <a:xfrm>
            <a:off x="316992" y="2484000"/>
            <a:ext cx="4242816" cy="3974655"/>
          </a:xfrm>
          <a:prstGeom prst="rect">
            <a:avLst/>
          </a:prstGeom>
        </p:spPr>
        <p:txBody>
          <a:bodyPr lIns="0" rIns="0"/>
          <a:lstStyle>
            <a:lvl1pPr>
              <a:defRPr lang="de-DE" sz="1600" kern="1200" noProof="0" dirty="0" smtClean="0">
                <a:solidFill>
                  <a:schemeClr val="tx1"/>
                </a:solidFill>
                <a:latin typeface="+mn-lt"/>
                <a:ea typeface="+mn-ea"/>
                <a:cs typeface="+mn-cs"/>
              </a:defRPr>
            </a:lvl1pPr>
            <a:lvl2pPr>
              <a:defRPr/>
            </a:lvl2pPr>
            <a:lvl3pPr>
              <a:defRPr sz="1600"/>
            </a:lvl3pPr>
          </a:lstStyle>
          <a:p>
            <a:pPr lvl="0"/>
            <a:r>
              <a:rPr lang="de-DE" dirty="0"/>
              <a:t>Textmasterformate durch Klicken bearbeiten</a:t>
            </a:r>
          </a:p>
          <a:p>
            <a:pPr lvl="1"/>
            <a:r>
              <a:rPr lang="de-DE" dirty="0"/>
              <a:t>Zweite Ebene</a:t>
            </a:r>
          </a:p>
          <a:p>
            <a:pPr lvl="2"/>
            <a:r>
              <a:rPr lang="de-DE" sz="1600" dirty="0"/>
              <a:t>Dritte Ebene</a:t>
            </a:r>
            <a:endParaRPr lang="de-DE" dirty="0"/>
          </a:p>
        </p:txBody>
      </p:sp>
      <p:sp>
        <p:nvSpPr>
          <p:cNvPr id="11" name="Bildplatzhalter 2"/>
          <p:cNvSpPr>
            <a:spLocks noGrp="1"/>
          </p:cNvSpPr>
          <p:nvPr>
            <p:ph type="pic" sz="quarter" idx="14" hasCustomPrompt="1"/>
          </p:nvPr>
        </p:nvSpPr>
        <p:spPr>
          <a:xfrm>
            <a:off x="4584192" y="2484120"/>
            <a:ext cx="4244400" cy="3974400"/>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1115081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Zwei Inhalte + Text (Hintergrund)">
    <p:spTree>
      <p:nvGrpSpPr>
        <p:cNvPr id="1" name=""/>
        <p:cNvGrpSpPr/>
        <p:nvPr/>
      </p:nvGrpSpPr>
      <p:grpSpPr>
        <a:xfrm>
          <a:off x="0" y="0"/>
          <a:ext cx="0" cy="0"/>
          <a:chOff x="0" y="0"/>
          <a:chExt cx="0" cy="0"/>
        </a:xfrm>
      </p:grpSpPr>
      <p:sp>
        <p:nvSpPr>
          <p:cNvPr id="9" name="Rechteck 8"/>
          <p:cNvSpPr/>
          <p:nvPr userDrawn="1"/>
        </p:nvSpPr>
        <p:spPr bwMode="auto">
          <a:xfrm>
            <a:off x="0" y="2477139"/>
            <a:ext cx="9144000" cy="4380861"/>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eaLnBrk="0" hangingPunct="0"/>
            <a:endParaRPr lang="de-DE" sz="1000">
              <a:latin typeface="Arial" pitchFamily="34" charset="0"/>
            </a:endParaRPr>
          </a:p>
        </p:txBody>
      </p:sp>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8" name="Inhaltsplatzhalter 9"/>
          <p:cNvSpPr>
            <a:spLocks noGrp="1"/>
          </p:cNvSpPr>
          <p:nvPr>
            <p:ph sz="quarter" idx="18"/>
          </p:nvPr>
        </p:nvSpPr>
        <p:spPr>
          <a:xfrm>
            <a:off x="316992" y="2484000"/>
            <a:ext cx="4242816" cy="3974655"/>
          </a:xfrm>
          <a:prstGeom prst="rect">
            <a:avLst/>
          </a:prstGeom>
        </p:spPr>
        <p:txBody>
          <a:bodyPr lIns="0" rIns="0"/>
          <a:lstStyle>
            <a:lvl1pPr>
              <a:defRPr lang="de-DE" sz="1600" kern="1200" noProof="0" dirty="0" smtClean="0">
                <a:solidFill>
                  <a:schemeClr val="tx1"/>
                </a:solidFill>
                <a:latin typeface="+mn-lt"/>
                <a:ea typeface="+mn-ea"/>
                <a:cs typeface="+mn-cs"/>
              </a:defRPr>
            </a:lvl1pPr>
            <a:lvl2pPr>
              <a:defRPr/>
            </a:lvl2pPr>
            <a:lvl3pPr>
              <a:defRPr sz="1600" baseline="0"/>
            </a:lvl3pPr>
          </a:lstStyle>
          <a:p>
            <a:pPr lvl="0"/>
            <a:r>
              <a:rPr lang="de-DE" dirty="0"/>
              <a:t>Textmasterformate durch Klicken bearbeiten</a:t>
            </a:r>
          </a:p>
          <a:p>
            <a:pPr lvl="1"/>
            <a:r>
              <a:rPr lang="de-DE" dirty="0"/>
              <a:t>Zweite Ebene</a:t>
            </a:r>
          </a:p>
          <a:p>
            <a:pPr lvl="2"/>
            <a:r>
              <a:rPr lang="de-DE" sz="1600" dirty="0"/>
              <a:t>Dritte Ebene</a:t>
            </a:r>
            <a:endParaRPr lang="de-DE" dirty="0"/>
          </a:p>
        </p:txBody>
      </p:sp>
      <p:sp>
        <p:nvSpPr>
          <p:cNvPr id="11" name="Bildplatzhalter 2"/>
          <p:cNvSpPr>
            <a:spLocks noGrp="1"/>
          </p:cNvSpPr>
          <p:nvPr>
            <p:ph type="pic" sz="quarter" idx="14" hasCustomPrompt="1"/>
          </p:nvPr>
        </p:nvSpPr>
        <p:spPr>
          <a:xfrm>
            <a:off x="4584192" y="2484120"/>
            <a:ext cx="4244400" cy="3974400"/>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1115081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ße Bilder">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9" name="Bildplatzhalter 8"/>
          <p:cNvSpPr>
            <a:spLocks noGrp="1"/>
          </p:cNvSpPr>
          <p:nvPr>
            <p:ph type="pic" sz="quarter" idx="17"/>
          </p:nvPr>
        </p:nvSpPr>
        <p:spPr>
          <a:xfrm>
            <a:off x="0" y="2476500"/>
            <a:ext cx="9144000" cy="4381500"/>
          </a:xfrm>
          <a:prstGeom prst="rect">
            <a:avLst/>
          </a:prstGeom>
        </p:spPr>
        <p:txBody>
          <a:bodyPr/>
          <a:lstStyle/>
          <a:p>
            <a:endParaRPr lang="de-DE"/>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1115081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lder formatfüllend">
    <p:spTree>
      <p:nvGrpSpPr>
        <p:cNvPr id="1" name=""/>
        <p:cNvGrpSpPr/>
        <p:nvPr/>
      </p:nvGrpSpPr>
      <p:grpSpPr>
        <a:xfrm>
          <a:off x="0" y="0"/>
          <a:ext cx="0" cy="0"/>
          <a:chOff x="0" y="0"/>
          <a:chExt cx="0" cy="0"/>
        </a:xfrm>
      </p:grpSpPr>
      <p:sp>
        <p:nvSpPr>
          <p:cNvPr id="8" name="Bildplatzhalter 2"/>
          <p:cNvSpPr>
            <a:spLocks noGrp="1"/>
          </p:cNvSpPr>
          <p:nvPr>
            <p:ph type="pic" sz="quarter" idx="14" hasCustomPrompt="1"/>
          </p:nvPr>
        </p:nvSpPr>
        <p:spPr>
          <a:xfrm>
            <a:off x="0" y="1691640"/>
            <a:ext cx="9144000" cy="5166360"/>
          </a:xfrm>
          <a:prstGeom prst="rect">
            <a:avLst/>
          </a:prstGeom>
        </p:spPr>
        <p:txBody>
          <a:bodyPr/>
          <a:lstStyle>
            <a:lvl1pPr>
              <a:lnSpc>
                <a:spcPct val="114000"/>
              </a:lnSpc>
              <a:defRPr/>
            </a:lvl1pPr>
          </a:lstStyle>
          <a:p>
            <a:endParaRPr lang="de-DE" dirty="0"/>
          </a:p>
        </p:txBody>
      </p:sp>
      <p:sp>
        <p:nvSpPr>
          <p:cNvPr id="6" name="Foliennummernplatzhalter 5"/>
          <p:cNvSpPr>
            <a:spLocks noGrp="1"/>
          </p:cNvSpPr>
          <p:nvPr>
            <p:ph type="sldNum" sz="quarter" idx="15"/>
          </p:nvPr>
        </p:nvSpPr>
        <p:spPr/>
        <p:txBody>
          <a:bodyPr/>
          <a:lstStyle/>
          <a:p>
            <a:fld id="{CE58CB1E-F828-4F11-99E0-327109AF9DA4}" type="slidenum">
              <a:rPr lang="de-DE" smtClean="0"/>
              <a:pPr/>
              <a:t>‹#›</a:t>
            </a:fld>
            <a:endParaRPr lang="de-DE" dirty="0"/>
          </a:p>
        </p:txBody>
      </p:sp>
      <p:sp>
        <p:nvSpPr>
          <p:cNvPr id="10" name="Fußzeilenplatzhalter 9"/>
          <p:cNvSpPr>
            <a:spLocks noGrp="1"/>
          </p:cNvSpPr>
          <p:nvPr>
            <p:ph type="ftr" sz="quarter" idx="16"/>
          </p:nvPr>
        </p:nvSpPr>
        <p:spPr/>
        <p:txBody>
          <a:bodyPr/>
          <a:lstStyle/>
          <a:p>
            <a:r>
              <a:rPr lang="de-DE"/>
              <a:t>Dr. rer. nat. Erika Mustermann (TUM) | kann beliebig erweitert werden | Infos mit Strich trennen</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42579873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94334"/>
            <a:ext cx="8508999"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baseline="0" noProof="0" dirty="0">
                <a:solidFill>
                  <a:schemeClr val="bg1"/>
                </a:solidFill>
              </a:defRPr>
            </a:lvl1pPr>
          </a:lstStyle>
          <a:p>
            <a:pPr lvl="0"/>
            <a:r>
              <a:rPr lang="de-DE" noProof="0" dirty="0"/>
              <a:t>Präsentationsmuster</a:t>
            </a:r>
            <a:br>
              <a:rPr lang="de-DE" noProof="0" dirty="0"/>
            </a:br>
            <a:br>
              <a:rPr lang="de-DE" noProof="0" dirty="0"/>
            </a:br>
            <a:r>
              <a:rPr lang="de-DE" noProof="0" dirty="0"/>
              <a:t>kann auch als </a:t>
            </a:r>
            <a:r>
              <a:rPr lang="de-DE" noProof="0" dirty="0" err="1"/>
              <a:t>Kapiteltrenner</a:t>
            </a:r>
            <a:r>
              <a:rPr lang="de-DE" noProof="0" dirty="0"/>
              <a:t> verwendet werden</a:t>
            </a:r>
          </a:p>
        </p:txBody>
      </p:sp>
      <p:sp>
        <p:nvSpPr>
          <p:cNvPr id="5" name="Foliennummernplatzhalter 4"/>
          <p:cNvSpPr>
            <a:spLocks noGrp="1"/>
          </p:cNvSpPr>
          <p:nvPr>
            <p:ph type="sldNum" sz="quarter" idx="11"/>
          </p:nvPr>
        </p:nvSpPr>
        <p:spPr/>
        <p:txBody>
          <a:bodyPr/>
          <a:lstStyle/>
          <a:p>
            <a:fld id="{CE58CB1E-F828-4F11-99E0-327109AF9DA4}" type="slidenum">
              <a:rPr lang="de-DE" smtClean="0"/>
              <a:pPr/>
              <a:t>‹#›</a:t>
            </a:fld>
            <a:endParaRPr lang="de-DE" dirty="0"/>
          </a:p>
        </p:txBody>
      </p:sp>
      <p:sp>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94334"/>
            <a:ext cx="8508999" cy="5016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ts val="3200"/>
              </a:lnSpc>
              <a:defRPr lang="de-DE" sz="3000" noProof="0" dirty="0">
                <a:solidFill>
                  <a:schemeClr val="bg1"/>
                </a:solidFill>
              </a:defRPr>
            </a:lvl1pPr>
          </a:lstStyle>
          <a:p>
            <a:pPr lvl="0"/>
            <a:r>
              <a:rPr lang="de-DE" noProof="0" dirty="0"/>
              <a:t>Titel der Präsentation durch Klicken bearbeiten</a:t>
            </a:r>
          </a:p>
        </p:txBody>
      </p:sp>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solidFill>
                  <a:schemeClr val="bg1"/>
                </a:solidFill>
              </a:defRPr>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5" name="Foliennummernplatzhalter 4"/>
          <p:cNvSpPr>
            <a:spLocks noGrp="1"/>
          </p:cNvSpPr>
          <p:nvPr>
            <p:ph type="sldNum" sz="quarter" idx="12"/>
          </p:nvPr>
        </p:nvSpPr>
        <p:spPr/>
        <p:txBody>
          <a:bodyPr/>
          <a:lstStyle>
            <a:lvl1pPr>
              <a:defRPr>
                <a:solidFill>
                  <a:schemeClr val="bg1"/>
                </a:solidFill>
              </a:defRPr>
            </a:lvl1pPr>
          </a:lstStyle>
          <a:p>
            <a:fld id="{CE58CB1E-F828-4F11-99E0-327109AF9DA4}" type="slidenum">
              <a:rPr lang="de-DE" smtClean="0"/>
              <a:pPr/>
              <a:t>‹#›</a:t>
            </a:fld>
            <a:endParaRPr lang="de-DE" dirty="0"/>
          </a:p>
        </p:txBody>
      </p:sp>
      <p:sp>
        <p:nvSpPr>
          <p:cNvPr id="7" name="Fußzeilenplatzhalter 6"/>
          <p:cNvSpPr>
            <a:spLocks noGrp="1"/>
          </p:cNvSpPr>
          <p:nvPr>
            <p:ph type="ftr" sz="quarter" idx="13"/>
          </p:nvPr>
        </p:nvSpPr>
        <p:spPr/>
        <p:txBody>
          <a:bodyPr/>
          <a:lstStyle>
            <a:lvl1pPr>
              <a:defRPr>
                <a:solidFill>
                  <a:schemeClr val="bg1"/>
                </a:solidFill>
              </a:defRPr>
            </a:lvl1pPr>
          </a:lstStyle>
          <a:p>
            <a:r>
              <a:rPr lang="de-DE"/>
              <a:t>Dr. rer. nat. Erika Mustermann (TUM) | kann beliebig erweitert werden | Infos mit Strich trennen</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6" name="Foliennummernplatzhalter 5"/>
          <p:cNvSpPr>
            <a:spLocks noGrp="1"/>
          </p:cNvSpPr>
          <p:nvPr>
            <p:ph type="sldNum" sz="quarter" idx="11"/>
          </p:nvPr>
        </p:nvSpPr>
        <p:spPr/>
        <p:txBody>
          <a:bodyPr/>
          <a:lstStyle>
            <a:lvl1pPr>
              <a:defRPr>
                <a:solidFill>
                  <a:schemeClr val="bg1"/>
                </a:solidFill>
              </a:defRPr>
            </a:lvl1pPr>
          </a:lstStyle>
          <a:p>
            <a:fld id="{CE58CB1E-F828-4F11-99E0-327109AF9DA4}" type="slidenum">
              <a:rPr lang="de-DE" smtClean="0"/>
              <a:pPr/>
              <a:t>‹#›</a:t>
            </a:fld>
            <a:endParaRPr lang="de-DE" dirty="0"/>
          </a:p>
        </p:txBody>
      </p:sp>
      <p:sp>
        <p:nvSpPr>
          <p:cNvPr id="8" name="Fußzeilenplatzhalter 7"/>
          <p:cNvSpPr>
            <a:spLocks noGrp="1"/>
          </p:cNvSpPr>
          <p:nvPr>
            <p:ph type="ftr" sz="quarter" idx="12"/>
          </p:nvPr>
        </p:nvSpPr>
        <p:spPr/>
        <p:txBody>
          <a:bodyPr/>
          <a:lstStyle>
            <a:lvl1pPr>
              <a:defRPr>
                <a:solidFill>
                  <a:schemeClr val="bg1"/>
                </a:solidFill>
              </a:defRPr>
            </a:lvl1pPr>
          </a:lstStyle>
          <a:p>
            <a:r>
              <a:rPr lang="de-DE"/>
              <a:t>Dr. rer. nat. Erika Mustermann (TUM) | kann beliebig erweitert werden | Infos mit Strich trennen</a:t>
            </a:r>
            <a:endParaRPr lang="en-US" dirty="0"/>
          </a:p>
        </p:txBody>
      </p:sp>
      <p:sp>
        <p:nvSpPr>
          <p:cNvPr id="5" name="Titel 1"/>
          <p:cNvSpPr>
            <a:spLocks noGrp="1"/>
          </p:cNvSpPr>
          <p:nvPr>
            <p:ph type="title" hasCustomPrompt="1"/>
          </p:nvPr>
        </p:nvSpPr>
        <p:spPr>
          <a:xfrm>
            <a:off x="319090" y="994334"/>
            <a:ext cx="8508999"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baseline="0" noProof="0" dirty="0">
                <a:solidFill>
                  <a:schemeClr val="bg1"/>
                </a:solidFill>
              </a:defRPr>
            </a:lvl1pPr>
          </a:lstStyle>
          <a:p>
            <a:pPr lvl="0"/>
            <a:r>
              <a:rPr lang="de-DE" noProof="0" dirty="0"/>
              <a:t>Präsentationsmuster</a:t>
            </a:r>
            <a:br>
              <a:rPr lang="de-DE" noProof="0" dirty="0"/>
            </a:br>
            <a:br>
              <a:rPr lang="de-DE" noProof="0" dirty="0"/>
            </a:br>
            <a:r>
              <a:rPr lang="de-DE" noProof="0" dirty="0"/>
              <a:t>kann auch als </a:t>
            </a:r>
            <a:r>
              <a:rPr lang="de-DE" noProof="0" dirty="0" err="1"/>
              <a:t>Kapiteltrenner</a:t>
            </a:r>
            <a:r>
              <a:rPr lang="de-DE" noProof="0" dirty="0"/>
              <a:t> verwendet werden</a:t>
            </a:r>
          </a:p>
        </p:txBody>
      </p:sp>
    </p:spTree>
    <p:extLst>
      <p:ext uri="{BB962C8B-B14F-4D97-AF65-F5344CB8AC3E}">
        <p14:creationId xmlns:p14="http://schemas.microsoft.com/office/powerpoint/2010/main" val="171855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solidFill>
                  <a:srgbClr val="000000"/>
                </a:solidFill>
              </a:defRPr>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6" name="Foliennummernplatzhalter 5"/>
          <p:cNvSpPr>
            <a:spLocks noGrp="1"/>
          </p:cNvSpPr>
          <p:nvPr>
            <p:ph type="sldNum" sz="quarter" idx="11"/>
          </p:nvPr>
        </p:nvSpPr>
        <p:spPr/>
        <p:txBody>
          <a:bodyPr/>
          <a:lstStyle/>
          <a:p>
            <a:fld id="{CE58CB1E-F828-4F11-99E0-327109AF9DA4}" type="slidenum">
              <a:rPr lang="de-DE" smtClean="0"/>
              <a:pPr/>
              <a:t>‹#›</a:t>
            </a:fld>
            <a:endParaRPr lang="de-DE" dirty="0"/>
          </a:p>
        </p:txBody>
      </p:sp>
      <p:sp>
        <p:nvSpPr>
          <p:cNvPr id="8" name="Fußzeilenplatzhalter 7"/>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71855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19090" y="1762188"/>
            <a:ext cx="8508999" cy="469957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noProof="0" dirty="0"/>
              <a:t>Dritte Ebene</a:t>
            </a:r>
          </a:p>
        </p:txBody>
      </p:sp>
      <p:sp>
        <p:nvSpPr>
          <p:cNvPr id="5" name="Foliennummernplatzhalter 4"/>
          <p:cNvSpPr>
            <a:spLocks noGrp="1"/>
          </p:cNvSpPr>
          <p:nvPr>
            <p:ph type="sldNum" sz="quarter" idx="11"/>
          </p:nvPr>
        </p:nvSpPr>
        <p:spPr/>
        <p:txBody>
          <a:bodyPr lIns="0" rIns="0"/>
          <a:lstStyle/>
          <a:p>
            <a:fld id="{CE58CB1E-F828-4F11-99E0-327109AF9DA4}" type="slidenum">
              <a:rPr lang="de-DE" smtClean="0"/>
              <a:pPr/>
              <a:t>‹#›</a:t>
            </a:fld>
            <a:endParaRPr lang="de-DE" dirty="0"/>
          </a:p>
        </p:txBody>
      </p:sp>
      <p:sp>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6"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675893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Zwei Inhalte + Text">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8" name="Inhaltsplatzhalter 9"/>
          <p:cNvSpPr>
            <a:spLocks noGrp="1"/>
          </p:cNvSpPr>
          <p:nvPr>
            <p:ph sz="quarter" idx="18"/>
          </p:nvPr>
        </p:nvSpPr>
        <p:spPr>
          <a:xfrm>
            <a:off x="316992" y="2484000"/>
            <a:ext cx="4242816" cy="3974655"/>
          </a:xfrm>
          <a:prstGeom prst="rect">
            <a:avLst/>
          </a:prstGeom>
        </p:spPr>
        <p:txBody>
          <a:bodyPr lIns="0" rIns="0"/>
          <a:lstStyle>
            <a:lvl1pPr>
              <a:defRPr lang="de-DE" sz="1600" kern="1200" noProof="0" dirty="0" smtClean="0">
                <a:solidFill>
                  <a:schemeClr val="tx1"/>
                </a:solidFill>
                <a:latin typeface="+mn-lt"/>
                <a:ea typeface="+mn-ea"/>
                <a:cs typeface="+mn-cs"/>
              </a:defRPr>
            </a:lvl1pPr>
            <a:lvl2pPr>
              <a:defRPr/>
            </a:lvl2pPr>
            <a:lvl3pPr>
              <a:defRPr sz="1600"/>
            </a:lvl3pPr>
          </a:lstStyle>
          <a:p>
            <a:pPr lvl="0"/>
            <a:r>
              <a:rPr lang="de-DE" dirty="0"/>
              <a:t>Textmasterformate durch Klicken bearbeiten</a:t>
            </a:r>
          </a:p>
          <a:p>
            <a:pPr lvl="1"/>
            <a:r>
              <a:rPr lang="de-DE" dirty="0"/>
              <a:t>Zweite Ebene</a:t>
            </a:r>
          </a:p>
          <a:p>
            <a:pPr lvl="2"/>
            <a:r>
              <a:rPr lang="de-DE" sz="1600" dirty="0"/>
              <a:t>Dritte Ebene</a:t>
            </a:r>
            <a:endParaRPr lang="de-DE" dirty="0"/>
          </a:p>
        </p:txBody>
      </p:sp>
      <p:sp>
        <p:nvSpPr>
          <p:cNvPr id="11" name="Bildplatzhalter 2"/>
          <p:cNvSpPr>
            <a:spLocks noGrp="1"/>
          </p:cNvSpPr>
          <p:nvPr>
            <p:ph type="pic" sz="quarter" idx="14" hasCustomPrompt="1"/>
          </p:nvPr>
        </p:nvSpPr>
        <p:spPr>
          <a:xfrm>
            <a:off x="4584192" y="2484120"/>
            <a:ext cx="4244400" cy="3974400"/>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3747977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zwei Inhalte">
    <p:spTree>
      <p:nvGrpSpPr>
        <p:cNvPr id="1" name=""/>
        <p:cNvGrpSpPr/>
        <p:nvPr/>
      </p:nvGrpSpPr>
      <p:grpSpPr>
        <a:xfrm>
          <a:off x="0" y="0"/>
          <a:ext cx="0" cy="0"/>
          <a:chOff x="0" y="0"/>
          <a:chExt cx="0" cy="0"/>
        </a:xfrm>
      </p:grpSpPr>
      <p:sp>
        <p:nvSpPr>
          <p:cNvPr id="11" name="Inhaltsplatzhalter 2"/>
          <p:cNvSpPr>
            <a:spLocks noGrp="1"/>
          </p:cNvSpPr>
          <p:nvPr>
            <p:ph idx="14" hasCustomPrompt="1"/>
          </p:nvPr>
        </p:nvSpPr>
        <p:spPr>
          <a:xfrm>
            <a:off x="319091" y="1762188"/>
            <a:ext cx="4180910" cy="46873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baseline="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p:nvSpPr>
          <p:cNvPr id="13" name="Inhaltsplatzhalter 2"/>
          <p:cNvSpPr>
            <a:spLocks noGrp="1"/>
          </p:cNvSpPr>
          <p:nvPr>
            <p:ph idx="15" hasCustomPrompt="1"/>
          </p:nvPr>
        </p:nvSpPr>
        <p:spPr>
          <a:xfrm>
            <a:off x="4647179" y="1762188"/>
            <a:ext cx="4180910" cy="46873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p:nvSpPr>
          <p:cNvPr id="6" name="Foliennummernplatzhalter 5"/>
          <p:cNvSpPr>
            <a:spLocks noGrp="1"/>
          </p:cNvSpPr>
          <p:nvPr>
            <p:ph type="sldNum" sz="quarter" idx="16"/>
          </p:nvPr>
        </p:nvSpPr>
        <p:spPr/>
        <p:txBody>
          <a:bodyPr/>
          <a:lstStyle/>
          <a:p>
            <a:fld id="{CE58CB1E-F828-4F11-99E0-327109AF9DA4}" type="slidenum">
              <a:rPr lang="de-DE" smtClean="0"/>
              <a:pPr/>
              <a:t>‹#›</a:t>
            </a:fld>
            <a:endParaRPr lang="de-DE" dirty="0"/>
          </a:p>
        </p:txBody>
      </p:sp>
      <p:sp>
        <p:nvSpPr>
          <p:cNvPr id="8" name="Fußzeilenplatzhalter 7"/>
          <p:cNvSpPr>
            <a:spLocks noGrp="1"/>
          </p:cNvSpPr>
          <p:nvPr>
            <p:ph type="ftr" sz="quarter" idx="17"/>
          </p:nvPr>
        </p:nvSpPr>
        <p:spPr/>
        <p:txBody>
          <a:bodyPr/>
          <a:lstStyle/>
          <a:p>
            <a:r>
              <a:rPr lang="de-DE"/>
              <a:t>Dr. rer. nat. Erika Mustermann (TUM) | kann beliebig erweitert werden | Infos mit Strich trennen</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494489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Inhalt + Text">
    <p:spTree>
      <p:nvGrpSpPr>
        <p:cNvPr id="1" name=""/>
        <p:cNvGrpSpPr/>
        <p:nvPr/>
      </p:nvGrpSpPr>
      <p:grpSpPr>
        <a:xfrm>
          <a:off x="0" y="0"/>
          <a:ext cx="0" cy="0"/>
          <a:chOff x="0" y="0"/>
          <a:chExt cx="0" cy="0"/>
        </a:xfrm>
      </p:grpSpPr>
      <p:sp useBgFill="1">
        <p:nvSpPr>
          <p:cNvPr id="3" name="Inhaltsplatzhalter 2"/>
          <p:cNvSpPr>
            <a:spLocks noGrp="1"/>
          </p:cNvSpPr>
          <p:nvPr>
            <p:ph idx="1" hasCustomPrompt="1"/>
          </p:nvPr>
        </p:nvSpPr>
        <p:spPr>
          <a:xfrm>
            <a:off x="319090" y="2499360"/>
            <a:ext cx="8508999" cy="3962400"/>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useBgFill="1">
        <p:nvSpPr>
          <p:cNvPr id="5" name="Foliennummernplatzhalter 4"/>
          <p:cNvSpPr>
            <a:spLocks noGrp="1"/>
          </p:cNvSpPr>
          <p:nvPr>
            <p:ph type="sldNum" sz="quarter" idx="11"/>
          </p:nvPr>
        </p:nvSpPr>
        <p:spPr/>
        <p:txBody>
          <a:bodyPr/>
          <a:lstStyle/>
          <a:p>
            <a:fld id="{CE58CB1E-F828-4F11-99E0-327109AF9DA4}" type="slidenum">
              <a:rPr lang="de-DE" smtClean="0"/>
              <a:pPr/>
              <a:t>‹#›</a:t>
            </a:fld>
            <a:endParaRPr lang="de-DE" dirty="0"/>
          </a:p>
        </p:txBody>
      </p:sp>
      <p:sp useBgFill="1">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dirty="0"/>
          </a:p>
        </p:txBody>
      </p:sp>
      <p:sp useBgFill="1">
        <p:nvSpPr>
          <p:cNvPr id="6" name="Textplatzhalter 7"/>
          <p:cNvSpPr>
            <a:spLocks noGrp="1"/>
          </p:cNvSpPr>
          <p:nvPr>
            <p:ph type="body" sz="quarter" idx="13" hasCustomPrompt="1"/>
          </p:nvPr>
        </p:nvSpPr>
        <p:spPr>
          <a:xfrm>
            <a:off x="319089" y="1762188"/>
            <a:ext cx="8508999" cy="714951"/>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2364260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große Bilder">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9" name="Bildplatzhalter 8"/>
          <p:cNvSpPr>
            <a:spLocks noGrp="1"/>
          </p:cNvSpPr>
          <p:nvPr>
            <p:ph type="pic" sz="quarter" idx="17"/>
          </p:nvPr>
        </p:nvSpPr>
        <p:spPr>
          <a:xfrm>
            <a:off x="0" y="2476500"/>
            <a:ext cx="9144000" cy="4381500"/>
          </a:xfrm>
          <a:prstGeom prst="rect">
            <a:avLst/>
          </a:prstGeom>
        </p:spPr>
        <p:txBody>
          <a:bodyPr/>
          <a:lstStyle/>
          <a:p>
            <a:endParaRPr lang="de-DE"/>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4123532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Bilder formatfüllend">
    <p:spTree>
      <p:nvGrpSpPr>
        <p:cNvPr id="1" name=""/>
        <p:cNvGrpSpPr/>
        <p:nvPr/>
      </p:nvGrpSpPr>
      <p:grpSpPr>
        <a:xfrm>
          <a:off x="0" y="0"/>
          <a:ext cx="0" cy="0"/>
          <a:chOff x="0" y="0"/>
          <a:chExt cx="0" cy="0"/>
        </a:xfrm>
      </p:grpSpPr>
      <p:sp>
        <p:nvSpPr>
          <p:cNvPr id="8" name="Bildplatzhalter 2"/>
          <p:cNvSpPr>
            <a:spLocks noGrp="1"/>
          </p:cNvSpPr>
          <p:nvPr>
            <p:ph type="pic" sz="quarter" idx="14" hasCustomPrompt="1"/>
          </p:nvPr>
        </p:nvSpPr>
        <p:spPr>
          <a:xfrm>
            <a:off x="0" y="1691640"/>
            <a:ext cx="9144000" cy="5166360"/>
          </a:xfrm>
          <a:prstGeom prst="rect">
            <a:avLst/>
          </a:prstGeom>
        </p:spPr>
        <p:txBody>
          <a:bodyPr/>
          <a:lstStyle>
            <a:lvl1pPr>
              <a:lnSpc>
                <a:spcPct val="114000"/>
              </a:lnSpc>
              <a:defRPr/>
            </a:lvl1pPr>
          </a:lstStyle>
          <a:p>
            <a:endParaRPr lang="de-DE" dirty="0"/>
          </a:p>
        </p:txBody>
      </p:sp>
      <p:sp>
        <p:nvSpPr>
          <p:cNvPr id="6" name="Foliennummernplatzhalter 5"/>
          <p:cNvSpPr>
            <a:spLocks noGrp="1"/>
          </p:cNvSpPr>
          <p:nvPr>
            <p:ph type="sldNum" sz="quarter" idx="15"/>
          </p:nvPr>
        </p:nvSpPr>
        <p:spPr/>
        <p:txBody>
          <a:bodyPr/>
          <a:lstStyle/>
          <a:p>
            <a:fld id="{CE58CB1E-F828-4F11-99E0-327109AF9DA4}" type="slidenum">
              <a:rPr lang="de-DE" smtClean="0"/>
              <a:pPr/>
              <a:t>‹#›</a:t>
            </a:fld>
            <a:endParaRPr lang="de-DE" dirty="0"/>
          </a:p>
        </p:txBody>
      </p:sp>
      <p:sp>
        <p:nvSpPr>
          <p:cNvPr id="10" name="Fußzeilenplatzhalter 9"/>
          <p:cNvSpPr>
            <a:spLocks noGrp="1"/>
          </p:cNvSpPr>
          <p:nvPr>
            <p:ph type="ftr" sz="quarter" idx="16"/>
          </p:nvPr>
        </p:nvSpPr>
        <p:spPr/>
        <p:txBody>
          <a:bodyPr/>
          <a:lstStyle/>
          <a:p>
            <a:r>
              <a:rPr lang="de-DE"/>
              <a:t>Dr. rer. nat. Erika Mustermann (TUM) | kann beliebig erweitert werden | Infos mit Strich trennen</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243525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3.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10" Type="http://schemas.openxmlformats.org/officeDocument/2006/relationships/image" Target="../media/image1.wmf"/><Relationship Id="rId4" Type="http://schemas.openxmlformats.org/officeDocument/2006/relationships/slideLayout" Target="../slideLayouts/slideLayout6.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5" Type="http://schemas.openxmlformats.org/officeDocument/2006/relationships/slideLayout" Target="../slideLayouts/slideLayout15.xml"/><Relationship Id="rId10" Type="http://schemas.openxmlformats.org/officeDocument/2006/relationships/image" Target="../media/image1.wmf"/><Relationship Id="rId4" Type="http://schemas.openxmlformats.org/officeDocument/2006/relationships/slideLayout" Target="../slideLayouts/slideLayout14.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5.xml"/><Relationship Id="rId1" Type="http://schemas.openxmlformats.org/officeDocument/2006/relationships/slideLayout" Target="../slideLayouts/slideLayout19.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6.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Bild 8" descr="20150416 tum logo blau png final.png"/>
          <p:cNvPicPr>
            <a:picLocks noChangeAspect="1"/>
          </p:cNvPicPr>
          <p:nvPr/>
        </p:nvPicPr>
        <p:blipFill>
          <a:blip r:embed="rId3"/>
          <a:stretch>
            <a:fillRect/>
          </a:stretch>
        </p:blipFill>
        <p:spPr>
          <a:xfrm>
            <a:off x="8218411" y="324685"/>
            <a:ext cx="608352" cy="320400"/>
          </a:xfrm>
          <a:prstGeom prst="rect">
            <a:avLst/>
          </a:prstGeom>
        </p:spPr>
      </p:pic>
      <p:sp>
        <p:nvSpPr>
          <p:cNvPr id="10" name="Fußzeilenplatzhalter 3"/>
          <p:cNvSpPr>
            <a:spLocks noGrp="1"/>
          </p:cNvSpPr>
          <p:nvPr>
            <p:ph type="ftr" sz="quarter" idx="3"/>
          </p:nvPr>
        </p:nvSpPr>
        <p:spPr>
          <a:xfrm>
            <a:off x="311162" y="6473313"/>
            <a:ext cx="7829538" cy="384687"/>
          </a:xfrm>
          <a:prstGeom prst="rect">
            <a:avLst/>
          </a:prstGeom>
        </p:spPr>
        <p:txBody>
          <a:bodyPr vert="horz" lIns="0" tIns="45720" rIns="0" bIns="45720" rtlCol="0" anchor="ctr"/>
          <a:lstStyle>
            <a:lvl1pPr algn="l">
              <a:defRPr sz="1200">
                <a:solidFill>
                  <a:schemeClr val="tx1"/>
                </a:solidFill>
              </a:defRPr>
            </a:lvl1pPr>
          </a:lstStyle>
          <a:p>
            <a:r>
              <a:rPr lang="de-DE"/>
              <a:t>Dr. rer. nat. Erika Mustermann (TUM) | kann beliebig erweitert werden | Infos mit Strich trennen</a:t>
            </a:r>
            <a:endParaRPr lang="en-US" dirty="0"/>
          </a:p>
        </p:txBody>
      </p:sp>
      <p:sp>
        <p:nvSpPr>
          <p:cNvPr id="11"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smtClean="0"/>
              <a:pPr/>
              <a:t>‹#›</a:t>
            </a:fld>
            <a:endParaRPr lang="de-DE" dirty="0"/>
          </a:p>
        </p:txBody>
      </p:sp>
    </p:spTree>
  </p:cSld>
  <p:clrMap bg1="lt1" tx1="dk1" bg2="lt2" tx2="dk2" accent1="accent1" accent2="accent2" accent3="accent3" accent4="accent4" accent5="accent5" accent6="accent6" hlink="hlink" folHlink="folHlink"/>
  <p:sldLayoutIdLst>
    <p:sldLayoutId id="2147483664" r:id="rId1"/>
  </p:sldLayoutIdLst>
  <p:hf hdr="0" dt="0"/>
  <p:txStyles>
    <p:titleStyle>
      <a:lvl1pPr algn="l" rtl="0" eaLnBrk="1" fontAlgn="base" hangingPunct="1">
        <a:lnSpc>
          <a:spcPct val="125000"/>
        </a:lnSpc>
        <a:spcBef>
          <a:spcPct val="0"/>
        </a:spcBef>
        <a:spcAft>
          <a:spcPct val="0"/>
        </a:spcAft>
        <a:defRPr sz="2200" b="0" kern="1200">
          <a:solidFill>
            <a:schemeClr val="tx1"/>
          </a:solidFill>
          <a:latin typeface="+mj-lt"/>
          <a:ea typeface="+mj-ea"/>
          <a:cs typeface="+mj-cs"/>
        </a:defRPr>
      </a:lvl1pPr>
      <a:lvl2pPr algn="l" rtl="0" eaLnBrk="1" fontAlgn="base" hangingPunct="1">
        <a:spcBef>
          <a:spcPct val="0"/>
        </a:spcBef>
        <a:spcAft>
          <a:spcPct val="0"/>
        </a:spcAft>
        <a:defRPr sz="2000" b="1">
          <a:solidFill>
            <a:schemeClr val="tx2"/>
          </a:solidFill>
          <a:latin typeface="Arial" charset="0"/>
          <a:cs typeface="Arial" charset="0"/>
        </a:defRPr>
      </a:lvl2pPr>
      <a:lvl3pPr algn="l" rtl="0" eaLnBrk="1" fontAlgn="base" hangingPunct="1">
        <a:spcBef>
          <a:spcPct val="0"/>
        </a:spcBef>
        <a:spcAft>
          <a:spcPct val="0"/>
        </a:spcAft>
        <a:defRPr sz="2000" b="1">
          <a:solidFill>
            <a:schemeClr val="tx2"/>
          </a:solidFill>
          <a:latin typeface="Arial" charset="0"/>
          <a:cs typeface="Arial" charset="0"/>
        </a:defRPr>
      </a:lvl3pPr>
      <a:lvl4pPr algn="l" rtl="0" eaLnBrk="1" fontAlgn="base" hangingPunct="1">
        <a:spcBef>
          <a:spcPct val="0"/>
        </a:spcBef>
        <a:spcAft>
          <a:spcPct val="0"/>
        </a:spcAft>
        <a:defRPr sz="2000" b="1">
          <a:solidFill>
            <a:schemeClr val="tx2"/>
          </a:solidFill>
          <a:latin typeface="Arial" charset="0"/>
          <a:cs typeface="Arial" charset="0"/>
        </a:defRPr>
      </a:lvl4pPr>
      <a:lvl5pPr algn="l" rtl="0" eaLnBrk="1" fontAlgn="base" hangingPunct="1">
        <a:spcBef>
          <a:spcPct val="0"/>
        </a:spcBef>
        <a:spcAft>
          <a:spcPct val="0"/>
        </a:spcAft>
        <a:defRPr sz="2000" b="1">
          <a:solidFill>
            <a:schemeClr val="tx2"/>
          </a:solidFill>
          <a:latin typeface="Arial" charset="0"/>
          <a:cs typeface="Arial" charset="0"/>
        </a:defRPr>
      </a:lvl5pPr>
      <a:lvl6pPr marL="457200" algn="l" rtl="0" eaLnBrk="1" fontAlgn="base" hangingPunct="1">
        <a:spcBef>
          <a:spcPct val="0"/>
        </a:spcBef>
        <a:spcAft>
          <a:spcPct val="0"/>
        </a:spcAft>
        <a:defRPr sz="2000" b="1">
          <a:solidFill>
            <a:schemeClr val="tx2"/>
          </a:solidFill>
          <a:latin typeface="Arial" charset="0"/>
          <a:cs typeface="Arial" charset="0"/>
        </a:defRPr>
      </a:lvl6pPr>
      <a:lvl7pPr marL="914400" algn="l" rtl="0" eaLnBrk="1" fontAlgn="base" hangingPunct="1">
        <a:spcBef>
          <a:spcPct val="0"/>
        </a:spcBef>
        <a:spcAft>
          <a:spcPct val="0"/>
        </a:spcAft>
        <a:defRPr sz="2000" b="1">
          <a:solidFill>
            <a:schemeClr val="tx2"/>
          </a:solidFill>
          <a:latin typeface="Arial" charset="0"/>
          <a:cs typeface="Arial" charset="0"/>
        </a:defRPr>
      </a:lvl7pPr>
      <a:lvl8pPr marL="1371600" algn="l" rtl="0" eaLnBrk="1" fontAlgn="base" hangingPunct="1">
        <a:spcBef>
          <a:spcPct val="0"/>
        </a:spcBef>
        <a:spcAft>
          <a:spcPct val="0"/>
        </a:spcAft>
        <a:defRPr sz="2000" b="1">
          <a:solidFill>
            <a:schemeClr val="tx2"/>
          </a:solidFill>
          <a:latin typeface="Arial" charset="0"/>
          <a:cs typeface="Arial" charset="0"/>
        </a:defRPr>
      </a:lvl8pPr>
      <a:lvl9pPr marL="1828800" algn="l" rtl="0" eaLnBrk="1" fontAlgn="base" hangingPunct="1">
        <a:spcBef>
          <a:spcPct val="0"/>
        </a:spcBef>
        <a:spcAft>
          <a:spcPct val="0"/>
        </a:spcAft>
        <a:defRPr sz="2000" b="1">
          <a:solidFill>
            <a:schemeClr val="tx2"/>
          </a:solidFill>
          <a:latin typeface="Arial" charset="0"/>
          <a:cs typeface="Arial" charset="0"/>
        </a:defRPr>
      </a:lvl9pPr>
    </p:titleStyle>
    <p:bodyStyle>
      <a:lvl1pPr algn="l" rtl="0" eaLnBrk="1" fontAlgn="base" hangingPunct="1">
        <a:lnSpc>
          <a:spcPct val="100000"/>
        </a:lnSpc>
        <a:spcBef>
          <a:spcPct val="0"/>
        </a:spcBef>
        <a:spcAft>
          <a:spcPct val="0"/>
        </a:spcAft>
        <a:defRPr sz="1600" kern="1200">
          <a:solidFill>
            <a:schemeClr val="tx1"/>
          </a:solidFill>
          <a:latin typeface="+mn-lt"/>
          <a:ea typeface="+mn-ea"/>
          <a:cs typeface="+mn-cs"/>
        </a:defRPr>
      </a:lvl1pPr>
      <a:lvl2pPr marL="176213" indent="-176213" algn="l" rtl="0" eaLnBrk="1" fontAlgn="base" hangingPunct="1">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3" name="Textfeld 22"/>
          <p:cNvSpPr txBox="1"/>
          <p:nvPr/>
        </p:nvSpPr>
        <p:spPr>
          <a:xfrm>
            <a:off x="7713330" y="6563283"/>
            <a:ext cx="1115376" cy="193002"/>
          </a:xfrm>
          <a:prstGeom prst="rect">
            <a:avLst/>
          </a:prstGeom>
        </p:spPr>
        <p:txBody>
          <a:bodyPr wrap="square" lIns="0" tIns="0" rIns="0" bIns="0" rtlCol="0" anchor="b" anchorCtr="0">
            <a:spAutoFit/>
          </a:bodyPr>
          <a:lstStyle/>
          <a:p>
            <a:pPr algn="r">
              <a:lnSpc>
                <a:spcPct val="114000"/>
              </a:lnSpc>
            </a:pPr>
            <a:fld id="{C51078C5-4710-4254-8001-F1C0900803FD}" type="slidenum">
              <a:rPr lang="de-DE" sz="1200" smtClean="0">
                <a:latin typeface="+mn-lt"/>
                <a:cs typeface="Arial" pitchFamily="34" charset="0"/>
              </a:rPr>
              <a:pPr algn="r">
                <a:lnSpc>
                  <a:spcPct val="114000"/>
                </a:lnSpc>
              </a:pPr>
              <a:t>‹#›</a:t>
            </a:fld>
            <a:endParaRPr lang="de-DE" sz="1200" dirty="0">
              <a:latin typeface="+mn-lt"/>
              <a:cs typeface="Arial" pitchFamily="34" charset="0"/>
            </a:endParaRPr>
          </a:p>
        </p:txBody>
      </p:sp>
      <p:pic>
        <p:nvPicPr>
          <p:cNvPr id="5" name="Bild 4" descr="Fahnen_HG.jpg"/>
          <p:cNvPicPr>
            <a:picLocks noChangeAspect="1"/>
          </p:cNvPicPr>
          <p:nvPr/>
        </p:nvPicPr>
        <p:blipFill>
          <a:blip r:embed="rId3" cstate="screen"/>
          <a:srcRect/>
          <a:stretch>
            <a:fillRect/>
          </a:stretch>
        </p:blipFill>
        <p:spPr>
          <a:xfrm>
            <a:off x="-42532" y="0"/>
            <a:ext cx="9185031" cy="6858000"/>
          </a:xfrm>
          <a:prstGeom prst="rect">
            <a:avLst/>
          </a:prstGeom>
        </p:spPr>
      </p:pic>
      <p:pic>
        <p:nvPicPr>
          <p:cNvPr id="7" name="Bild 6" descr="20150416 tum logo blau png final.png"/>
          <p:cNvPicPr>
            <a:picLocks noChangeAspect="1"/>
          </p:cNvPicPr>
          <p:nvPr/>
        </p:nvPicPr>
        <p:blipFill>
          <a:blip r:embed="rId4"/>
          <a:stretch>
            <a:fillRect/>
          </a:stretch>
        </p:blipFill>
        <p:spPr>
          <a:xfrm>
            <a:off x="8222627" y="324650"/>
            <a:ext cx="599722" cy="320400"/>
          </a:xfrm>
          <a:prstGeom prst="rect">
            <a:avLst/>
          </a:prstGeom>
        </p:spPr>
      </p:pic>
      <p:sp>
        <p:nvSpPr>
          <p:cNvPr id="8"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noProof="0" smtClean="0"/>
              <a:pPr/>
              <a:t>‹#›</a:t>
            </a:fld>
            <a:endParaRPr lang="de-DE" noProof="0"/>
          </a:p>
        </p:txBody>
      </p:sp>
      <p:sp>
        <p:nvSpPr>
          <p:cNvPr id="10"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bg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69"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smtClean="0"/>
              <a:pPr/>
              <a:t>‹#›</a:t>
            </a:fld>
            <a:endParaRPr lang="de-DE" dirty="0"/>
          </a:p>
        </p:txBody>
      </p:sp>
      <p:sp>
        <p:nvSpPr>
          <p:cNvPr id="10"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tx1"/>
                </a:solidFill>
              </a:defRPr>
            </a:lvl1pPr>
          </a:lstStyle>
          <a:p>
            <a:r>
              <a:rPr lang="de-DE"/>
              <a:t>Dr. rer. nat. Erika Mustermann (TUM) | kann beliebig erweitert werden | Infos mit Strich trennen</a:t>
            </a:r>
            <a:endParaRPr lang="en-US" dirty="0"/>
          </a:p>
        </p:txBody>
      </p:sp>
      <p:pic>
        <p:nvPicPr>
          <p:cNvPr id="7" name="Bild 6" descr="20150416 tum logo blau png final.png"/>
          <p:cNvPicPr>
            <a:picLocks noChangeAspect="1"/>
          </p:cNvPicPr>
          <p:nvPr/>
        </p:nvPicPr>
        <p:blipFill>
          <a:blip r:embed="rId10"/>
          <a:stretch>
            <a:fillRect/>
          </a:stretch>
        </p:blipFill>
        <p:spPr>
          <a:xfrm>
            <a:off x="8218411" y="324685"/>
            <a:ext cx="608352" cy="320400"/>
          </a:xfrm>
          <a:prstGeom prst="rect">
            <a:avLst/>
          </a:prstGeom>
        </p:spPr>
      </p:pic>
      <p:sp>
        <p:nvSpPr>
          <p:cNvPr id="11" name="Textfeld 10"/>
          <p:cNvSpPr txBox="1"/>
          <p:nvPr userDrawn="1"/>
        </p:nvSpPr>
        <p:spPr>
          <a:xfrm>
            <a:off x="320401" y="314325"/>
            <a:ext cx="7699650" cy="348403"/>
          </a:xfrm>
          <a:prstGeom prst="rect">
            <a:avLst/>
          </a:prstGeom>
          <a:noFill/>
        </p:spPr>
        <p:txBody>
          <a:bodyPr wrap="square" lIns="0" tIns="0" rIns="0" bIns="0" rtlCol="0">
            <a:spAutoFit/>
          </a:bodyPr>
          <a:lstStyle/>
          <a:p>
            <a:pPr>
              <a:lnSpc>
                <a:spcPct val="94000"/>
              </a:lnSpc>
              <a:tabLst/>
            </a:pPr>
            <a:r>
              <a:rPr lang="de-DE" sz="800" dirty="0">
                <a:solidFill>
                  <a:schemeClr val="tx2"/>
                </a:solidFill>
                <a:latin typeface="+mn-lt"/>
              </a:rPr>
              <a:t>Lehrstuhl für Musterverfahren</a:t>
            </a:r>
          </a:p>
          <a:p>
            <a:pPr>
              <a:lnSpc>
                <a:spcPct val="94000"/>
              </a:lnSpc>
              <a:tabLst/>
            </a:pPr>
            <a:r>
              <a:rPr lang="de-DE" sz="800" dirty="0">
                <a:solidFill>
                  <a:schemeClr val="tx2"/>
                </a:solidFill>
                <a:latin typeface="+mn-lt"/>
              </a:rPr>
              <a:t>TUM School </a:t>
            </a:r>
            <a:r>
              <a:rPr lang="de-DE" sz="800" dirty="0" err="1">
                <a:solidFill>
                  <a:schemeClr val="tx2"/>
                </a:solidFill>
                <a:latin typeface="+mn-lt"/>
              </a:rPr>
              <a:t>of</a:t>
            </a:r>
            <a:r>
              <a:rPr lang="de-DE" sz="800" dirty="0">
                <a:solidFill>
                  <a:schemeClr val="tx2"/>
                </a:solidFill>
                <a:latin typeface="+mn-lt"/>
              </a:rPr>
              <a:t> Mustertechnik</a:t>
            </a:r>
          </a:p>
          <a:p>
            <a:pPr>
              <a:lnSpc>
                <a:spcPct val="94000"/>
              </a:lnSpc>
              <a:tabLst/>
            </a:pPr>
            <a:r>
              <a:rPr lang="de-DE" sz="800" dirty="0">
                <a:solidFill>
                  <a:schemeClr val="tx2"/>
                </a:solidFill>
                <a:latin typeface="+mn-lt"/>
              </a:rPr>
              <a:t>Technische Universität</a:t>
            </a:r>
            <a:r>
              <a:rPr lang="de-DE" sz="800" baseline="0" dirty="0">
                <a:solidFill>
                  <a:schemeClr val="tx2"/>
                </a:solidFill>
                <a:latin typeface="+mn-lt"/>
              </a:rPr>
              <a:t> München</a:t>
            </a:r>
            <a:endParaRPr lang="de-DE" sz="800" dirty="0">
              <a:solidFill>
                <a:schemeClr val="tx2"/>
              </a:solidFill>
              <a:latin typeface="+mn-lt"/>
            </a:endParaRPr>
          </a:p>
        </p:txBody>
      </p:sp>
    </p:spTree>
  </p:cSld>
  <p:clrMap bg1="lt1" tx1="dk1" bg2="lt2" tx2="dk2" accent1="accent1" accent2="accent2" accent3="accent3" accent4="accent4" accent5="accent5" accent6="accent6" hlink="hlink" folHlink="folHlink"/>
  <p:sldLayoutIdLst>
    <p:sldLayoutId id="2147483675" r:id="rId1"/>
    <p:sldLayoutId id="2147483712" r:id="rId2"/>
    <p:sldLayoutId id="2147483713" r:id="rId3"/>
    <p:sldLayoutId id="2147483714" r:id="rId4"/>
    <p:sldLayoutId id="2147483715" r:id="rId5"/>
    <p:sldLayoutId id="2147483716" r:id="rId6"/>
    <p:sldLayoutId id="2147483717" r:id="rId7"/>
    <p:sldLayoutId id="2147483718" r:id="rId8"/>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Bild 2" descr="20150416 tum logo blau png final.png"/>
          <p:cNvPicPr>
            <a:picLocks noChangeAspect="1"/>
          </p:cNvPicPr>
          <p:nvPr/>
        </p:nvPicPr>
        <p:blipFill>
          <a:blip r:embed="rId10"/>
          <a:stretch>
            <a:fillRect/>
          </a:stretch>
        </p:blipFill>
        <p:spPr>
          <a:xfrm>
            <a:off x="8218411" y="324685"/>
            <a:ext cx="608352" cy="320400"/>
          </a:xfrm>
          <a:prstGeom prst="rect">
            <a:avLst/>
          </a:prstGeom>
        </p:spPr>
      </p:pic>
      <p:sp>
        <p:nvSpPr>
          <p:cNvPr id="5" name="Foliennummernplatzhalter 4"/>
          <p:cNvSpPr>
            <a:spLocks noGrp="1"/>
          </p:cNvSpPr>
          <p:nvPr>
            <p:ph type="sldNum" sz="quarter" idx="4"/>
          </p:nvPr>
        </p:nvSpPr>
        <p:spPr>
          <a:xfrm>
            <a:off x="6774934" y="6473313"/>
            <a:ext cx="2052074"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smtClean="0"/>
              <a:pPr/>
              <a:t>‹#›</a:t>
            </a:fld>
            <a:endParaRPr lang="de-DE" dirty="0"/>
          </a:p>
        </p:txBody>
      </p:sp>
      <p:sp>
        <p:nvSpPr>
          <p:cNvPr id="6"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tx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62" r:id="rId1"/>
    <p:sldLayoutId id="2147483654" r:id="rId2"/>
    <p:sldLayoutId id="2147483704" r:id="rId3"/>
    <p:sldLayoutId id="2147483657" r:id="rId4"/>
    <p:sldLayoutId id="2147483711" r:id="rId5"/>
    <p:sldLayoutId id="2147483703" r:id="rId6"/>
    <p:sldLayoutId id="2147483653" r:id="rId7"/>
    <p:sldLayoutId id="2147483656" r:id="rId8"/>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Rechteck 5"/>
          <p:cNvSpPr/>
          <p:nvPr/>
        </p:nvSpPr>
        <p:spPr bwMode="hidden">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pic>
        <p:nvPicPr>
          <p:cNvPr id="4" name="Bild 3" descr="20150416 tum logo blau png final.png"/>
          <p:cNvPicPr>
            <a:picLocks noChangeAspect="1"/>
          </p:cNvPicPr>
          <p:nvPr/>
        </p:nvPicPr>
        <p:blipFill>
          <a:blip r:embed="rId3"/>
          <a:stretch>
            <a:fillRect/>
          </a:stretch>
        </p:blipFill>
        <p:spPr bwMode="black">
          <a:xfrm>
            <a:off x="8222628" y="324650"/>
            <a:ext cx="599723" cy="320400"/>
          </a:xfrm>
          <a:prstGeom prst="rect">
            <a:avLst/>
          </a:prstGeom>
        </p:spPr>
      </p:pic>
      <p:sp>
        <p:nvSpPr>
          <p:cNvPr id="7"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bg1"/>
                </a:solidFill>
              </a:defRPr>
            </a:lvl1pPr>
          </a:lstStyle>
          <a:p>
            <a:fld id="{CE58CB1E-F828-4F11-99E0-327109AF9DA4}" type="slidenum">
              <a:rPr lang="de-DE" smtClean="0"/>
              <a:pPr/>
              <a:t>‹#›</a:t>
            </a:fld>
            <a:endParaRPr lang="de-DE" dirty="0"/>
          </a:p>
        </p:txBody>
      </p:sp>
      <p:sp>
        <p:nvSpPr>
          <p:cNvPr id="8"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bg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85"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eck 6"/>
          <p:cNvSpPr/>
          <p:nvPr/>
        </p:nvSpPr>
        <p:spPr bwMode="hidden">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solidFill>
                <a:schemeClr val="bg1"/>
              </a:solidFill>
            </a:endParaRPr>
          </a:p>
        </p:txBody>
      </p:sp>
      <p:pic>
        <p:nvPicPr>
          <p:cNvPr id="4" name="Bild 3" descr="20150416 tum logo blau png final.png"/>
          <p:cNvPicPr>
            <a:picLocks noChangeAspect="1"/>
          </p:cNvPicPr>
          <p:nvPr/>
        </p:nvPicPr>
        <p:blipFill>
          <a:blip r:embed="rId3"/>
          <a:stretch>
            <a:fillRect/>
          </a:stretch>
        </p:blipFill>
        <p:spPr bwMode="black">
          <a:xfrm>
            <a:off x="8222627" y="324650"/>
            <a:ext cx="599722" cy="320400"/>
          </a:xfrm>
          <a:prstGeom prst="rect">
            <a:avLst/>
          </a:prstGeom>
        </p:spPr>
      </p:pic>
      <p:sp>
        <p:nvSpPr>
          <p:cNvPr id="9"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bg1"/>
                </a:solidFill>
              </a:defRPr>
            </a:lvl1pPr>
          </a:lstStyle>
          <a:p>
            <a:fld id="{CE58CB1E-F828-4F11-99E0-327109AF9DA4}" type="slidenum">
              <a:rPr lang="de-DE" smtClean="0"/>
              <a:pPr/>
              <a:t>‹#›</a:t>
            </a:fld>
            <a:endParaRPr lang="de-DE" dirty="0"/>
          </a:p>
        </p:txBody>
      </p:sp>
      <p:sp>
        <p:nvSpPr>
          <p:cNvPr id="10"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bg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98"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2.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0"/>
          </p:nvPr>
        </p:nvSpPr>
        <p:spPr>
          <a:xfrm>
            <a:off x="319088" y="1978720"/>
            <a:ext cx="8508999" cy="2680744"/>
          </a:xfrm>
        </p:spPr>
        <p:txBody>
          <a:bodyPr/>
          <a:lstStyle/>
          <a:p>
            <a:r>
              <a:rPr lang="de-DE" dirty="0"/>
              <a:t>Thomas Glas </a:t>
            </a:r>
          </a:p>
          <a:p>
            <a:r>
              <a:rPr lang="de-DE" dirty="0" err="1"/>
              <a:t>Guided</a:t>
            </a:r>
            <a:r>
              <a:rPr lang="de-DE" dirty="0"/>
              <a:t> Research</a:t>
            </a:r>
          </a:p>
          <a:p>
            <a:r>
              <a:rPr lang="de-DE" dirty="0" err="1"/>
              <a:t>Supervised</a:t>
            </a:r>
            <a:r>
              <a:rPr lang="de-DE" dirty="0"/>
              <a:t> </a:t>
            </a:r>
            <a:r>
              <a:rPr lang="de-DE" dirty="0" err="1"/>
              <a:t>by</a:t>
            </a:r>
            <a:r>
              <a:rPr lang="de-DE" dirty="0"/>
              <a:t> Alexander </a:t>
            </a:r>
            <a:r>
              <a:rPr lang="de-DE" dirty="0" err="1"/>
              <a:t>Beischl</a:t>
            </a:r>
            <a:endParaRPr lang="de-DE" dirty="0"/>
          </a:p>
          <a:p>
            <a:endParaRPr lang="de-DE" dirty="0"/>
          </a:p>
          <a:p>
            <a:r>
              <a:rPr lang="de-DE" dirty="0"/>
              <a:t>Technische Universität München</a:t>
            </a:r>
          </a:p>
          <a:p>
            <a:r>
              <a:rPr lang="de-DE" dirty="0"/>
              <a:t>TUM School </a:t>
            </a:r>
            <a:r>
              <a:rPr lang="de-DE" dirty="0" err="1"/>
              <a:t>of</a:t>
            </a:r>
            <a:r>
              <a:rPr lang="de-DE" dirty="0"/>
              <a:t> </a:t>
            </a:r>
            <a:r>
              <a:rPr lang="de-DE" dirty="0" err="1"/>
              <a:t>Computation</a:t>
            </a:r>
            <a:r>
              <a:rPr lang="de-DE" dirty="0"/>
              <a:t>, Information and Technology</a:t>
            </a:r>
          </a:p>
          <a:p>
            <a:r>
              <a:rPr lang="de-DE" dirty="0"/>
              <a:t>Lehrstuhl für Datenbankensysteme</a:t>
            </a:r>
          </a:p>
          <a:p>
            <a:r>
              <a:rPr lang="de-DE" dirty="0"/>
              <a:t>München, 04. April 2023</a:t>
            </a:r>
            <a:endParaRPr dirty="0"/>
          </a:p>
        </p:txBody>
      </p:sp>
      <p:sp>
        <p:nvSpPr>
          <p:cNvPr id="7" name="Titel 6"/>
          <p:cNvSpPr>
            <a:spLocks noGrp="1"/>
          </p:cNvSpPr>
          <p:nvPr>
            <p:ph type="title"/>
          </p:nvPr>
        </p:nvSpPr>
        <p:spPr>
          <a:xfrm>
            <a:off x="319090" y="994334"/>
            <a:ext cx="8508999" cy="410369"/>
          </a:xfrm>
        </p:spPr>
        <p:txBody>
          <a:bodyPr/>
          <a:lstStyle/>
          <a:p>
            <a:r>
              <a:rPr lang="en-US" sz="2800" dirty="0">
                <a:effectLst/>
                <a:latin typeface="Calibri" panose="020F0502020204030204" pitchFamily="34" charset="0"/>
                <a:ea typeface="DengXian" panose="02010600030101010101" pitchFamily="2" charset="-122"/>
                <a:cs typeface="Times New Roman" panose="02020603050405020304" pitchFamily="18" charset="0"/>
              </a:rPr>
              <a:t>Optimizing Queries on SQL-Level</a:t>
            </a:r>
            <a:endParaRPr lang="de-DE" sz="4000" dirty="0"/>
          </a:p>
        </p:txBody>
      </p:sp>
      <p:pic>
        <p:nvPicPr>
          <p:cNvPr id="5" name="Bild 4" descr="TUM_Glockenturm.tif"/>
          <p:cNvPicPr>
            <a:picLocks noChangeAspect="1"/>
          </p:cNvPicPr>
          <p:nvPr/>
        </p:nvPicPr>
        <p:blipFill>
          <a:blip r:embed="rId3"/>
          <a:stretch>
            <a:fillRect/>
          </a:stretch>
        </p:blipFill>
        <p:spPr>
          <a:xfrm>
            <a:off x="4927101" y="3051360"/>
            <a:ext cx="3892489" cy="339741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0C6B174-2466-6707-D92F-93FEA4286533}"/>
              </a:ext>
            </a:extLst>
          </p:cNvPr>
          <p:cNvSpPr>
            <a:spLocks noGrp="1"/>
          </p:cNvSpPr>
          <p:nvPr>
            <p:ph type="sldNum" sz="quarter" idx="11"/>
          </p:nvPr>
        </p:nvSpPr>
        <p:spPr/>
        <p:txBody>
          <a:bodyPr/>
          <a:lstStyle/>
          <a:p>
            <a:fld id="{CE58CB1E-F828-4F11-99E0-327109AF9DA4}" type="slidenum">
              <a:rPr lang="de-DE" smtClean="0"/>
              <a:pPr/>
              <a:t>10</a:t>
            </a:fld>
            <a:endParaRPr lang="de-DE" dirty="0"/>
          </a:p>
        </p:txBody>
      </p:sp>
      <p:sp>
        <p:nvSpPr>
          <p:cNvPr id="2" name="Footer Placeholder 3">
            <a:extLst>
              <a:ext uri="{FF2B5EF4-FFF2-40B4-BE49-F238E27FC236}">
                <a16:creationId xmlns:a16="http://schemas.microsoft.com/office/drawing/2014/main" id="{269D3C51-5DA8-A739-DAAB-0DB8A22A45B2}"/>
              </a:ext>
            </a:extLst>
          </p:cNvPr>
          <p:cNvSpPr>
            <a:spLocks noGrp="1"/>
          </p:cNvSpPr>
          <p:nvPr>
            <p:ph type="ftr" sz="quarter" idx="12"/>
          </p:nvPr>
        </p:nvSpPr>
        <p:spPr>
          <a:xfrm>
            <a:off x="311162" y="6480570"/>
            <a:ext cx="6464280" cy="365125"/>
          </a:xfrm>
        </p:spPr>
        <p:txBody>
          <a:bodyPr/>
          <a:lstStyle/>
          <a:p>
            <a:r>
              <a:rPr lang="de-DE" dirty="0"/>
              <a:t>Thomas Glas (TUM) | </a:t>
            </a:r>
            <a:r>
              <a:rPr lang="de-DE" dirty="0" err="1"/>
              <a:t>Guided</a:t>
            </a:r>
            <a:r>
              <a:rPr lang="de-DE" dirty="0"/>
              <a:t> Research | </a:t>
            </a:r>
            <a:r>
              <a:rPr lang="de-DE" dirty="0" err="1"/>
              <a:t>Optimizing</a:t>
            </a:r>
            <a:r>
              <a:rPr lang="de-DE" dirty="0"/>
              <a:t> </a:t>
            </a:r>
            <a:r>
              <a:rPr lang="de-DE" dirty="0" err="1"/>
              <a:t>Queries</a:t>
            </a:r>
            <a:r>
              <a:rPr lang="de-DE" dirty="0"/>
              <a:t> on SQL-Level</a:t>
            </a:r>
            <a:endParaRPr lang="en-US" dirty="0"/>
          </a:p>
        </p:txBody>
      </p:sp>
      <p:sp>
        <p:nvSpPr>
          <p:cNvPr id="12" name="Title 4">
            <a:extLst>
              <a:ext uri="{FF2B5EF4-FFF2-40B4-BE49-F238E27FC236}">
                <a16:creationId xmlns:a16="http://schemas.microsoft.com/office/drawing/2014/main" id="{4F8FAE65-7726-3AC0-AFCF-43C806AADDB2}"/>
              </a:ext>
            </a:extLst>
          </p:cNvPr>
          <p:cNvSpPr>
            <a:spLocks noGrp="1"/>
          </p:cNvSpPr>
          <p:nvPr>
            <p:ph type="title"/>
          </p:nvPr>
        </p:nvSpPr>
        <p:spPr>
          <a:xfrm>
            <a:off x="319090" y="994334"/>
            <a:ext cx="8508999" cy="410369"/>
          </a:xfrm>
        </p:spPr>
        <p:txBody>
          <a:bodyPr/>
          <a:lstStyle/>
          <a:p>
            <a:r>
              <a:rPr lang="en-GB" dirty="0"/>
              <a:t>To decouple, or not to decouple</a:t>
            </a:r>
            <a:endParaRPr lang="en-US" dirty="0"/>
          </a:p>
        </p:txBody>
      </p:sp>
      <p:pic>
        <p:nvPicPr>
          <p:cNvPr id="5" name="Picture 4">
            <a:extLst>
              <a:ext uri="{FF2B5EF4-FFF2-40B4-BE49-F238E27FC236}">
                <a16:creationId xmlns:a16="http://schemas.microsoft.com/office/drawing/2014/main" id="{57B57FFB-0D05-1EF8-393C-77F17885D9B1}"/>
              </a:ext>
            </a:extLst>
          </p:cNvPr>
          <p:cNvPicPr>
            <a:picLocks noChangeAspect="1"/>
          </p:cNvPicPr>
          <p:nvPr/>
        </p:nvPicPr>
        <p:blipFill>
          <a:blip r:embed="rId3"/>
          <a:stretch>
            <a:fillRect/>
          </a:stretch>
        </p:blipFill>
        <p:spPr>
          <a:xfrm>
            <a:off x="4496683" y="1518120"/>
            <a:ext cx="4584421" cy="4841776"/>
          </a:xfrm>
          <a:prstGeom prst="rect">
            <a:avLst/>
          </a:prstGeom>
        </p:spPr>
      </p:pic>
      <p:pic>
        <p:nvPicPr>
          <p:cNvPr id="11" name="Picture 10">
            <a:extLst>
              <a:ext uri="{FF2B5EF4-FFF2-40B4-BE49-F238E27FC236}">
                <a16:creationId xmlns:a16="http://schemas.microsoft.com/office/drawing/2014/main" id="{3A1F3F73-FF78-3119-D5DA-78B5F1B9F655}"/>
              </a:ext>
            </a:extLst>
          </p:cNvPr>
          <p:cNvPicPr>
            <a:picLocks noChangeAspect="1"/>
          </p:cNvPicPr>
          <p:nvPr/>
        </p:nvPicPr>
        <p:blipFill>
          <a:blip r:embed="rId4"/>
          <a:stretch>
            <a:fillRect/>
          </a:stretch>
        </p:blipFill>
        <p:spPr>
          <a:xfrm>
            <a:off x="143127" y="2278742"/>
            <a:ext cx="4189387" cy="3334781"/>
          </a:xfrm>
          <a:prstGeom prst="rect">
            <a:avLst/>
          </a:prstGeom>
          <a:ln>
            <a:solidFill>
              <a:schemeClr val="tx1"/>
            </a:solidFill>
          </a:ln>
        </p:spPr>
      </p:pic>
    </p:spTree>
    <p:extLst>
      <p:ext uri="{BB962C8B-B14F-4D97-AF65-F5344CB8AC3E}">
        <p14:creationId xmlns:p14="http://schemas.microsoft.com/office/powerpoint/2010/main" val="4267847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Chart, bar chart&#10;&#10;Description automatically generated">
            <a:extLst>
              <a:ext uri="{FF2B5EF4-FFF2-40B4-BE49-F238E27FC236}">
                <a16:creationId xmlns:a16="http://schemas.microsoft.com/office/drawing/2014/main" id="{074061F9-5F6D-49EC-E901-A2401470214B}"/>
              </a:ext>
            </a:extLst>
          </p:cNvPr>
          <p:cNvPicPr>
            <a:picLocks noChangeAspect="1"/>
          </p:cNvPicPr>
          <p:nvPr/>
        </p:nvPicPr>
        <p:blipFill>
          <a:blip r:embed="rId3"/>
          <a:stretch>
            <a:fillRect/>
          </a:stretch>
        </p:blipFill>
        <p:spPr>
          <a:xfrm>
            <a:off x="150043" y="2070187"/>
            <a:ext cx="4180474" cy="3858899"/>
          </a:xfrm>
          <a:prstGeom prst="rect">
            <a:avLst/>
          </a:prstGeom>
        </p:spPr>
      </p:pic>
      <p:pic>
        <p:nvPicPr>
          <p:cNvPr id="14" name="Picture 13" descr="Chart, bar chart&#10;&#10;Description automatically generated">
            <a:extLst>
              <a:ext uri="{FF2B5EF4-FFF2-40B4-BE49-F238E27FC236}">
                <a16:creationId xmlns:a16="http://schemas.microsoft.com/office/drawing/2014/main" id="{A63D80B1-C503-1C69-F090-E22B9C1B3B36}"/>
              </a:ext>
            </a:extLst>
          </p:cNvPr>
          <p:cNvPicPr>
            <a:picLocks noChangeAspect="1"/>
          </p:cNvPicPr>
          <p:nvPr/>
        </p:nvPicPr>
        <p:blipFill>
          <a:blip r:embed="rId4"/>
          <a:stretch>
            <a:fillRect/>
          </a:stretch>
        </p:blipFill>
        <p:spPr>
          <a:xfrm>
            <a:off x="4561450" y="2070187"/>
            <a:ext cx="4180474" cy="3858899"/>
          </a:xfrm>
          <a:prstGeom prst="rect">
            <a:avLst/>
          </a:prstGeom>
        </p:spPr>
      </p:pic>
      <p:sp>
        <p:nvSpPr>
          <p:cNvPr id="3" name="Slide Number Placeholder 2">
            <a:extLst>
              <a:ext uri="{FF2B5EF4-FFF2-40B4-BE49-F238E27FC236}">
                <a16:creationId xmlns:a16="http://schemas.microsoft.com/office/drawing/2014/main" id="{CA2F8914-958B-D38E-4747-5758C5D886C0}"/>
              </a:ext>
            </a:extLst>
          </p:cNvPr>
          <p:cNvSpPr>
            <a:spLocks noGrp="1"/>
          </p:cNvSpPr>
          <p:nvPr>
            <p:ph type="sldNum" sz="quarter" idx="11"/>
          </p:nvPr>
        </p:nvSpPr>
        <p:spPr/>
        <p:txBody>
          <a:bodyPr/>
          <a:lstStyle/>
          <a:p>
            <a:fld id="{CE58CB1E-F828-4F11-99E0-327109AF9DA4}" type="slidenum">
              <a:rPr lang="de-DE" smtClean="0"/>
              <a:pPr/>
              <a:t>11</a:t>
            </a:fld>
            <a:endParaRPr lang="de-DE" dirty="0"/>
          </a:p>
        </p:txBody>
      </p:sp>
      <p:sp>
        <p:nvSpPr>
          <p:cNvPr id="5" name="Title 4">
            <a:extLst>
              <a:ext uri="{FF2B5EF4-FFF2-40B4-BE49-F238E27FC236}">
                <a16:creationId xmlns:a16="http://schemas.microsoft.com/office/drawing/2014/main" id="{C7AEFAC0-41D4-6FFC-3354-E6219CF71C8F}"/>
              </a:ext>
            </a:extLst>
          </p:cNvPr>
          <p:cNvSpPr>
            <a:spLocks noGrp="1"/>
          </p:cNvSpPr>
          <p:nvPr>
            <p:ph type="title"/>
          </p:nvPr>
        </p:nvSpPr>
        <p:spPr/>
        <p:txBody>
          <a:bodyPr/>
          <a:lstStyle/>
          <a:p>
            <a:r>
              <a:rPr lang="en-GB" dirty="0"/>
              <a:t>To decouple, or not to decouple</a:t>
            </a:r>
            <a:endParaRPr lang="en-US" dirty="0"/>
          </a:p>
        </p:txBody>
      </p:sp>
      <p:sp>
        <p:nvSpPr>
          <p:cNvPr id="2" name="Footer Placeholder 3">
            <a:extLst>
              <a:ext uri="{FF2B5EF4-FFF2-40B4-BE49-F238E27FC236}">
                <a16:creationId xmlns:a16="http://schemas.microsoft.com/office/drawing/2014/main" id="{4B06F69C-1961-3DDB-07D9-09D8734275CB}"/>
              </a:ext>
            </a:extLst>
          </p:cNvPr>
          <p:cNvSpPr>
            <a:spLocks noGrp="1"/>
          </p:cNvSpPr>
          <p:nvPr>
            <p:ph type="ftr" sz="quarter" idx="12"/>
          </p:nvPr>
        </p:nvSpPr>
        <p:spPr>
          <a:xfrm>
            <a:off x="311162" y="6473313"/>
            <a:ext cx="6464280" cy="365125"/>
          </a:xfrm>
        </p:spPr>
        <p:txBody>
          <a:bodyPr/>
          <a:lstStyle/>
          <a:p>
            <a:r>
              <a:rPr lang="de-DE" dirty="0"/>
              <a:t>Thomas Glas (TUM) | </a:t>
            </a:r>
            <a:r>
              <a:rPr lang="de-DE" dirty="0" err="1"/>
              <a:t>Guided</a:t>
            </a:r>
            <a:r>
              <a:rPr lang="de-DE" dirty="0"/>
              <a:t> Research | </a:t>
            </a:r>
            <a:r>
              <a:rPr lang="de-DE" dirty="0" err="1"/>
              <a:t>Optimizing</a:t>
            </a:r>
            <a:r>
              <a:rPr lang="de-DE" dirty="0"/>
              <a:t> </a:t>
            </a:r>
            <a:r>
              <a:rPr lang="de-DE" dirty="0" err="1"/>
              <a:t>Queries</a:t>
            </a:r>
            <a:r>
              <a:rPr lang="de-DE" dirty="0"/>
              <a:t> on SQL-Level</a:t>
            </a:r>
            <a:endParaRPr lang="en-US" dirty="0"/>
          </a:p>
        </p:txBody>
      </p:sp>
      <p:sp>
        <p:nvSpPr>
          <p:cNvPr id="4" name="TextBox 3">
            <a:extLst>
              <a:ext uri="{FF2B5EF4-FFF2-40B4-BE49-F238E27FC236}">
                <a16:creationId xmlns:a16="http://schemas.microsoft.com/office/drawing/2014/main" id="{FC1BF927-7949-7BF0-CF51-7658EF113326}"/>
              </a:ext>
            </a:extLst>
          </p:cNvPr>
          <p:cNvSpPr txBox="1"/>
          <p:nvPr/>
        </p:nvSpPr>
        <p:spPr>
          <a:xfrm>
            <a:off x="319090" y="1785574"/>
            <a:ext cx="1996324" cy="257250"/>
          </a:xfrm>
          <a:prstGeom prst="rect">
            <a:avLst/>
          </a:prstGeom>
          <a:noFill/>
        </p:spPr>
        <p:txBody>
          <a:bodyPr wrap="square" lIns="0" tIns="0" rIns="0" bIns="0" rtlCol="0">
            <a:spAutoFit/>
          </a:bodyPr>
          <a:lstStyle/>
          <a:p>
            <a:pPr>
              <a:lnSpc>
                <a:spcPct val="114000"/>
              </a:lnSpc>
            </a:pPr>
            <a:r>
              <a:rPr lang="en-US" sz="1600" dirty="0">
                <a:latin typeface="+mn-lt"/>
              </a:rPr>
              <a:t>Decoupled</a:t>
            </a:r>
          </a:p>
        </p:txBody>
      </p:sp>
      <p:sp>
        <p:nvSpPr>
          <p:cNvPr id="6" name="TextBox 5">
            <a:extLst>
              <a:ext uri="{FF2B5EF4-FFF2-40B4-BE49-F238E27FC236}">
                <a16:creationId xmlns:a16="http://schemas.microsoft.com/office/drawing/2014/main" id="{5800C08A-37ED-6341-A79B-CB4B690C8B0B}"/>
              </a:ext>
            </a:extLst>
          </p:cNvPr>
          <p:cNvSpPr txBox="1"/>
          <p:nvPr/>
        </p:nvSpPr>
        <p:spPr>
          <a:xfrm>
            <a:off x="4739031" y="1785574"/>
            <a:ext cx="1996324" cy="257250"/>
          </a:xfrm>
          <a:prstGeom prst="rect">
            <a:avLst/>
          </a:prstGeom>
          <a:noFill/>
        </p:spPr>
        <p:txBody>
          <a:bodyPr wrap="square" lIns="0" tIns="0" rIns="0" bIns="0" rtlCol="0">
            <a:spAutoFit/>
          </a:bodyPr>
          <a:lstStyle/>
          <a:p>
            <a:pPr>
              <a:lnSpc>
                <a:spcPct val="114000"/>
              </a:lnSpc>
            </a:pPr>
            <a:r>
              <a:rPr lang="en-US" sz="1600" dirty="0">
                <a:latin typeface="+mn-lt"/>
              </a:rPr>
              <a:t>Not decoupled</a:t>
            </a:r>
          </a:p>
        </p:txBody>
      </p:sp>
      <p:sp>
        <p:nvSpPr>
          <p:cNvPr id="10" name="Arrow: Down 9">
            <a:extLst>
              <a:ext uri="{FF2B5EF4-FFF2-40B4-BE49-F238E27FC236}">
                <a16:creationId xmlns:a16="http://schemas.microsoft.com/office/drawing/2014/main" id="{E09ADC08-344E-7CB5-D966-DAD551A97497}"/>
              </a:ext>
            </a:extLst>
          </p:cNvPr>
          <p:cNvSpPr/>
          <p:nvPr/>
        </p:nvSpPr>
        <p:spPr>
          <a:xfrm rot="17178300">
            <a:off x="6406444" y="3014153"/>
            <a:ext cx="237325" cy="345314"/>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sp>
        <p:nvSpPr>
          <p:cNvPr id="11" name="Arrow: Down 10">
            <a:extLst>
              <a:ext uri="{FF2B5EF4-FFF2-40B4-BE49-F238E27FC236}">
                <a16:creationId xmlns:a16="http://schemas.microsoft.com/office/drawing/2014/main" id="{FCC696E3-9395-0AE5-0783-7513ED219C15}"/>
              </a:ext>
            </a:extLst>
          </p:cNvPr>
          <p:cNvSpPr/>
          <p:nvPr/>
        </p:nvSpPr>
        <p:spPr>
          <a:xfrm rot="17178300">
            <a:off x="7750710" y="2169069"/>
            <a:ext cx="237325" cy="345314"/>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sp>
        <p:nvSpPr>
          <p:cNvPr id="12" name="Arrow: Down 11">
            <a:extLst>
              <a:ext uri="{FF2B5EF4-FFF2-40B4-BE49-F238E27FC236}">
                <a16:creationId xmlns:a16="http://schemas.microsoft.com/office/drawing/2014/main" id="{B248484E-EA13-9F3F-F27D-1C4383E85401}"/>
              </a:ext>
            </a:extLst>
          </p:cNvPr>
          <p:cNvSpPr/>
          <p:nvPr/>
        </p:nvSpPr>
        <p:spPr>
          <a:xfrm rot="17178300">
            <a:off x="5298041" y="3696765"/>
            <a:ext cx="237325" cy="345314"/>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sp>
        <p:nvSpPr>
          <p:cNvPr id="13" name="TextBox 12">
            <a:extLst>
              <a:ext uri="{FF2B5EF4-FFF2-40B4-BE49-F238E27FC236}">
                <a16:creationId xmlns:a16="http://schemas.microsoft.com/office/drawing/2014/main" id="{396BD382-5C9C-8DE1-9E87-92F19AFA6295}"/>
              </a:ext>
            </a:extLst>
          </p:cNvPr>
          <p:cNvSpPr txBox="1"/>
          <p:nvPr/>
        </p:nvSpPr>
        <p:spPr>
          <a:xfrm>
            <a:off x="2619657" y="5755088"/>
            <a:ext cx="421086" cy="144971"/>
          </a:xfrm>
          <a:prstGeom prst="rect">
            <a:avLst/>
          </a:prstGeom>
          <a:noFill/>
        </p:spPr>
        <p:txBody>
          <a:bodyPr wrap="square" lIns="0" tIns="0" rIns="0" bIns="0" rtlCol="0">
            <a:spAutoFit/>
          </a:bodyPr>
          <a:lstStyle/>
          <a:p>
            <a:pPr>
              <a:lnSpc>
                <a:spcPct val="114000"/>
              </a:lnSpc>
            </a:pPr>
            <a:r>
              <a:rPr lang="en-US" sz="900" dirty="0">
                <a:latin typeface="+mn-lt"/>
              </a:rPr>
              <a:t>(SF 1)</a:t>
            </a:r>
          </a:p>
        </p:txBody>
      </p:sp>
      <p:sp>
        <p:nvSpPr>
          <p:cNvPr id="19" name="TextBox 18">
            <a:extLst>
              <a:ext uri="{FF2B5EF4-FFF2-40B4-BE49-F238E27FC236}">
                <a16:creationId xmlns:a16="http://schemas.microsoft.com/office/drawing/2014/main" id="{078BFA3B-9DA4-A2C6-51B2-EE6B93806477}"/>
              </a:ext>
            </a:extLst>
          </p:cNvPr>
          <p:cNvSpPr txBox="1"/>
          <p:nvPr/>
        </p:nvSpPr>
        <p:spPr>
          <a:xfrm>
            <a:off x="7023524" y="5760442"/>
            <a:ext cx="473106" cy="144655"/>
          </a:xfrm>
          <a:prstGeom prst="rect">
            <a:avLst/>
          </a:prstGeom>
          <a:noFill/>
        </p:spPr>
        <p:txBody>
          <a:bodyPr wrap="square" lIns="0" tIns="0" rIns="0" bIns="0" rtlCol="0">
            <a:spAutoFit/>
          </a:bodyPr>
          <a:lstStyle/>
          <a:p>
            <a:pPr>
              <a:lnSpc>
                <a:spcPct val="114000"/>
              </a:lnSpc>
            </a:pPr>
            <a:r>
              <a:rPr lang="en-US" sz="900" dirty="0">
                <a:latin typeface="+mn-lt"/>
              </a:rPr>
              <a:t>(SF 1)</a:t>
            </a:r>
          </a:p>
        </p:txBody>
      </p:sp>
      <p:sp>
        <p:nvSpPr>
          <p:cNvPr id="8" name="Arrow: Down 7">
            <a:extLst>
              <a:ext uri="{FF2B5EF4-FFF2-40B4-BE49-F238E27FC236}">
                <a16:creationId xmlns:a16="http://schemas.microsoft.com/office/drawing/2014/main" id="{95F32DF4-95A4-F496-5E73-9372E4D40A5C}"/>
              </a:ext>
            </a:extLst>
          </p:cNvPr>
          <p:cNvSpPr/>
          <p:nvPr/>
        </p:nvSpPr>
        <p:spPr>
          <a:xfrm rot="17178300">
            <a:off x="5099015" y="4788631"/>
            <a:ext cx="237325" cy="345314"/>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spTree>
    <p:extLst>
      <p:ext uri="{BB962C8B-B14F-4D97-AF65-F5344CB8AC3E}">
        <p14:creationId xmlns:p14="http://schemas.microsoft.com/office/powerpoint/2010/main" val="1080754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BBAC7EC-535D-C15C-9392-6BF0E9439CAB}"/>
              </a:ext>
            </a:extLst>
          </p:cNvPr>
          <p:cNvSpPr>
            <a:spLocks noGrp="1"/>
          </p:cNvSpPr>
          <p:nvPr>
            <p:ph type="sldNum" sz="quarter" idx="11"/>
          </p:nvPr>
        </p:nvSpPr>
        <p:spPr/>
        <p:txBody>
          <a:bodyPr/>
          <a:lstStyle/>
          <a:p>
            <a:fld id="{CE58CB1E-F828-4F11-99E0-327109AF9DA4}" type="slidenum">
              <a:rPr lang="de-DE" smtClean="0"/>
              <a:pPr/>
              <a:t>12</a:t>
            </a:fld>
            <a:endParaRPr lang="de-DE" dirty="0"/>
          </a:p>
        </p:txBody>
      </p:sp>
      <p:sp>
        <p:nvSpPr>
          <p:cNvPr id="5" name="Title 4">
            <a:extLst>
              <a:ext uri="{FF2B5EF4-FFF2-40B4-BE49-F238E27FC236}">
                <a16:creationId xmlns:a16="http://schemas.microsoft.com/office/drawing/2014/main" id="{C425931F-910A-282F-249A-37F3D0914CB0}"/>
              </a:ext>
            </a:extLst>
          </p:cNvPr>
          <p:cNvSpPr>
            <a:spLocks noGrp="1"/>
          </p:cNvSpPr>
          <p:nvPr>
            <p:ph type="title"/>
          </p:nvPr>
        </p:nvSpPr>
        <p:spPr/>
        <p:txBody>
          <a:bodyPr/>
          <a:lstStyle/>
          <a:p>
            <a:r>
              <a:rPr lang="en-US" dirty="0"/>
              <a:t>Correlated </a:t>
            </a:r>
            <a:r>
              <a:rPr lang="en-US" i="1" dirty="0"/>
              <a:t>exists</a:t>
            </a:r>
            <a:r>
              <a:rPr lang="en-US" dirty="0"/>
              <a:t> and </a:t>
            </a:r>
            <a:r>
              <a:rPr lang="en-US" i="1" dirty="0"/>
              <a:t>in</a:t>
            </a:r>
            <a:r>
              <a:rPr lang="en-US" dirty="0"/>
              <a:t> subqueries</a:t>
            </a:r>
          </a:p>
        </p:txBody>
      </p:sp>
      <p:sp>
        <p:nvSpPr>
          <p:cNvPr id="6" name="Footer Placeholder 3">
            <a:extLst>
              <a:ext uri="{FF2B5EF4-FFF2-40B4-BE49-F238E27FC236}">
                <a16:creationId xmlns:a16="http://schemas.microsoft.com/office/drawing/2014/main" id="{B778C9E2-2F13-14D2-B566-A24848931CEA}"/>
              </a:ext>
            </a:extLst>
          </p:cNvPr>
          <p:cNvSpPr>
            <a:spLocks noGrp="1"/>
          </p:cNvSpPr>
          <p:nvPr>
            <p:ph type="ftr" sz="quarter" idx="12"/>
          </p:nvPr>
        </p:nvSpPr>
        <p:spPr>
          <a:xfrm>
            <a:off x="311162" y="6473313"/>
            <a:ext cx="6464280" cy="365125"/>
          </a:xfrm>
        </p:spPr>
        <p:txBody>
          <a:bodyPr/>
          <a:lstStyle/>
          <a:p>
            <a:r>
              <a:rPr lang="de-DE" dirty="0"/>
              <a:t>Thomas Glas (TUM) | </a:t>
            </a:r>
            <a:r>
              <a:rPr lang="de-DE" dirty="0" err="1"/>
              <a:t>Guided</a:t>
            </a:r>
            <a:r>
              <a:rPr lang="de-DE" dirty="0"/>
              <a:t> Research | </a:t>
            </a:r>
            <a:r>
              <a:rPr lang="de-DE" dirty="0" err="1"/>
              <a:t>Optimizing</a:t>
            </a:r>
            <a:r>
              <a:rPr lang="de-DE" dirty="0"/>
              <a:t> </a:t>
            </a:r>
            <a:r>
              <a:rPr lang="de-DE" dirty="0" err="1"/>
              <a:t>Queries</a:t>
            </a:r>
            <a:r>
              <a:rPr lang="de-DE" dirty="0"/>
              <a:t> on SQL-Level</a:t>
            </a:r>
            <a:endParaRPr lang="en-US" dirty="0"/>
          </a:p>
        </p:txBody>
      </p:sp>
      <p:pic>
        <p:nvPicPr>
          <p:cNvPr id="4" name="Picture 3">
            <a:extLst>
              <a:ext uri="{FF2B5EF4-FFF2-40B4-BE49-F238E27FC236}">
                <a16:creationId xmlns:a16="http://schemas.microsoft.com/office/drawing/2014/main" id="{7F3D7819-E30A-9241-5E13-5AE7BE88AA30}"/>
              </a:ext>
            </a:extLst>
          </p:cNvPr>
          <p:cNvPicPr>
            <a:picLocks noChangeAspect="1"/>
          </p:cNvPicPr>
          <p:nvPr/>
        </p:nvPicPr>
        <p:blipFill>
          <a:blip r:embed="rId3"/>
          <a:stretch>
            <a:fillRect/>
          </a:stretch>
        </p:blipFill>
        <p:spPr>
          <a:xfrm>
            <a:off x="3088944" y="3913031"/>
            <a:ext cx="3021475" cy="578485"/>
          </a:xfrm>
          <a:prstGeom prst="rect">
            <a:avLst/>
          </a:prstGeom>
        </p:spPr>
      </p:pic>
      <p:pic>
        <p:nvPicPr>
          <p:cNvPr id="9" name="Picture 8">
            <a:extLst>
              <a:ext uri="{FF2B5EF4-FFF2-40B4-BE49-F238E27FC236}">
                <a16:creationId xmlns:a16="http://schemas.microsoft.com/office/drawing/2014/main" id="{912F0488-6A02-30E3-63F8-E45196C3954D}"/>
              </a:ext>
            </a:extLst>
          </p:cNvPr>
          <p:cNvPicPr>
            <a:picLocks noChangeAspect="1"/>
          </p:cNvPicPr>
          <p:nvPr/>
        </p:nvPicPr>
        <p:blipFill>
          <a:blip r:embed="rId4"/>
          <a:stretch>
            <a:fillRect/>
          </a:stretch>
        </p:blipFill>
        <p:spPr>
          <a:xfrm>
            <a:off x="263232" y="1942727"/>
            <a:ext cx="6242270" cy="1257303"/>
          </a:xfrm>
          <a:prstGeom prst="rect">
            <a:avLst/>
          </a:prstGeom>
        </p:spPr>
      </p:pic>
      <p:pic>
        <p:nvPicPr>
          <p:cNvPr id="12" name="Picture 11">
            <a:extLst>
              <a:ext uri="{FF2B5EF4-FFF2-40B4-BE49-F238E27FC236}">
                <a16:creationId xmlns:a16="http://schemas.microsoft.com/office/drawing/2014/main" id="{3FE92883-9EA3-6C48-B428-AE4C2CA1B89D}"/>
              </a:ext>
            </a:extLst>
          </p:cNvPr>
          <p:cNvPicPr>
            <a:picLocks noChangeAspect="1"/>
          </p:cNvPicPr>
          <p:nvPr/>
        </p:nvPicPr>
        <p:blipFill>
          <a:blip r:embed="rId5"/>
          <a:stretch>
            <a:fillRect/>
          </a:stretch>
        </p:blipFill>
        <p:spPr>
          <a:xfrm>
            <a:off x="4779497" y="5331730"/>
            <a:ext cx="3021474" cy="640752"/>
          </a:xfrm>
          <a:prstGeom prst="rect">
            <a:avLst/>
          </a:prstGeom>
        </p:spPr>
      </p:pic>
      <p:sp>
        <p:nvSpPr>
          <p:cNvPr id="13" name="Arrow: Curved Right 12">
            <a:extLst>
              <a:ext uri="{FF2B5EF4-FFF2-40B4-BE49-F238E27FC236}">
                <a16:creationId xmlns:a16="http://schemas.microsoft.com/office/drawing/2014/main" id="{8875363C-DA76-6136-7CBB-2B1C05478DBC}"/>
              </a:ext>
            </a:extLst>
          </p:cNvPr>
          <p:cNvSpPr/>
          <p:nvPr/>
        </p:nvSpPr>
        <p:spPr>
          <a:xfrm rot="18776923">
            <a:off x="1741058" y="2770575"/>
            <a:ext cx="533364" cy="2066174"/>
          </a:xfrm>
          <a:prstGeom prst="curved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solidFill>
                <a:schemeClr val="tx1"/>
              </a:solidFill>
            </a:endParaRPr>
          </a:p>
        </p:txBody>
      </p:sp>
      <p:sp>
        <p:nvSpPr>
          <p:cNvPr id="15" name="Arrow: Curved Right 14">
            <a:extLst>
              <a:ext uri="{FF2B5EF4-FFF2-40B4-BE49-F238E27FC236}">
                <a16:creationId xmlns:a16="http://schemas.microsoft.com/office/drawing/2014/main" id="{1CE0359A-E60F-8D10-C89D-2FD09E6BB765}"/>
              </a:ext>
            </a:extLst>
          </p:cNvPr>
          <p:cNvSpPr/>
          <p:nvPr/>
        </p:nvSpPr>
        <p:spPr>
          <a:xfrm rot="18776923">
            <a:off x="3485565" y="4329903"/>
            <a:ext cx="533364" cy="2066174"/>
          </a:xfrm>
          <a:prstGeom prst="curved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solidFill>
                <a:schemeClr val="tx1"/>
              </a:solidFill>
            </a:endParaRPr>
          </a:p>
        </p:txBody>
      </p:sp>
    </p:spTree>
    <p:extLst>
      <p:ext uri="{BB962C8B-B14F-4D97-AF65-F5344CB8AC3E}">
        <p14:creationId xmlns:p14="http://schemas.microsoft.com/office/powerpoint/2010/main" val="39716904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BBAC7EC-535D-C15C-9392-6BF0E9439CAB}"/>
              </a:ext>
            </a:extLst>
          </p:cNvPr>
          <p:cNvSpPr>
            <a:spLocks noGrp="1"/>
          </p:cNvSpPr>
          <p:nvPr>
            <p:ph type="sldNum" sz="quarter" idx="11"/>
          </p:nvPr>
        </p:nvSpPr>
        <p:spPr/>
        <p:txBody>
          <a:bodyPr/>
          <a:lstStyle/>
          <a:p>
            <a:fld id="{CE58CB1E-F828-4F11-99E0-327109AF9DA4}" type="slidenum">
              <a:rPr lang="de-DE" smtClean="0"/>
              <a:pPr/>
              <a:t>13</a:t>
            </a:fld>
            <a:endParaRPr lang="de-DE" dirty="0"/>
          </a:p>
        </p:txBody>
      </p:sp>
      <p:sp>
        <p:nvSpPr>
          <p:cNvPr id="5" name="Title 4">
            <a:extLst>
              <a:ext uri="{FF2B5EF4-FFF2-40B4-BE49-F238E27FC236}">
                <a16:creationId xmlns:a16="http://schemas.microsoft.com/office/drawing/2014/main" id="{C425931F-910A-282F-249A-37F3D0914CB0}"/>
              </a:ext>
            </a:extLst>
          </p:cNvPr>
          <p:cNvSpPr>
            <a:spLocks noGrp="1"/>
          </p:cNvSpPr>
          <p:nvPr>
            <p:ph type="title"/>
          </p:nvPr>
        </p:nvSpPr>
        <p:spPr/>
        <p:txBody>
          <a:bodyPr/>
          <a:lstStyle/>
          <a:p>
            <a:r>
              <a:rPr lang="en-US" dirty="0"/>
              <a:t>Correlated </a:t>
            </a:r>
            <a:r>
              <a:rPr lang="en-US" i="1" dirty="0"/>
              <a:t>exists</a:t>
            </a:r>
            <a:r>
              <a:rPr lang="en-US" dirty="0"/>
              <a:t> and </a:t>
            </a:r>
            <a:r>
              <a:rPr lang="en-US" i="1" dirty="0"/>
              <a:t>in</a:t>
            </a:r>
            <a:r>
              <a:rPr lang="en-US" dirty="0"/>
              <a:t> subqueries</a:t>
            </a:r>
          </a:p>
        </p:txBody>
      </p:sp>
      <p:sp>
        <p:nvSpPr>
          <p:cNvPr id="6" name="Footer Placeholder 3">
            <a:extLst>
              <a:ext uri="{FF2B5EF4-FFF2-40B4-BE49-F238E27FC236}">
                <a16:creationId xmlns:a16="http://schemas.microsoft.com/office/drawing/2014/main" id="{B778C9E2-2F13-14D2-B566-A24848931CEA}"/>
              </a:ext>
            </a:extLst>
          </p:cNvPr>
          <p:cNvSpPr>
            <a:spLocks noGrp="1"/>
          </p:cNvSpPr>
          <p:nvPr>
            <p:ph type="ftr" sz="quarter" idx="12"/>
          </p:nvPr>
        </p:nvSpPr>
        <p:spPr>
          <a:xfrm>
            <a:off x="311162" y="6473313"/>
            <a:ext cx="6464280" cy="365125"/>
          </a:xfrm>
        </p:spPr>
        <p:txBody>
          <a:bodyPr/>
          <a:lstStyle/>
          <a:p>
            <a:r>
              <a:rPr lang="de-DE" dirty="0"/>
              <a:t>Thomas Glas (TUM) | </a:t>
            </a:r>
            <a:r>
              <a:rPr lang="de-DE" dirty="0" err="1"/>
              <a:t>Guided</a:t>
            </a:r>
            <a:r>
              <a:rPr lang="de-DE" dirty="0"/>
              <a:t> Research | </a:t>
            </a:r>
            <a:r>
              <a:rPr lang="de-DE" dirty="0" err="1"/>
              <a:t>Optimizing</a:t>
            </a:r>
            <a:r>
              <a:rPr lang="de-DE" dirty="0"/>
              <a:t> </a:t>
            </a:r>
            <a:r>
              <a:rPr lang="de-DE" dirty="0" err="1"/>
              <a:t>Queries</a:t>
            </a:r>
            <a:r>
              <a:rPr lang="de-DE" dirty="0"/>
              <a:t> on SQL-Level</a:t>
            </a:r>
            <a:endParaRPr lang="en-US" dirty="0"/>
          </a:p>
        </p:txBody>
      </p:sp>
      <p:pic>
        <p:nvPicPr>
          <p:cNvPr id="8" name="Picture 7">
            <a:extLst>
              <a:ext uri="{FF2B5EF4-FFF2-40B4-BE49-F238E27FC236}">
                <a16:creationId xmlns:a16="http://schemas.microsoft.com/office/drawing/2014/main" id="{6A05BFAD-F247-A397-E68F-EAA429B084C5}"/>
              </a:ext>
            </a:extLst>
          </p:cNvPr>
          <p:cNvPicPr>
            <a:picLocks noChangeAspect="1"/>
          </p:cNvPicPr>
          <p:nvPr/>
        </p:nvPicPr>
        <p:blipFill>
          <a:blip r:embed="rId3"/>
          <a:stretch>
            <a:fillRect/>
          </a:stretch>
        </p:blipFill>
        <p:spPr>
          <a:xfrm>
            <a:off x="87891" y="2038090"/>
            <a:ext cx="4216976" cy="3229370"/>
          </a:xfrm>
          <a:prstGeom prst="rect">
            <a:avLst/>
          </a:prstGeom>
        </p:spPr>
      </p:pic>
      <p:pic>
        <p:nvPicPr>
          <p:cNvPr id="10" name="Picture 9">
            <a:extLst>
              <a:ext uri="{FF2B5EF4-FFF2-40B4-BE49-F238E27FC236}">
                <a16:creationId xmlns:a16="http://schemas.microsoft.com/office/drawing/2014/main" id="{3AD7C8F6-CE4A-9B3A-F02C-06869EA9A33A}"/>
              </a:ext>
            </a:extLst>
          </p:cNvPr>
          <p:cNvPicPr>
            <a:picLocks noChangeAspect="1"/>
          </p:cNvPicPr>
          <p:nvPr/>
        </p:nvPicPr>
        <p:blipFill>
          <a:blip r:embed="rId4"/>
          <a:stretch>
            <a:fillRect/>
          </a:stretch>
        </p:blipFill>
        <p:spPr>
          <a:xfrm>
            <a:off x="4378502" y="2115364"/>
            <a:ext cx="4677607" cy="3087702"/>
          </a:xfrm>
          <a:prstGeom prst="rect">
            <a:avLst/>
          </a:prstGeom>
        </p:spPr>
      </p:pic>
    </p:spTree>
    <p:extLst>
      <p:ext uri="{BB962C8B-B14F-4D97-AF65-F5344CB8AC3E}">
        <p14:creationId xmlns:p14="http://schemas.microsoft.com/office/powerpoint/2010/main" val="21930185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hart, bar chart&#10;&#10;Description automatically generated">
            <a:extLst>
              <a:ext uri="{FF2B5EF4-FFF2-40B4-BE49-F238E27FC236}">
                <a16:creationId xmlns:a16="http://schemas.microsoft.com/office/drawing/2014/main" id="{E7641CC8-5034-D98C-5F7D-F7F5264B6B55}"/>
              </a:ext>
            </a:extLst>
          </p:cNvPr>
          <p:cNvPicPr>
            <a:picLocks noChangeAspect="1"/>
          </p:cNvPicPr>
          <p:nvPr/>
        </p:nvPicPr>
        <p:blipFill>
          <a:blip r:embed="rId3"/>
          <a:stretch>
            <a:fillRect/>
          </a:stretch>
        </p:blipFill>
        <p:spPr>
          <a:xfrm>
            <a:off x="1505856" y="1502485"/>
            <a:ext cx="6132288" cy="4599216"/>
          </a:xfrm>
          <a:prstGeom prst="rect">
            <a:avLst/>
          </a:prstGeom>
        </p:spPr>
      </p:pic>
      <p:sp>
        <p:nvSpPr>
          <p:cNvPr id="3" name="Slide Number Placeholder 2">
            <a:extLst>
              <a:ext uri="{FF2B5EF4-FFF2-40B4-BE49-F238E27FC236}">
                <a16:creationId xmlns:a16="http://schemas.microsoft.com/office/drawing/2014/main" id="{4A2E84FA-08BE-AA5F-4F20-917655333BA5}"/>
              </a:ext>
            </a:extLst>
          </p:cNvPr>
          <p:cNvSpPr>
            <a:spLocks noGrp="1"/>
          </p:cNvSpPr>
          <p:nvPr>
            <p:ph type="sldNum" sz="quarter" idx="11"/>
          </p:nvPr>
        </p:nvSpPr>
        <p:spPr/>
        <p:txBody>
          <a:bodyPr/>
          <a:lstStyle/>
          <a:p>
            <a:fld id="{CE58CB1E-F828-4F11-99E0-327109AF9DA4}" type="slidenum">
              <a:rPr lang="de-DE" smtClean="0"/>
              <a:pPr/>
              <a:t>14</a:t>
            </a:fld>
            <a:endParaRPr lang="de-DE" dirty="0"/>
          </a:p>
        </p:txBody>
      </p:sp>
      <p:sp>
        <p:nvSpPr>
          <p:cNvPr id="5" name="Title 4">
            <a:extLst>
              <a:ext uri="{FF2B5EF4-FFF2-40B4-BE49-F238E27FC236}">
                <a16:creationId xmlns:a16="http://schemas.microsoft.com/office/drawing/2014/main" id="{04C4E40A-6F90-0EAF-00EB-C637BF7598B8}"/>
              </a:ext>
            </a:extLst>
          </p:cNvPr>
          <p:cNvSpPr>
            <a:spLocks noGrp="1"/>
          </p:cNvSpPr>
          <p:nvPr>
            <p:ph type="title"/>
          </p:nvPr>
        </p:nvSpPr>
        <p:spPr/>
        <p:txBody>
          <a:bodyPr/>
          <a:lstStyle/>
          <a:p>
            <a:r>
              <a:rPr lang="en-US" dirty="0"/>
              <a:t>Results</a:t>
            </a:r>
          </a:p>
        </p:txBody>
      </p:sp>
      <p:sp>
        <p:nvSpPr>
          <p:cNvPr id="2" name="Footer Placeholder 3">
            <a:extLst>
              <a:ext uri="{FF2B5EF4-FFF2-40B4-BE49-F238E27FC236}">
                <a16:creationId xmlns:a16="http://schemas.microsoft.com/office/drawing/2014/main" id="{C1200040-8959-1FA8-2653-35362182D274}"/>
              </a:ext>
            </a:extLst>
          </p:cNvPr>
          <p:cNvSpPr>
            <a:spLocks noGrp="1"/>
          </p:cNvSpPr>
          <p:nvPr>
            <p:ph type="ftr" sz="quarter" idx="12"/>
          </p:nvPr>
        </p:nvSpPr>
        <p:spPr>
          <a:xfrm>
            <a:off x="311162" y="6473313"/>
            <a:ext cx="6464280" cy="365125"/>
          </a:xfrm>
        </p:spPr>
        <p:txBody>
          <a:bodyPr/>
          <a:lstStyle/>
          <a:p>
            <a:r>
              <a:rPr lang="de-DE" dirty="0"/>
              <a:t>Thomas Glas (TUM) | </a:t>
            </a:r>
            <a:r>
              <a:rPr lang="de-DE" dirty="0" err="1"/>
              <a:t>Guided</a:t>
            </a:r>
            <a:r>
              <a:rPr lang="de-DE" dirty="0"/>
              <a:t> Research | </a:t>
            </a:r>
            <a:r>
              <a:rPr lang="de-DE" dirty="0" err="1"/>
              <a:t>Optimizing</a:t>
            </a:r>
            <a:r>
              <a:rPr lang="de-DE" dirty="0"/>
              <a:t> </a:t>
            </a:r>
            <a:r>
              <a:rPr lang="de-DE" dirty="0" err="1"/>
              <a:t>Queries</a:t>
            </a:r>
            <a:r>
              <a:rPr lang="de-DE" dirty="0"/>
              <a:t> on SQL-Level</a:t>
            </a:r>
            <a:endParaRPr lang="en-US" dirty="0"/>
          </a:p>
        </p:txBody>
      </p:sp>
      <p:sp>
        <p:nvSpPr>
          <p:cNvPr id="4" name="TextBox 3">
            <a:extLst>
              <a:ext uri="{FF2B5EF4-FFF2-40B4-BE49-F238E27FC236}">
                <a16:creationId xmlns:a16="http://schemas.microsoft.com/office/drawing/2014/main" id="{2142FCF5-BE97-D8D4-639D-0E2B438DAF09}"/>
              </a:ext>
            </a:extLst>
          </p:cNvPr>
          <p:cNvSpPr txBox="1"/>
          <p:nvPr/>
        </p:nvSpPr>
        <p:spPr>
          <a:xfrm>
            <a:off x="5086340" y="5495170"/>
            <a:ext cx="522757" cy="168829"/>
          </a:xfrm>
          <a:prstGeom prst="rect">
            <a:avLst/>
          </a:prstGeom>
          <a:noFill/>
        </p:spPr>
        <p:txBody>
          <a:bodyPr wrap="square" lIns="0" tIns="0" rIns="0" bIns="0" rtlCol="0">
            <a:spAutoFit/>
          </a:bodyPr>
          <a:lstStyle/>
          <a:p>
            <a:pPr>
              <a:lnSpc>
                <a:spcPct val="114000"/>
              </a:lnSpc>
            </a:pPr>
            <a:r>
              <a:rPr lang="en-US" sz="1050" dirty="0">
                <a:latin typeface="+mn-lt"/>
              </a:rPr>
              <a:t>(SF 1)</a:t>
            </a:r>
          </a:p>
        </p:txBody>
      </p:sp>
    </p:spTree>
    <p:extLst>
      <p:ext uri="{BB962C8B-B14F-4D97-AF65-F5344CB8AC3E}">
        <p14:creationId xmlns:p14="http://schemas.microsoft.com/office/powerpoint/2010/main" val="950720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Chart&#10;&#10;Description automatically generated">
            <a:extLst>
              <a:ext uri="{FF2B5EF4-FFF2-40B4-BE49-F238E27FC236}">
                <a16:creationId xmlns:a16="http://schemas.microsoft.com/office/drawing/2014/main" id="{EA401D6A-D312-8047-984F-E4B4F2DBF436}"/>
              </a:ext>
            </a:extLst>
          </p:cNvPr>
          <p:cNvPicPr>
            <a:picLocks noChangeAspect="1"/>
          </p:cNvPicPr>
          <p:nvPr/>
        </p:nvPicPr>
        <p:blipFill>
          <a:blip r:embed="rId3"/>
          <a:stretch>
            <a:fillRect/>
          </a:stretch>
        </p:blipFill>
        <p:spPr>
          <a:xfrm>
            <a:off x="1217544" y="1450114"/>
            <a:ext cx="6464281" cy="5023199"/>
          </a:xfrm>
          <a:prstGeom prst="rect">
            <a:avLst/>
          </a:prstGeom>
        </p:spPr>
      </p:pic>
      <p:sp>
        <p:nvSpPr>
          <p:cNvPr id="3" name="Slide Number Placeholder 2">
            <a:extLst>
              <a:ext uri="{FF2B5EF4-FFF2-40B4-BE49-F238E27FC236}">
                <a16:creationId xmlns:a16="http://schemas.microsoft.com/office/drawing/2014/main" id="{B9F5A5F4-EA40-CB58-8B7C-311DB492D3CA}"/>
              </a:ext>
            </a:extLst>
          </p:cNvPr>
          <p:cNvSpPr>
            <a:spLocks noGrp="1"/>
          </p:cNvSpPr>
          <p:nvPr>
            <p:ph type="sldNum" sz="quarter" idx="11"/>
          </p:nvPr>
        </p:nvSpPr>
        <p:spPr/>
        <p:txBody>
          <a:bodyPr/>
          <a:lstStyle/>
          <a:p>
            <a:fld id="{CE58CB1E-F828-4F11-99E0-327109AF9DA4}" type="slidenum">
              <a:rPr lang="de-DE" smtClean="0"/>
              <a:pPr/>
              <a:t>2</a:t>
            </a:fld>
            <a:endParaRPr lang="de-DE" dirty="0"/>
          </a:p>
        </p:txBody>
      </p:sp>
      <p:sp>
        <p:nvSpPr>
          <p:cNvPr id="4" name="Footer Placeholder 3">
            <a:extLst>
              <a:ext uri="{FF2B5EF4-FFF2-40B4-BE49-F238E27FC236}">
                <a16:creationId xmlns:a16="http://schemas.microsoft.com/office/drawing/2014/main" id="{0CBA2C66-6D92-CA3A-A918-59D1EAA2CD5E}"/>
              </a:ext>
            </a:extLst>
          </p:cNvPr>
          <p:cNvSpPr>
            <a:spLocks noGrp="1"/>
          </p:cNvSpPr>
          <p:nvPr>
            <p:ph type="ftr" sz="quarter" idx="12"/>
          </p:nvPr>
        </p:nvSpPr>
        <p:spPr/>
        <p:txBody>
          <a:bodyPr/>
          <a:lstStyle/>
          <a:p>
            <a:r>
              <a:rPr lang="de-DE" dirty="0"/>
              <a:t>Thomas Glas (TUM) | </a:t>
            </a:r>
            <a:r>
              <a:rPr lang="de-DE" dirty="0" err="1"/>
              <a:t>Guided</a:t>
            </a:r>
            <a:r>
              <a:rPr lang="de-DE" dirty="0"/>
              <a:t> Research | </a:t>
            </a:r>
            <a:r>
              <a:rPr lang="de-DE" dirty="0" err="1"/>
              <a:t>Optimizing</a:t>
            </a:r>
            <a:r>
              <a:rPr lang="de-DE" dirty="0"/>
              <a:t> </a:t>
            </a:r>
            <a:r>
              <a:rPr lang="de-DE" dirty="0" err="1"/>
              <a:t>Queries</a:t>
            </a:r>
            <a:r>
              <a:rPr lang="de-DE" dirty="0"/>
              <a:t> on SQL-Level</a:t>
            </a:r>
            <a:endParaRPr lang="en-US" dirty="0"/>
          </a:p>
        </p:txBody>
      </p:sp>
      <p:sp>
        <p:nvSpPr>
          <p:cNvPr id="5" name="Title 4">
            <a:extLst>
              <a:ext uri="{FF2B5EF4-FFF2-40B4-BE49-F238E27FC236}">
                <a16:creationId xmlns:a16="http://schemas.microsoft.com/office/drawing/2014/main" id="{DBC851AD-4128-B33C-CF15-ADB22264277A}"/>
              </a:ext>
            </a:extLst>
          </p:cNvPr>
          <p:cNvSpPr>
            <a:spLocks noGrp="1"/>
          </p:cNvSpPr>
          <p:nvPr>
            <p:ph type="title"/>
          </p:nvPr>
        </p:nvSpPr>
        <p:spPr/>
        <p:txBody>
          <a:bodyPr/>
          <a:lstStyle/>
          <a:p>
            <a:r>
              <a:rPr lang="de-DE" dirty="0" err="1"/>
              <a:t>What‘s</a:t>
            </a:r>
            <a:r>
              <a:rPr lang="de-DE" dirty="0"/>
              <a:t> </a:t>
            </a:r>
            <a:r>
              <a:rPr lang="de-DE" dirty="0" err="1"/>
              <a:t>the</a:t>
            </a:r>
            <a:r>
              <a:rPr lang="de-DE" dirty="0"/>
              <a:t> </a:t>
            </a:r>
            <a:r>
              <a:rPr lang="de-DE" dirty="0" err="1"/>
              <a:t>problem</a:t>
            </a:r>
            <a:r>
              <a:rPr lang="de-DE" dirty="0"/>
              <a:t>?</a:t>
            </a:r>
            <a:endParaRPr lang="en-US" dirty="0"/>
          </a:p>
        </p:txBody>
      </p:sp>
      <p:sp>
        <p:nvSpPr>
          <p:cNvPr id="2" name="TextBox 1">
            <a:extLst>
              <a:ext uri="{FF2B5EF4-FFF2-40B4-BE49-F238E27FC236}">
                <a16:creationId xmlns:a16="http://schemas.microsoft.com/office/drawing/2014/main" id="{63A63721-8457-AAD6-B5E2-337E2DB60800}"/>
              </a:ext>
            </a:extLst>
          </p:cNvPr>
          <p:cNvSpPr txBox="1"/>
          <p:nvPr/>
        </p:nvSpPr>
        <p:spPr>
          <a:xfrm>
            <a:off x="7004485" y="1233932"/>
            <a:ext cx="731234" cy="257250"/>
          </a:xfrm>
          <a:prstGeom prst="rect">
            <a:avLst/>
          </a:prstGeom>
          <a:noFill/>
        </p:spPr>
        <p:txBody>
          <a:bodyPr wrap="square" lIns="0" tIns="0" rIns="0" bIns="0" rtlCol="0">
            <a:spAutoFit/>
          </a:bodyPr>
          <a:lstStyle/>
          <a:p>
            <a:pPr>
              <a:lnSpc>
                <a:spcPct val="114000"/>
              </a:lnSpc>
            </a:pPr>
            <a:r>
              <a:rPr lang="en-US" sz="1600" dirty="0">
                <a:latin typeface="+mn-lt"/>
              </a:rPr>
              <a:t>~8h</a:t>
            </a:r>
          </a:p>
        </p:txBody>
      </p:sp>
      <p:cxnSp>
        <p:nvCxnSpPr>
          <p:cNvPr id="8" name="Straight Connector 7">
            <a:extLst>
              <a:ext uri="{FF2B5EF4-FFF2-40B4-BE49-F238E27FC236}">
                <a16:creationId xmlns:a16="http://schemas.microsoft.com/office/drawing/2014/main" id="{35C0A5F2-C930-3F71-45E9-EE23173778C9}"/>
              </a:ext>
            </a:extLst>
          </p:cNvPr>
          <p:cNvCxnSpPr>
            <a:cxnSpLocks/>
          </p:cNvCxnSpPr>
          <p:nvPr/>
        </p:nvCxnSpPr>
        <p:spPr>
          <a:xfrm flipV="1">
            <a:off x="6848779" y="1505924"/>
            <a:ext cx="283540" cy="3060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C3C8D67-3039-7354-B454-BC8B5782A11E}"/>
              </a:ext>
            </a:extLst>
          </p:cNvPr>
          <p:cNvSpPr txBox="1"/>
          <p:nvPr/>
        </p:nvSpPr>
        <p:spPr>
          <a:xfrm>
            <a:off x="5427612" y="1722831"/>
            <a:ext cx="731234" cy="257250"/>
          </a:xfrm>
          <a:prstGeom prst="rect">
            <a:avLst/>
          </a:prstGeom>
          <a:noFill/>
        </p:spPr>
        <p:txBody>
          <a:bodyPr wrap="square" lIns="0" tIns="0" rIns="0" bIns="0" rtlCol="0">
            <a:spAutoFit/>
          </a:bodyPr>
          <a:lstStyle/>
          <a:p>
            <a:pPr>
              <a:lnSpc>
                <a:spcPct val="114000"/>
              </a:lnSpc>
            </a:pPr>
            <a:r>
              <a:rPr lang="en-US" sz="1600" dirty="0">
                <a:latin typeface="+mn-lt"/>
              </a:rPr>
              <a:t>~3h</a:t>
            </a:r>
          </a:p>
        </p:txBody>
      </p:sp>
      <p:cxnSp>
        <p:nvCxnSpPr>
          <p:cNvPr id="10" name="Straight Connector 9">
            <a:extLst>
              <a:ext uri="{FF2B5EF4-FFF2-40B4-BE49-F238E27FC236}">
                <a16:creationId xmlns:a16="http://schemas.microsoft.com/office/drawing/2014/main" id="{6B4689FC-A586-07E1-DECE-C0C1BA023785}"/>
              </a:ext>
            </a:extLst>
          </p:cNvPr>
          <p:cNvCxnSpPr>
            <a:cxnSpLocks/>
          </p:cNvCxnSpPr>
          <p:nvPr/>
        </p:nvCxnSpPr>
        <p:spPr>
          <a:xfrm flipH="1" flipV="1">
            <a:off x="5801431" y="2005350"/>
            <a:ext cx="253928" cy="2784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7217CF7-BDB5-31E2-9C92-F638A0DB886F}"/>
              </a:ext>
            </a:extLst>
          </p:cNvPr>
          <p:cNvSpPr txBox="1"/>
          <p:nvPr/>
        </p:nvSpPr>
        <p:spPr>
          <a:xfrm>
            <a:off x="7112000" y="2069633"/>
            <a:ext cx="731234" cy="257250"/>
          </a:xfrm>
          <a:prstGeom prst="rect">
            <a:avLst/>
          </a:prstGeom>
          <a:noFill/>
        </p:spPr>
        <p:txBody>
          <a:bodyPr wrap="square" lIns="0" tIns="0" rIns="0" bIns="0" rtlCol="0">
            <a:spAutoFit/>
          </a:bodyPr>
          <a:lstStyle/>
          <a:p>
            <a:pPr>
              <a:lnSpc>
                <a:spcPct val="114000"/>
              </a:lnSpc>
            </a:pPr>
            <a:r>
              <a:rPr lang="en-US" sz="1600" dirty="0">
                <a:latin typeface="+mn-lt"/>
              </a:rPr>
              <a:t>76 min</a:t>
            </a:r>
          </a:p>
        </p:txBody>
      </p:sp>
      <p:cxnSp>
        <p:nvCxnSpPr>
          <p:cNvPr id="15" name="Straight Connector 14">
            <a:extLst>
              <a:ext uri="{FF2B5EF4-FFF2-40B4-BE49-F238E27FC236}">
                <a16:creationId xmlns:a16="http://schemas.microsoft.com/office/drawing/2014/main" id="{62DD6056-9138-F4A5-8691-207238D697C9}"/>
              </a:ext>
            </a:extLst>
          </p:cNvPr>
          <p:cNvCxnSpPr>
            <a:cxnSpLocks/>
          </p:cNvCxnSpPr>
          <p:nvPr/>
        </p:nvCxnSpPr>
        <p:spPr>
          <a:xfrm flipV="1">
            <a:off x="6908508" y="2326883"/>
            <a:ext cx="298319" cy="3756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DDFF1380-6DCD-CC90-C9EB-BBB84F93235F}"/>
              </a:ext>
            </a:extLst>
          </p:cNvPr>
          <p:cNvSpPr txBox="1"/>
          <p:nvPr/>
        </p:nvSpPr>
        <p:spPr>
          <a:xfrm>
            <a:off x="5164667" y="2645640"/>
            <a:ext cx="731234" cy="257250"/>
          </a:xfrm>
          <a:prstGeom prst="rect">
            <a:avLst/>
          </a:prstGeom>
          <a:noFill/>
        </p:spPr>
        <p:txBody>
          <a:bodyPr wrap="square" lIns="0" tIns="0" rIns="0" bIns="0" rtlCol="0">
            <a:spAutoFit/>
          </a:bodyPr>
          <a:lstStyle/>
          <a:p>
            <a:pPr>
              <a:lnSpc>
                <a:spcPct val="114000"/>
              </a:lnSpc>
            </a:pPr>
            <a:r>
              <a:rPr lang="en-US" sz="1600" dirty="0">
                <a:latin typeface="+mn-lt"/>
              </a:rPr>
              <a:t>45 min</a:t>
            </a:r>
          </a:p>
        </p:txBody>
      </p:sp>
      <p:cxnSp>
        <p:nvCxnSpPr>
          <p:cNvPr id="17" name="Straight Connector 16">
            <a:extLst>
              <a:ext uri="{FF2B5EF4-FFF2-40B4-BE49-F238E27FC236}">
                <a16:creationId xmlns:a16="http://schemas.microsoft.com/office/drawing/2014/main" id="{1387F766-FA16-49E2-CF92-AFEEEBABF467}"/>
              </a:ext>
            </a:extLst>
          </p:cNvPr>
          <p:cNvCxnSpPr>
            <a:cxnSpLocks/>
          </p:cNvCxnSpPr>
          <p:nvPr/>
        </p:nvCxnSpPr>
        <p:spPr>
          <a:xfrm flipH="1" flipV="1">
            <a:off x="5669280" y="2902890"/>
            <a:ext cx="440267" cy="3618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5370D4DA-26AD-C7AC-0088-BB1CCFA9E151}"/>
              </a:ext>
            </a:extLst>
          </p:cNvPr>
          <p:cNvSpPr txBox="1"/>
          <p:nvPr/>
        </p:nvSpPr>
        <p:spPr>
          <a:xfrm>
            <a:off x="4917431" y="6231132"/>
            <a:ext cx="522757" cy="193653"/>
          </a:xfrm>
          <a:prstGeom prst="rect">
            <a:avLst/>
          </a:prstGeom>
          <a:noFill/>
        </p:spPr>
        <p:txBody>
          <a:bodyPr wrap="square" lIns="0" tIns="0" rIns="0" bIns="0" rtlCol="0">
            <a:spAutoFit/>
          </a:bodyPr>
          <a:lstStyle/>
          <a:p>
            <a:pPr>
              <a:lnSpc>
                <a:spcPct val="114000"/>
              </a:lnSpc>
            </a:pPr>
            <a:r>
              <a:rPr lang="en-US" sz="1200" dirty="0">
                <a:latin typeface="+mn-lt"/>
              </a:rPr>
              <a:t>(SF 1)</a:t>
            </a:r>
          </a:p>
        </p:txBody>
      </p:sp>
    </p:spTree>
    <p:extLst>
      <p:ext uri="{BB962C8B-B14F-4D97-AF65-F5344CB8AC3E}">
        <p14:creationId xmlns:p14="http://schemas.microsoft.com/office/powerpoint/2010/main" val="1130945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6AE5552-6CF1-C3F2-B4D5-6B61EA225060}"/>
              </a:ext>
            </a:extLst>
          </p:cNvPr>
          <p:cNvSpPr>
            <a:spLocks noGrp="1"/>
          </p:cNvSpPr>
          <p:nvPr>
            <p:ph type="sldNum" sz="quarter" idx="11"/>
          </p:nvPr>
        </p:nvSpPr>
        <p:spPr/>
        <p:txBody>
          <a:bodyPr/>
          <a:lstStyle/>
          <a:p>
            <a:fld id="{CE58CB1E-F828-4F11-99E0-327109AF9DA4}" type="slidenum">
              <a:rPr lang="de-DE" smtClean="0"/>
              <a:pPr/>
              <a:t>3</a:t>
            </a:fld>
            <a:endParaRPr lang="de-DE" dirty="0"/>
          </a:p>
        </p:txBody>
      </p:sp>
      <p:sp>
        <p:nvSpPr>
          <p:cNvPr id="5" name="Title 4">
            <a:extLst>
              <a:ext uri="{FF2B5EF4-FFF2-40B4-BE49-F238E27FC236}">
                <a16:creationId xmlns:a16="http://schemas.microsoft.com/office/drawing/2014/main" id="{93A40C10-32DD-E9E4-E3E1-78D56562681E}"/>
              </a:ext>
            </a:extLst>
          </p:cNvPr>
          <p:cNvSpPr>
            <a:spLocks noGrp="1"/>
          </p:cNvSpPr>
          <p:nvPr>
            <p:ph type="title"/>
          </p:nvPr>
        </p:nvSpPr>
        <p:spPr/>
        <p:txBody>
          <a:bodyPr/>
          <a:lstStyle/>
          <a:p>
            <a:r>
              <a:rPr lang="en-US" dirty="0"/>
              <a:t>Correlated Subqueries…</a:t>
            </a:r>
          </a:p>
        </p:txBody>
      </p:sp>
      <p:pic>
        <p:nvPicPr>
          <p:cNvPr id="6" name="Picture 5">
            <a:extLst>
              <a:ext uri="{FF2B5EF4-FFF2-40B4-BE49-F238E27FC236}">
                <a16:creationId xmlns:a16="http://schemas.microsoft.com/office/drawing/2014/main" id="{8702C74C-C20E-BCBE-8DB0-8E8B43F79D1C}"/>
              </a:ext>
            </a:extLst>
          </p:cNvPr>
          <p:cNvPicPr>
            <a:picLocks noChangeAspect="1"/>
          </p:cNvPicPr>
          <p:nvPr/>
        </p:nvPicPr>
        <p:blipFill>
          <a:blip r:embed="rId3"/>
          <a:stretch>
            <a:fillRect/>
          </a:stretch>
        </p:blipFill>
        <p:spPr>
          <a:xfrm>
            <a:off x="2133341" y="1917815"/>
            <a:ext cx="4718292" cy="3803845"/>
          </a:xfrm>
          <a:prstGeom prst="rect">
            <a:avLst/>
          </a:prstGeom>
        </p:spPr>
      </p:pic>
      <p:sp>
        <p:nvSpPr>
          <p:cNvPr id="7" name="Rectangle 6">
            <a:extLst>
              <a:ext uri="{FF2B5EF4-FFF2-40B4-BE49-F238E27FC236}">
                <a16:creationId xmlns:a16="http://schemas.microsoft.com/office/drawing/2014/main" id="{819BEB75-B97C-B5D5-16D3-161F5AE5F1CB}"/>
              </a:ext>
            </a:extLst>
          </p:cNvPr>
          <p:cNvSpPr/>
          <p:nvPr/>
        </p:nvSpPr>
        <p:spPr>
          <a:xfrm>
            <a:off x="3860800" y="4240108"/>
            <a:ext cx="2777067" cy="133434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sp>
        <p:nvSpPr>
          <p:cNvPr id="2" name="Footer Placeholder 3">
            <a:extLst>
              <a:ext uri="{FF2B5EF4-FFF2-40B4-BE49-F238E27FC236}">
                <a16:creationId xmlns:a16="http://schemas.microsoft.com/office/drawing/2014/main" id="{FF81DDB5-66C7-120A-3C17-5231BF91F523}"/>
              </a:ext>
            </a:extLst>
          </p:cNvPr>
          <p:cNvSpPr>
            <a:spLocks noGrp="1"/>
          </p:cNvSpPr>
          <p:nvPr>
            <p:ph type="ftr" sz="quarter" idx="12"/>
          </p:nvPr>
        </p:nvSpPr>
        <p:spPr>
          <a:xfrm>
            <a:off x="311162" y="6473313"/>
            <a:ext cx="6464280" cy="365125"/>
          </a:xfrm>
        </p:spPr>
        <p:txBody>
          <a:bodyPr/>
          <a:lstStyle/>
          <a:p>
            <a:r>
              <a:rPr lang="de-DE" dirty="0"/>
              <a:t>Thomas Glas (TUM) | </a:t>
            </a:r>
            <a:r>
              <a:rPr lang="de-DE" dirty="0" err="1"/>
              <a:t>Guided</a:t>
            </a:r>
            <a:r>
              <a:rPr lang="de-DE" dirty="0"/>
              <a:t> Research | </a:t>
            </a:r>
            <a:r>
              <a:rPr lang="de-DE" dirty="0" err="1"/>
              <a:t>Optimizing</a:t>
            </a:r>
            <a:r>
              <a:rPr lang="de-DE" dirty="0"/>
              <a:t> </a:t>
            </a:r>
            <a:r>
              <a:rPr lang="de-DE" dirty="0" err="1"/>
              <a:t>Queries</a:t>
            </a:r>
            <a:r>
              <a:rPr lang="de-DE" dirty="0"/>
              <a:t> on SQL-Level</a:t>
            </a:r>
            <a:endParaRPr lang="en-US" dirty="0"/>
          </a:p>
        </p:txBody>
      </p:sp>
    </p:spTree>
    <p:extLst>
      <p:ext uri="{BB962C8B-B14F-4D97-AF65-F5344CB8AC3E}">
        <p14:creationId xmlns:p14="http://schemas.microsoft.com/office/powerpoint/2010/main" val="4249147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0C6B174-2466-6707-D92F-93FEA4286533}"/>
              </a:ext>
            </a:extLst>
          </p:cNvPr>
          <p:cNvSpPr>
            <a:spLocks noGrp="1"/>
          </p:cNvSpPr>
          <p:nvPr>
            <p:ph type="sldNum" sz="quarter" idx="11"/>
          </p:nvPr>
        </p:nvSpPr>
        <p:spPr>
          <a:xfrm>
            <a:off x="6774934" y="6490351"/>
            <a:ext cx="2052074" cy="365125"/>
          </a:xfrm>
        </p:spPr>
        <p:txBody>
          <a:bodyPr/>
          <a:lstStyle/>
          <a:p>
            <a:fld id="{CE58CB1E-F828-4F11-99E0-327109AF9DA4}" type="slidenum">
              <a:rPr lang="de-DE" smtClean="0"/>
              <a:pPr/>
              <a:t>4</a:t>
            </a:fld>
            <a:endParaRPr lang="de-DE" dirty="0"/>
          </a:p>
        </p:txBody>
      </p:sp>
      <p:sp>
        <p:nvSpPr>
          <p:cNvPr id="5" name="Title 4">
            <a:extLst>
              <a:ext uri="{FF2B5EF4-FFF2-40B4-BE49-F238E27FC236}">
                <a16:creationId xmlns:a16="http://schemas.microsoft.com/office/drawing/2014/main" id="{6EF26F73-D118-7289-604D-9800C33F5C22}"/>
              </a:ext>
            </a:extLst>
          </p:cNvPr>
          <p:cNvSpPr>
            <a:spLocks noGrp="1"/>
          </p:cNvSpPr>
          <p:nvPr>
            <p:ph type="title"/>
          </p:nvPr>
        </p:nvSpPr>
        <p:spPr/>
        <p:txBody>
          <a:bodyPr/>
          <a:lstStyle/>
          <a:p>
            <a:r>
              <a:rPr lang="en-GB" dirty="0"/>
              <a:t>We can decorrelate this query in SQL</a:t>
            </a:r>
            <a:endParaRPr lang="en-US" dirty="0"/>
          </a:p>
        </p:txBody>
      </p:sp>
      <p:pic>
        <p:nvPicPr>
          <p:cNvPr id="7" name="Picture 6">
            <a:extLst>
              <a:ext uri="{FF2B5EF4-FFF2-40B4-BE49-F238E27FC236}">
                <a16:creationId xmlns:a16="http://schemas.microsoft.com/office/drawing/2014/main" id="{9F054BA1-9B42-872B-A6D4-BC25ABEEE9AF}"/>
              </a:ext>
            </a:extLst>
          </p:cNvPr>
          <p:cNvPicPr>
            <a:picLocks noChangeAspect="1"/>
          </p:cNvPicPr>
          <p:nvPr/>
        </p:nvPicPr>
        <p:blipFill>
          <a:blip r:embed="rId3"/>
          <a:stretch>
            <a:fillRect/>
          </a:stretch>
        </p:blipFill>
        <p:spPr>
          <a:xfrm>
            <a:off x="4688912" y="2249628"/>
            <a:ext cx="4172043" cy="3698744"/>
          </a:xfrm>
          <a:prstGeom prst="rect">
            <a:avLst/>
          </a:prstGeom>
        </p:spPr>
      </p:pic>
      <p:pic>
        <p:nvPicPr>
          <p:cNvPr id="8" name="Picture 7">
            <a:extLst>
              <a:ext uri="{FF2B5EF4-FFF2-40B4-BE49-F238E27FC236}">
                <a16:creationId xmlns:a16="http://schemas.microsoft.com/office/drawing/2014/main" id="{A0D8D1D9-F6E5-16D3-D367-68AAAF9DAC65}"/>
              </a:ext>
            </a:extLst>
          </p:cNvPr>
          <p:cNvPicPr>
            <a:picLocks noChangeAspect="1"/>
          </p:cNvPicPr>
          <p:nvPr/>
        </p:nvPicPr>
        <p:blipFill>
          <a:blip r:embed="rId4"/>
          <a:stretch>
            <a:fillRect/>
          </a:stretch>
        </p:blipFill>
        <p:spPr>
          <a:xfrm>
            <a:off x="283045" y="2249628"/>
            <a:ext cx="4185471" cy="3374289"/>
          </a:xfrm>
          <a:prstGeom prst="rect">
            <a:avLst/>
          </a:prstGeom>
        </p:spPr>
      </p:pic>
      <p:sp>
        <p:nvSpPr>
          <p:cNvPr id="9" name="Rectangle 8">
            <a:extLst>
              <a:ext uri="{FF2B5EF4-FFF2-40B4-BE49-F238E27FC236}">
                <a16:creationId xmlns:a16="http://schemas.microsoft.com/office/drawing/2014/main" id="{A7E5E534-54AD-1B6E-4110-1002FFF4B14E}"/>
              </a:ext>
            </a:extLst>
          </p:cNvPr>
          <p:cNvSpPr/>
          <p:nvPr/>
        </p:nvSpPr>
        <p:spPr>
          <a:xfrm>
            <a:off x="5733311" y="3198638"/>
            <a:ext cx="2891495" cy="216758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sp>
        <p:nvSpPr>
          <p:cNvPr id="2" name="Footer Placeholder 3">
            <a:extLst>
              <a:ext uri="{FF2B5EF4-FFF2-40B4-BE49-F238E27FC236}">
                <a16:creationId xmlns:a16="http://schemas.microsoft.com/office/drawing/2014/main" id="{269D3C51-5DA8-A739-DAAB-0DB8A22A45B2}"/>
              </a:ext>
            </a:extLst>
          </p:cNvPr>
          <p:cNvSpPr>
            <a:spLocks noGrp="1"/>
          </p:cNvSpPr>
          <p:nvPr>
            <p:ph type="ftr" sz="quarter" idx="12"/>
          </p:nvPr>
        </p:nvSpPr>
        <p:spPr>
          <a:xfrm>
            <a:off x="311162" y="6473313"/>
            <a:ext cx="6464280" cy="365125"/>
          </a:xfrm>
        </p:spPr>
        <p:txBody>
          <a:bodyPr/>
          <a:lstStyle/>
          <a:p>
            <a:r>
              <a:rPr lang="de-DE" dirty="0"/>
              <a:t>Thomas Glas (TUM) | </a:t>
            </a:r>
            <a:r>
              <a:rPr lang="de-DE" dirty="0" err="1"/>
              <a:t>Guided</a:t>
            </a:r>
            <a:r>
              <a:rPr lang="de-DE" dirty="0"/>
              <a:t> Research | </a:t>
            </a:r>
            <a:r>
              <a:rPr lang="de-DE" dirty="0" err="1"/>
              <a:t>Optimizing</a:t>
            </a:r>
            <a:r>
              <a:rPr lang="de-DE" dirty="0"/>
              <a:t> </a:t>
            </a:r>
            <a:r>
              <a:rPr lang="de-DE" dirty="0" err="1"/>
              <a:t>Queries</a:t>
            </a:r>
            <a:r>
              <a:rPr lang="de-DE" dirty="0"/>
              <a:t> on SQL-Level</a:t>
            </a:r>
            <a:endParaRPr lang="en-US" dirty="0"/>
          </a:p>
        </p:txBody>
      </p:sp>
    </p:spTree>
    <p:extLst>
      <p:ext uri="{BB962C8B-B14F-4D97-AF65-F5344CB8AC3E}">
        <p14:creationId xmlns:p14="http://schemas.microsoft.com/office/powerpoint/2010/main" val="808465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77483D3-44CA-7CF7-2B9A-D51257090817}"/>
              </a:ext>
            </a:extLst>
          </p:cNvPr>
          <p:cNvSpPr>
            <a:spLocks noGrp="1"/>
          </p:cNvSpPr>
          <p:nvPr>
            <p:ph type="sldNum" sz="quarter" idx="11"/>
          </p:nvPr>
        </p:nvSpPr>
        <p:spPr>
          <a:xfrm>
            <a:off x="6774934" y="6490351"/>
            <a:ext cx="2052074" cy="365125"/>
          </a:xfrm>
        </p:spPr>
        <p:txBody>
          <a:bodyPr/>
          <a:lstStyle/>
          <a:p>
            <a:fld id="{CE58CB1E-F828-4F11-99E0-327109AF9DA4}" type="slidenum">
              <a:rPr lang="de-DE" smtClean="0"/>
              <a:pPr/>
              <a:t>5</a:t>
            </a:fld>
            <a:endParaRPr lang="de-DE" dirty="0"/>
          </a:p>
        </p:txBody>
      </p:sp>
      <p:sp>
        <p:nvSpPr>
          <p:cNvPr id="5" name="Title 4">
            <a:extLst>
              <a:ext uri="{FF2B5EF4-FFF2-40B4-BE49-F238E27FC236}">
                <a16:creationId xmlns:a16="http://schemas.microsoft.com/office/drawing/2014/main" id="{9F8CF9B3-6A2B-6C7A-8D9E-0B53C216DCC9}"/>
              </a:ext>
            </a:extLst>
          </p:cNvPr>
          <p:cNvSpPr>
            <a:spLocks noGrp="1"/>
          </p:cNvSpPr>
          <p:nvPr>
            <p:ph type="title"/>
          </p:nvPr>
        </p:nvSpPr>
        <p:spPr/>
        <p:txBody>
          <a:bodyPr/>
          <a:lstStyle/>
          <a:p>
            <a:r>
              <a:rPr lang="en-US" dirty="0"/>
              <a:t>Architecture</a:t>
            </a:r>
          </a:p>
        </p:txBody>
      </p:sp>
      <p:sp>
        <p:nvSpPr>
          <p:cNvPr id="6" name="Rectangle: Rounded Corners 5">
            <a:extLst>
              <a:ext uri="{FF2B5EF4-FFF2-40B4-BE49-F238E27FC236}">
                <a16:creationId xmlns:a16="http://schemas.microsoft.com/office/drawing/2014/main" id="{F9635581-AAA7-5C9F-1A6D-CF119A0F4164}"/>
              </a:ext>
            </a:extLst>
          </p:cNvPr>
          <p:cNvSpPr/>
          <p:nvPr/>
        </p:nvSpPr>
        <p:spPr>
          <a:xfrm>
            <a:off x="1451555" y="2880360"/>
            <a:ext cx="922351"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en-US" sz="1200" dirty="0">
                <a:solidFill>
                  <a:schemeClr val="tx1"/>
                </a:solidFill>
              </a:rPr>
              <a:t>SQL Parser</a:t>
            </a:r>
          </a:p>
        </p:txBody>
      </p:sp>
      <p:sp>
        <p:nvSpPr>
          <p:cNvPr id="7" name="Rectangle: Rounded Corners 6">
            <a:extLst>
              <a:ext uri="{FF2B5EF4-FFF2-40B4-BE49-F238E27FC236}">
                <a16:creationId xmlns:a16="http://schemas.microsoft.com/office/drawing/2014/main" id="{D171304F-09E6-E876-2BDD-7C37CF728455}"/>
              </a:ext>
            </a:extLst>
          </p:cNvPr>
          <p:cNvSpPr/>
          <p:nvPr/>
        </p:nvSpPr>
        <p:spPr>
          <a:xfrm>
            <a:off x="3035190" y="2880360"/>
            <a:ext cx="1048247"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en-US" sz="1200" dirty="0">
                <a:solidFill>
                  <a:schemeClr val="tx1"/>
                </a:solidFill>
              </a:rPr>
              <a:t>SQL-to-RA Parser</a:t>
            </a:r>
          </a:p>
        </p:txBody>
      </p:sp>
      <p:cxnSp>
        <p:nvCxnSpPr>
          <p:cNvPr id="9" name="Straight Arrow Connector 8">
            <a:extLst>
              <a:ext uri="{FF2B5EF4-FFF2-40B4-BE49-F238E27FC236}">
                <a16:creationId xmlns:a16="http://schemas.microsoft.com/office/drawing/2014/main" id="{921D6154-21DC-B70C-F4D7-CD793881F01D}"/>
              </a:ext>
            </a:extLst>
          </p:cNvPr>
          <p:cNvCxnSpPr>
            <a:endCxn id="6" idx="1"/>
          </p:cNvCxnSpPr>
          <p:nvPr/>
        </p:nvCxnSpPr>
        <p:spPr>
          <a:xfrm>
            <a:off x="767743" y="3154680"/>
            <a:ext cx="68381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FE57631-2F4F-E784-622A-20BEF548C9DC}"/>
              </a:ext>
            </a:extLst>
          </p:cNvPr>
          <p:cNvSpPr txBox="1"/>
          <p:nvPr/>
        </p:nvSpPr>
        <p:spPr>
          <a:xfrm>
            <a:off x="767743" y="2926983"/>
            <a:ext cx="683812" cy="193002"/>
          </a:xfrm>
          <a:prstGeom prst="rect">
            <a:avLst/>
          </a:prstGeom>
          <a:noFill/>
        </p:spPr>
        <p:txBody>
          <a:bodyPr wrap="square" lIns="0" tIns="0" rIns="0" bIns="0" rtlCol="0">
            <a:spAutoFit/>
          </a:bodyPr>
          <a:lstStyle/>
          <a:p>
            <a:pPr algn="ctr">
              <a:lnSpc>
                <a:spcPct val="114000"/>
              </a:lnSpc>
            </a:pPr>
            <a:r>
              <a:rPr lang="en-US" sz="1200" dirty="0">
                <a:latin typeface="+mn-lt"/>
              </a:rPr>
              <a:t>SQL</a:t>
            </a:r>
          </a:p>
        </p:txBody>
      </p:sp>
      <p:cxnSp>
        <p:nvCxnSpPr>
          <p:cNvPr id="11" name="Straight Arrow Connector 10">
            <a:extLst>
              <a:ext uri="{FF2B5EF4-FFF2-40B4-BE49-F238E27FC236}">
                <a16:creationId xmlns:a16="http://schemas.microsoft.com/office/drawing/2014/main" id="{358A9BDC-A48A-9395-7CDB-9C7254EA4E26}"/>
              </a:ext>
            </a:extLst>
          </p:cNvPr>
          <p:cNvCxnSpPr>
            <a:cxnSpLocks/>
            <a:stCxn id="6" idx="3"/>
            <a:endCxn id="7" idx="1"/>
          </p:cNvCxnSpPr>
          <p:nvPr/>
        </p:nvCxnSpPr>
        <p:spPr>
          <a:xfrm>
            <a:off x="2373906" y="3154680"/>
            <a:ext cx="6612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576FBA7-30AD-01CE-AA21-D2F7322E9374}"/>
              </a:ext>
            </a:extLst>
          </p:cNvPr>
          <p:cNvSpPr txBox="1"/>
          <p:nvPr/>
        </p:nvSpPr>
        <p:spPr>
          <a:xfrm>
            <a:off x="2362642" y="2926983"/>
            <a:ext cx="683812" cy="193002"/>
          </a:xfrm>
          <a:prstGeom prst="rect">
            <a:avLst/>
          </a:prstGeom>
          <a:noFill/>
        </p:spPr>
        <p:txBody>
          <a:bodyPr wrap="square" lIns="0" tIns="0" rIns="0" bIns="0" rtlCol="0">
            <a:spAutoFit/>
          </a:bodyPr>
          <a:lstStyle/>
          <a:p>
            <a:pPr algn="ctr">
              <a:lnSpc>
                <a:spcPct val="114000"/>
              </a:lnSpc>
            </a:pPr>
            <a:r>
              <a:rPr lang="en-US" sz="1200" dirty="0">
                <a:latin typeface="+mn-lt"/>
              </a:rPr>
              <a:t>AST</a:t>
            </a:r>
          </a:p>
        </p:txBody>
      </p:sp>
      <p:sp>
        <p:nvSpPr>
          <p:cNvPr id="16" name="Rectangle: Rounded Corners 15">
            <a:extLst>
              <a:ext uri="{FF2B5EF4-FFF2-40B4-BE49-F238E27FC236}">
                <a16:creationId xmlns:a16="http://schemas.microsoft.com/office/drawing/2014/main" id="{76649B5C-8315-D4FC-6EF8-7D943E923014}"/>
              </a:ext>
            </a:extLst>
          </p:cNvPr>
          <p:cNvSpPr/>
          <p:nvPr/>
        </p:nvSpPr>
        <p:spPr>
          <a:xfrm>
            <a:off x="4800378" y="2880360"/>
            <a:ext cx="1048247"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en-US" sz="1200" dirty="0">
                <a:solidFill>
                  <a:schemeClr val="tx1"/>
                </a:solidFill>
              </a:rPr>
              <a:t>RA Optimizer</a:t>
            </a:r>
          </a:p>
        </p:txBody>
      </p:sp>
      <p:cxnSp>
        <p:nvCxnSpPr>
          <p:cNvPr id="17" name="Straight Arrow Connector 16">
            <a:extLst>
              <a:ext uri="{FF2B5EF4-FFF2-40B4-BE49-F238E27FC236}">
                <a16:creationId xmlns:a16="http://schemas.microsoft.com/office/drawing/2014/main" id="{80F8368B-53F7-2263-F0FA-224D0A5E564B}"/>
              </a:ext>
            </a:extLst>
          </p:cNvPr>
          <p:cNvCxnSpPr>
            <a:cxnSpLocks/>
            <a:stCxn id="7" idx="3"/>
            <a:endCxn id="16" idx="1"/>
          </p:cNvCxnSpPr>
          <p:nvPr/>
        </p:nvCxnSpPr>
        <p:spPr>
          <a:xfrm>
            <a:off x="4083437" y="3154680"/>
            <a:ext cx="71694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BEC2EEA-1AFB-F257-8DAE-CB95A1DA3547}"/>
              </a:ext>
            </a:extLst>
          </p:cNvPr>
          <p:cNvSpPr txBox="1"/>
          <p:nvPr/>
        </p:nvSpPr>
        <p:spPr>
          <a:xfrm>
            <a:off x="4100001" y="2923007"/>
            <a:ext cx="683812" cy="193002"/>
          </a:xfrm>
          <a:prstGeom prst="rect">
            <a:avLst/>
          </a:prstGeom>
          <a:noFill/>
        </p:spPr>
        <p:txBody>
          <a:bodyPr wrap="square" lIns="0" tIns="0" rIns="0" bIns="0" rtlCol="0">
            <a:spAutoFit/>
          </a:bodyPr>
          <a:lstStyle/>
          <a:p>
            <a:pPr algn="ctr">
              <a:lnSpc>
                <a:spcPct val="114000"/>
              </a:lnSpc>
            </a:pPr>
            <a:r>
              <a:rPr lang="en-US" sz="1200" dirty="0">
                <a:latin typeface="+mn-lt"/>
              </a:rPr>
              <a:t>RA Tree</a:t>
            </a:r>
          </a:p>
        </p:txBody>
      </p:sp>
      <p:sp>
        <p:nvSpPr>
          <p:cNvPr id="19" name="Rectangle: Rounded Corners 18">
            <a:extLst>
              <a:ext uri="{FF2B5EF4-FFF2-40B4-BE49-F238E27FC236}">
                <a16:creationId xmlns:a16="http://schemas.microsoft.com/office/drawing/2014/main" id="{97E33221-1713-1D4B-C180-03C270F08B99}"/>
              </a:ext>
            </a:extLst>
          </p:cNvPr>
          <p:cNvSpPr/>
          <p:nvPr/>
        </p:nvSpPr>
        <p:spPr>
          <a:xfrm>
            <a:off x="6565566" y="2880360"/>
            <a:ext cx="1048247"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en-US" sz="1200" dirty="0">
                <a:solidFill>
                  <a:schemeClr val="tx1"/>
                </a:solidFill>
              </a:rPr>
              <a:t>RA-to-SQL Deparser</a:t>
            </a:r>
          </a:p>
        </p:txBody>
      </p:sp>
      <p:cxnSp>
        <p:nvCxnSpPr>
          <p:cNvPr id="20" name="Straight Arrow Connector 19">
            <a:extLst>
              <a:ext uri="{FF2B5EF4-FFF2-40B4-BE49-F238E27FC236}">
                <a16:creationId xmlns:a16="http://schemas.microsoft.com/office/drawing/2014/main" id="{0540F065-39E3-5134-AD09-B1D584FED414}"/>
              </a:ext>
            </a:extLst>
          </p:cNvPr>
          <p:cNvCxnSpPr>
            <a:cxnSpLocks/>
            <a:stCxn id="16" idx="3"/>
            <a:endCxn id="19" idx="1"/>
          </p:cNvCxnSpPr>
          <p:nvPr/>
        </p:nvCxnSpPr>
        <p:spPr>
          <a:xfrm>
            <a:off x="5848625" y="3154680"/>
            <a:ext cx="71694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D85F1B3C-B522-EFE2-8C02-B8D925226400}"/>
              </a:ext>
            </a:extLst>
          </p:cNvPr>
          <p:cNvSpPr txBox="1"/>
          <p:nvPr/>
        </p:nvSpPr>
        <p:spPr>
          <a:xfrm>
            <a:off x="5865189" y="2923007"/>
            <a:ext cx="683812" cy="193002"/>
          </a:xfrm>
          <a:prstGeom prst="rect">
            <a:avLst/>
          </a:prstGeom>
          <a:noFill/>
        </p:spPr>
        <p:txBody>
          <a:bodyPr wrap="square" lIns="0" tIns="0" rIns="0" bIns="0" rtlCol="0">
            <a:spAutoFit/>
          </a:bodyPr>
          <a:lstStyle/>
          <a:p>
            <a:pPr algn="ctr">
              <a:lnSpc>
                <a:spcPct val="114000"/>
              </a:lnSpc>
            </a:pPr>
            <a:r>
              <a:rPr lang="en-US" sz="1200" dirty="0">
                <a:latin typeface="+mn-lt"/>
              </a:rPr>
              <a:t>RA Tree</a:t>
            </a:r>
          </a:p>
        </p:txBody>
      </p:sp>
      <p:cxnSp>
        <p:nvCxnSpPr>
          <p:cNvPr id="25" name="Straight Arrow Connector 24">
            <a:extLst>
              <a:ext uri="{FF2B5EF4-FFF2-40B4-BE49-F238E27FC236}">
                <a16:creationId xmlns:a16="http://schemas.microsoft.com/office/drawing/2014/main" id="{BB217FE8-0341-1FB3-9A88-0F52A6BF5C8D}"/>
              </a:ext>
            </a:extLst>
          </p:cNvPr>
          <p:cNvCxnSpPr>
            <a:cxnSpLocks/>
          </p:cNvCxnSpPr>
          <p:nvPr/>
        </p:nvCxnSpPr>
        <p:spPr>
          <a:xfrm>
            <a:off x="7602549" y="3150704"/>
            <a:ext cx="6612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F9DB0023-5B93-A9CF-6C72-FEE7B2A3C7C3}"/>
              </a:ext>
            </a:extLst>
          </p:cNvPr>
          <p:cNvSpPr txBox="1"/>
          <p:nvPr/>
        </p:nvSpPr>
        <p:spPr>
          <a:xfrm>
            <a:off x="7591285" y="2923007"/>
            <a:ext cx="683812" cy="193002"/>
          </a:xfrm>
          <a:prstGeom prst="rect">
            <a:avLst/>
          </a:prstGeom>
          <a:noFill/>
        </p:spPr>
        <p:txBody>
          <a:bodyPr wrap="square" lIns="0" tIns="0" rIns="0" bIns="0" rtlCol="0">
            <a:spAutoFit/>
          </a:bodyPr>
          <a:lstStyle/>
          <a:p>
            <a:pPr algn="ctr">
              <a:lnSpc>
                <a:spcPct val="114000"/>
              </a:lnSpc>
            </a:pPr>
            <a:r>
              <a:rPr lang="en-US" sz="1200" dirty="0">
                <a:latin typeface="+mn-lt"/>
              </a:rPr>
              <a:t>SQL</a:t>
            </a:r>
          </a:p>
        </p:txBody>
      </p:sp>
      <p:sp>
        <p:nvSpPr>
          <p:cNvPr id="2" name="Footer Placeholder 3">
            <a:extLst>
              <a:ext uri="{FF2B5EF4-FFF2-40B4-BE49-F238E27FC236}">
                <a16:creationId xmlns:a16="http://schemas.microsoft.com/office/drawing/2014/main" id="{3A319EF5-EAAE-2B4C-6FD7-650D7967B265}"/>
              </a:ext>
            </a:extLst>
          </p:cNvPr>
          <p:cNvSpPr>
            <a:spLocks noGrp="1"/>
          </p:cNvSpPr>
          <p:nvPr>
            <p:ph type="ftr" sz="quarter" idx="12"/>
          </p:nvPr>
        </p:nvSpPr>
        <p:spPr>
          <a:xfrm>
            <a:off x="311162" y="6473313"/>
            <a:ext cx="6464280" cy="365125"/>
          </a:xfrm>
        </p:spPr>
        <p:txBody>
          <a:bodyPr/>
          <a:lstStyle/>
          <a:p>
            <a:r>
              <a:rPr lang="de-DE" dirty="0"/>
              <a:t>Thomas Glas (TUM) | </a:t>
            </a:r>
            <a:r>
              <a:rPr lang="de-DE" dirty="0" err="1"/>
              <a:t>Guided</a:t>
            </a:r>
            <a:r>
              <a:rPr lang="de-DE" dirty="0"/>
              <a:t> Research | </a:t>
            </a:r>
            <a:r>
              <a:rPr lang="de-DE" dirty="0" err="1"/>
              <a:t>Optimizing</a:t>
            </a:r>
            <a:r>
              <a:rPr lang="de-DE" dirty="0"/>
              <a:t> </a:t>
            </a:r>
            <a:r>
              <a:rPr lang="de-DE" dirty="0" err="1"/>
              <a:t>Queries</a:t>
            </a:r>
            <a:r>
              <a:rPr lang="de-DE" dirty="0"/>
              <a:t> on SQL-Level</a:t>
            </a:r>
            <a:endParaRPr lang="en-US" dirty="0"/>
          </a:p>
        </p:txBody>
      </p:sp>
    </p:spTree>
    <p:extLst>
      <p:ext uri="{BB962C8B-B14F-4D97-AF65-F5344CB8AC3E}">
        <p14:creationId xmlns:p14="http://schemas.microsoft.com/office/powerpoint/2010/main" val="3478008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77483D3-44CA-7CF7-2B9A-D51257090817}"/>
              </a:ext>
            </a:extLst>
          </p:cNvPr>
          <p:cNvSpPr>
            <a:spLocks noGrp="1"/>
          </p:cNvSpPr>
          <p:nvPr>
            <p:ph type="sldNum" sz="quarter" idx="11"/>
          </p:nvPr>
        </p:nvSpPr>
        <p:spPr/>
        <p:txBody>
          <a:bodyPr/>
          <a:lstStyle/>
          <a:p>
            <a:fld id="{CE58CB1E-F828-4F11-99E0-327109AF9DA4}" type="slidenum">
              <a:rPr lang="de-DE" smtClean="0"/>
              <a:pPr/>
              <a:t>6</a:t>
            </a:fld>
            <a:endParaRPr lang="de-DE" dirty="0"/>
          </a:p>
        </p:txBody>
      </p:sp>
      <p:sp>
        <p:nvSpPr>
          <p:cNvPr id="5" name="Title 4">
            <a:extLst>
              <a:ext uri="{FF2B5EF4-FFF2-40B4-BE49-F238E27FC236}">
                <a16:creationId xmlns:a16="http://schemas.microsoft.com/office/drawing/2014/main" id="{9F8CF9B3-6A2B-6C7A-8D9E-0B53C216DCC9}"/>
              </a:ext>
            </a:extLst>
          </p:cNvPr>
          <p:cNvSpPr>
            <a:spLocks noGrp="1"/>
          </p:cNvSpPr>
          <p:nvPr>
            <p:ph type="title"/>
          </p:nvPr>
        </p:nvSpPr>
        <p:spPr/>
        <p:txBody>
          <a:bodyPr/>
          <a:lstStyle/>
          <a:p>
            <a:r>
              <a:rPr lang="en-US" dirty="0"/>
              <a:t>SQL Parser</a:t>
            </a:r>
          </a:p>
        </p:txBody>
      </p:sp>
      <p:sp>
        <p:nvSpPr>
          <p:cNvPr id="6" name="Rectangle: Rounded Corners 5">
            <a:extLst>
              <a:ext uri="{FF2B5EF4-FFF2-40B4-BE49-F238E27FC236}">
                <a16:creationId xmlns:a16="http://schemas.microsoft.com/office/drawing/2014/main" id="{F9635581-AAA7-5C9F-1A6D-CF119A0F4164}"/>
              </a:ext>
            </a:extLst>
          </p:cNvPr>
          <p:cNvSpPr/>
          <p:nvPr/>
        </p:nvSpPr>
        <p:spPr>
          <a:xfrm>
            <a:off x="1431235" y="5660204"/>
            <a:ext cx="922351" cy="548640"/>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en-US" sz="1200" dirty="0">
                <a:solidFill>
                  <a:schemeClr val="tx1"/>
                </a:solidFill>
              </a:rPr>
              <a:t>SQL Parser</a:t>
            </a:r>
          </a:p>
        </p:txBody>
      </p:sp>
      <p:sp>
        <p:nvSpPr>
          <p:cNvPr id="7" name="Rectangle: Rounded Corners 6">
            <a:extLst>
              <a:ext uri="{FF2B5EF4-FFF2-40B4-BE49-F238E27FC236}">
                <a16:creationId xmlns:a16="http://schemas.microsoft.com/office/drawing/2014/main" id="{D171304F-09E6-E876-2BDD-7C37CF728455}"/>
              </a:ext>
            </a:extLst>
          </p:cNvPr>
          <p:cNvSpPr/>
          <p:nvPr/>
        </p:nvSpPr>
        <p:spPr>
          <a:xfrm>
            <a:off x="3014870" y="5660204"/>
            <a:ext cx="1048247"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en-US" sz="1200" dirty="0">
                <a:solidFill>
                  <a:schemeClr val="tx1"/>
                </a:solidFill>
              </a:rPr>
              <a:t>SQL-to-RA Parser</a:t>
            </a:r>
          </a:p>
        </p:txBody>
      </p:sp>
      <p:cxnSp>
        <p:nvCxnSpPr>
          <p:cNvPr id="9" name="Straight Arrow Connector 8">
            <a:extLst>
              <a:ext uri="{FF2B5EF4-FFF2-40B4-BE49-F238E27FC236}">
                <a16:creationId xmlns:a16="http://schemas.microsoft.com/office/drawing/2014/main" id="{921D6154-21DC-B70C-F4D7-CD793881F01D}"/>
              </a:ext>
            </a:extLst>
          </p:cNvPr>
          <p:cNvCxnSpPr>
            <a:endCxn id="6" idx="1"/>
          </p:cNvCxnSpPr>
          <p:nvPr/>
        </p:nvCxnSpPr>
        <p:spPr>
          <a:xfrm>
            <a:off x="747423" y="5934524"/>
            <a:ext cx="68381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FE57631-2F4F-E784-622A-20BEF548C9DC}"/>
              </a:ext>
            </a:extLst>
          </p:cNvPr>
          <p:cNvSpPr txBox="1"/>
          <p:nvPr/>
        </p:nvSpPr>
        <p:spPr>
          <a:xfrm>
            <a:off x="747423" y="5706827"/>
            <a:ext cx="683812" cy="193002"/>
          </a:xfrm>
          <a:prstGeom prst="rect">
            <a:avLst/>
          </a:prstGeom>
          <a:noFill/>
        </p:spPr>
        <p:txBody>
          <a:bodyPr wrap="square" lIns="0" tIns="0" rIns="0" bIns="0" rtlCol="0">
            <a:spAutoFit/>
          </a:bodyPr>
          <a:lstStyle/>
          <a:p>
            <a:pPr algn="ctr">
              <a:lnSpc>
                <a:spcPct val="114000"/>
              </a:lnSpc>
            </a:pPr>
            <a:r>
              <a:rPr lang="en-US" sz="1200" dirty="0">
                <a:latin typeface="+mn-lt"/>
              </a:rPr>
              <a:t>SQL</a:t>
            </a:r>
          </a:p>
        </p:txBody>
      </p:sp>
      <p:cxnSp>
        <p:nvCxnSpPr>
          <p:cNvPr id="11" name="Straight Arrow Connector 10">
            <a:extLst>
              <a:ext uri="{FF2B5EF4-FFF2-40B4-BE49-F238E27FC236}">
                <a16:creationId xmlns:a16="http://schemas.microsoft.com/office/drawing/2014/main" id="{358A9BDC-A48A-9395-7CDB-9C7254EA4E26}"/>
              </a:ext>
            </a:extLst>
          </p:cNvPr>
          <p:cNvCxnSpPr>
            <a:cxnSpLocks/>
            <a:stCxn id="6" idx="3"/>
            <a:endCxn id="7" idx="1"/>
          </p:cNvCxnSpPr>
          <p:nvPr/>
        </p:nvCxnSpPr>
        <p:spPr>
          <a:xfrm>
            <a:off x="2353586" y="5934524"/>
            <a:ext cx="6612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576FBA7-30AD-01CE-AA21-D2F7322E9374}"/>
              </a:ext>
            </a:extLst>
          </p:cNvPr>
          <p:cNvSpPr txBox="1"/>
          <p:nvPr/>
        </p:nvSpPr>
        <p:spPr>
          <a:xfrm>
            <a:off x="2342322" y="5706827"/>
            <a:ext cx="683812" cy="193002"/>
          </a:xfrm>
          <a:prstGeom prst="rect">
            <a:avLst/>
          </a:prstGeom>
          <a:noFill/>
        </p:spPr>
        <p:txBody>
          <a:bodyPr wrap="square" lIns="0" tIns="0" rIns="0" bIns="0" rtlCol="0">
            <a:spAutoFit/>
          </a:bodyPr>
          <a:lstStyle/>
          <a:p>
            <a:pPr algn="ctr">
              <a:lnSpc>
                <a:spcPct val="114000"/>
              </a:lnSpc>
            </a:pPr>
            <a:r>
              <a:rPr lang="en-US" sz="1200" dirty="0">
                <a:latin typeface="+mn-lt"/>
              </a:rPr>
              <a:t>AST</a:t>
            </a:r>
          </a:p>
        </p:txBody>
      </p:sp>
      <p:sp>
        <p:nvSpPr>
          <p:cNvPr id="16" name="Rectangle: Rounded Corners 15">
            <a:extLst>
              <a:ext uri="{FF2B5EF4-FFF2-40B4-BE49-F238E27FC236}">
                <a16:creationId xmlns:a16="http://schemas.microsoft.com/office/drawing/2014/main" id="{76649B5C-8315-D4FC-6EF8-7D943E923014}"/>
              </a:ext>
            </a:extLst>
          </p:cNvPr>
          <p:cNvSpPr/>
          <p:nvPr/>
        </p:nvSpPr>
        <p:spPr>
          <a:xfrm>
            <a:off x="4780058" y="5660204"/>
            <a:ext cx="1048247"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en-US" sz="1200" dirty="0">
                <a:solidFill>
                  <a:schemeClr val="tx1"/>
                </a:solidFill>
              </a:rPr>
              <a:t>RA Optimizer</a:t>
            </a:r>
          </a:p>
        </p:txBody>
      </p:sp>
      <p:cxnSp>
        <p:nvCxnSpPr>
          <p:cNvPr id="17" name="Straight Arrow Connector 16">
            <a:extLst>
              <a:ext uri="{FF2B5EF4-FFF2-40B4-BE49-F238E27FC236}">
                <a16:creationId xmlns:a16="http://schemas.microsoft.com/office/drawing/2014/main" id="{80F8368B-53F7-2263-F0FA-224D0A5E564B}"/>
              </a:ext>
            </a:extLst>
          </p:cNvPr>
          <p:cNvCxnSpPr>
            <a:cxnSpLocks/>
            <a:stCxn id="7" idx="3"/>
            <a:endCxn id="16" idx="1"/>
          </p:cNvCxnSpPr>
          <p:nvPr/>
        </p:nvCxnSpPr>
        <p:spPr>
          <a:xfrm>
            <a:off x="4063117" y="5934524"/>
            <a:ext cx="71694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BEC2EEA-1AFB-F257-8DAE-CB95A1DA3547}"/>
              </a:ext>
            </a:extLst>
          </p:cNvPr>
          <p:cNvSpPr txBox="1"/>
          <p:nvPr/>
        </p:nvSpPr>
        <p:spPr>
          <a:xfrm>
            <a:off x="4079681" y="5702851"/>
            <a:ext cx="683812" cy="193002"/>
          </a:xfrm>
          <a:prstGeom prst="rect">
            <a:avLst/>
          </a:prstGeom>
          <a:noFill/>
        </p:spPr>
        <p:txBody>
          <a:bodyPr wrap="square" lIns="0" tIns="0" rIns="0" bIns="0" rtlCol="0">
            <a:spAutoFit/>
          </a:bodyPr>
          <a:lstStyle/>
          <a:p>
            <a:pPr algn="ctr">
              <a:lnSpc>
                <a:spcPct val="114000"/>
              </a:lnSpc>
            </a:pPr>
            <a:r>
              <a:rPr lang="en-US" sz="1200" dirty="0">
                <a:latin typeface="+mn-lt"/>
              </a:rPr>
              <a:t>RA Tree</a:t>
            </a:r>
          </a:p>
        </p:txBody>
      </p:sp>
      <p:sp>
        <p:nvSpPr>
          <p:cNvPr id="19" name="Rectangle: Rounded Corners 18">
            <a:extLst>
              <a:ext uri="{FF2B5EF4-FFF2-40B4-BE49-F238E27FC236}">
                <a16:creationId xmlns:a16="http://schemas.microsoft.com/office/drawing/2014/main" id="{97E33221-1713-1D4B-C180-03C270F08B99}"/>
              </a:ext>
            </a:extLst>
          </p:cNvPr>
          <p:cNvSpPr/>
          <p:nvPr/>
        </p:nvSpPr>
        <p:spPr>
          <a:xfrm>
            <a:off x="6545246" y="5660204"/>
            <a:ext cx="1048247"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en-US" sz="1200" dirty="0">
                <a:solidFill>
                  <a:schemeClr val="tx1"/>
                </a:solidFill>
              </a:rPr>
              <a:t>RA-to-SQL Deparser</a:t>
            </a:r>
          </a:p>
        </p:txBody>
      </p:sp>
      <p:cxnSp>
        <p:nvCxnSpPr>
          <p:cNvPr id="20" name="Straight Arrow Connector 19">
            <a:extLst>
              <a:ext uri="{FF2B5EF4-FFF2-40B4-BE49-F238E27FC236}">
                <a16:creationId xmlns:a16="http://schemas.microsoft.com/office/drawing/2014/main" id="{0540F065-39E3-5134-AD09-B1D584FED414}"/>
              </a:ext>
            </a:extLst>
          </p:cNvPr>
          <p:cNvCxnSpPr>
            <a:cxnSpLocks/>
            <a:stCxn id="16" idx="3"/>
            <a:endCxn id="19" idx="1"/>
          </p:cNvCxnSpPr>
          <p:nvPr/>
        </p:nvCxnSpPr>
        <p:spPr>
          <a:xfrm>
            <a:off x="5828305" y="5934524"/>
            <a:ext cx="71694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D85F1B3C-B522-EFE2-8C02-B8D925226400}"/>
              </a:ext>
            </a:extLst>
          </p:cNvPr>
          <p:cNvSpPr txBox="1"/>
          <p:nvPr/>
        </p:nvSpPr>
        <p:spPr>
          <a:xfrm>
            <a:off x="5844869" y="5702851"/>
            <a:ext cx="683812" cy="193002"/>
          </a:xfrm>
          <a:prstGeom prst="rect">
            <a:avLst/>
          </a:prstGeom>
          <a:noFill/>
        </p:spPr>
        <p:txBody>
          <a:bodyPr wrap="square" lIns="0" tIns="0" rIns="0" bIns="0" rtlCol="0">
            <a:spAutoFit/>
          </a:bodyPr>
          <a:lstStyle/>
          <a:p>
            <a:pPr algn="ctr">
              <a:lnSpc>
                <a:spcPct val="114000"/>
              </a:lnSpc>
            </a:pPr>
            <a:r>
              <a:rPr lang="en-US" sz="1200" dirty="0">
                <a:latin typeface="+mn-lt"/>
              </a:rPr>
              <a:t>RA Tree</a:t>
            </a:r>
          </a:p>
        </p:txBody>
      </p:sp>
      <p:cxnSp>
        <p:nvCxnSpPr>
          <p:cNvPr id="25" name="Straight Arrow Connector 24">
            <a:extLst>
              <a:ext uri="{FF2B5EF4-FFF2-40B4-BE49-F238E27FC236}">
                <a16:creationId xmlns:a16="http://schemas.microsoft.com/office/drawing/2014/main" id="{BB217FE8-0341-1FB3-9A88-0F52A6BF5C8D}"/>
              </a:ext>
            </a:extLst>
          </p:cNvPr>
          <p:cNvCxnSpPr>
            <a:cxnSpLocks/>
          </p:cNvCxnSpPr>
          <p:nvPr/>
        </p:nvCxnSpPr>
        <p:spPr>
          <a:xfrm>
            <a:off x="7582229" y="5930548"/>
            <a:ext cx="6612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F9DB0023-5B93-A9CF-6C72-FEE7B2A3C7C3}"/>
              </a:ext>
            </a:extLst>
          </p:cNvPr>
          <p:cNvSpPr txBox="1"/>
          <p:nvPr/>
        </p:nvSpPr>
        <p:spPr>
          <a:xfrm>
            <a:off x="7570965" y="5702851"/>
            <a:ext cx="683812" cy="193002"/>
          </a:xfrm>
          <a:prstGeom prst="rect">
            <a:avLst/>
          </a:prstGeom>
          <a:noFill/>
        </p:spPr>
        <p:txBody>
          <a:bodyPr wrap="square" lIns="0" tIns="0" rIns="0" bIns="0" rtlCol="0">
            <a:spAutoFit/>
          </a:bodyPr>
          <a:lstStyle/>
          <a:p>
            <a:pPr algn="ctr">
              <a:lnSpc>
                <a:spcPct val="114000"/>
              </a:lnSpc>
            </a:pPr>
            <a:r>
              <a:rPr lang="en-US" sz="1200" dirty="0">
                <a:latin typeface="+mn-lt"/>
              </a:rPr>
              <a:t>SQL</a:t>
            </a:r>
          </a:p>
        </p:txBody>
      </p:sp>
      <p:sp>
        <p:nvSpPr>
          <p:cNvPr id="2" name="Footer Placeholder 3">
            <a:extLst>
              <a:ext uri="{FF2B5EF4-FFF2-40B4-BE49-F238E27FC236}">
                <a16:creationId xmlns:a16="http://schemas.microsoft.com/office/drawing/2014/main" id="{3A319EF5-EAAE-2B4C-6FD7-650D7967B265}"/>
              </a:ext>
            </a:extLst>
          </p:cNvPr>
          <p:cNvSpPr>
            <a:spLocks noGrp="1"/>
          </p:cNvSpPr>
          <p:nvPr>
            <p:ph type="ftr" sz="quarter" idx="12"/>
          </p:nvPr>
        </p:nvSpPr>
        <p:spPr>
          <a:xfrm>
            <a:off x="311162" y="6473313"/>
            <a:ext cx="6464280" cy="365125"/>
          </a:xfrm>
        </p:spPr>
        <p:txBody>
          <a:bodyPr/>
          <a:lstStyle/>
          <a:p>
            <a:r>
              <a:rPr lang="de-DE" dirty="0"/>
              <a:t>Thomas Glas (TUM) | </a:t>
            </a:r>
            <a:r>
              <a:rPr lang="de-DE" dirty="0" err="1"/>
              <a:t>Guided</a:t>
            </a:r>
            <a:r>
              <a:rPr lang="de-DE" dirty="0"/>
              <a:t> Research | </a:t>
            </a:r>
            <a:r>
              <a:rPr lang="de-DE" dirty="0" err="1"/>
              <a:t>Optimizing</a:t>
            </a:r>
            <a:r>
              <a:rPr lang="de-DE" dirty="0"/>
              <a:t> </a:t>
            </a:r>
            <a:r>
              <a:rPr lang="de-DE" dirty="0" err="1"/>
              <a:t>Queries</a:t>
            </a:r>
            <a:r>
              <a:rPr lang="de-DE" dirty="0"/>
              <a:t> on SQL-Level</a:t>
            </a:r>
            <a:endParaRPr lang="en-US" dirty="0"/>
          </a:p>
        </p:txBody>
      </p:sp>
      <p:pic>
        <p:nvPicPr>
          <p:cNvPr id="8" name="Picture 7">
            <a:extLst>
              <a:ext uri="{FF2B5EF4-FFF2-40B4-BE49-F238E27FC236}">
                <a16:creationId xmlns:a16="http://schemas.microsoft.com/office/drawing/2014/main" id="{83C9DDD6-B047-8E08-907B-8B5B1393C191}"/>
              </a:ext>
            </a:extLst>
          </p:cNvPr>
          <p:cNvPicPr>
            <a:picLocks noChangeAspect="1"/>
          </p:cNvPicPr>
          <p:nvPr/>
        </p:nvPicPr>
        <p:blipFill>
          <a:blip r:embed="rId3"/>
          <a:stretch>
            <a:fillRect/>
          </a:stretch>
        </p:blipFill>
        <p:spPr>
          <a:xfrm>
            <a:off x="171224" y="1904921"/>
            <a:ext cx="8801552" cy="3048157"/>
          </a:xfrm>
          <a:prstGeom prst="rect">
            <a:avLst/>
          </a:prstGeom>
        </p:spPr>
      </p:pic>
    </p:spTree>
    <p:extLst>
      <p:ext uri="{BB962C8B-B14F-4D97-AF65-F5344CB8AC3E}">
        <p14:creationId xmlns:p14="http://schemas.microsoft.com/office/powerpoint/2010/main" val="2245502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77483D3-44CA-7CF7-2B9A-D51257090817}"/>
              </a:ext>
            </a:extLst>
          </p:cNvPr>
          <p:cNvSpPr>
            <a:spLocks noGrp="1"/>
          </p:cNvSpPr>
          <p:nvPr>
            <p:ph type="sldNum" sz="quarter" idx="11"/>
          </p:nvPr>
        </p:nvSpPr>
        <p:spPr/>
        <p:txBody>
          <a:bodyPr/>
          <a:lstStyle/>
          <a:p>
            <a:fld id="{CE58CB1E-F828-4F11-99E0-327109AF9DA4}" type="slidenum">
              <a:rPr lang="de-DE" smtClean="0"/>
              <a:pPr/>
              <a:t>7</a:t>
            </a:fld>
            <a:endParaRPr lang="de-DE" dirty="0"/>
          </a:p>
        </p:txBody>
      </p:sp>
      <p:sp>
        <p:nvSpPr>
          <p:cNvPr id="5" name="Title 4">
            <a:extLst>
              <a:ext uri="{FF2B5EF4-FFF2-40B4-BE49-F238E27FC236}">
                <a16:creationId xmlns:a16="http://schemas.microsoft.com/office/drawing/2014/main" id="{9F8CF9B3-6A2B-6C7A-8D9E-0B53C216DCC9}"/>
              </a:ext>
            </a:extLst>
          </p:cNvPr>
          <p:cNvSpPr>
            <a:spLocks noGrp="1"/>
          </p:cNvSpPr>
          <p:nvPr>
            <p:ph type="title"/>
          </p:nvPr>
        </p:nvSpPr>
        <p:spPr/>
        <p:txBody>
          <a:bodyPr/>
          <a:lstStyle/>
          <a:p>
            <a:r>
              <a:rPr lang="en-US" dirty="0"/>
              <a:t>SQL-to-RA Parser</a:t>
            </a:r>
          </a:p>
        </p:txBody>
      </p:sp>
      <p:sp>
        <p:nvSpPr>
          <p:cNvPr id="6" name="Rectangle: Rounded Corners 5">
            <a:extLst>
              <a:ext uri="{FF2B5EF4-FFF2-40B4-BE49-F238E27FC236}">
                <a16:creationId xmlns:a16="http://schemas.microsoft.com/office/drawing/2014/main" id="{F9635581-AAA7-5C9F-1A6D-CF119A0F4164}"/>
              </a:ext>
            </a:extLst>
          </p:cNvPr>
          <p:cNvSpPr/>
          <p:nvPr/>
        </p:nvSpPr>
        <p:spPr>
          <a:xfrm>
            <a:off x="1431235" y="5660204"/>
            <a:ext cx="922351"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en-US" sz="1200" dirty="0">
                <a:solidFill>
                  <a:schemeClr val="tx1"/>
                </a:solidFill>
              </a:rPr>
              <a:t>SQL Parser</a:t>
            </a:r>
          </a:p>
        </p:txBody>
      </p:sp>
      <p:sp>
        <p:nvSpPr>
          <p:cNvPr id="7" name="Rectangle: Rounded Corners 6">
            <a:extLst>
              <a:ext uri="{FF2B5EF4-FFF2-40B4-BE49-F238E27FC236}">
                <a16:creationId xmlns:a16="http://schemas.microsoft.com/office/drawing/2014/main" id="{D171304F-09E6-E876-2BDD-7C37CF728455}"/>
              </a:ext>
            </a:extLst>
          </p:cNvPr>
          <p:cNvSpPr/>
          <p:nvPr/>
        </p:nvSpPr>
        <p:spPr>
          <a:xfrm>
            <a:off x="3014870" y="5660204"/>
            <a:ext cx="1048247" cy="548640"/>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en-US" sz="1200" dirty="0">
                <a:solidFill>
                  <a:schemeClr val="tx1"/>
                </a:solidFill>
              </a:rPr>
              <a:t>SQL-to-RA Parser</a:t>
            </a:r>
          </a:p>
        </p:txBody>
      </p:sp>
      <p:cxnSp>
        <p:nvCxnSpPr>
          <p:cNvPr id="9" name="Straight Arrow Connector 8">
            <a:extLst>
              <a:ext uri="{FF2B5EF4-FFF2-40B4-BE49-F238E27FC236}">
                <a16:creationId xmlns:a16="http://schemas.microsoft.com/office/drawing/2014/main" id="{921D6154-21DC-B70C-F4D7-CD793881F01D}"/>
              </a:ext>
            </a:extLst>
          </p:cNvPr>
          <p:cNvCxnSpPr>
            <a:endCxn id="6" idx="1"/>
          </p:cNvCxnSpPr>
          <p:nvPr/>
        </p:nvCxnSpPr>
        <p:spPr>
          <a:xfrm>
            <a:off x="747423" y="5934524"/>
            <a:ext cx="68381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FE57631-2F4F-E784-622A-20BEF548C9DC}"/>
              </a:ext>
            </a:extLst>
          </p:cNvPr>
          <p:cNvSpPr txBox="1"/>
          <p:nvPr/>
        </p:nvSpPr>
        <p:spPr>
          <a:xfrm>
            <a:off x="747423" y="5706827"/>
            <a:ext cx="683812" cy="193002"/>
          </a:xfrm>
          <a:prstGeom prst="rect">
            <a:avLst/>
          </a:prstGeom>
          <a:noFill/>
        </p:spPr>
        <p:txBody>
          <a:bodyPr wrap="square" lIns="0" tIns="0" rIns="0" bIns="0" rtlCol="0">
            <a:spAutoFit/>
          </a:bodyPr>
          <a:lstStyle/>
          <a:p>
            <a:pPr algn="ctr">
              <a:lnSpc>
                <a:spcPct val="114000"/>
              </a:lnSpc>
            </a:pPr>
            <a:r>
              <a:rPr lang="en-US" sz="1200" dirty="0">
                <a:latin typeface="+mn-lt"/>
              </a:rPr>
              <a:t>SQL</a:t>
            </a:r>
          </a:p>
        </p:txBody>
      </p:sp>
      <p:cxnSp>
        <p:nvCxnSpPr>
          <p:cNvPr id="11" name="Straight Arrow Connector 10">
            <a:extLst>
              <a:ext uri="{FF2B5EF4-FFF2-40B4-BE49-F238E27FC236}">
                <a16:creationId xmlns:a16="http://schemas.microsoft.com/office/drawing/2014/main" id="{358A9BDC-A48A-9395-7CDB-9C7254EA4E26}"/>
              </a:ext>
            </a:extLst>
          </p:cNvPr>
          <p:cNvCxnSpPr>
            <a:cxnSpLocks/>
            <a:stCxn id="6" idx="3"/>
            <a:endCxn id="7" idx="1"/>
          </p:cNvCxnSpPr>
          <p:nvPr/>
        </p:nvCxnSpPr>
        <p:spPr>
          <a:xfrm>
            <a:off x="2353586" y="5934524"/>
            <a:ext cx="6612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576FBA7-30AD-01CE-AA21-D2F7322E9374}"/>
              </a:ext>
            </a:extLst>
          </p:cNvPr>
          <p:cNvSpPr txBox="1"/>
          <p:nvPr/>
        </p:nvSpPr>
        <p:spPr>
          <a:xfrm>
            <a:off x="2342322" y="5706827"/>
            <a:ext cx="683812" cy="193002"/>
          </a:xfrm>
          <a:prstGeom prst="rect">
            <a:avLst/>
          </a:prstGeom>
          <a:noFill/>
        </p:spPr>
        <p:txBody>
          <a:bodyPr wrap="square" lIns="0" tIns="0" rIns="0" bIns="0" rtlCol="0">
            <a:spAutoFit/>
          </a:bodyPr>
          <a:lstStyle/>
          <a:p>
            <a:pPr algn="ctr">
              <a:lnSpc>
                <a:spcPct val="114000"/>
              </a:lnSpc>
            </a:pPr>
            <a:r>
              <a:rPr lang="en-US" sz="1200" dirty="0">
                <a:latin typeface="+mn-lt"/>
              </a:rPr>
              <a:t>AST</a:t>
            </a:r>
          </a:p>
        </p:txBody>
      </p:sp>
      <p:sp>
        <p:nvSpPr>
          <p:cNvPr id="16" name="Rectangle: Rounded Corners 15">
            <a:extLst>
              <a:ext uri="{FF2B5EF4-FFF2-40B4-BE49-F238E27FC236}">
                <a16:creationId xmlns:a16="http://schemas.microsoft.com/office/drawing/2014/main" id="{76649B5C-8315-D4FC-6EF8-7D943E923014}"/>
              </a:ext>
            </a:extLst>
          </p:cNvPr>
          <p:cNvSpPr/>
          <p:nvPr/>
        </p:nvSpPr>
        <p:spPr>
          <a:xfrm>
            <a:off x="4780058" y="5660204"/>
            <a:ext cx="1048247"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en-US" sz="1200" dirty="0">
                <a:solidFill>
                  <a:schemeClr val="tx1"/>
                </a:solidFill>
              </a:rPr>
              <a:t>RA Optimizer</a:t>
            </a:r>
          </a:p>
        </p:txBody>
      </p:sp>
      <p:cxnSp>
        <p:nvCxnSpPr>
          <p:cNvPr id="17" name="Straight Arrow Connector 16">
            <a:extLst>
              <a:ext uri="{FF2B5EF4-FFF2-40B4-BE49-F238E27FC236}">
                <a16:creationId xmlns:a16="http://schemas.microsoft.com/office/drawing/2014/main" id="{80F8368B-53F7-2263-F0FA-224D0A5E564B}"/>
              </a:ext>
            </a:extLst>
          </p:cNvPr>
          <p:cNvCxnSpPr>
            <a:cxnSpLocks/>
            <a:stCxn id="7" idx="3"/>
            <a:endCxn id="16" idx="1"/>
          </p:cNvCxnSpPr>
          <p:nvPr/>
        </p:nvCxnSpPr>
        <p:spPr>
          <a:xfrm>
            <a:off x="4063117" y="5934524"/>
            <a:ext cx="71694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BEC2EEA-1AFB-F257-8DAE-CB95A1DA3547}"/>
              </a:ext>
            </a:extLst>
          </p:cNvPr>
          <p:cNvSpPr txBox="1"/>
          <p:nvPr/>
        </p:nvSpPr>
        <p:spPr>
          <a:xfrm>
            <a:off x="4079681" y="5702851"/>
            <a:ext cx="683812" cy="193002"/>
          </a:xfrm>
          <a:prstGeom prst="rect">
            <a:avLst/>
          </a:prstGeom>
          <a:noFill/>
        </p:spPr>
        <p:txBody>
          <a:bodyPr wrap="square" lIns="0" tIns="0" rIns="0" bIns="0" rtlCol="0">
            <a:spAutoFit/>
          </a:bodyPr>
          <a:lstStyle/>
          <a:p>
            <a:pPr algn="ctr">
              <a:lnSpc>
                <a:spcPct val="114000"/>
              </a:lnSpc>
            </a:pPr>
            <a:r>
              <a:rPr lang="en-US" sz="1200" dirty="0">
                <a:latin typeface="+mn-lt"/>
              </a:rPr>
              <a:t>RA Tree</a:t>
            </a:r>
          </a:p>
        </p:txBody>
      </p:sp>
      <p:sp>
        <p:nvSpPr>
          <p:cNvPr id="19" name="Rectangle: Rounded Corners 18">
            <a:extLst>
              <a:ext uri="{FF2B5EF4-FFF2-40B4-BE49-F238E27FC236}">
                <a16:creationId xmlns:a16="http://schemas.microsoft.com/office/drawing/2014/main" id="{97E33221-1713-1D4B-C180-03C270F08B99}"/>
              </a:ext>
            </a:extLst>
          </p:cNvPr>
          <p:cNvSpPr/>
          <p:nvPr/>
        </p:nvSpPr>
        <p:spPr>
          <a:xfrm>
            <a:off x="6545246" y="5660204"/>
            <a:ext cx="1048247"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en-US" sz="1200" dirty="0">
                <a:solidFill>
                  <a:schemeClr val="tx1"/>
                </a:solidFill>
              </a:rPr>
              <a:t>RA-to-SQL Deparser</a:t>
            </a:r>
          </a:p>
        </p:txBody>
      </p:sp>
      <p:cxnSp>
        <p:nvCxnSpPr>
          <p:cNvPr id="20" name="Straight Arrow Connector 19">
            <a:extLst>
              <a:ext uri="{FF2B5EF4-FFF2-40B4-BE49-F238E27FC236}">
                <a16:creationId xmlns:a16="http://schemas.microsoft.com/office/drawing/2014/main" id="{0540F065-39E3-5134-AD09-B1D584FED414}"/>
              </a:ext>
            </a:extLst>
          </p:cNvPr>
          <p:cNvCxnSpPr>
            <a:cxnSpLocks/>
            <a:stCxn id="16" idx="3"/>
            <a:endCxn id="19" idx="1"/>
          </p:cNvCxnSpPr>
          <p:nvPr/>
        </p:nvCxnSpPr>
        <p:spPr>
          <a:xfrm>
            <a:off x="5828305" y="5934524"/>
            <a:ext cx="71694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D85F1B3C-B522-EFE2-8C02-B8D925226400}"/>
              </a:ext>
            </a:extLst>
          </p:cNvPr>
          <p:cNvSpPr txBox="1"/>
          <p:nvPr/>
        </p:nvSpPr>
        <p:spPr>
          <a:xfrm>
            <a:off x="5844869" y="5702851"/>
            <a:ext cx="683812" cy="193002"/>
          </a:xfrm>
          <a:prstGeom prst="rect">
            <a:avLst/>
          </a:prstGeom>
          <a:noFill/>
        </p:spPr>
        <p:txBody>
          <a:bodyPr wrap="square" lIns="0" tIns="0" rIns="0" bIns="0" rtlCol="0">
            <a:spAutoFit/>
          </a:bodyPr>
          <a:lstStyle/>
          <a:p>
            <a:pPr algn="ctr">
              <a:lnSpc>
                <a:spcPct val="114000"/>
              </a:lnSpc>
            </a:pPr>
            <a:r>
              <a:rPr lang="en-US" sz="1200" dirty="0">
                <a:latin typeface="+mn-lt"/>
              </a:rPr>
              <a:t>RA Tree</a:t>
            </a:r>
          </a:p>
        </p:txBody>
      </p:sp>
      <p:cxnSp>
        <p:nvCxnSpPr>
          <p:cNvPr id="25" name="Straight Arrow Connector 24">
            <a:extLst>
              <a:ext uri="{FF2B5EF4-FFF2-40B4-BE49-F238E27FC236}">
                <a16:creationId xmlns:a16="http://schemas.microsoft.com/office/drawing/2014/main" id="{BB217FE8-0341-1FB3-9A88-0F52A6BF5C8D}"/>
              </a:ext>
            </a:extLst>
          </p:cNvPr>
          <p:cNvCxnSpPr>
            <a:cxnSpLocks/>
          </p:cNvCxnSpPr>
          <p:nvPr/>
        </p:nvCxnSpPr>
        <p:spPr>
          <a:xfrm>
            <a:off x="7582229" y="5930548"/>
            <a:ext cx="6612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F9DB0023-5B93-A9CF-6C72-FEE7B2A3C7C3}"/>
              </a:ext>
            </a:extLst>
          </p:cNvPr>
          <p:cNvSpPr txBox="1"/>
          <p:nvPr/>
        </p:nvSpPr>
        <p:spPr>
          <a:xfrm>
            <a:off x="7570965" y="5702851"/>
            <a:ext cx="683812" cy="193002"/>
          </a:xfrm>
          <a:prstGeom prst="rect">
            <a:avLst/>
          </a:prstGeom>
          <a:noFill/>
        </p:spPr>
        <p:txBody>
          <a:bodyPr wrap="square" lIns="0" tIns="0" rIns="0" bIns="0" rtlCol="0">
            <a:spAutoFit/>
          </a:bodyPr>
          <a:lstStyle/>
          <a:p>
            <a:pPr algn="ctr">
              <a:lnSpc>
                <a:spcPct val="114000"/>
              </a:lnSpc>
            </a:pPr>
            <a:r>
              <a:rPr lang="en-US" sz="1200" dirty="0">
                <a:latin typeface="+mn-lt"/>
              </a:rPr>
              <a:t>SQL</a:t>
            </a:r>
          </a:p>
        </p:txBody>
      </p:sp>
      <p:sp>
        <p:nvSpPr>
          <p:cNvPr id="2" name="Footer Placeholder 3">
            <a:extLst>
              <a:ext uri="{FF2B5EF4-FFF2-40B4-BE49-F238E27FC236}">
                <a16:creationId xmlns:a16="http://schemas.microsoft.com/office/drawing/2014/main" id="{3A319EF5-EAAE-2B4C-6FD7-650D7967B265}"/>
              </a:ext>
            </a:extLst>
          </p:cNvPr>
          <p:cNvSpPr>
            <a:spLocks noGrp="1"/>
          </p:cNvSpPr>
          <p:nvPr>
            <p:ph type="ftr" sz="quarter" idx="12"/>
          </p:nvPr>
        </p:nvSpPr>
        <p:spPr>
          <a:xfrm>
            <a:off x="311162" y="6473313"/>
            <a:ext cx="6464280" cy="365125"/>
          </a:xfrm>
        </p:spPr>
        <p:txBody>
          <a:bodyPr/>
          <a:lstStyle/>
          <a:p>
            <a:r>
              <a:rPr lang="de-DE" dirty="0"/>
              <a:t>Thomas Glas (TUM) | </a:t>
            </a:r>
            <a:r>
              <a:rPr lang="de-DE" dirty="0" err="1"/>
              <a:t>Guided</a:t>
            </a:r>
            <a:r>
              <a:rPr lang="de-DE" dirty="0"/>
              <a:t> Research | </a:t>
            </a:r>
            <a:r>
              <a:rPr lang="de-DE" dirty="0" err="1"/>
              <a:t>Optimizing</a:t>
            </a:r>
            <a:r>
              <a:rPr lang="de-DE" dirty="0"/>
              <a:t> </a:t>
            </a:r>
            <a:r>
              <a:rPr lang="de-DE" dirty="0" err="1"/>
              <a:t>Queries</a:t>
            </a:r>
            <a:r>
              <a:rPr lang="de-DE" dirty="0"/>
              <a:t> on SQL-Level</a:t>
            </a:r>
            <a:endParaRPr lang="en-US" dirty="0"/>
          </a:p>
        </p:txBody>
      </p:sp>
      <p:pic>
        <p:nvPicPr>
          <p:cNvPr id="12" name="Picture 11">
            <a:extLst>
              <a:ext uri="{FF2B5EF4-FFF2-40B4-BE49-F238E27FC236}">
                <a16:creationId xmlns:a16="http://schemas.microsoft.com/office/drawing/2014/main" id="{82CA170A-1117-BBF8-A2AE-B96C47EAB10E}"/>
              </a:ext>
            </a:extLst>
          </p:cNvPr>
          <p:cNvPicPr>
            <a:picLocks noChangeAspect="1"/>
          </p:cNvPicPr>
          <p:nvPr/>
        </p:nvPicPr>
        <p:blipFill>
          <a:blip r:embed="rId3"/>
          <a:stretch>
            <a:fillRect/>
          </a:stretch>
        </p:blipFill>
        <p:spPr>
          <a:xfrm>
            <a:off x="319090" y="1919353"/>
            <a:ext cx="3591744" cy="2895632"/>
          </a:xfrm>
          <a:prstGeom prst="rect">
            <a:avLst/>
          </a:prstGeom>
        </p:spPr>
      </p:pic>
      <p:pic>
        <p:nvPicPr>
          <p:cNvPr id="27" name="Picture 26">
            <a:extLst>
              <a:ext uri="{FF2B5EF4-FFF2-40B4-BE49-F238E27FC236}">
                <a16:creationId xmlns:a16="http://schemas.microsoft.com/office/drawing/2014/main" id="{09D07243-7AA7-A7B2-B369-9575505399A6}"/>
              </a:ext>
            </a:extLst>
          </p:cNvPr>
          <p:cNvPicPr>
            <a:picLocks noChangeAspect="1"/>
          </p:cNvPicPr>
          <p:nvPr/>
        </p:nvPicPr>
        <p:blipFill>
          <a:blip r:embed="rId4"/>
          <a:stretch>
            <a:fillRect/>
          </a:stretch>
        </p:blipFill>
        <p:spPr>
          <a:xfrm>
            <a:off x="4148002" y="2128938"/>
            <a:ext cx="4595100" cy="2504649"/>
          </a:xfrm>
          <a:prstGeom prst="rect">
            <a:avLst/>
          </a:prstGeom>
        </p:spPr>
      </p:pic>
    </p:spTree>
    <p:extLst>
      <p:ext uri="{BB962C8B-B14F-4D97-AF65-F5344CB8AC3E}">
        <p14:creationId xmlns:p14="http://schemas.microsoft.com/office/powerpoint/2010/main" val="3256666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77483D3-44CA-7CF7-2B9A-D51257090817}"/>
              </a:ext>
            </a:extLst>
          </p:cNvPr>
          <p:cNvSpPr>
            <a:spLocks noGrp="1"/>
          </p:cNvSpPr>
          <p:nvPr>
            <p:ph type="sldNum" sz="quarter" idx="11"/>
          </p:nvPr>
        </p:nvSpPr>
        <p:spPr/>
        <p:txBody>
          <a:bodyPr/>
          <a:lstStyle/>
          <a:p>
            <a:fld id="{CE58CB1E-F828-4F11-99E0-327109AF9DA4}" type="slidenum">
              <a:rPr lang="de-DE" smtClean="0"/>
              <a:pPr/>
              <a:t>8</a:t>
            </a:fld>
            <a:endParaRPr lang="de-DE" dirty="0"/>
          </a:p>
        </p:txBody>
      </p:sp>
      <p:sp>
        <p:nvSpPr>
          <p:cNvPr id="5" name="Title 4">
            <a:extLst>
              <a:ext uri="{FF2B5EF4-FFF2-40B4-BE49-F238E27FC236}">
                <a16:creationId xmlns:a16="http://schemas.microsoft.com/office/drawing/2014/main" id="{9F8CF9B3-6A2B-6C7A-8D9E-0B53C216DCC9}"/>
              </a:ext>
            </a:extLst>
          </p:cNvPr>
          <p:cNvSpPr>
            <a:spLocks noGrp="1"/>
          </p:cNvSpPr>
          <p:nvPr>
            <p:ph type="title"/>
          </p:nvPr>
        </p:nvSpPr>
        <p:spPr/>
        <p:txBody>
          <a:bodyPr/>
          <a:lstStyle/>
          <a:p>
            <a:r>
              <a:rPr lang="en-US" dirty="0"/>
              <a:t>RA Optimizer</a:t>
            </a:r>
          </a:p>
        </p:txBody>
      </p:sp>
      <p:sp>
        <p:nvSpPr>
          <p:cNvPr id="6" name="Rectangle: Rounded Corners 5">
            <a:extLst>
              <a:ext uri="{FF2B5EF4-FFF2-40B4-BE49-F238E27FC236}">
                <a16:creationId xmlns:a16="http://schemas.microsoft.com/office/drawing/2014/main" id="{F9635581-AAA7-5C9F-1A6D-CF119A0F4164}"/>
              </a:ext>
            </a:extLst>
          </p:cNvPr>
          <p:cNvSpPr/>
          <p:nvPr/>
        </p:nvSpPr>
        <p:spPr>
          <a:xfrm>
            <a:off x="1431235" y="5660204"/>
            <a:ext cx="922351"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en-US" sz="1200" dirty="0">
                <a:solidFill>
                  <a:schemeClr val="tx1"/>
                </a:solidFill>
              </a:rPr>
              <a:t>SQL Parser</a:t>
            </a:r>
          </a:p>
        </p:txBody>
      </p:sp>
      <p:sp>
        <p:nvSpPr>
          <p:cNvPr id="7" name="Rectangle: Rounded Corners 6">
            <a:extLst>
              <a:ext uri="{FF2B5EF4-FFF2-40B4-BE49-F238E27FC236}">
                <a16:creationId xmlns:a16="http://schemas.microsoft.com/office/drawing/2014/main" id="{D171304F-09E6-E876-2BDD-7C37CF728455}"/>
              </a:ext>
            </a:extLst>
          </p:cNvPr>
          <p:cNvSpPr/>
          <p:nvPr/>
        </p:nvSpPr>
        <p:spPr>
          <a:xfrm>
            <a:off x="3014870" y="5660204"/>
            <a:ext cx="1048247"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en-US" sz="1200" dirty="0">
                <a:solidFill>
                  <a:schemeClr val="tx1"/>
                </a:solidFill>
              </a:rPr>
              <a:t>SQL-to-RA Parser</a:t>
            </a:r>
          </a:p>
        </p:txBody>
      </p:sp>
      <p:cxnSp>
        <p:nvCxnSpPr>
          <p:cNvPr id="9" name="Straight Arrow Connector 8">
            <a:extLst>
              <a:ext uri="{FF2B5EF4-FFF2-40B4-BE49-F238E27FC236}">
                <a16:creationId xmlns:a16="http://schemas.microsoft.com/office/drawing/2014/main" id="{921D6154-21DC-B70C-F4D7-CD793881F01D}"/>
              </a:ext>
            </a:extLst>
          </p:cNvPr>
          <p:cNvCxnSpPr>
            <a:endCxn id="6" idx="1"/>
          </p:cNvCxnSpPr>
          <p:nvPr/>
        </p:nvCxnSpPr>
        <p:spPr>
          <a:xfrm>
            <a:off x="747423" y="5934524"/>
            <a:ext cx="68381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FE57631-2F4F-E784-622A-20BEF548C9DC}"/>
              </a:ext>
            </a:extLst>
          </p:cNvPr>
          <p:cNvSpPr txBox="1"/>
          <p:nvPr/>
        </p:nvSpPr>
        <p:spPr>
          <a:xfrm>
            <a:off x="747423" y="5706827"/>
            <a:ext cx="683812" cy="193002"/>
          </a:xfrm>
          <a:prstGeom prst="rect">
            <a:avLst/>
          </a:prstGeom>
          <a:noFill/>
        </p:spPr>
        <p:txBody>
          <a:bodyPr wrap="square" lIns="0" tIns="0" rIns="0" bIns="0" rtlCol="0">
            <a:spAutoFit/>
          </a:bodyPr>
          <a:lstStyle/>
          <a:p>
            <a:pPr algn="ctr">
              <a:lnSpc>
                <a:spcPct val="114000"/>
              </a:lnSpc>
            </a:pPr>
            <a:r>
              <a:rPr lang="en-US" sz="1200" dirty="0">
                <a:latin typeface="+mn-lt"/>
              </a:rPr>
              <a:t>SQL</a:t>
            </a:r>
          </a:p>
        </p:txBody>
      </p:sp>
      <p:cxnSp>
        <p:nvCxnSpPr>
          <p:cNvPr id="11" name="Straight Arrow Connector 10">
            <a:extLst>
              <a:ext uri="{FF2B5EF4-FFF2-40B4-BE49-F238E27FC236}">
                <a16:creationId xmlns:a16="http://schemas.microsoft.com/office/drawing/2014/main" id="{358A9BDC-A48A-9395-7CDB-9C7254EA4E26}"/>
              </a:ext>
            </a:extLst>
          </p:cNvPr>
          <p:cNvCxnSpPr>
            <a:cxnSpLocks/>
            <a:stCxn id="6" idx="3"/>
            <a:endCxn id="7" idx="1"/>
          </p:cNvCxnSpPr>
          <p:nvPr/>
        </p:nvCxnSpPr>
        <p:spPr>
          <a:xfrm>
            <a:off x="2353586" y="5934524"/>
            <a:ext cx="6612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576FBA7-30AD-01CE-AA21-D2F7322E9374}"/>
              </a:ext>
            </a:extLst>
          </p:cNvPr>
          <p:cNvSpPr txBox="1"/>
          <p:nvPr/>
        </p:nvSpPr>
        <p:spPr>
          <a:xfrm>
            <a:off x="2342322" y="5706827"/>
            <a:ext cx="683812" cy="193002"/>
          </a:xfrm>
          <a:prstGeom prst="rect">
            <a:avLst/>
          </a:prstGeom>
          <a:noFill/>
        </p:spPr>
        <p:txBody>
          <a:bodyPr wrap="square" lIns="0" tIns="0" rIns="0" bIns="0" rtlCol="0">
            <a:spAutoFit/>
          </a:bodyPr>
          <a:lstStyle/>
          <a:p>
            <a:pPr algn="ctr">
              <a:lnSpc>
                <a:spcPct val="114000"/>
              </a:lnSpc>
            </a:pPr>
            <a:r>
              <a:rPr lang="en-US" sz="1200" dirty="0">
                <a:latin typeface="+mn-lt"/>
              </a:rPr>
              <a:t>AST</a:t>
            </a:r>
          </a:p>
        </p:txBody>
      </p:sp>
      <p:sp>
        <p:nvSpPr>
          <p:cNvPr id="16" name="Rectangle: Rounded Corners 15">
            <a:extLst>
              <a:ext uri="{FF2B5EF4-FFF2-40B4-BE49-F238E27FC236}">
                <a16:creationId xmlns:a16="http://schemas.microsoft.com/office/drawing/2014/main" id="{76649B5C-8315-D4FC-6EF8-7D943E923014}"/>
              </a:ext>
            </a:extLst>
          </p:cNvPr>
          <p:cNvSpPr/>
          <p:nvPr/>
        </p:nvSpPr>
        <p:spPr>
          <a:xfrm>
            <a:off x="4780058" y="5660204"/>
            <a:ext cx="1048247" cy="548640"/>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en-US" sz="1200" dirty="0">
                <a:solidFill>
                  <a:schemeClr val="tx1"/>
                </a:solidFill>
              </a:rPr>
              <a:t>RA Optimizer</a:t>
            </a:r>
          </a:p>
        </p:txBody>
      </p:sp>
      <p:cxnSp>
        <p:nvCxnSpPr>
          <p:cNvPr id="17" name="Straight Arrow Connector 16">
            <a:extLst>
              <a:ext uri="{FF2B5EF4-FFF2-40B4-BE49-F238E27FC236}">
                <a16:creationId xmlns:a16="http://schemas.microsoft.com/office/drawing/2014/main" id="{80F8368B-53F7-2263-F0FA-224D0A5E564B}"/>
              </a:ext>
            </a:extLst>
          </p:cNvPr>
          <p:cNvCxnSpPr>
            <a:cxnSpLocks/>
            <a:stCxn id="7" idx="3"/>
            <a:endCxn id="16" idx="1"/>
          </p:cNvCxnSpPr>
          <p:nvPr/>
        </p:nvCxnSpPr>
        <p:spPr>
          <a:xfrm>
            <a:off x="4063117" y="5934524"/>
            <a:ext cx="71694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BEC2EEA-1AFB-F257-8DAE-CB95A1DA3547}"/>
              </a:ext>
            </a:extLst>
          </p:cNvPr>
          <p:cNvSpPr txBox="1"/>
          <p:nvPr/>
        </p:nvSpPr>
        <p:spPr>
          <a:xfrm>
            <a:off x="4079681" y="5702851"/>
            <a:ext cx="683812" cy="193002"/>
          </a:xfrm>
          <a:prstGeom prst="rect">
            <a:avLst/>
          </a:prstGeom>
          <a:noFill/>
        </p:spPr>
        <p:txBody>
          <a:bodyPr wrap="square" lIns="0" tIns="0" rIns="0" bIns="0" rtlCol="0">
            <a:spAutoFit/>
          </a:bodyPr>
          <a:lstStyle/>
          <a:p>
            <a:pPr algn="ctr">
              <a:lnSpc>
                <a:spcPct val="114000"/>
              </a:lnSpc>
            </a:pPr>
            <a:r>
              <a:rPr lang="en-US" sz="1200" dirty="0">
                <a:latin typeface="+mn-lt"/>
              </a:rPr>
              <a:t>RA Tree</a:t>
            </a:r>
          </a:p>
        </p:txBody>
      </p:sp>
      <p:sp>
        <p:nvSpPr>
          <p:cNvPr id="19" name="Rectangle: Rounded Corners 18">
            <a:extLst>
              <a:ext uri="{FF2B5EF4-FFF2-40B4-BE49-F238E27FC236}">
                <a16:creationId xmlns:a16="http://schemas.microsoft.com/office/drawing/2014/main" id="{97E33221-1713-1D4B-C180-03C270F08B99}"/>
              </a:ext>
            </a:extLst>
          </p:cNvPr>
          <p:cNvSpPr/>
          <p:nvPr/>
        </p:nvSpPr>
        <p:spPr>
          <a:xfrm>
            <a:off x="6545246" y="5660204"/>
            <a:ext cx="1048247"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en-US" sz="1200" dirty="0">
                <a:solidFill>
                  <a:schemeClr val="tx1"/>
                </a:solidFill>
              </a:rPr>
              <a:t>RA-to-SQL Deparser</a:t>
            </a:r>
          </a:p>
        </p:txBody>
      </p:sp>
      <p:cxnSp>
        <p:nvCxnSpPr>
          <p:cNvPr id="20" name="Straight Arrow Connector 19">
            <a:extLst>
              <a:ext uri="{FF2B5EF4-FFF2-40B4-BE49-F238E27FC236}">
                <a16:creationId xmlns:a16="http://schemas.microsoft.com/office/drawing/2014/main" id="{0540F065-39E3-5134-AD09-B1D584FED414}"/>
              </a:ext>
            </a:extLst>
          </p:cNvPr>
          <p:cNvCxnSpPr>
            <a:cxnSpLocks/>
            <a:stCxn id="16" idx="3"/>
            <a:endCxn id="19" idx="1"/>
          </p:cNvCxnSpPr>
          <p:nvPr/>
        </p:nvCxnSpPr>
        <p:spPr>
          <a:xfrm>
            <a:off x="5828305" y="5934524"/>
            <a:ext cx="71694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D85F1B3C-B522-EFE2-8C02-B8D925226400}"/>
              </a:ext>
            </a:extLst>
          </p:cNvPr>
          <p:cNvSpPr txBox="1"/>
          <p:nvPr/>
        </p:nvSpPr>
        <p:spPr>
          <a:xfrm>
            <a:off x="5844869" y="5702851"/>
            <a:ext cx="683812" cy="193002"/>
          </a:xfrm>
          <a:prstGeom prst="rect">
            <a:avLst/>
          </a:prstGeom>
          <a:noFill/>
        </p:spPr>
        <p:txBody>
          <a:bodyPr wrap="square" lIns="0" tIns="0" rIns="0" bIns="0" rtlCol="0">
            <a:spAutoFit/>
          </a:bodyPr>
          <a:lstStyle/>
          <a:p>
            <a:pPr algn="ctr">
              <a:lnSpc>
                <a:spcPct val="114000"/>
              </a:lnSpc>
            </a:pPr>
            <a:r>
              <a:rPr lang="en-US" sz="1200" dirty="0">
                <a:latin typeface="+mn-lt"/>
              </a:rPr>
              <a:t>RA Tree</a:t>
            </a:r>
          </a:p>
        </p:txBody>
      </p:sp>
      <p:cxnSp>
        <p:nvCxnSpPr>
          <p:cNvPr id="25" name="Straight Arrow Connector 24">
            <a:extLst>
              <a:ext uri="{FF2B5EF4-FFF2-40B4-BE49-F238E27FC236}">
                <a16:creationId xmlns:a16="http://schemas.microsoft.com/office/drawing/2014/main" id="{BB217FE8-0341-1FB3-9A88-0F52A6BF5C8D}"/>
              </a:ext>
            </a:extLst>
          </p:cNvPr>
          <p:cNvCxnSpPr>
            <a:cxnSpLocks/>
          </p:cNvCxnSpPr>
          <p:nvPr/>
        </p:nvCxnSpPr>
        <p:spPr>
          <a:xfrm>
            <a:off x="7582229" y="5930548"/>
            <a:ext cx="6612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F9DB0023-5B93-A9CF-6C72-FEE7B2A3C7C3}"/>
              </a:ext>
            </a:extLst>
          </p:cNvPr>
          <p:cNvSpPr txBox="1"/>
          <p:nvPr/>
        </p:nvSpPr>
        <p:spPr>
          <a:xfrm>
            <a:off x="7570965" y="5702851"/>
            <a:ext cx="683812" cy="193002"/>
          </a:xfrm>
          <a:prstGeom prst="rect">
            <a:avLst/>
          </a:prstGeom>
          <a:noFill/>
        </p:spPr>
        <p:txBody>
          <a:bodyPr wrap="square" lIns="0" tIns="0" rIns="0" bIns="0" rtlCol="0">
            <a:spAutoFit/>
          </a:bodyPr>
          <a:lstStyle/>
          <a:p>
            <a:pPr algn="ctr">
              <a:lnSpc>
                <a:spcPct val="114000"/>
              </a:lnSpc>
            </a:pPr>
            <a:r>
              <a:rPr lang="en-US" sz="1200" dirty="0">
                <a:latin typeface="+mn-lt"/>
              </a:rPr>
              <a:t>SQL</a:t>
            </a:r>
          </a:p>
        </p:txBody>
      </p:sp>
      <p:sp>
        <p:nvSpPr>
          <p:cNvPr id="2" name="Footer Placeholder 3">
            <a:extLst>
              <a:ext uri="{FF2B5EF4-FFF2-40B4-BE49-F238E27FC236}">
                <a16:creationId xmlns:a16="http://schemas.microsoft.com/office/drawing/2014/main" id="{3A319EF5-EAAE-2B4C-6FD7-650D7967B265}"/>
              </a:ext>
            </a:extLst>
          </p:cNvPr>
          <p:cNvSpPr>
            <a:spLocks noGrp="1"/>
          </p:cNvSpPr>
          <p:nvPr>
            <p:ph type="ftr" sz="quarter" idx="12"/>
          </p:nvPr>
        </p:nvSpPr>
        <p:spPr>
          <a:xfrm>
            <a:off x="311162" y="6473313"/>
            <a:ext cx="6464280" cy="365125"/>
          </a:xfrm>
        </p:spPr>
        <p:txBody>
          <a:bodyPr/>
          <a:lstStyle/>
          <a:p>
            <a:r>
              <a:rPr lang="de-DE" dirty="0"/>
              <a:t>Thomas Glas (TUM) | </a:t>
            </a:r>
            <a:r>
              <a:rPr lang="de-DE" dirty="0" err="1"/>
              <a:t>Guided</a:t>
            </a:r>
            <a:r>
              <a:rPr lang="de-DE" dirty="0"/>
              <a:t> Research | </a:t>
            </a:r>
            <a:r>
              <a:rPr lang="de-DE" dirty="0" err="1"/>
              <a:t>Optimizing</a:t>
            </a:r>
            <a:r>
              <a:rPr lang="de-DE" dirty="0"/>
              <a:t> </a:t>
            </a:r>
            <a:r>
              <a:rPr lang="de-DE" dirty="0" err="1"/>
              <a:t>Queries</a:t>
            </a:r>
            <a:r>
              <a:rPr lang="de-DE" dirty="0"/>
              <a:t> on SQL-Level</a:t>
            </a:r>
            <a:endParaRPr lang="en-US" dirty="0"/>
          </a:p>
        </p:txBody>
      </p:sp>
      <p:pic>
        <p:nvPicPr>
          <p:cNvPr id="22" name="Picture 21">
            <a:extLst>
              <a:ext uri="{FF2B5EF4-FFF2-40B4-BE49-F238E27FC236}">
                <a16:creationId xmlns:a16="http://schemas.microsoft.com/office/drawing/2014/main" id="{1705D871-8C3D-312F-6B08-A60B2E72FC74}"/>
              </a:ext>
            </a:extLst>
          </p:cNvPr>
          <p:cNvPicPr>
            <a:picLocks noChangeAspect="1"/>
          </p:cNvPicPr>
          <p:nvPr/>
        </p:nvPicPr>
        <p:blipFill>
          <a:blip r:embed="rId3"/>
          <a:stretch>
            <a:fillRect/>
          </a:stretch>
        </p:blipFill>
        <p:spPr>
          <a:xfrm>
            <a:off x="168393" y="2318644"/>
            <a:ext cx="4595100" cy="2504649"/>
          </a:xfrm>
          <a:prstGeom prst="rect">
            <a:avLst/>
          </a:prstGeom>
          <a:ln>
            <a:solidFill>
              <a:schemeClr val="tx1"/>
            </a:solidFill>
          </a:ln>
        </p:spPr>
      </p:pic>
      <p:pic>
        <p:nvPicPr>
          <p:cNvPr id="8" name="Picture 7">
            <a:extLst>
              <a:ext uri="{FF2B5EF4-FFF2-40B4-BE49-F238E27FC236}">
                <a16:creationId xmlns:a16="http://schemas.microsoft.com/office/drawing/2014/main" id="{C00C1EB7-58B4-921F-A5F3-C8B2A2B7B9AA}"/>
              </a:ext>
            </a:extLst>
          </p:cNvPr>
          <p:cNvPicPr>
            <a:picLocks noChangeAspect="1"/>
          </p:cNvPicPr>
          <p:nvPr/>
        </p:nvPicPr>
        <p:blipFill>
          <a:blip r:embed="rId4"/>
          <a:stretch>
            <a:fillRect/>
          </a:stretch>
        </p:blipFill>
        <p:spPr>
          <a:xfrm>
            <a:off x="4943402" y="2120318"/>
            <a:ext cx="3883606" cy="3039768"/>
          </a:xfrm>
          <a:prstGeom prst="rect">
            <a:avLst/>
          </a:prstGeom>
          <a:ln>
            <a:solidFill>
              <a:schemeClr val="tx1"/>
            </a:solidFill>
          </a:ln>
        </p:spPr>
      </p:pic>
    </p:spTree>
    <p:extLst>
      <p:ext uri="{BB962C8B-B14F-4D97-AF65-F5344CB8AC3E}">
        <p14:creationId xmlns:p14="http://schemas.microsoft.com/office/powerpoint/2010/main" val="49352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77483D3-44CA-7CF7-2B9A-D51257090817}"/>
              </a:ext>
            </a:extLst>
          </p:cNvPr>
          <p:cNvSpPr>
            <a:spLocks noGrp="1"/>
          </p:cNvSpPr>
          <p:nvPr>
            <p:ph type="sldNum" sz="quarter" idx="11"/>
          </p:nvPr>
        </p:nvSpPr>
        <p:spPr/>
        <p:txBody>
          <a:bodyPr/>
          <a:lstStyle/>
          <a:p>
            <a:fld id="{CE58CB1E-F828-4F11-99E0-327109AF9DA4}" type="slidenum">
              <a:rPr lang="de-DE" smtClean="0"/>
              <a:pPr/>
              <a:t>9</a:t>
            </a:fld>
            <a:endParaRPr lang="de-DE" dirty="0"/>
          </a:p>
        </p:txBody>
      </p:sp>
      <p:sp>
        <p:nvSpPr>
          <p:cNvPr id="5" name="Title 4">
            <a:extLst>
              <a:ext uri="{FF2B5EF4-FFF2-40B4-BE49-F238E27FC236}">
                <a16:creationId xmlns:a16="http://schemas.microsoft.com/office/drawing/2014/main" id="{9F8CF9B3-6A2B-6C7A-8D9E-0B53C216DCC9}"/>
              </a:ext>
            </a:extLst>
          </p:cNvPr>
          <p:cNvSpPr>
            <a:spLocks noGrp="1"/>
          </p:cNvSpPr>
          <p:nvPr>
            <p:ph type="title"/>
          </p:nvPr>
        </p:nvSpPr>
        <p:spPr/>
        <p:txBody>
          <a:bodyPr/>
          <a:lstStyle/>
          <a:p>
            <a:r>
              <a:rPr lang="en-US" dirty="0"/>
              <a:t>RA-to-SQL </a:t>
            </a:r>
            <a:r>
              <a:rPr lang="en-US" dirty="0" err="1"/>
              <a:t>Deparser</a:t>
            </a:r>
            <a:endParaRPr lang="en-US" dirty="0"/>
          </a:p>
        </p:txBody>
      </p:sp>
      <p:sp>
        <p:nvSpPr>
          <p:cNvPr id="6" name="Rectangle: Rounded Corners 5">
            <a:extLst>
              <a:ext uri="{FF2B5EF4-FFF2-40B4-BE49-F238E27FC236}">
                <a16:creationId xmlns:a16="http://schemas.microsoft.com/office/drawing/2014/main" id="{F9635581-AAA7-5C9F-1A6D-CF119A0F4164}"/>
              </a:ext>
            </a:extLst>
          </p:cNvPr>
          <p:cNvSpPr/>
          <p:nvPr/>
        </p:nvSpPr>
        <p:spPr>
          <a:xfrm>
            <a:off x="1431235" y="5660204"/>
            <a:ext cx="922351"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en-US" sz="1200" dirty="0">
                <a:solidFill>
                  <a:schemeClr val="tx1"/>
                </a:solidFill>
              </a:rPr>
              <a:t>SQL Parser</a:t>
            </a:r>
          </a:p>
        </p:txBody>
      </p:sp>
      <p:sp>
        <p:nvSpPr>
          <p:cNvPr id="7" name="Rectangle: Rounded Corners 6">
            <a:extLst>
              <a:ext uri="{FF2B5EF4-FFF2-40B4-BE49-F238E27FC236}">
                <a16:creationId xmlns:a16="http://schemas.microsoft.com/office/drawing/2014/main" id="{D171304F-09E6-E876-2BDD-7C37CF728455}"/>
              </a:ext>
            </a:extLst>
          </p:cNvPr>
          <p:cNvSpPr/>
          <p:nvPr/>
        </p:nvSpPr>
        <p:spPr>
          <a:xfrm>
            <a:off x="3014870" y="5660204"/>
            <a:ext cx="1048247"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en-US" sz="1200" dirty="0">
                <a:solidFill>
                  <a:schemeClr val="tx1"/>
                </a:solidFill>
              </a:rPr>
              <a:t>SQL-to-RA Parser</a:t>
            </a:r>
          </a:p>
        </p:txBody>
      </p:sp>
      <p:cxnSp>
        <p:nvCxnSpPr>
          <p:cNvPr id="9" name="Straight Arrow Connector 8">
            <a:extLst>
              <a:ext uri="{FF2B5EF4-FFF2-40B4-BE49-F238E27FC236}">
                <a16:creationId xmlns:a16="http://schemas.microsoft.com/office/drawing/2014/main" id="{921D6154-21DC-B70C-F4D7-CD793881F01D}"/>
              </a:ext>
            </a:extLst>
          </p:cNvPr>
          <p:cNvCxnSpPr>
            <a:endCxn id="6" idx="1"/>
          </p:cNvCxnSpPr>
          <p:nvPr/>
        </p:nvCxnSpPr>
        <p:spPr>
          <a:xfrm>
            <a:off x="747423" y="5934524"/>
            <a:ext cx="68381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FE57631-2F4F-E784-622A-20BEF548C9DC}"/>
              </a:ext>
            </a:extLst>
          </p:cNvPr>
          <p:cNvSpPr txBox="1"/>
          <p:nvPr/>
        </p:nvSpPr>
        <p:spPr>
          <a:xfrm>
            <a:off x="747423" y="5706827"/>
            <a:ext cx="683812" cy="193002"/>
          </a:xfrm>
          <a:prstGeom prst="rect">
            <a:avLst/>
          </a:prstGeom>
          <a:noFill/>
        </p:spPr>
        <p:txBody>
          <a:bodyPr wrap="square" lIns="0" tIns="0" rIns="0" bIns="0" rtlCol="0">
            <a:spAutoFit/>
          </a:bodyPr>
          <a:lstStyle/>
          <a:p>
            <a:pPr algn="ctr">
              <a:lnSpc>
                <a:spcPct val="114000"/>
              </a:lnSpc>
            </a:pPr>
            <a:r>
              <a:rPr lang="en-US" sz="1200" dirty="0">
                <a:latin typeface="+mn-lt"/>
              </a:rPr>
              <a:t>SQL</a:t>
            </a:r>
          </a:p>
        </p:txBody>
      </p:sp>
      <p:cxnSp>
        <p:nvCxnSpPr>
          <p:cNvPr id="11" name="Straight Arrow Connector 10">
            <a:extLst>
              <a:ext uri="{FF2B5EF4-FFF2-40B4-BE49-F238E27FC236}">
                <a16:creationId xmlns:a16="http://schemas.microsoft.com/office/drawing/2014/main" id="{358A9BDC-A48A-9395-7CDB-9C7254EA4E26}"/>
              </a:ext>
            </a:extLst>
          </p:cNvPr>
          <p:cNvCxnSpPr>
            <a:cxnSpLocks/>
            <a:stCxn id="6" idx="3"/>
            <a:endCxn id="7" idx="1"/>
          </p:cNvCxnSpPr>
          <p:nvPr/>
        </p:nvCxnSpPr>
        <p:spPr>
          <a:xfrm>
            <a:off x="2353586" y="5934524"/>
            <a:ext cx="6612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576FBA7-30AD-01CE-AA21-D2F7322E9374}"/>
              </a:ext>
            </a:extLst>
          </p:cNvPr>
          <p:cNvSpPr txBox="1"/>
          <p:nvPr/>
        </p:nvSpPr>
        <p:spPr>
          <a:xfrm>
            <a:off x="2342322" y="5706827"/>
            <a:ext cx="683812" cy="193002"/>
          </a:xfrm>
          <a:prstGeom prst="rect">
            <a:avLst/>
          </a:prstGeom>
          <a:noFill/>
        </p:spPr>
        <p:txBody>
          <a:bodyPr wrap="square" lIns="0" tIns="0" rIns="0" bIns="0" rtlCol="0">
            <a:spAutoFit/>
          </a:bodyPr>
          <a:lstStyle/>
          <a:p>
            <a:pPr algn="ctr">
              <a:lnSpc>
                <a:spcPct val="114000"/>
              </a:lnSpc>
            </a:pPr>
            <a:r>
              <a:rPr lang="en-US" sz="1200" dirty="0">
                <a:latin typeface="+mn-lt"/>
              </a:rPr>
              <a:t>AST</a:t>
            </a:r>
          </a:p>
        </p:txBody>
      </p:sp>
      <p:sp>
        <p:nvSpPr>
          <p:cNvPr id="16" name="Rectangle: Rounded Corners 15">
            <a:extLst>
              <a:ext uri="{FF2B5EF4-FFF2-40B4-BE49-F238E27FC236}">
                <a16:creationId xmlns:a16="http://schemas.microsoft.com/office/drawing/2014/main" id="{76649B5C-8315-D4FC-6EF8-7D943E923014}"/>
              </a:ext>
            </a:extLst>
          </p:cNvPr>
          <p:cNvSpPr/>
          <p:nvPr/>
        </p:nvSpPr>
        <p:spPr>
          <a:xfrm>
            <a:off x="4780058" y="5660204"/>
            <a:ext cx="1048247"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en-US" sz="1200" dirty="0">
                <a:solidFill>
                  <a:schemeClr val="tx1"/>
                </a:solidFill>
              </a:rPr>
              <a:t>RA Optimizer</a:t>
            </a:r>
          </a:p>
        </p:txBody>
      </p:sp>
      <p:cxnSp>
        <p:nvCxnSpPr>
          <p:cNvPr id="17" name="Straight Arrow Connector 16">
            <a:extLst>
              <a:ext uri="{FF2B5EF4-FFF2-40B4-BE49-F238E27FC236}">
                <a16:creationId xmlns:a16="http://schemas.microsoft.com/office/drawing/2014/main" id="{80F8368B-53F7-2263-F0FA-224D0A5E564B}"/>
              </a:ext>
            </a:extLst>
          </p:cNvPr>
          <p:cNvCxnSpPr>
            <a:cxnSpLocks/>
            <a:stCxn id="7" idx="3"/>
            <a:endCxn id="16" idx="1"/>
          </p:cNvCxnSpPr>
          <p:nvPr/>
        </p:nvCxnSpPr>
        <p:spPr>
          <a:xfrm>
            <a:off x="4063117" y="5934524"/>
            <a:ext cx="71694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BEC2EEA-1AFB-F257-8DAE-CB95A1DA3547}"/>
              </a:ext>
            </a:extLst>
          </p:cNvPr>
          <p:cNvSpPr txBox="1"/>
          <p:nvPr/>
        </p:nvSpPr>
        <p:spPr>
          <a:xfrm>
            <a:off x="4079681" y="5702851"/>
            <a:ext cx="683812" cy="193002"/>
          </a:xfrm>
          <a:prstGeom prst="rect">
            <a:avLst/>
          </a:prstGeom>
          <a:noFill/>
        </p:spPr>
        <p:txBody>
          <a:bodyPr wrap="square" lIns="0" tIns="0" rIns="0" bIns="0" rtlCol="0">
            <a:spAutoFit/>
          </a:bodyPr>
          <a:lstStyle/>
          <a:p>
            <a:pPr algn="ctr">
              <a:lnSpc>
                <a:spcPct val="114000"/>
              </a:lnSpc>
            </a:pPr>
            <a:r>
              <a:rPr lang="en-US" sz="1200" dirty="0">
                <a:latin typeface="+mn-lt"/>
              </a:rPr>
              <a:t>RA Tree</a:t>
            </a:r>
          </a:p>
        </p:txBody>
      </p:sp>
      <p:sp>
        <p:nvSpPr>
          <p:cNvPr id="19" name="Rectangle: Rounded Corners 18">
            <a:extLst>
              <a:ext uri="{FF2B5EF4-FFF2-40B4-BE49-F238E27FC236}">
                <a16:creationId xmlns:a16="http://schemas.microsoft.com/office/drawing/2014/main" id="{97E33221-1713-1D4B-C180-03C270F08B99}"/>
              </a:ext>
            </a:extLst>
          </p:cNvPr>
          <p:cNvSpPr/>
          <p:nvPr/>
        </p:nvSpPr>
        <p:spPr>
          <a:xfrm>
            <a:off x="6545246" y="5660204"/>
            <a:ext cx="1048247" cy="548640"/>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en-US" sz="1200" dirty="0">
                <a:solidFill>
                  <a:schemeClr val="tx1"/>
                </a:solidFill>
              </a:rPr>
              <a:t>RA-to-SQL Deparser</a:t>
            </a:r>
          </a:p>
        </p:txBody>
      </p:sp>
      <p:cxnSp>
        <p:nvCxnSpPr>
          <p:cNvPr id="20" name="Straight Arrow Connector 19">
            <a:extLst>
              <a:ext uri="{FF2B5EF4-FFF2-40B4-BE49-F238E27FC236}">
                <a16:creationId xmlns:a16="http://schemas.microsoft.com/office/drawing/2014/main" id="{0540F065-39E3-5134-AD09-B1D584FED414}"/>
              </a:ext>
            </a:extLst>
          </p:cNvPr>
          <p:cNvCxnSpPr>
            <a:cxnSpLocks/>
            <a:stCxn id="16" idx="3"/>
            <a:endCxn id="19" idx="1"/>
          </p:cNvCxnSpPr>
          <p:nvPr/>
        </p:nvCxnSpPr>
        <p:spPr>
          <a:xfrm>
            <a:off x="5828305" y="5934524"/>
            <a:ext cx="71694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D85F1B3C-B522-EFE2-8C02-B8D925226400}"/>
              </a:ext>
            </a:extLst>
          </p:cNvPr>
          <p:cNvSpPr txBox="1"/>
          <p:nvPr/>
        </p:nvSpPr>
        <p:spPr>
          <a:xfrm>
            <a:off x="5844869" y="5702851"/>
            <a:ext cx="683812" cy="193002"/>
          </a:xfrm>
          <a:prstGeom prst="rect">
            <a:avLst/>
          </a:prstGeom>
          <a:noFill/>
        </p:spPr>
        <p:txBody>
          <a:bodyPr wrap="square" lIns="0" tIns="0" rIns="0" bIns="0" rtlCol="0">
            <a:spAutoFit/>
          </a:bodyPr>
          <a:lstStyle/>
          <a:p>
            <a:pPr algn="ctr">
              <a:lnSpc>
                <a:spcPct val="114000"/>
              </a:lnSpc>
            </a:pPr>
            <a:r>
              <a:rPr lang="en-US" sz="1200" dirty="0">
                <a:latin typeface="+mn-lt"/>
              </a:rPr>
              <a:t>RA Tree</a:t>
            </a:r>
          </a:p>
        </p:txBody>
      </p:sp>
      <p:cxnSp>
        <p:nvCxnSpPr>
          <p:cNvPr id="25" name="Straight Arrow Connector 24">
            <a:extLst>
              <a:ext uri="{FF2B5EF4-FFF2-40B4-BE49-F238E27FC236}">
                <a16:creationId xmlns:a16="http://schemas.microsoft.com/office/drawing/2014/main" id="{BB217FE8-0341-1FB3-9A88-0F52A6BF5C8D}"/>
              </a:ext>
            </a:extLst>
          </p:cNvPr>
          <p:cNvCxnSpPr>
            <a:cxnSpLocks/>
          </p:cNvCxnSpPr>
          <p:nvPr/>
        </p:nvCxnSpPr>
        <p:spPr>
          <a:xfrm>
            <a:off x="7582229" y="5930548"/>
            <a:ext cx="66128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F9DB0023-5B93-A9CF-6C72-FEE7B2A3C7C3}"/>
              </a:ext>
            </a:extLst>
          </p:cNvPr>
          <p:cNvSpPr txBox="1"/>
          <p:nvPr/>
        </p:nvSpPr>
        <p:spPr>
          <a:xfrm>
            <a:off x="7570965" y="5702851"/>
            <a:ext cx="683812" cy="193002"/>
          </a:xfrm>
          <a:prstGeom prst="rect">
            <a:avLst/>
          </a:prstGeom>
          <a:noFill/>
        </p:spPr>
        <p:txBody>
          <a:bodyPr wrap="square" lIns="0" tIns="0" rIns="0" bIns="0" rtlCol="0">
            <a:spAutoFit/>
          </a:bodyPr>
          <a:lstStyle/>
          <a:p>
            <a:pPr algn="ctr">
              <a:lnSpc>
                <a:spcPct val="114000"/>
              </a:lnSpc>
            </a:pPr>
            <a:r>
              <a:rPr lang="en-US" sz="1200" dirty="0">
                <a:latin typeface="+mn-lt"/>
              </a:rPr>
              <a:t>SQL</a:t>
            </a:r>
          </a:p>
        </p:txBody>
      </p:sp>
      <p:sp>
        <p:nvSpPr>
          <p:cNvPr id="2" name="Footer Placeholder 3">
            <a:extLst>
              <a:ext uri="{FF2B5EF4-FFF2-40B4-BE49-F238E27FC236}">
                <a16:creationId xmlns:a16="http://schemas.microsoft.com/office/drawing/2014/main" id="{3A319EF5-EAAE-2B4C-6FD7-650D7967B265}"/>
              </a:ext>
            </a:extLst>
          </p:cNvPr>
          <p:cNvSpPr>
            <a:spLocks noGrp="1"/>
          </p:cNvSpPr>
          <p:nvPr>
            <p:ph type="ftr" sz="quarter" idx="12"/>
          </p:nvPr>
        </p:nvSpPr>
        <p:spPr>
          <a:xfrm>
            <a:off x="311162" y="6473313"/>
            <a:ext cx="6464280" cy="365125"/>
          </a:xfrm>
        </p:spPr>
        <p:txBody>
          <a:bodyPr/>
          <a:lstStyle/>
          <a:p>
            <a:r>
              <a:rPr lang="de-DE" dirty="0"/>
              <a:t>Thomas Glas (TUM) | </a:t>
            </a:r>
            <a:r>
              <a:rPr lang="de-DE" dirty="0" err="1"/>
              <a:t>Guided</a:t>
            </a:r>
            <a:r>
              <a:rPr lang="de-DE" dirty="0"/>
              <a:t> Research | </a:t>
            </a:r>
            <a:r>
              <a:rPr lang="de-DE" dirty="0" err="1"/>
              <a:t>Optimizing</a:t>
            </a:r>
            <a:r>
              <a:rPr lang="de-DE" dirty="0"/>
              <a:t> </a:t>
            </a:r>
            <a:r>
              <a:rPr lang="de-DE" dirty="0" err="1"/>
              <a:t>Queries</a:t>
            </a:r>
            <a:r>
              <a:rPr lang="de-DE" dirty="0"/>
              <a:t> on SQL-Level</a:t>
            </a:r>
            <a:endParaRPr lang="en-US" dirty="0"/>
          </a:p>
        </p:txBody>
      </p:sp>
      <p:pic>
        <p:nvPicPr>
          <p:cNvPr id="8" name="Picture 7">
            <a:extLst>
              <a:ext uri="{FF2B5EF4-FFF2-40B4-BE49-F238E27FC236}">
                <a16:creationId xmlns:a16="http://schemas.microsoft.com/office/drawing/2014/main" id="{F9AD2004-F17B-9ABB-DE81-4161D62269FE}"/>
              </a:ext>
            </a:extLst>
          </p:cNvPr>
          <p:cNvPicPr>
            <a:picLocks noChangeAspect="1"/>
          </p:cNvPicPr>
          <p:nvPr/>
        </p:nvPicPr>
        <p:blipFill>
          <a:blip r:embed="rId3"/>
          <a:stretch>
            <a:fillRect/>
          </a:stretch>
        </p:blipFill>
        <p:spPr>
          <a:xfrm>
            <a:off x="4688912" y="1461343"/>
            <a:ext cx="4172043" cy="3698744"/>
          </a:xfrm>
          <a:prstGeom prst="rect">
            <a:avLst/>
          </a:prstGeom>
        </p:spPr>
      </p:pic>
      <p:pic>
        <p:nvPicPr>
          <p:cNvPr id="27" name="Picture 26">
            <a:extLst>
              <a:ext uri="{FF2B5EF4-FFF2-40B4-BE49-F238E27FC236}">
                <a16:creationId xmlns:a16="http://schemas.microsoft.com/office/drawing/2014/main" id="{B5A9738D-2250-1A88-6577-BCBF944E39E3}"/>
              </a:ext>
            </a:extLst>
          </p:cNvPr>
          <p:cNvPicPr>
            <a:picLocks noChangeAspect="1"/>
          </p:cNvPicPr>
          <p:nvPr/>
        </p:nvPicPr>
        <p:blipFill>
          <a:blip r:embed="rId4"/>
          <a:stretch>
            <a:fillRect/>
          </a:stretch>
        </p:blipFill>
        <p:spPr>
          <a:xfrm>
            <a:off x="121507" y="1998979"/>
            <a:ext cx="4442334" cy="3020327"/>
          </a:xfrm>
          <a:prstGeom prst="rect">
            <a:avLst/>
          </a:prstGeom>
          <a:ln>
            <a:solidFill>
              <a:schemeClr val="tx1"/>
            </a:solidFill>
          </a:ln>
        </p:spPr>
      </p:pic>
    </p:spTree>
    <p:extLst>
      <p:ext uri="{BB962C8B-B14F-4D97-AF65-F5344CB8AC3E}">
        <p14:creationId xmlns:p14="http://schemas.microsoft.com/office/powerpoint/2010/main" val="1262737944"/>
      </p:ext>
    </p:extLst>
  </p:cSld>
  <p:clrMapOvr>
    <a:masterClrMapping/>
  </p:clrMapOvr>
</p:sld>
</file>

<file path=ppt/theme/theme1.xml><?xml version="1.0" encoding="utf-8"?>
<a:theme xmlns:a="http://schemas.openxmlformats.org/drawingml/2006/main" name="160104_TUM_Praesentation_p_v1">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1" id="{2E019856-8A39-4989-9AE1-7C5D0D17D45C}" vid="{3AA9884A-113D-4C11-9945-C6A08D921A6E}"/>
    </a:ext>
  </a:extLst>
</a:theme>
</file>

<file path=ppt/theme/theme2.xml><?xml version="1.0" encoding="utf-8"?>
<a:theme xmlns:a="http://schemas.openxmlformats.org/drawingml/2006/main" name="Titel 2">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1" id="{2E019856-8A39-4989-9AE1-7C5D0D17D45C}" vid="{402C367E-F50E-423C-A37C-5A8CABF57FC5}"/>
    </a:ext>
  </a:extLst>
</a:theme>
</file>

<file path=ppt/theme/theme3.xml><?xml version="1.0" encoding="utf-8"?>
<a:theme xmlns:a="http://schemas.openxmlformats.org/drawingml/2006/main" name="Titel 3">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1" id="{2E019856-8A39-4989-9AE1-7C5D0D17D45C}" vid="{5CCDF41C-F6E0-4FD6-99AE-3A51B2B147FF}"/>
    </a:ext>
  </a:extLst>
</a:theme>
</file>

<file path=ppt/theme/theme4.xml><?xml version="1.0" encoding="utf-8"?>
<a:theme xmlns:a="http://schemas.openxmlformats.org/drawingml/2006/main" name="Inhalt">
  <a:themeElements>
    <a:clrScheme name="TUM">
      <a:dk1>
        <a:sysClr val="windowText" lastClr="000000"/>
      </a:dk1>
      <a:lt1>
        <a:sysClr val="window" lastClr="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1" id="{2E019856-8A39-4989-9AE1-7C5D0D17D45C}" vid="{1567C3F1-47A2-4B46-B4FE-8FF264F6166D}"/>
    </a:ext>
  </a:extLst>
</a:theme>
</file>

<file path=ppt/theme/theme5.xml><?xml version="1.0" encoding="utf-8"?>
<a:theme xmlns:a="http://schemas.openxmlformats.org/drawingml/2006/main" name="Kapiteltrenner blau">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1" id="{2E019856-8A39-4989-9AE1-7C5D0D17D45C}" vid="{F07EE733-870D-406F-B5B6-25783610C7BF}"/>
    </a:ext>
  </a:extLst>
</a:theme>
</file>

<file path=ppt/theme/theme6.xml><?xml version="1.0" encoding="utf-8"?>
<a:theme xmlns:a="http://schemas.openxmlformats.org/drawingml/2006/main" name="Kapiteltrenner schwarz">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1" id="{2E019856-8A39-4989-9AE1-7C5D0D17D45C}" vid="{B8BECA3F-AAB3-4A25-9CB6-CCBE808D17ED}"/>
    </a:ext>
  </a:extLst>
</a:theme>
</file>

<file path=ppt/theme/theme7.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932EB33D90DDCF4E90276E34A83AC5A9" ma:contentTypeVersion="0" ma:contentTypeDescription="Ein neues Dokument erstellen." ma:contentTypeScope="" ma:versionID="10f2dd84e301531e8bea3f4c8bb0d76d">
  <xsd:schema xmlns:xsd="http://www.w3.org/2001/XMLSchema" xmlns:xs="http://www.w3.org/2001/XMLSchema" xmlns:p="http://schemas.microsoft.com/office/2006/metadata/properties" targetNamespace="http://schemas.microsoft.com/office/2006/metadata/properties" ma:root="true" ma:fieldsID="4ed67c85817a5fb8ab10876713085bed">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423AC7C-00EE-414E-8EBD-3CE723A0C1BB}">
  <ds:schemaRefs>
    <ds:schemaRef ds:uri="http://schemas.microsoft.com/office/infopath/2007/PartnerControls"/>
    <ds:schemaRef ds:uri="http://purl.org/dc/terms/"/>
    <ds:schemaRef ds:uri="http://purl.org/dc/dcmitype/"/>
    <ds:schemaRef ds:uri="http://purl.org/dc/elements/1.1/"/>
    <ds:schemaRef ds:uri="http://schemas.microsoft.com/office/2006/documentManagement/types"/>
    <ds:schemaRef ds:uri="http://schemas.openxmlformats.org/package/2006/metadata/core-propertie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3ECD807C-EABC-42BA-87B9-9EF661C11D44}">
  <ds:schemaRefs>
    <ds:schemaRef ds:uri="http://schemas.microsoft.com/sharepoint/v3/contenttype/forms"/>
  </ds:schemaRefs>
</ds:datastoreItem>
</file>

<file path=customXml/itemProps3.xml><?xml version="1.0" encoding="utf-8"?>
<ds:datastoreItem xmlns:ds="http://schemas.openxmlformats.org/officeDocument/2006/customXml" ds:itemID="{80B112C8-71BA-4D35-BE76-4FD7BA95A6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2111_Praesentationsvorlage_3-4 (1)</Template>
  <TotalTime>0</TotalTime>
  <Words>1248</Words>
  <Application>Microsoft Office PowerPoint</Application>
  <PresentationFormat>On-screen Show (4:3)</PresentationFormat>
  <Paragraphs>174</Paragraphs>
  <Slides>14</Slides>
  <Notes>14</Notes>
  <HiddenSlides>0</HiddenSlides>
  <MMClips>0</MMClips>
  <ScaleCrop>false</ScaleCrop>
  <HeadingPairs>
    <vt:vector size="6" baseType="variant">
      <vt:variant>
        <vt:lpstr>Fonts Used</vt:lpstr>
      </vt:variant>
      <vt:variant>
        <vt:i4>5</vt:i4>
      </vt:variant>
      <vt:variant>
        <vt:lpstr>Theme</vt:lpstr>
      </vt:variant>
      <vt:variant>
        <vt:i4>6</vt:i4>
      </vt:variant>
      <vt:variant>
        <vt:lpstr>Slide Titles</vt:lpstr>
      </vt:variant>
      <vt:variant>
        <vt:i4>14</vt:i4>
      </vt:variant>
    </vt:vector>
  </HeadingPairs>
  <TitlesOfParts>
    <vt:vector size="25" baseType="lpstr">
      <vt:lpstr>Arial</vt:lpstr>
      <vt:lpstr>Calibri</vt:lpstr>
      <vt:lpstr>Courier New</vt:lpstr>
      <vt:lpstr>Symbol</vt:lpstr>
      <vt:lpstr>Wingdings</vt:lpstr>
      <vt:lpstr>160104_TUM_Praesentation_p_v1</vt:lpstr>
      <vt:lpstr>Titel 2</vt:lpstr>
      <vt:lpstr>Titel 3</vt:lpstr>
      <vt:lpstr>Inhalt</vt:lpstr>
      <vt:lpstr>Kapiteltrenner blau</vt:lpstr>
      <vt:lpstr>Kapiteltrenner schwarz</vt:lpstr>
      <vt:lpstr>Optimizing Queries on SQL-Level</vt:lpstr>
      <vt:lpstr>What‘s the problem?</vt:lpstr>
      <vt:lpstr>Correlated Subqueries…</vt:lpstr>
      <vt:lpstr>We can decorrelate this query in SQL</vt:lpstr>
      <vt:lpstr>Architecture</vt:lpstr>
      <vt:lpstr>SQL Parser</vt:lpstr>
      <vt:lpstr>SQL-to-RA Parser</vt:lpstr>
      <vt:lpstr>RA Optimizer</vt:lpstr>
      <vt:lpstr>RA-to-SQL Deparser</vt:lpstr>
      <vt:lpstr>To decouple, or not to decouple</vt:lpstr>
      <vt:lpstr>To decouple, or not to decouple</vt:lpstr>
      <vt:lpstr>Correlated exists and in subqueries</vt:lpstr>
      <vt:lpstr>Correlated exists and in subqueries</vt:lpstr>
      <vt:lpstr>Results</vt:lpstr>
    </vt:vector>
  </TitlesOfParts>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Unnesting</dc:title>
  <dc:creator>Thomas Glas</dc:creator>
  <cp:lastModifiedBy>Thomas Glas</cp:lastModifiedBy>
  <cp:revision>62</cp:revision>
  <cp:lastPrinted>2015-07-30T14:04:45Z</cp:lastPrinted>
  <dcterms:created xsi:type="dcterms:W3CDTF">2023-03-20T16:12:14Z</dcterms:created>
  <dcterms:modified xsi:type="dcterms:W3CDTF">2023-04-04T18:38:53Z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0x010100932EB33D90DDCF4E90276E34A83AC5A9</vt:lpwstr>
  </property>
</Properties>
</file>