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3" r:id="rId4"/>
    <p:sldId id="273" r:id="rId5"/>
    <p:sldId id="274" r:id="rId6"/>
    <p:sldId id="275" r:id="rId7"/>
    <p:sldId id="276" r:id="rId8"/>
    <p:sldId id="277" r:id="rId9"/>
    <p:sldId id="278" r:id="rId10"/>
    <p:sldId id="261" r:id="rId11"/>
    <p:sldId id="272" r:id="rId12"/>
    <p:sldId id="279" r:id="rId13"/>
    <p:sldId id="264" r:id="rId14"/>
    <p:sldId id="280" r:id="rId15"/>
    <p:sldId id="281" r:id="rId16"/>
    <p:sldId id="282" r:id="rId17"/>
    <p:sldId id="267" r:id="rId18"/>
    <p:sldId id="268" r:id="rId19"/>
    <p:sldId id="258" r:id="rId2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5C88B9-F2DD-4595-BE19-DB9A48CA0030}" type="datetimeFigureOut">
              <a:rPr lang="de-DE"/>
              <a:pPr>
                <a:defRPr/>
              </a:pPr>
              <a:t>16.11.2016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EF533-91D2-4A36-9549-C48608B936C7}" type="slidenum">
              <a:rPr lang="de-DE" altLang="de-DE"/>
              <a:pPr/>
              <a:t>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7B5E5D4-C641-4DE7-8AE8-FC6EA8FE2B31}" type="datetimeFigureOut">
              <a:rPr lang="de-DE"/>
              <a:pPr>
                <a:defRPr/>
              </a:pPr>
              <a:t>16.11.2016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E14FFE-E01B-461A-8D8E-D91C17AFA971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Agenda: wo sind wir aktiv.  </a:t>
            </a:r>
            <a:endParaRPr lang="de-DE" altLang="de-DE"/>
          </a:p>
          <a:p>
            <a:r>
              <a:rPr lang="DE-DE" altLang="de-DE"/>
              <a:t> geplante Maßnahmen und vorläufig geplantes Testszenario</a:t>
            </a:r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62A1A-45D4-444E-B1AD-F9CAFA18D744}" type="slidenum">
              <a:rPr lang="de-DE" altLang="de-DE"/>
              <a:pPr eaLnBrk="1" hangingPunct="1"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5308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Wir haben die Maßnahmen in vier Kategorien geteilt: </a:t>
            </a:r>
            <a:endParaRPr lang="de-DE"/>
          </a:p>
          <a:p>
            <a:r>
              <a:rPr lang="DE-DE"/>
              <a:t>Maßnahmen zur..  </a:t>
            </a:r>
            <a:endParaRPr lang="de-DE"/>
          </a:p>
          <a:p>
            <a:r>
              <a:rPr lang="DE-DE"/>
              <a:t>     Produktivitätsverbesserungen </a:t>
            </a:r>
            <a:endParaRPr lang="de-DE"/>
          </a:p>
          <a:p>
            <a:r>
              <a:rPr lang="DE-DE"/>
              <a:t>     Fehlervorbeugung </a:t>
            </a:r>
            <a:endParaRPr lang="de-DE"/>
          </a:p>
          <a:p>
            <a:r>
              <a:rPr lang="DE-DE"/>
              <a:t>     Fehlerkontrolle </a:t>
            </a:r>
            <a:endParaRPr lang="de-DE"/>
          </a:p>
          <a:p>
            <a:r>
              <a:rPr lang="DE-DE"/>
              <a:t>     Fehlerkorrektur 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4FFE-E01B-461A-8D8E-D91C17AFA971}" type="slidenum">
              <a:rPr lang="de-DE" altLang="de-DE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87974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Wir haben uns die Maßnahmen in vier Kategorien geteilt:</a:t>
            </a:r>
            <a:endParaRPr lang="de-DE"/>
          </a:p>
          <a:p>
            <a:r>
              <a:rPr lang="DE-DE"/>
              <a:t>Maßnahmen zur.. </a:t>
            </a:r>
            <a:endParaRPr lang="de-DE"/>
          </a:p>
          <a:p>
            <a:r>
              <a:rPr lang="DE-DE"/>
              <a:t>     Produktivitätsverbesserungen</a:t>
            </a:r>
            <a:endParaRPr lang="de-DE"/>
          </a:p>
          <a:p>
            <a:r>
              <a:rPr lang="DE-DE"/>
              <a:t>     Fehlervorbeugung</a:t>
            </a:r>
            <a:endParaRPr lang="de-DE"/>
          </a:p>
          <a:p>
            <a:r>
              <a:rPr lang="DE-DE"/>
              <a:t>     Fehlerkontrolle</a:t>
            </a:r>
            <a:endParaRPr lang="de-DE"/>
          </a:p>
          <a:p>
            <a:r>
              <a:rPr lang="DE-DE"/>
              <a:t>     Fehlerkorrektur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4FFE-E01B-461A-8D8E-D91C17AFA971}" type="slidenum">
              <a:rPr lang="de-DE" altLang="de-DE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1244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Zur Fehlervorbeugung haben wir Richtlinien erstellt, welche sich an denen von OOS orientieren, damit die Einarbeitung schneller geht.</a:t>
            </a:r>
            <a:endParaRPr lang="de-DE"/>
          </a:p>
          <a:p>
            <a:r>
              <a:rPr lang="DE-DE"/>
              <a:t>Zudem arbeiten wir an einen </a:t>
            </a:r>
            <a:r>
              <a:rPr lang="DE-DE" err="1"/>
              <a:t>Styleguide</a:t>
            </a:r>
            <a:r>
              <a:rPr lang="DE-DE"/>
              <a:t>, indem wir wenige wichtige Punkte aus dem von Google aufzählen. Der Letzt genannte ist dabei völlig </a:t>
            </a:r>
            <a:r>
              <a:rPr lang="DE-DE" err="1"/>
              <a:t>optional,weil</a:t>
            </a:r>
            <a:r>
              <a:rPr lang="DE-DE"/>
              <a:t> wir uns an das Lastenheft richten und im Zweifel die Frontendentwickler darauf zurückgreifen können.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4FFE-E01B-461A-8D8E-D91C17AFA971}" type="slidenum">
              <a:rPr lang="de-DE" altLang="de-DE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8114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Zur Fehlerkontrolle wollen wir im Backendbereich auf Automatisierte Tests mit </a:t>
            </a:r>
            <a:r>
              <a:rPr lang="DE-DE" err="1"/>
              <a:t>JUnit</a:t>
            </a:r>
            <a:r>
              <a:rPr lang="DE-DE"/>
              <a:t> setzen.Ein Stichwort hier wäre </a:t>
            </a:r>
            <a:r>
              <a:rPr lang="DE-DE" err="1"/>
              <a:t>test</a:t>
            </a:r>
            <a:r>
              <a:rPr lang="DE-DE"/>
              <a:t> </a:t>
            </a:r>
            <a:r>
              <a:rPr lang="DE-DE" err="1"/>
              <a:t>driven</a:t>
            </a:r>
            <a:r>
              <a:rPr lang="DE-DE"/>
              <a:t> design.Beim Frontend bevorzugen wir aktuell manuelles Testen, da wir keine Erfahrung mit dem UI Testframework von z.B .Espresso haben – muss evtl. Geklärt werden wegen dem Aufwand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4FFE-E01B-461A-8D8E-D91C17AFA971}" type="slidenum">
              <a:rPr lang="de-DE" altLang="de-DE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2427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Zur Fehlerkorrektur wollen wir anhand des unterschriebenen Lastenhefts Testabläufe definieren(z.B. aus dem Aktivitätsdiagramm)und eine </a:t>
            </a:r>
            <a:r>
              <a:rPr lang="DE-DE" err="1"/>
              <a:t>Fehlerta</a:t>
            </a:r>
            <a:endParaRPr lang="de-DE" err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4FFE-E01B-461A-8D8E-D91C17AFA971}" type="slidenum">
              <a:rPr lang="de-DE" altLang="de-DE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0661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Schon während der Implementierungsphase können uns die automatisierten Tests bei der Kontrolle zur Fehlervermeidung helfen.</a:t>
            </a:r>
            <a:endParaRPr lang="de-DE"/>
          </a:p>
          <a:p>
            <a:r>
              <a:rPr lang="DE-DE"/>
              <a:t>Für den UI Test verwendet wir reale Geräte zum Testen verwenden. Dabei erarbeiten wir einen Testplan für jeden Testfall wo beim Test der Ist Zustand notiert werden muss.</a:t>
            </a:r>
            <a:endParaRPr lang="de-DE"/>
          </a:p>
          <a:p>
            <a:r>
              <a:rPr lang="DE-DE"/>
              <a:t>Anschließend wird der Sollzustand damit verglichen.</a:t>
            </a:r>
            <a:endParaRPr lang="de-DE"/>
          </a:p>
          <a:p>
            <a:r>
              <a:rPr lang="DE-DE"/>
              <a:t>Der Zustand der Testablaufes wird vermerkt und wenn Fehler auftreten dieser korrigiert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4FFE-E01B-461A-8D8E-D91C17AFA971}" type="slidenum">
              <a:rPr lang="de-DE" altLang="de-DE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8345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Abschlussbild.. </a:t>
            </a:r>
            <a:r>
              <a:rPr lang="DE-DE" altLang="de-DE" err="1"/>
              <a:t>Teambuilding</a:t>
            </a:r>
            <a:r>
              <a:rPr lang="DE-DE" altLang="de-DE"/>
              <a:t>!! :D</a:t>
            </a:r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871FDE-98E2-4CD5-864C-48A93DCB4584}" type="slidenum">
              <a:rPr lang="de-DE" altLang="de-DE"/>
              <a:pPr eaLnBrk="1" hangingPunct="1"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79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Zuerst unserer genereller Auftrag.</a:t>
            </a:r>
            <a:endParaRPr lang="de-DE" altLang="de-DE"/>
          </a:p>
          <a:p>
            <a:r>
              <a:rPr lang="DE-DE" altLang="de-DE"/>
              <a:t>Wir sind im kompletten Projektablauf aktiv, wobei in jeder Phase folgender Arbeitszyklus anfällt:</a:t>
            </a:r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62A1A-45D4-444E-B1AD-F9CAFA18D744}" type="slidenum">
              <a:rPr lang="de-DE" altLang="de-DE"/>
              <a:pPr eaLnBrk="1" hangingPunct="1"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53972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// Hier der Arbeitszyklus im Überblick.</a:t>
            </a:r>
            <a:endParaRPr lang="de-DE" altLang="de-DE"/>
          </a:p>
          <a:p>
            <a:r>
              <a:rPr lang="DE-DE" altLang="de-DE"/>
              <a:t>Dier </a:t>
            </a:r>
            <a:r>
              <a:rPr lang="DE-DE" altLang="de-DE" err="1"/>
              <a:t>Zyclus</a:t>
            </a:r>
            <a:r>
              <a:rPr lang="DE-DE" altLang="de-DE"/>
              <a:t> beginnt bei der Planung: Der Phasenablauf wird definiert und Maßnahmen für </a:t>
            </a:r>
            <a:r>
              <a:rPr lang="DE-DE" altLang="de-DE" err="1"/>
              <a:t>Fehlervermeidungen</a:t>
            </a:r>
            <a:r>
              <a:rPr lang="DE-DE" altLang="de-DE"/>
              <a:t> getroffen.</a:t>
            </a:r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62A1A-45D4-444E-B1AD-F9CAFA18D744}" type="slidenum">
              <a:rPr lang="de-DE" altLang="de-DE"/>
              <a:pPr eaLnBrk="1" hangingPunct="1"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83068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Anschließend wird der geplante Ablauf ausgeführt oder Fehler korrigiert.</a:t>
            </a:r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62A1A-45D4-444E-B1AD-F9CAFA18D744}" type="slidenum">
              <a:rPr lang="de-DE" altLang="de-DE"/>
              <a:pPr eaLnBrk="1" hangingPunct="1"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3624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Schließlich wird das Ergebnis auf Konsistenz und Richtigkeit überprüft und die Effizient des Ablaufes analysiert.</a:t>
            </a:r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62A1A-45D4-444E-B1AD-F9CAFA18D744}" type="slidenum">
              <a:rPr lang="de-DE" altLang="de-DE"/>
              <a:pPr eaLnBrk="1" hangingPunct="1"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63438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Danach wird der Prozessablauf reflektiert um generelle Änderungsmaßnahmen zu treffen (</a:t>
            </a:r>
            <a:r>
              <a:rPr lang="DE-DE" altLang="de-DE" err="1"/>
              <a:t>z.B.kann</a:t>
            </a:r>
            <a:r>
              <a:rPr lang="DE-DE" altLang="de-DE"/>
              <a:t> zukünftig die Kommunikation und Verteilung von Aufgabenverbessert werden (ISSUES auf </a:t>
            </a:r>
            <a:r>
              <a:rPr lang="DE-DE" altLang="de-DE" err="1"/>
              <a:t>Github</a:t>
            </a:r>
            <a:r>
              <a:rPr lang="DE-DE" altLang="de-DE"/>
              <a:t> anlegen anstatt im vollgespammten Chatdiese zu posten wo sie untergehen)</a:t>
            </a:r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62A1A-45D4-444E-B1AD-F9CAFA18D744}" type="slidenum">
              <a:rPr lang="de-DE" altLang="de-DE"/>
              <a:pPr eaLnBrk="1" hangingPunct="1"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5060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Anschließend werden bei Fehler die Korrekturen geplant oder überfällige Maßnahmengetroffen, die danach in der Ausführung umgesetzt werden usw.</a:t>
            </a:r>
            <a:endParaRPr lang="de-DE" altLang="de-DE"/>
          </a:p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62A1A-45D4-444E-B1AD-F9CAFA18D744}" type="slidenum">
              <a:rPr lang="de-DE" altLang="de-DE"/>
              <a:pPr eaLnBrk="1" hangingPunct="1"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84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Nun zu unserem konkreten Projekt. </a:t>
            </a:r>
            <a:endParaRPr lang="de-DE"/>
          </a:p>
          <a:p>
            <a:r>
              <a:rPr lang="DE-DE"/>
              <a:t>Hier ist ein grober Überblick über unseren Projektablauf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4FFE-E01B-461A-8D8E-D91C17AFA971}" type="slidenum">
              <a:rPr lang="de-DE" altLang="de-DE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1269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Wir haben das Projekt geplant, das Lastenheft erstellt, von uns korrigiert und dem Kunden zum gegenlesen gegeben. Bis Ende der Woche ist klar ob die Unterschrift erfolgen kann.</a:t>
            </a:r>
            <a:endParaRPr lang="de-DE"/>
          </a:p>
          <a:p>
            <a:r>
              <a:rPr lang="DE-DE"/>
              <a:t>Aktuell planen und bereiten wir die ersten Maßnahmen für die Implementierung vor, welche gleich genannt werden.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4FFE-E01B-461A-8D8E-D91C17AFA971}" type="slidenum">
              <a:rPr lang="de-DE" altLang="de-DE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0690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8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5609DB90-FCAF-419A-B44B-2E3C5EB75F1F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16.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66C373EF-6949-4C98-9BC4-1C8AFAC376E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34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E82C4541-1C31-4A60-8586-024230043162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16.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8D1A7E69-2BB5-4C8F-9F53-F3616360A15E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3475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F095CC08-332C-45C4-BED2-F7950F83A33B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16.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4CECE097-31D8-45C4-AF23-3BFBE315E24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807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4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B47F5E0-1857-43BE-8C8C-09966E49CD19}" type="datetime4">
              <a:rPr lang="de-DE"/>
              <a:pPr>
                <a:defRPr/>
              </a:pPr>
              <a:t>16. November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90C5103B-8610-4CD8-903B-817BAA124562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>
                <a:solidFill>
                  <a:srgbClr val="00B1AC"/>
                </a:solidFill>
              </a:rPr>
              <a:t>Qualitätsmanager</a:t>
            </a:r>
            <a:br>
              <a:rPr lang="de-DE" altLang="de-DE"/>
            </a:br>
            <a:r>
              <a:rPr lang="DE-DE" altLang="DE-DE" sz="3200"/>
              <a:t>„</a:t>
            </a:r>
            <a:r>
              <a:rPr lang="DE-DE" altLang="DE-DE" sz="3200" err="1"/>
              <a:t>FreeSpace</a:t>
            </a:r>
            <a:r>
              <a:rPr lang="DE-DE" altLang="DE-DE" sz="3200"/>
              <a:t>“ Projekt SWE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287338" y="4241989"/>
            <a:ext cx="8064500" cy="1806386"/>
          </a:xfrm>
        </p:spPr>
        <p:txBody>
          <a:bodyPr/>
          <a:lstStyle/>
          <a:p>
            <a:endParaRPr lang="de-DE" altLang="de-DE"/>
          </a:p>
          <a:p>
            <a:endParaRPr lang="DE-DE" altLang="DE-DE"/>
          </a:p>
          <a:p>
            <a:r>
              <a:rPr lang="DE-DE" altLang="DE-DE"/>
              <a:t>16.11.2016</a:t>
            </a:r>
            <a:endParaRPr lang="de-DE" altLang="de-DE"/>
          </a:p>
        </p:txBody>
      </p:sp>
      <p:sp>
        <p:nvSpPr>
          <p:cNvPr id="7172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ELEKTROTECHNIK UND INFORMATIONSTECHNIK  |  WWW.FH-AACHEN.DE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>
                <a:solidFill>
                  <a:schemeClr val="accent1"/>
                </a:solidFill>
              </a:rPr>
              <a:t>Wo sind wir aktiv?</a:t>
            </a:r>
            <a:br>
              <a:rPr lang="de-DE" altLang="DE-DE"/>
            </a:br>
            <a:r>
              <a:rPr lang="DE-DE" altLang="DE-DE" sz="1600">
                <a:solidFill>
                  <a:srgbClr val="000000"/>
                </a:solidFill>
                <a:latin typeface="Verdana"/>
              </a:rPr>
              <a:t>aktueller Stand</a:t>
            </a:r>
            <a:br>
              <a:rPr lang="de-DE" altLang="DE-DE"/>
            </a:br>
            <a:endParaRPr lang="DE-DE" altLang="de-DE">
              <a:latin typeface="Verdana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764164" y="2095500"/>
            <a:ext cx="3322615" cy="369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1. Projektplanung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64164" y="2581275"/>
            <a:ext cx="3341581" cy="369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2. Lastenheft schreiben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764164" y="3086100"/>
            <a:ext cx="333147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3. Unterschrift Lastenheft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64164" y="3543300"/>
            <a:ext cx="3332114" cy="369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4. Implementierung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764164" y="4029075"/>
            <a:ext cx="3313116" cy="369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5.Test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764164" y="4533900"/>
            <a:ext cx="3303618" cy="369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6.Abnahme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764164" y="5038725"/>
            <a:ext cx="3294489" cy="369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7. Projektpräsentation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>
                <a:solidFill>
                  <a:schemeClr val="accent1"/>
                </a:solidFill>
              </a:rPr>
              <a:t>Wo sind wir aktiv?</a:t>
            </a:r>
            <a:br>
              <a:rPr lang="de-DE" altLang="DE-DE"/>
            </a:br>
            <a:r>
              <a:rPr lang="DE-DE" altLang="DE-DE" sz="1600">
                <a:solidFill>
                  <a:srgbClr val="000000"/>
                </a:solidFill>
                <a:latin typeface="Verdana"/>
              </a:rPr>
              <a:t>aktueller Stand </a:t>
            </a:r>
            <a:endParaRPr lang="de-DE" altLang="de-DE" sz="1600">
              <a:latin typeface="Verdana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764164" y="2095500"/>
            <a:ext cx="3322615" cy="3698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1. Projektplanung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64164" y="2581275"/>
            <a:ext cx="3341581" cy="369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2. Lastenheft schreiben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764164" y="3086100"/>
            <a:ext cx="333147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3. Unterschrift Lastenheft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64164" y="3543300"/>
            <a:ext cx="3332114" cy="369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4. Implementierung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764164" y="4029075"/>
            <a:ext cx="3313116" cy="369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5.Test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764164" y="4533900"/>
            <a:ext cx="3303618" cy="369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6.Abnahme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764164" y="5038725"/>
            <a:ext cx="3294489" cy="369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7. Projektpräsentation</a:t>
            </a:r>
          </a:p>
        </p:txBody>
      </p:sp>
      <p:sp>
        <p:nvSpPr>
          <p:cNvPr id="4" name="Pfeil: nach links 3"/>
          <p:cNvSpPr/>
          <p:nvPr/>
        </p:nvSpPr>
        <p:spPr>
          <a:xfrm>
            <a:off x="6281738" y="2786063"/>
            <a:ext cx="1927761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5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accent1"/>
                </a:solidFill>
              </a:rPr>
              <a:t>Geplante Maßnahmen</a:t>
            </a:r>
            <a:endParaRPr lang="de-DE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Geplante Maßnahmen</a:t>
            </a:r>
            <a:endParaRPr lang="de-DE"/>
          </a:p>
          <a:p>
            <a:endParaRPr lang="de-DE" sz="1800"/>
          </a:p>
          <a:p>
            <a:r>
              <a:rPr lang="DE-DE" sz="1800" b="1"/>
              <a:t>Maßnahmen zur.</a:t>
            </a:r>
            <a:r>
              <a:rPr lang="DE-DE" sz="1800"/>
              <a:t>.</a:t>
            </a:r>
            <a:endParaRPr lang="de-DE" sz="1800"/>
          </a:p>
          <a:p>
            <a:r>
              <a:rPr lang="DE-DE" sz="1600"/>
              <a:t>1. Produktivitätsverbesserung</a:t>
            </a:r>
            <a:endParaRPr lang="de-DE" sz="1600"/>
          </a:p>
          <a:p>
            <a:r>
              <a:rPr lang="DE-DE" sz="1600"/>
              <a:t>2. Fehlervorbeugung</a:t>
            </a:r>
            <a:endParaRPr lang="de-DE" sz="1600"/>
          </a:p>
          <a:p>
            <a:r>
              <a:rPr lang="DE-DE" sz="1600"/>
              <a:t>3. Fehlerkontrolle</a:t>
            </a:r>
            <a:endParaRPr lang="de-DE" sz="1600"/>
          </a:p>
          <a:p>
            <a:r>
              <a:rPr lang="DE-DE" sz="1600"/>
              <a:t>4. Fehlerkorrektur</a:t>
            </a:r>
            <a:endParaRPr lang="de-DE" sz="1600"/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70895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accent1"/>
                </a:solidFill>
              </a:rPr>
              <a:t>Geplante Maßnahmen</a:t>
            </a:r>
            <a:br>
              <a:rPr lang="de-DE"/>
            </a:br>
            <a:r>
              <a:rPr lang="DE-DE" sz="1600">
                <a:solidFill>
                  <a:srgbClr val="000000"/>
                </a:solidFill>
              </a:rPr>
              <a:t>Implementierung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Maßnahmen zur Produktivitätsverbesserung: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Kommunikation von Fehler nur noch über </a:t>
            </a:r>
            <a:r>
              <a:rPr lang="DE-DE" err="1"/>
              <a:t>Issues</a:t>
            </a:r>
            <a:r>
              <a:rPr lang="DE-DE"/>
              <a:t> in </a:t>
            </a:r>
            <a:r>
              <a:rPr lang="DE-DE" err="1"/>
              <a:t>Github</a:t>
            </a:r>
            <a:endParaRPr lang="de-DE" err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73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accent1"/>
                </a:solidFill>
              </a:rPr>
              <a:t>Geplante Maßnahmen</a:t>
            </a:r>
            <a:br>
              <a:rPr lang="de-DE"/>
            </a:br>
            <a:r>
              <a:rPr lang="DE-DE" sz="1600">
                <a:solidFill>
                  <a:srgbClr val="000000"/>
                </a:solidFill>
              </a:rPr>
              <a:t>Implementierung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Maßnahmen zur Fehlervorbeugung: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Erstellung von Programmierrichtlinien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Optional </a:t>
            </a:r>
            <a:r>
              <a:rPr lang="DE-DE" err="1"/>
              <a:t>Styleguide</a:t>
            </a:r>
            <a:r>
              <a:rPr lang="DE-DE"/>
              <a:t> für Android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93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accent1"/>
                </a:solidFill>
              </a:rPr>
              <a:t>Geplante Maßnahmen</a:t>
            </a:r>
            <a:br>
              <a:rPr lang="de-DE"/>
            </a:br>
            <a:r>
              <a:rPr lang="DE-DE" sz="1600">
                <a:solidFill>
                  <a:srgbClr val="000000"/>
                </a:solidFill>
              </a:rPr>
              <a:t>Implementierung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Maßnahmen zur Fehlerkontrolle: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Backend: automatisierte Tests mit </a:t>
            </a:r>
            <a:r>
              <a:rPr lang="DE-DE" err="1"/>
              <a:t>JUnit</a:t>
            </a:r>
            <a:endParaRPr lang="de-DE" err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Frontend: automatisierte Tests mit Espresso(*)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r>
              <a:rPr lang="DE-DE"/>
              <a:t>*</a:t>
            </a:r>
            <a:r>
              <a:rPr lang="DE-DE" sz="1600"/>
              <a:t>vorläufig; Testframework Espresso unsicher-&gt; da keine Erfahrung.</a:t>
            </a:r>
            <a:endParaRPr lang="de-DE" sz="1600"/>
          </a:p>
          <a:p>
            <a:r>
              <a:rPr lang="DE-DE" sz="1600"/>
              <a:t>   Aber so viel automatisieren wie möglich</a:t>
            </a:r>
            <a:endParaRPr lang="de-DE" sz="16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71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accent1"/>
                </a:solidFill>
              </a:rPr>
              <a:t>Geplante Maßnahmen</a:t>
            </a:r>
            <a:br>
              <a:rPr lang="de-DE"/>
            </a:br>
            <a:r>
              <a:rPr lang="DE-DE" sz="1600">
                <a:solidFill>
                  <a:srgbClr val="000000"/>
                </a:solidFill>
              </a:rPr>
              <a:t>Implementierung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Maßnahmen zur Fehlerkorrektur: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Erstellung von Testabläufen anhand des finalen Lastenhefts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6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accent1"/>
                </a:solidFill>
              </a:rPr>
              <a:t>Grobes Testszenario</a:t>
            </a:r>
            <a:endParaRPr lang="de-DE">
              <a:solidFill>
                <a:schemeClr val="accent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Grobes Testszenario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30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accent1"/>
                </a:solidFill>
              </a:rPr>
              <a:t>Grobes Testszenario</a:t>
            </a:r>
            <a:br>
              <a:rPr lang="de-DE"/>
            </a:br>
            <a:r>
              <a:rPr lang="DE-DE" sz="1800"/>
              <a:t>Ziele</a:t>
            </a:r>
            <a:endParaRPr lang="DE-DE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Durchgängig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Automatisierte Tests</a:t>
            </a:r>
            <a:endParaRPr lang="de-DE" sz="200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DE" sz="2000"/>
          </a:p>
          <a:p>
            <a:r>
              <a:rPr lang="DE-DE"/>
              <a:t>Manueller Testablauf: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Erstellung eines Testplans aus finalem Lastenheft</a:t>
            </a: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Klärung von Testumgebungen (reale Geräte)</a:t>
            </a: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Bei Testdurchführung: Zu jedem Testfall Ist-Zustand notiert</a:t>
            </a: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Ist-Zustand mit Soll Zustand vergleichen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Der Testzustand wird vermerkt und ggf. korrigiert.</a:t>
            </a: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/>
          </a:p>
          <a:p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/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65873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/>
              <a:t>"Qualität ist ein wertschöpfender Weg, der nur durch ein </a:t>
            </a:r>
            <a:r>
              <a:rPr lang="DE-DE" altLang="DE-DE" b="1"/>
              <a:t>funktionierendes Team </a:t>
            </a:r>
            <a:r>
              <a:rPr lang="DE-DE" altLang="DE-DE"/>
              <a:t>bestehen kann"</a:t>
            </a:r>
            <a:br>
              <a:rPr lang="de-DE" altLang="de-DE"/>
            </a:br>
            <a:br>
              <a:rPr lang="de-DE" altLang="de-DE"/>
            </a:br>
            <a:r>
              <a:rPr lang="DE-DE" altLang="DE-DE" sz="1400">
                <a:latin typeface="Calibri"/>
              </a:rPr>
              <a:t>Sandra Kellner, TCM International Tool Consulting &amp; Management GmbH</a:t>
            </a:r>
            <a:br>
              <a:rPr lang="de-DE" altLang="de-DE"/>
            </a:br>
            <a:br>
              <a:rPr lang="de-DE" altLang="de-DE"/>
            </a:br>
            <a:br>
              <a:rPr lang="de-DE" altLang="DE-DE"/>
            </a:br>
            <a:br>
              <a:rPr lang="de-DE" altLang="DE-DE"/>
            </a:br>
            <a:endParaRPr lang="de-DE" altLang="DE-DE" sz="1100">
              <a:latin typeface="Verdana"/>
            </a:endParaRP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>
                <a:solidFill>
                  <a:schemeClr val="accent1"/>
                </a:solidFill>
              </a:rPr>
              <a:t>Inhalt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/>
              <a:t>1. Wo sind wir aktiv?</a:t>
            </a:r>
            <a:endParaRPr lang="de-DE" altLang="DE-DE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/>
              <a:t>    - genereller Auftrag</a:t>
            </a:r>
            <a:endParaRPr lang="de-DE" altLang="DE-DE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/>
              <a:t>    - Arbeitszyklus</a:t>
            </a:r>
            <a:endParaRPr lang="de-DE" altLang="DE-DE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/>
              <a:t>    - aktueller Stand</a:t>
            </a:r>
            <a:endParaRPr lang="de-DE" altLang="DE-DE"/>
          </a:p>
          <a:p>
            <a:pPr lvl="1">
              <a:spcBef>
                <a:spcPct val="0"/>
              </a:spcBef>
            </a:pPr>
            <a:r>
              <a:rPr lang="DE-DE" altLang="DE-DE"/>
              <a:t>2. Geplante Maßnahmen</a:t>
            </a:r>
            <a:endParaRPr lang="DE-DE" altLang="de-DE"/>
          </a:p>
          <a:p>
            <a:pPr lvl="1">
              <a:spcBef>
                <a:spcPct val="0"/>
              </a:spcBef>
            </a:pPr>
            <a:r>
              <a:rPr lang="DE-DE" altLang="DE-DE"/>
              <a:t>3. Testszenario</a:t>
            </a:r>
            <a:endParaRPr lang="de-DE" altLang="DE-DE"/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/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/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de-DE" alt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accent1"/>
                </a:solidFill>
              </a:rPr>
              <a:t>Wo sind wir aktiv?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Wo sind wir aktiv?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35406" y="1771650"/>
            <a:ext cx="3755176" cy="289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>
                <a:solidFill>
                  <a:schemeClr val="accent1"/>
                </a:solidFill>
              </a:rPr>
              <a:t>Wo sind wir aktiv?</a:t>
            </a:r>
            <a:br>
              <a:rPr lang="de-DE" altLang="DE-DE"/>
            </a:br>
            <a:r>
              <a:rPr lang="DE-DE" altLang="DE-DE" sz="1600">
                <a:solidFill>
                  <a:srgbClr val="000000"/>
                </a:solidFill>
                <a:latin typeface="Verdana"/>
              </a:rPr>
              <a:t>genereller Auftrag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752725" y="3619500"/>
            <a:ext cx="332261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DE-DE"/>
              <a:t>2. Projektphase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52725" y="4124325"/>
            <a:ext cx="332261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DE-DE"/>
              <a:t>3. Projektphase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754633" y="1885950"/>
            <a:ext cx="332261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DE-DE"/>
              <a:t>Projekt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52725" y="3076575"/>
            <a:ext cx="332261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/>
            <a:r>
              <a:rPr lang="DE-DE"/>
              <a:t>1. Projektphase</a:t>
            </a:r>
          </a:p>
        </p:txBody>
      </p:sp>
    </p:spTree>
    <p:extLst>
      <p:ext uri="{BB962C8B-B14F-4D97-AF65-F5344CB8AC3E}">
        <p14:creationId xmlns:p14="http://schemas.microsoft.com/office/powerpoint/2010/main" val="44815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>
                <a:solidFill>
                  <a:schemeClr val="accent1"/>
                </a:solidFill>
              </a:rPr>
              <a:t>Wo sind wir aktiv?</a:t>
            </a:r>
            <a:br>
              <a:rPr lang="de-DE" altLang="DE-DE"/>
            </a:br>
            <a:r>
              <a:rPr lang="DE-DE" altLang="DE-DE" sz="1600">
                <a:solidFill>
                  <a:srgbClr val="000000"/>
                </a:solidFill>
              </a:rPr>
              <a:t>Arbeitszyklus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lvl="1">
              <a:spcBef>
                <a:spcPct val="0"/>
              </a:spcBef>
            </a:pPr>
            <a:endParaRPr lang="de-DE" altLang="DE-DE"/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/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/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de-DE" altLang="de-DE"/>
          </a:p>
        </p:txBody>
      </p:sp>
      <p:sp>
        <p:nvSpPr>
          <p:cNvPr id="9" name="Rechteck 8"/>
          <p:cNvSpPr/>
          <p:nvPr/>
        </p:nvSpPr>
        <p:spPr>
          <a:xfrm>
            <a:off x="2487748" y="2857500"/>
            <a:ext cx="3756025" cy="810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574459" y="3076575"/>
            <a:ext cx="3594566" cy="369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1. Projektphase</a:t>
            </a:r>
          </a:p>
        </p:txBody>
      </p:sp>
      <p:sp>
        <p:nvSpPr>
          <p:cNvPr id="3" name="Ellipse 2"/>
          <p:cNvSpPr/>
          <p:nvPr/>
        </p:nvSpPr>
        <p:spPr>
          <a:xfrm>
            <a:off x="287338" y="1419225"/>
            <a:ext cx="2309682" cy="1196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Planung</a:t>
            </a:r>
            <a:endParaRPr lang="de-DE" b="1"/>
          </a:p>
        </p:txBody>
      </p:sp>
      <p:sp>
        <p:nvSpPr>
          <p:cNvPr id="10" name="Ellipse 9"/>
          <p:cNvSpPr/>
          <p:nvPr/>
        </p:nvSpPr>
        <p:spPr>
          <a:xfrm>
            <a:off x="6160053" y="1419225"/>
            <a:ext cx="2182260" cy="119697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Ausführen</a:t>
            </a:r>
            <a:endParaRPr lang="de-DE" b="1"/>
          </a:p>
        </p:txBody>
      </p:sp>
      <p:sp>
        <p:nvSpPr>
          <p:cNvPr id="11" name="Ellipse 10"/>
          <p:cNvSpPr/>
          <p:nvPr/>
        </p:nvSpPr>
        <p:spPr>
          <a:xfrm>
            <a:off x="228600" y="3908425"/>
            <a:ext cx="2352719" cy="119697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Verbessern</a:t>
            </a:r>
            <a:endParaRPr lang="de-DE" b="1"/>
          </a:p>
        </p:txBody>
      </p:sp>
      <p:sp>
        <p:nvSpPr>
          <p:cNvPr id="12" name="Ellipse 11"/>
          <p:cNvSpPr/>
          <p:nvPr/>
        </p:nvSpPr>
        <p:spPr>
          <a:xfrm>
            <a:off x="6033797" y="3897939"/>
            <a:ext cx="2309682" cy="119697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Prüfen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11431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>
                <a:solidFill>
                  <a:schemeClr val="accent1"/>
                </a:solidFill>
              </a:rPr>
              <a:t>Wo sind wir aktiv?</a:t>
            </a:r>
            <a:br>
              <a:rPr lang="de-DE" altLang="DE-DE"/>
            </a:br>
            <a:r>
              <a:rPr lang="DE-DE" altLang="DE-DE" sz="1600">
                <a:solidFill>
                  <a:srgbClr val="000000"/>
                </a:solidFill>
                <a:latin typeface="Verdana"/>
              </a:rPr>
              <a:t>Arbeitszyklus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lvl="1">
              <a:spcBef>
                <a:spcPct val="0"/>
              </a:spcBef>
            </a:pPr>
            <a:endParaRPr lang="de-DE" altLang="DE-DE"/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/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/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de-DE" altLang="de-DE"/>
          </a:p>
        </p:txBody>
      </p:sp>
      <p:sp>
        <p:nvSpPr>
          <p:cNvPr id="13" name="Rechteck 12"/>
          <p:cNvSpPr/>
          <p:nvPr/>
        </p:nvSpPr>
        <p:spPr>
          <a:xfrm>
            <a:off x="2487748" y="2857500"/>
            <a:ext cx="3756025" cy="810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574459" y="3076575"/>
            <a:ext cx="3594566" cy="369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1. Projektphase</a:t>
            </a:r>
          </a:p>
        </p:txBody>
      </p:sp>
      <p:sp>
        <p:nvSpPr>
          <p:cNvPr id="3" name="Ellipse 2"/>
          <p:cNvSpPr/>
          <p:nvPr/>
        </p:nvSpPr>
        <p:spPr>
          <a:xfrm>
            <a:off x="287338" y="1419225"/>
            <a:ext cx="2309682" cy="1196975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Planung</a:t>
            </a:r>
            <a:endParaRPr lang="de-DE" b="1"/>
          </a:p>
        </p:txBody>
      </p:sp>
      <p:sp>
        <p:nvSpPr>
          <p:cNvPr id="10" name="Ellipse 9"/>
          <p:cNvSpPr/>
          <p:nvPr/>
        </p:nvSpPr>
        <p:spPr>
          <a:xfrm>
            <a:off x="6160053" y="1419225"/>
            <a:ext cx="2182260" cy="1196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Ausführen</a:t>
            </a:r>
            <a:endParaRPr lang="de-DE" b="1"/>
          </a:p>
        </p:txBody>
      </p:sp>
      <p:sp>
        <p:nvSpPr>
          <p:cNvPr id="11" name="Ellipse 10"/>
          <p:cNvSpPr/>
          <p:nvPr/>
        </p:nvSpPr>
        <p:spPr>
          <a:xfrm>
            <a:off x="228600" y="3908425"/>
            <a:ext cx="2352719" cy="119697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Verbessern</a:t>
            </a:r>
            <a:endParaRPr lang="de-DE" b="1"/>
          </a:p>
        </p:txBody>
      </p:sp>
      <p:sp>
        <p:nvSpPr>
          <p:cNvPr id="12" name="Ellipse 11"/>
          <p:cNvSpPr/>
          <p:nvPr/>
        </p:nvSpPr>
        <p:spPr>
          <a:xfrm>
            <a:off x="6033797" y="3897939"/>
            <a:ext cx="2309682" cy="119697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Prüfen</a:t>
            </a:r>
            <a:endParaRPr lang="de-DE" b="1"/>
          </a:p>
        </p:txBody>
      </p:sp>
      <p:sp>
        <p:nvSpPr>
          <p:cNvPr id="2" name="Pfeil: nach rechts 1"/>
          <p:cNvSpPr/>
          <p:nvPr/>
        </p:nvSpPr>
        <p:spPr>
          <a:xfrm>
            <a:off x="3160713" y="1770063"/>
            <a:ext cx="2561133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07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2487748" y="2857500"/>
            <a:ext cx="3756025" cy="810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>
                <a:solidFill>
                  <a:schemeClr val="accent1"/>
                </a:solidFill>
              </a:rPr>
              <a:t>Wo sind wir aktiv?</a:t>
            </a:r>
            <a:br>
              <a:rPr lang="de-DE" altLang="DE-DE"/>
            </a:br>
            <a:r>
              <a:rPr lang="DE-DE" altLang="DE-DE" sz="1600">
                <a:solidFill>
                  <a:srgbClr val="000000"/>
                </a:solidFill>
                <a:latin typeface="Verdana"/>
              </a:rPr>
              <a:t>Arbeitszyklus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74459" y="3076575"/>
            <a:ext cx="3594566" cy="369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Projektphase</a:t>
            </a:r>
          </a:p>
        </p:txBody>
      </p:sp>
      <p:sp>
        <p:nvSpPr>
          <p:cNvPr id="3" name="Ellipse 2"/>
          <p:cNvSpPr/>
          <p:nvPr/>
        </p:nvSpPr>
        <p:spPr>
          <a:xfrm>
            <a:off x="287338" y="1419225"/>
            <a:ext cx="2309682" cy="1196975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Planung</a:t>
            </a:r>
            <a:endParaRPr lang="de-DE" b="1"/>
          </a:p>
        </p:txBody>
      </p:sp>
      <p:sp>
        <p:nvSpPr>
          <p:cNvPr id="10" name="Ellipse 9"/>
          <p:cNvSpPr/>
          <p:nvPr/>
        </p:nvSpPr>
        <p:spPr>
          <a:xfrm>
            <a:off x="6160053" y="1419225"/>
            <a:ext cx="2182260" cy="1196975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Ausführen</a:t>
            </a:r>
            <a:endParaRPr lang="de-DE" b="1"/>
          </a:p>
        </p:txBody>
      </p:sp>
      <p:sp>
        <p:nvSpPr>
          <p:cNvPr id="11" name="Ellipse 10"/>
          <p:cNvSpPr/>
          <p:nvPr/>
        </p:nvSpPr>
        <p:spPr>
          <a:xfrm>
            <a:off x="228600" y="3908425"/>
            <a:ext cx="2352719" cy="119697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Verbessern</a:t>
            </a:r>
            <a:endParaRPr lang="de-DE" b="1"/>
          </a:p>
        </p:txBody>
      </p:sp>
      <p:sp>
        <p:nvSpPr>
          <p:cNvPr id="12" name="Ellipse 11"/>
          <p:cNvSpPr/>
          <p:nvPr/>
        </p:nvSpPr>
        <p:spPr>
          <a:xfrm>
            <a:off x="6033797" y="3897939"/>
            <a:ext cx="2309682" cy="1196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Prüfen</a:t>
            </a:r>
            <a:endParaRPr lang="de-DE" b="1"/>
          </a:p>
        </p:txBody>
      </p:sp>
      <p:sp>
        <p:nvSpPr>
          <p:cNvPr id="2" name="Pfeil: nach rechts 1"/>
          <p:cNvSpPr/>
          <p:nvPr/>
        </p:nvSpPr>
        <p:spPr>
          <a:xfrm>
            <a:off x="3160713" y="1770063"/>
            <a:ext cx="2561133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unten 3"/>
          <p:cNvSpPr/>
          <p:nvPr/>
        </p:nvSpPr>
        <p:spPr>
          <a:xfrm>
            <a:off x="7004194" y="27724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25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lvl="1">
              <a:spcBef>
                <a:spcPct val="0"/>
              </a:spcBef>
            </a:pPr>
            <a:endParaRPr lang="de-DE" altLang="DE-DE"/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/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/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de-DE" altLang="de-DE"/>
          </a:p>
        </p:txBody>
      </p:sp>
      <p:sp>
        <p:nvSpPr>
          <p:cNvPr id="13" name="Rechteck 12"/>
          <p:cNvSpPr/>
          <p:nvPr/>
        </p:nvSpPr>
        <p:spPr>
          <a:xfrm>
            <a:off x="2487748" y="2857500"/>
            <a:ext cx="3756025" cy="810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>
                <a:solidFill>
                  <a:schemeClr val="accent1"/>
                </a:solidFill>
              </a:rPr>
              <a:t>Wo sind wir aktiv? </a:t>
            </a:r>
            <a:br>
              <a:rPr lang="de-DE" altLang="DE-DE"/>
            </a:br>
            <a:r>
              <a:rPr lang="DE-DE" altLang="DE-DE" sz="1600">
                <a:solidFill>
                  <a:srgbClr val="000000"/>
                </a:solidFill>
              </a:rPr>
              <a:t>Arbeitszyklus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74459" y="3076575"/>
            <a:ext cx="3594566" cy="369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Projektphase</a:t>
            </a:r>
          </a:p>
        </p:txBody>
      </p:sp>
      <p:sp>
        <p:nvSpPr>
          <p:cNvPr id="3" name="Ellipse 2"/>
          <p:cNvSpPr/>
          <p:nvPr/>
        </p:nvSpPr>
        <p:spPr>
          <a:xfrm>
            <a:off x="287338" y="1419225"/>
            <a:ext cx="2309682" cy="1196975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Planung</a:t>
            </a:r>
            <a:endParaRPr lang="de-DE" b="1"/>
          </a:p>
        </p:txBody>
      </p:sp>
      <p:sp>
        <p:nvSpPr>
          <p:cNvPr id="10" name="Ellipse 9"/>
          <p:cNvSpPr/>
          <p:nvPr/>
        </p:nvSpPr>
        <p:spPr>
          <a:xfrm>
            <a:off x="6160053" y="1419225"/>
            <a:ext cx="2182260" cy="1196975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Ausführen</a:t>
            </a:r>
            <a:endParaRPr lang="de-DE" b="1"/>
          </a:p>
        </p:txBody>
      </p:sp>
      <p:sp>
        <p:nvSpPr>
          <p:cNvPr id="11" name="Ellipse 10"/>
          <p:cNvSpPr/>
          <p:nvPr/>
        </p:nvSpPr>
        <p:spPr>
          <a:xfrm>
            <a:off x="228600" y="3908425"/>
            <a:ext cx="2352719" cy="1196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Verbessern</a:t>
            </a:r>
            <a:endParaRPr lang="de-DE" b="1"/>
          </a:p>
        </p:txBody>
      </p:sp>
      <p:sp>
        <p:nvSpPr>
          <p:cNvPr id="12" name="Ellipse 11"/>
          <p:cNvSpPr/>
          <p:nvPr/>
        </p:nvSpPr>
        <p:spPr>
          <a:xfrm>
            <a:off x="6033797" y="3897939"/>
            <a:ext cx="2309682" cy="1196975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Prüfen</a:t>
            </a:r>
            <a:endParaRPr lang="de-DE" b="1"/>
          </a:p>
        </p:txBody>
      </p:sp>
      <p:sp>
        <p:nvSpPr>
          <p:cNvPr id="2" name="Pfeil: nach rechts 1"/>
          <p:cNvSpPr/>
          <p:nvPr/>
        </p:nvSpPr>
        <p:spPr>
          <a:xfrm>
            <a:off x="3160713" y="1770063"/>
            <a:ext cx="2561133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unten 3"/>
          <p:cNvSpPr/>
          <p:nvPr/>
        </p:nvSpPr>
        <p:spPr>
          <a:xfrm>
            <a:off x="7004194" y="27724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links 5"/>
          <p:cNvSpPr/>
          <p:nvPr/>
        </p:nvSpPr>
        <p:spPr>
          <a:xfrm>
            <a:off x="3160713" y="4259263"/>
            <a:ext cx="2540349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71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lvl="1">
              <a:spcBef>
                <a:spcPct val="0"/>
              </a:spcBef>
            </a:pPr>
            <a:endParaRPr lang="de-DE" altLang="DE-DE"/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/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/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de-DE" altLang="de-DE"/>
          </a:p>
        </p:txBody>
      </p:sp>
      <p:sp>
        <p:nvSpPr>
          <p:cNvPr id="13" name="Rechteck 12"/>
          <p:cNvSpPr/>
          <p:nvPr/>
        </p:nvSpPr>
        <p:spPr>
          <a:xfrm>
            <a:off x="2487748" y="2857500"/>
            <a:ext cx="3756025" cy="810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>
                <a:solidFill>
                  <a:schemeClr val="accent1"/>
                </a:solidFill>
              </a:rPr>
              <a:t>Wo sind wir aktiv?</a:t>
            </a:r>
            <a:br>
              <a:rPr lang="de-DE" altLang="DE-DE"/>
            </a:br>
            <a:r>
              <a:rPr lang="DE-DE" altLang="DE-DE" sz="1600">
                <a:solidFill>
                  <a:srgbClr val="000000"/>
                </a:solidFill>
              </a:rPr>
              <a:t>Arbeitszyklus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74459" y="3076575"/>
            <a:ext cx="3594566" cy="369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DE-DE"/>
              <a:t>Projektphase</a:t>
            </a:r>
          </a:p>
        </p:txBody>
      </p:sp>
      <p:sp>
        <p:nvSpPr>
          <p:cNvPr id="3" name="Ellipse 2"/>
          <p:cNvSpPr/>
          <p:nvPr/>
        </p:nvSpPr>
        <p:spPr>
          <a:xfrm>
            <a:off x="287338" y="1419225"/>
            <a:ext cx="2309682" cy="1196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Planung</a:t>
            </a:r>
            <a:endParaRPr lang="de-DE" b="1"/>
          </a:p>
        </p:txBody>
      </p:sp>
      <p:sp>
        <p:nvSpPr>
          <p:cNvPr id="10" name="Ellipse 9"/>
          <p:cNvSpPr/>
          <p:nvPr/>
        </p:nvSpPr>
        <p:spPr>
          <a:xfrm>
            <a:off x="6160053" y="1419225"/>
            <a:ext cx="2182260" cy="1196975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Ausführen</a:t>
            </a:r>
            <a:endParaRPr lang="de-DE" b="1"/>
          </a:p>
        </p:txBody>
      </p:sp>
      <p:sp>
        <p:nvSpPr>
          <p:cNvPr id="11" name="Ellipse 10"/>
          <p:cNvSpPr/>
          <p:nvPr/>
        </p:nvSpPr>
        <p:spPr>
          <a:xfrm>
            <a:off x="228600" y="3908425"/>
            <a:ext cx="2352719" cy="1196975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Verbessern</a:t>
            </a:r>
            <a:endParaRPr lang="de-DE" b="1"/>
          </a:p>
        </p:txBody>
      </p:sp>
      <p:sp>
        <p:nvSpPr>
          <p:cNvPr id="12" name="Ellipse 11"/>
          <p:cNvSpPr/>
          <p:nvPr/>
        </p:nvSpPr>
        <p:spPr>
          <a:xfrm>
            <a:off x="6033797" y="3897939"/>
            <a:ext cx="2309682" cy="1196975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/>
              <a:t>Prüfen</a:t>
            </a:r>
            <a:endParaRPr lang="de-DE" b="1"/>
          </a:p>
        </p:txBody>
      </p:sp>
      <p:sp>
        <p:nvSpPr>
          <p:cNvPr id="2" name="Pfeil: nach rechts 1"/>
          <p:cNvSpPr/>
          <p:nvPr/>
        </p:nvSpPr>
        <p:spPr>
          <a:xfrm>
            <a:off x="3160713" y="1770063"/>
            <a:ext cx="2561133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unten 3"/>
          <p:cNvSpPr/>
          <p:nvPr/>
        </p:nvSpPr>
        <p:spPr>
          <a:xfrm>
            <a:off x="7004194" y="27724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links 5"/>
          <p:cNvSpPr/>
          <p:nvPr/>
        </p:nvSpPr>
        <p:spPr>
          <a:xfrm>
            <a:off x="3160713" y="4259263"/>
            <a:ext cx="2540349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oben 6"/>
          <p:cNvSpPr/>
          <p:nvPr/>
        </p:nvSpPr>
        <p:spPr>
          <a:xfrm>
            <a:off x="1152525" y="2771775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22748"/>
      </p:ext>
    </p:extLst>
  </p:cSld>
  <p:clrMapOvr>
    <a:masterClrMapping/>
  </p:clrMapOvr>
</p:sld>
</file>

<file path=ppt/theme/theme1.xml><?xml version="1.0" encoding="utf-8"?>
<a:theme xmlns:a="http://schemas.openxmlformats.org/drawing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19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FHAAC_PPT_Vorlage_Office2007_w_n</vt:lpstr>
      <vt:lpstr>Qualitätsmanager „FreeSpace“ Projekt SWE </vt:lpstr>
      <vt:lpstr>Inhalt</vt:lpstr>
      <vt:lpstr>Wo sind wir aktiv?</vt:lpstr>
      <vt:lpstr>Wo sind wir aktiv? genereller Auftrag</vt:lpstr>
      <vt:lpstr>Wo sind wir aktiv? Arbeitszyklus</vt:lpstr>
      <vt:lpstr>Wo sind wir aktiv? Arbeitszyklus</vt:lpstr>
      <vt:lpstr>Wo sind wir aktiv? Arbeitszyklus</vt:lpstr>
      <vt:lpstr>Wo sind wir aktiv?  Arbeitszyklus</vt:lpstr>
      <vt:lpstr>Wo sind wir aktiv? Arbeitszyklus</vt:lpstr>
      <vt:lpstr>Wo sind wir aktiv? aktueller Stand </vt:lpstr>
      <vt:lpstr>Wo sind wir aktiv? aktueller Stand </vt:lpstr>
      <vt:lpstr>Geplante Maßnahmen</vt:lpstr>
      <vt:lpstr>Geplante Maßnahmen Implementierung</vt:lpstr>
      <vt:lpstr>Geplante Maßnahmen Implementierung</vt:lpstr>
      <vt:lpstr>Geplante Maßnahmen Implementierung</vt:lpstr>
      <vt:lpstr>Geplante Maßnahmen Implementierung</vt:lpstr>
      <vt:lpstr>Grobes Testszenario</vt:lpstr>
      <vt:lpstr>Grobes Testszenario Ziele</vt:lpstr>
      <vt:lpstr>"Qualität ist ein wertschöpfender Weg, der nur durch ein funktionierendes Team bestehen kann"  Sandra Kellner, TCM International Tool Consulting &amp; Management GmbH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Qualitätsmanager „FreeSpace“ Projekt SWE </dc:title>
  <cp:revision>1</cp:revision>
  <dcterms:modified xsi:type="dcterms:W3CDTF">2016-11-16T10:37:17Z</dcterms:modified>
</cp:coreProperties>
</file>