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7" r:id="rId1"/>
  </p:sldMasterIdLst>
  <p:notesMasterIdLst>
    <p:notesMasterId r:id="rId12"/>
  </p:notesMasterIdLst>
  <p:handoutMasterIdLst>
    <p:handoutMasterId r:id="rId13"/>
  </p:handoutMasterIdLst>
  <p:sldIdLst>
    <p:sldId id="264" r:id="rId2"/>
    <p:sldId id="257" r:id="rId3"/>
    <p:sldId id="262" r:id="rId4"/>
    <p:sldId id="265" r:id="rId5"/>
    <p:sldId id="261" r:id="rId6"/>
    <p:sldId id="266" r:id="rId7"/>
    <p:sldId id="267" r:id="rId8"/>
    <p:sldId id="260" r:id="rId9"/>
    <p:sldId id="268" r:id="rId10"/>
    <p:sldId id="258" r:id="rId11"/>
  </p:sldIdLst>
  <p:sldSz cx="9144000" cy="6858000" type="screen4x3"/>
  <p:notesSz cx="6797675" cy="9926638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1AC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 autoAdjust="0"/>
    <p:restoredTop sz="94640" autoAdjust="0"/>
  </p:normalViewPr>
  <p:slideViewPr>
    <p:cSldViewPr>
      <p:cViewPr varScale="1">
        <p:scale>
          <a:sx n="80" d="100"/>
          <a:sy n="80" d="100"/>
        </p:scale>
        <p:origin x="-24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20C482F5-A83D-4200-BB6A-88D213B2C3B2}" type="datetimeFigureOut">
              <a:rPr lang="de-DE"/>
              <a:pPr>
                <a:defRPr/>
              </a:pPr>
              <a:t>02.11.2016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3F41E754-C66F-43B3-B227-2B269D66F79B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6676678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E40F6197-6DB9-4EDB-82E0-261E630822D9}" type="datetimeFigureOut">
              <a:rPr lang="de-DE"/>
              <a:pPr>
                <a:defRPr/>
              </a:pPr>
              <a:t>02.11.2016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4538"/>
            <a:ext cx="4965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 smtClean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E40E8B08-72E8-4E49-A194-6FC03B41BF06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7955336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17575" y="744538"/>
            <a:ext cx="4962525" cy="3722687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de-DE" altLang="de-DE" smtClean="0"/>
          </a:p>
        </p:txBody>
      </p:sp>
      <p:sp>
        <p:nvSpPr>
          <p:cNvPr id="13316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86E557D-C4FF-447D-9056-94254653910F}" type="slidenum">
              <a:rPr lang="de-DE" altLang="de-DE" smtClean="0"/>
              <a:pPr eaLnBrk="1" hangingPunct="1"/>
              <a:t>2</a:t>
            </a:fld>
            <a:endParaRPr lang="de-DE" altLang="de-DE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17575" y="744538"/>
            <a:ext cx="4962525" cy="3722687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de-DE" altLang="de-DE" smtClean="0"/>
          </a:p>
        </p:txBody>
      </p:sp>
      <p:sp>
        <p:nvSpPr>
          <p:cNvPr id="14340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426A7F1-0133-4B6D-B64E-78406E14DC8C}" type="slidenum">
              <a:rPr lang="de-DE" altLang="de-DE" smtClean="0"/>
              <a:pPr eaLnBrk="1" hangingPunct="1"/>
              <a:t>10</a:t>
            </a:fld>
            <a:endParaRPr lang="de-DE" altLang="de-DE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 Verbindung 3"/>
          <p:cNvCxnSpPr/>
          <p:nvPr/>
        </p:nvCxnSpPr>
        <p:spPr>
          <a:xfrm>
            <a:off x="287338" y="6516688"/>
            <a:ext cx="8064500" cy="1587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4"/>
          <p:cNvCxnSpPr/>
          <p:nvPr/>
        </p:nvCxnSpPr>
        <p:spPr>
          <a:xfrm>
            <a:off x="287338" y="6516688"/>
            <a:ext cx="8064500" cy="158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Grafik 8" descr="FHAAC_RGB_oBL-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564563" y="287338"/>
            <a:ext cx="579437" cy="172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88000" y="2016000"/>
            <a:ext cx="8064000" cy="2520000"/>
          </a:xfrm>
        </p:spPr>
        <p:txBody>
          <a:bodyPr/>
          <a:lstStyle>
            <a:lvl1pPr algn="l">
              <a:defRPr sz="4800">
                <a:solidFill>
                  <a:schemeClr val="tx1"/>
                </a:solidFill>
                <a:latin typeface="Verdana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88000" y="4608000"/>
            <a:ext cx="8064000" cy="1440000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0"/>
          </p:nvPr>
        </p:nvSpPr>
        <p:spPr>
          <a:xfrm>
            <a:off x="287338" y="6551613"/>
            <a:ext cx="8064500" cy="215900"/>
          </a:xfrm>
        </p:spPr>
        <p:txBody>
          <a:bodyPr/>
          <a:lstStyle>
            <a:lvl1pPr algn="l">
              <a:defRPr sz="800">
                <a:solidFill>
                  <a:schemeClr val="tx1"/>
                </a:solidFill>
                <a:latin typeface="Verdana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altLang="de-DE" b="1" dirty="0" smtClean="0">
                <a:solidFill>
                  <a:prstClr val="black"/>
                </a:solidFill>
              </a:rPr>
              <a:t>© FH AACHEN </a:t>
            </a:r>
            <a:r>
              <a:rPr lang="de-DE" altLang="de-DE" dirty="0" smtClean="0">
                <a:solidFill>
                  <a:prstClr val="black"/>
                </a:solidFill>
              </a:rPr>
              <a:t>UNIVERSITY OF APPLIED SCIENCES  |  FACHBEREICH XXXXXX XXXXXXXXXXXXX  |  WWW.FH-AACHEN.DE</a:t>
            </a:r>
          </a:p>
          <a:p>
            <a:pPr>
              <a:defRPr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161433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anfa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 Verbindung 3"/>
          <p:cNvCxnSpPr/>
          <p:nvPr/>
        </p:nvCxnSpPr>
        <p:spPr>
          <a:xfrm>
            <a:off x="285750" y="1152525"/>
            <a:ext cx="8064500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4"/>
          <p:cNvCxnSpPr/>
          <p:nvPr/>
        </p:nvCxnSpPr>
        <p:spPr>
          <a:xfrm>
            <a:off x="287338" y="6516688"/>
            <a:ext cx="8064500" cy="158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287338" y="6551613"/>
            <a:ext cx="8280400" cy="123825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tabLst>
                <a:tab pos="8077200" algn="r"/>
              </a:tabLst>
              <a:defRPr/>
            </a:pPr>
            <a:r>
              <a:rPr lang="de-DE" sz="800" b="1" dirty="0">
                <a:latin typeface="Verdana" pitchFamily="34" charset="0"/>
              </a:rPr>
              <a:t>© FH AACHEN </a:t>
            </a:r>
            <a:r>
              <a:rPr lang="de-DE" sz="800" dirty="0">
                <a:latin typeface="Verdana" pitchFamily="34" charset="0"/>
              </a:rPr>
              <a:t>UNIVERSITY OF APPLIED SCIENCES	</a:t>
            </a:r>
            <a:fld id="{2D1084BD-6262-4A22-BBB7-9ABD029A916E}" type="datetime4">
              <a:rPr lang="de-DE" sz="800">
                <a:latin typeface="Verdana" pitchFamily="34" charset="0"/>
              </a:rPr>
              <a:pPr>
                <a:tabLst>
                  <a:tab pos="8077200" algn="r"/>
                </a:tabLst>
                <a:defRPr/>
              </a:pPr>
              <a:t>2. November 2016</a:t>
            </a:fld>
            <a:r>
              <a:rPr lang="de-DE" sz="800" dirty="0">
                <a:latin typeface="Verdana" pitchFamily="34" charset="0"/>
              </a:rPr>
              <a:t>  |  </a:t>
            </a:r>
            <a:fld id="{5AA2B3AE-1895-45C1-9F88-89FE24281A0A}" type="slidenum">
              <a:rPr lang="de-DE" sz="800">
                <a:latin typeface="Verdana" pitchFamily="34" charset="0"/>
              </a:rPr>
              <a:pPr>
                <a:tabLst>
                  <a:tab pos="8077200" algn="r"/>
                </a:tabLst>
                <a:defRPr/>
              </a:pPr>
              <a:t>‹Nr.›</a:t>
            </a:fld>
            <a:endParaRPr lang="de-DE" sz="800" dirty="0">
              <a:latin typeface="Verdana" pitchFamily="34" charset="0"/>
            </a:endParaRPr>
          </a:p>
        </p:txBody>
      </p:sp>
      <p:pic>
        <p:nvPicPr>
          <p:cNvPr id="9" name="Grafik 9" descr="FHAAC_RGB_oBL-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564563" y="287338"/>
            <a:ext cx="579437" cy="172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288000" y="288000"/>
            <a:ext cx="8064000" cy="720000"/>
          </a:xfrm>
        </p:spPr>
        <p:txBody>
          <a:bodyPr/>
          <a:lstStyle>
            <a:lvl1pPr algn="l">
              <a:defRPr sz="2400">
                <a:solidFill>
                  <a:schemeClr val="tx1"/>
                </a:solidFill>
                <a:latin typeface="Verdana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8" name="Inhaltsplatzhalter 2"/>
          <p:cNvSpPr>
            <a:spLocks noGrp="1"/>
          </p:cNvSpPr>
          <p:nvPr>
            <p:ph idx="1"/>
          </p:nvPr>
        </p:nvSpPr>
        <p:spPr>
          <a:xfrm>
            <a:off x="288000" y="2016000"/>
            <a:ext cx="8064000" cy="4335758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4800">
                <a:solidFill>
                  <a:schemeClr val="tx1"/>
                </a:solidFill>
                <a:latin typeface="Verdana" pitchFamily="34" charset="0"/>
              </a:defRPr>
            </a:lvl1pPr>
            <a:lvl2pPr marL="0" indent="0">
              <a:spcBef>
                <a:spcPts val="2000"/>
              </a:spcBef>
              <a:buNone/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723900" indent="-368300">
              <a:buFont typeface="Verdana" pitchFamily="34" charset="0"/>
              <a:buChar char="&gt;"/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0" indent="0">
              <a:spcBef>
                <a:spcPts val="1600"/>
              </a:spcBef>
              <a:buFontTx/>
              <a:buNone/>
              <a:defRPr sz="1600" baseline="0">
                <a:solidFill>
                  <a:schemeClr val="tx1"/>
                </a:solidFill>
                <a:latin typeface="Verdana" pitchFamily="34" charset="0"/>
              </a:defRPr>
            </a:lvl4pPr>
            <a:lvl5pPr marL="723900" indent="-368300"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5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xmlns="" val="3865959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ein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 Verbindung 3"/>
          <p:cNvCxnSpPr/>
          <p:nvPr/>
        </p:nvCxnSpPr>
        <p:spPr>
          <a:xfrm>
            <a:off x="285750" y="1152525"/>
            <a:ext cx="8064500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4"/>
          <p:cNvCxnSpPr/>
          <p:nvPr/>
        </p:nvCxnSpPr>
        <p:spPr>
          <a:xfrm>
            <a:off x="287338" y="6516688"/>
            <a:ext cx="8064500" cy="158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287338" y="6551613"/>
            <a:ext cx="8280400" cy="123825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tabLst>
                <a:tab pos="8077200" algn="r"/>
              </a:tabLst>
              <a:defRPr/>
            </a:pPr>
            <a:r>
              <a:rPr lang="de-DE" sz="800" b="1" dirty="0">
                <a:latin typeface="Verdana" pitchFamily="34" charset="0"/>
              </a:rPr>
              <a:t>© FH AACHEN </a:t>
            </a:r>
            <a:r>
              <a:rPr lang="de-DE" sz="800" dirty="0">
                <a:latin typeface="Verdana" pitchFamily="34" charset="0"/>
              </a:rPr>
              <a:t>UNIVERSITY OF APPLIED SCIENCES	</a:t>
            </a:r>
            <a:fld id="{AA97D40F-9F3F-4063-9F86-F11BB4DC706F}" type="datetime4">
              <a:rPr lang="de-DE" sz="800">
                <a:latin typeface="Verdana" pitchFamily="34" charset="0"/>
              </a:rPr>
              <a:pPr>
                <a:tabLst>
                  <a:tab pos="8077200" algn="r"/>
                </a:tabLst>
                <a:defRPr/>
              </a:pPr>
              <a:t>2. November 2016</a:t>
            </a:fld>
            <a:r>
              <a:rPr lang="de-DE" sz="800" dirty="0">
                <a:latin typeface="Verdana" pitchFamily="34" charset="0"/>
              </a:rPr>
              <a:t>  |  </a:t>
            </a:r>
            <a:fld id="{8E565612-6B0B-47BA-9A27-C8BC7F68E94A}" type="slidenum">
              <a:rPr lang="de-DE" sz="800">
                <a:latin typeface="Verdana" pitchFamily="34" charset="0"/>
              </a:rPr>
              <a:pPr>
                <a:tabLst>
                  <a:tab pos="8077200" algn="r"/>
                </a:tabLst>
                <a:defRPr/>
              </a:pPr>
              <a:t>‹Nr.›</a:t>
            </a:fld>
            <a:endParaRPr lang="de-DE" sz="800" dirty="0">
              <a:latin typeface="Verdana" pitchFamily="34" charset="0"/>
            </a:endParaRPr>
          </a:p>
        </p:txBody>
      </p:sp>
      <p:pic>
        <p:nvPicPr>
          <p:cNvPr id="9" name="Grafik 9" descr="FHAAC_RGB_oBL-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564563" y="287338"/>
            <a:ext cx="579437" cy="172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288000" y="288000"/>
            <a:ext cx="8064000" cy="720000"/>
          </a:xfrm>
        </p:spPr>
        <p:txBody>
          <a:bodyPr/>
          <a:lstStyle>
            <a:lvl1pPr algn="l">
              <a:defRPr sz="2400">
                <a:solidFill>
                  <a:schemeClr val="tx1"/>
                </a:solidFill>
                <a:latin typeface="Verdana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8" name="Inhaltsplatzhalter 2"/>
          <p:cNvSpPr>
            <a:spLocks noGrp="1"/>
          </p:cNvSpPr>
          <p:nvPr>
            <p:ph idx="1"/>
          </p:nvPr>
        </p:nvSpPr>
        <p:spPr>
          <a:xfrm>
            <a:off x="288000" y="1295999"/>
            <a:ext cx="8064000" cy="5040000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0" indent="0">
              <a:spcBef>
                <a:spcPts val="2000"/>
              </a:spcBef>
              <a:buNone/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723900" indent="-368300">
              <a:buFont typeface="Verdana" pitchFamily="34" charset="0"/>
              <a:buChar char="&gt;"/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0" indent="0">
              <a:spcBef>
                <a:spcPts val="1600"/>
              </a:spcBef>
              <a:buFontTx/>
              <a:buNone/>
              <a:defRPr sz="1600">
                <a:solidFill>
                  <a:schemeClr val="tx1"/>
                </a:solidFill>
                <a:latin typeface="Verdana" pitchFamily="34" charset="0"/>
              </a:defRPr>
            </a:lvl4pPr>
            <a:lvl5pPr marL="723900" indent="-368300"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5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3404298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zw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 Verbindung 4"/>
          <p:cNvCxnSpPr/>
          <p:nvPr/>
        </p:nvCxnSpPr>
        <p:spPr>
          <a:xfrm>
            <a:off x="285750" y="1152525"/>
            <a:ext cx="8064500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5"/>
          <p:cNvCxnSpPr/>
          <p:nvPr/>
        </p:nvCxnSpPr>
        <p:spPr>
          <a:xfrm>
            <a:off x="287338" y="6516688"/>
            <a:ext cx="8064500" cy="158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/>
          <p:cNvSpPr txBox="1"/>
          <p:nvPr/>
        </p:nvSpPr>
        <p:spPr>
          <a:xfrm>
            <a:off x="287338" y="6551613"/>
            <a:ext cx="8280400" cy="123825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tabLst>
                <a:tab pos="8077200" algn="r"/>
              </a:tabLst>
              <a:defRPr/>
            </a:pPr>
            <a:r>
              <a:rPr lang="de-DE" sz="800" b="1" dirty="0">
                <a:latin typeface="Verdana" pitchFamily="34" charset="0"/>
              </a:rPr>
              <a:t>© FH AACHEN </a:t>
            </a:r>
            <a:r>
              <a:rPr lang="de-DE" sz="800" dirty="0">
                <a:latin typeface="Verdana" pitchFamily="34" charset="0"/>
              </a:rPr>
              <a:t>UNIVERSITY OF APPLIED SCIENCES	</a:t>
            </a:r>
            <a:fld id="{D5CBDA69-A35E-4381-A39D-912C25275E56}" type="datetime4">
              <a:rPr lang="de-DE" sz="800">
                <a:latin typeface="Verdana" pitchFamily="34" charset="0"/>
              </a:rPr>
              <a:pPr>
                <a:tabLst>
                  <a:tab pos="8077200" algn="r"/>
                </a:tabLst>
                <a:defRPr/>
              </a:pPr>
              <a:t>2. November 2016</a:t>
            </a:fld>
            <a:r>
              <a:rPr lang="de-DE" sz="800" dirty="0">
                <a:latin typeface="Verdana" pitchFamily="34" charset="0"/>
              </a:rPr>
              <a:t>  |  </a:t>
            </a:r>
            <a:fld id="{88CE292B-5762-4A23-A5B2-BDABB31B2F42}" type="slidenum">
              <a:rPr lang="de-DE" sz="800">
                <a:latin typeface="Verdana" pitchFamily="34" charset="0"/>
              </a:rPr>
              <a:pPr>
                <a:tabLst>
                  <a:tab pos="8077200" algn="r"/>
                </a:tabLst>
                <a:defRPr/>
              </a:pPr>
              <a:t>‹Nr.›</a:t>
            </a:fld>
            <a:endParaRPr lang="de-DE" sz="800" dirty="0">
              <a:latin typeface="Verdana" pitchFamily="34" charset="0"/>
            </a:endParaRPr>
          </a:p>
        </p:txBody>
      </p:sp>
      <p:pic>
        <p:nvPicPr>
          <p:cNvPr id="8" name="Grafik 9" descr="FHAAC_RGB_oBL-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564563" y="287338"/>
            <a:ext cx="579437" cy="172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88000" y="1296000"/>
            <a:ext cx="3888000" cy="5040000"/>
          </a:xfrm>
        </p:spPr>
        <p:txBody>
          <a:bodyPr/>
          <a:lstStyle>
            <a:lvl1pPr>
              <a:defRPr sz="2400"/>
            </a:lvl1pPr>
            <a:lvl2pPr marL="0" indent="12700">
              <a:spcBef>
                <a:spcPts val="2000"/>
              </a:spcBef>
              <a:defRPr sz="2400"/>
            </a:lvl2pPr>
            <a:lvl3pPr>
              <a:defRPr sz="2400" baseline="0"/>
            </a:lvl3pPr>
            <a:lvl4pPr marL="0" indent="0"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288000" y="288000"/>
            <a:ext cx="8064000" cy="720000"/>
          </a:xfrm>
        </p:spPr>
        <p:txBody>
          <a:bodyPr/>
          <a:lstStyle>
            <a:lvl1pPr algn="l">
              <a:defRPr sz="2400">
                <a:solidFill>
                  <a:schemeClr val="tx1"/>
                </a:solidFill>
                <a:latin typeface="Verdana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13" name="Inhaltsplatzhalter 2"/>
          <p:cNvSpPr>
            <a:spLocks noGrp="1"/>
          </p:cNvSpPr>
          <p:nvPr>
            <p:ph sz="half" idx="10"/>
          </p:nvPr>
        </p:nvSpPr>
        <p:spPr>
          <a:xfrm>
            <a:off x="4464000" y="1296000"/>
            <a:ext cx="3888000" cy="5040000"/>
          </a:xfrm>
        </p:spPr>
        <p:txBody>
          <a:bodyPr/>
          <a:lstStyle>
            <a:lvl1pPr>
              <a:defRPr sz="2400"/>
            </a:lvl1pPr>
            <a:lvl2pPr marL="0" indent="0">
              <a:spcBef>
                <a:spcPts val="2000"/>
              </a:spcBef>
              <a:defRPr sz="2400"/>
            </a:lvl2pPr>
            <a:lvl3pPr>
              <a:defRPr sz="2400"/>
            </a:lvl3pPr>
            <a:lvl4pPr marL="0" indent="0"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3982439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lussblat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Gerade Verbindung 2"/>
          <p:cNvCxnSpPr/>
          <p:nvPr/>
        </p:nvCxnSpPr>
        <p:spPr>
          <a:xfrm>
            <a:off x="287338" y="6516688"/>
            <a:ext cx="8064500" cy="1587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Gerade Verbindung 3"/>
          <p:cNvCxnSpPr/>
          <p:nvPr/>
        </p:nvCxnSpPr>
        <p:spPr>
          <a:xfrm>
            <a:off x="287338" y="6516688"/>
            <a:ext cx="8064500" cy="158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Grafik 8" descr="FHAAC_RGB_oBL-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564563" y="287338"/>
            <a:ext cx="579437" cy="172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88000" y="2016000"/>
            <a:ext cx="8064000" cy="2520000"/>
          </a:xfrm>
        </p:spPr>
        <p:txBody>
          <a:bodyPr/>
          <a:lstStyle>
            <a:lvl1pPr algn="l">
              <a:defRPr sz="1600">
                <a:solidFill>
                  <a:schemeClr val="tx1"/>
                </a:solidFill>
                <a:latin typeface="Verdana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0"/>
          </p:nvPr>
        </p:nvSpPr>
        <p:spPr>
          <a:xfrm>
            <a:off x="287338" y="6551613"/>
            <a:ext cx="8064500" cy="215900"/>
          </a:xfrm>
        </p:spPr>
        <p:txBody>
          <a:bodyPr/>
          <a:lstStyle>
            <a:lvl1pPr algn="l">
              <a:defRPr sz="800">
                <a:solidFill>
                  <a:schemeClr val="tx1"/>
                </a:solidFill>
                <a:latin typeface="Verdana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altLang="de-DE" b="1" dirty="0" smtClean="0">
                <a:solidFill>
                  <a:prstClr val="black"/>
                </a:solidFill>
              </a:rPr>
              <a:t>© FH AACHEN </a:t>
            </a:r>
            <a:r>
              <a:rPr lang="de-DE" altLang="de-DE" dirty="0" smtClean="0">
                <a:solidFill>
                  <a:prstClr val="black"/>
                </a:solidFill>
              </a:rPr>
              <a:t>UNIVERSITY OF APPLIED SCIENCES  |  FACHBEREICH XXXXXXXXXXXXXXXXXXXXXXXXXXXXX |  WWW.FH-AACHEN.DE</a:t>
            </a:r>
          </a:p>
          <a:p>
            <a:pPr>
              <a:defRPr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3524090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elplatzhalt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Titelmasterformat durch Klicken bearbeiten</a:t>
            </a:r>
          </a:p>
        </p:txBody>
      </p:sp>
      <p:sp>
        <p:nvSpPr>
          <p:cNvPr id="1027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 smtClean="0"/>
              <a:t>Textmasterformate durch Klicken bearbeiten</a:t>
            </a:r>
          </a:p>
          <a:p>
            <a:pPr lvl="1"/>
            <a:r>
              <a:rPr lang="de-DE" altLang="de-DE" dirty="0" smtClean="0"/>
              <a:t>Zweite Ebene</a:t>
            </a:r>
          </a:p>
          <a:p>
            <a:pPr lvl="2"/>
            <a:r>
              <a:rPr lang="de-DE" altLang="de-DE" dirty="0" smtClean="0"/>
              <a:t>Dritte Ebene</a:t>
            </a:r>
          </a:p>
          <a:p>
            <a:pPr lvl="3"/>
            <a:r>
              <a:rPr lang="de-DE" altLang="de-DE" dirty="0" smtClean="0"/>
              <a:t>Vierte Ebene</a:t>
            </a:r>
          </a:p>
          <a:p>
            <a:pPr lvl="4"/>
            <a:r>
              <a:rPr lang="de-DE" altLang="de-DE" dirty="0" smtClean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800" smtClean="0">
                <a:solidFill>
                  <a:schemeClr val="tx1"/>
                </a:solidFill>
                <a:latin typeface="Verdana" pitchFamily="34" charset="0"/>
              </a:defRPr>
            </a:lvl1pPr>
          </a:lstStyle>
          <a:p>
            <a:pPr>
              <a:defRPr/>
            </a:pPr>
            <a:fld id="{8450F466-BBF2-4633-9154-1500CA4C57E8}" type="datetime4">
              <a:rPr lang="de-DE"/>
              <a:pPr>
                <a:defRPr/>
              </a:pPr>
              <a:t>2. November 2016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Verdana" pitchFamily="34" charset="0"/>
              </a:defRPr>
            </a:lvl1pPr>
          </a:lstStyle>
          <a:p>
            <a:pPr>
              <a:defRPr/>
            </a:pPr>
            <a:r>
              <a:rPr kumimoji="0" lang="de-DE" sz="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itchFamily="34" charset="0"/>
              </a:rPr>
              <a:t>© FH AACHEN </a:t>
            </a:r>
            <a:r>
              <a:rPr kumimoji="0" lang="de-DE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itchFamily="34" charset="0"/>
              </a:rPr>
              <a:t>UNIVERSITY OF APPLIED SCIENCES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Verdana" pitchFamily="34" charset="0"/>
              </a:defRPr>
            </a:lvl1pPr>
          </a:lstStyle>
          <a:p>
            <a:pPr>
              <a:defRPr/>
            </a:pPr>
            <a:fld id="{90B3D03B-BD96-4A58-BB17-B7BDB6FC5D16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3" r:id="rId1"/>
    <p:sldLayoutId id="2147483844" r:id="rId2"/>
    <p:sldLayoutId id="2147483845" r:id="rId3"/>
    <p:sldLayoutId id="2147483846" r:id="rId4"/>
    <p:sldLayoutId id="2147483847" r:id="rId5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kern="1200">
          <a:solidFill>
            <a:schemeClr val="tx1"/>
          </a:solidFill>
          <a:latin typeface="Verdana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Verdan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defRPr sz="2400" kern="1200">
          <a:solidFill>
            <a:schemeClr val="tx1"/>
          </a:solidFill>
          <a:latin typeface="Verdana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ts val="2400"/>
        </a:spcBef>
        <a:spcAft>
          <a:spcPct val="0"/>
        </a:spcAft>
        <a:defRPr sz="2400" kern="1200">
          <a:solidFill>
            <a:schemeClr val="tx1"/>
          </a:solidFill>
          <a:latin typeface="Verdana" pitchFamily="34" charset="0"/>
          <a:ea typeface="+mn-ea"/>
          <a:cs typeface="+mn-cs"/>
        </a:defRPr>
      </a:lvl2pPr>
      <a:lvl3pPr marL="723900" indent="-355600" algn="l" rtl="0" eaLnBrk="1" fontAlgn="base" hangingPunct="1">
        <a:spcBef>
          <a:spcPct val="20000"/>
        </a:spcBef>
        <a:spcAft>
          <a:spcPct val="0"/>
        </a:spcAft>
        <a:buFont typeface="Verdana" pitchFamily="34" charset="0"/>
        <a:buChar char="&gt;"/>
        <a:defRPr sz="2400" kern="1200">
          <a:solidFill>
            <a:schemeClr val="tx1"/>
          </a:solidFill>
          <a:latin typeface="Verdana" pitchFamily="34" charset="0"/>
          <a:ea typeface="+mn-ea"/>
          <a:cs typeface="+mn-cs"/>
        </a:defRPr>
      </a:lvl3pPr>
      <a:lvl4pPr marL="1600200" indent="-228600" algn="l" rtl="0" eaLnBrk="1" fontAlgn="base" hangingPunct="1">
        <a:spcBef>
          <a:spcPts val="1600"/>
        </a:spcBef>
        <a:spcAft>
          <a:spcPct val="0"/>
        </a:spcAft>
        <a:buFont typeface="Arial" charset="0"/>
        <a:defRPr sz="1600" kern="1200">
          <a:solidFill>
            <a:schemeClr val="tx1"/>
          </a:solidFill>
          <a:latin typeface="Verdana" pitchFamily="34" charset="0"/>
          <a:ea typeface="+mn-ea"/>
          <a:cs typeface="+mn-cs"/>
        </a:defRPr>
      </a:lvl4pPr>
      <a:lvl5pPr marL="723900" indent="-3683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&gt;"/>
        <a:defRPr sz="1600" kern="1200">
          <a:solidFill>
            <a:schemeClr val="tx1"/>
          </a:solidFill>
          <a:latin typeface="Verdana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00B1AC"/>
                </a:solidFill>
              </a:rPr>
              <a:t>Projektstatus 02.11.2016</a:t>
            </a:r>
            <a:br>
              <a:rPr lang="de-DE" dirty="0" smtClean="0">
                <a:solidFill>
                  <a:srgbClr val="00B1AC"/>
                </a:solidFill>
              </a:rPr>
            </a:br>
            <a:r>
              <a:rPr lang="de-DE" dirty="0">
                <a:solidFill>
                  <a:srgbClr val="00B1AC"/>
                </a:solidFill>
              </a:rPr>
              <a:t/>
            </a:r>
            <a:br>
              <a:rPr lang="de-DE" dirty="0">
                <a:solidFill>
                  <a:srgbClr val="00B1AC"/>
                </a:solidFill>
              </a:rPr>
            </a:br>
            <a:r>
              <a:rPr lang="de-DE" sz="3200" dirty="0" err="1" smtClean="0">
                <a:solidFill>
                  <a:srgbClr val="00B1AC"/>
                </a:solidFill>
              </a:rPr>
              <a:t>FreeSpace</a:t>
            </a:r>
            <a:r>
              <a:rPr lang="de-DE" sz="3200" dirty="0" smtClean="0">
                <a:solidFill>
                  <a:srgbClr val="00B1AC"/>
                </a:solidFill>
              </a:rPr>
              <a:t> - </a:t>
            </a:r>
            <a:r>
              <a:rPr lang="de-DE" sz="3200" dirty="0" err="1" smtClean="0">
                <a:solidFill>
                  <a:srgbClr val="00B1AC"/>
                </a:solidFill>
              </a:rPr>
              <a:t>Raumverwaltungsapp</a:t>
            </a:r>
            <a:endParaRPr lang="de-DE" sz="3200" dirty="0">
              <a:solidFill>
                <a:srgbClr val="00B1AC"/>
              </a:solidFill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sz="2000" dirty="0" smtClean="0"/>
              <a:t>SWE Projekt WS16/17</a:t>
            </a:r>
          </a:p>
          <a:p>
            <a:r>
              <a:rPr lang="de-DE" sz="1400" dirty="0" smtClean="0"/>
              <a:t>Gruppe 4, PO 2013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altLang="de-DE" b="1" smtClean="0">
                <a:solidFill>
                  <a:prstClr val="black"/>
                </a:solidFill>
              </a:rPr>
              <a:t>© FH AACHEN </a:t>
            </a:r>
            <a:r>
              <a:rPr lang="de-DE" altLang="de-DE" smtClean="0">
                <a:solidFill>
                  <a:prstClr val="black"/>
                </a:solidFill>
              </a:rPr>
              <a:t>UNIVERSITY OF APPLIED SCIENCES  |  FACHBEREICH XXXXXX XXXXXXXXXXXXX  |  WWW.FH-AACHEN.DE</a:t>
            </a:r>
          </a:p>
          <a:p>
            <a:pPr>
              <a:defRPr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30832758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el 5"/>
          <p:cNvSpPr>
            <a:spLocks noGrp="1"/>
          </p:cNvSpPr>
          <p:nvPr>
            <p:ph type="ctrTitle"/>
          </p:nvPr>
        </p:nvSpPr>
        <p:spPr>
          <a:xfrm>
            <a:off x="251520" y="3284984"/>
            <a:ext cx="8064500" cy="2519363"/>
          </a:xfrm>
        </p:spPr>
        <p:txBody>
          <a:bodyPr/>
          <a:lstStyle/>
          <a:p>
            <a:r>
              <a:rPr lang="de-DE" altLang="de-DE" dirty="0" smtClean="0"/>
              <a:t>FH Aachen </a:t>
            </a:r>
            <a:br>
              <a:rPr lang="de-DE" altLang="de-DE" dirty="0" smtClean="0"/>
            </a:br>
            <a:r>
              <a:rPr lang="de-DE" altLang="de-DE" dirty="0" smtClean="0"/>
              <a:t>SWE Projekt WS16/17</a:t>
            </a:r>
            <a:br>
              <a:rPr lang="de-DE" altLang="de-DE" dirty="0" smtClean="0"/>
            </a:br>
            <a:r>
              <a:rPr lang="de-DE" altLang="de-DE" dirty="0" smtClean="0"/>
              <a:t/>
            </a:r>
            <a:br>
              <a:rPr lang="de-DE" altLang="de-DE" dirty="0" smtClean="0"/>
            </a:br>
            <a:r>
              <a:rPr lang="de-DE" altLang="de-DE" dirty="0" smtClean="0"/>
              <a:t>Gruppe 4, PO 2013</a:t>
            </a:r>
            <a:br>
              <a:rPr lang="de-DE" altLang="de-DE" dirty="0" smtClean="0"/>
            </a:br>
            <a:r>
              <a:rPr lang="de-DE" altLang="de-DE" dirty="0" smtClean="0"/>
              <a:t/>
            </a:r>
            <a:br>
              <a:rPr lang="de-DE" altLang="de-DE" dirty="0" smtClean="0"/>
            </a:br>
            <a:r>
              <a:rPr lang="de-DE" altLang="de-DE" dirty="0" smtClean="0"/>
              <a:t/>
            </a:r>
            <a:br>
              <a:rPr lang="de-DE" altLang="de-DE" dirty="0" smtClean="0"/>
            </a:br>
            <a:r>
              <a:rPr lang="de-DE" altLang="de-DE" dirty="0" smtClean="0"/>
              <a:t>www.fh-aachen.de</a:t>
            </a:r>
          </a:p>
        </p:txBody>
      </p:sp>
      <p:sp>
        <p:nvSpPr>
          <p:cNvPr id="11267" name="Fußzeilenplatzhalter 3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altLang="de-DE" b="1" dirty="0" smtClean="0">
                <a:latin typeface="Verdana" pitchFamily="34" charset="0"/>
              </a:rPr>
              <a:t>© FH AACHEN </a:t>
            </a:r>
            <a:r>
              <a:rPr lang="de-DE" altLang="de-DE" dirty="0" smtClean="0">
                <a:latin typeface="Verdana" pitchFamily="34" charset="0"/>
              </a:rPr>
              <a:t>UNIVERSITY OF APPLIED SCIENCES  |  FACHBEREICH XXXXXX XXXXXXXXXXXXX  |  WWW.FH-AACHEN.DE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el 6"/>
          <p:cNvSpPr>
            <a:spLocks noGrp="1"/>
          </p:cNvSpPr>
          <p:nvPr>
            <p:ph type="title"/>
          </p:nvPr>
        </p:nvSpPr>
        <p:spPr>
          <a:xfrm>
            <a:off x="287338" y="287338"/>
            <a:ext cx="8064500" cy="720725"/>
          </a:xfrm>
        </p:spPr>
        <p:txBody>
          <a:bodyPr/>
          <a:lstStyle/>
          <a:p>
            <a:r>
              <a:rPr lang="de-DE" altLang="de-DE" dirty="0" smtClean="0"/>
              <a:t>Inhaltsverzeichnis</a:t>
            </a:r>
          </a:p>
        </p:txBody>
      </p:sp>
      <p:sp>
        <p:nvSpPr>
          <p:cNvPr id="8195" name="Inhaltsplatzhalter 7"/>
          <p:cNvSpPr>
            <a:spLocks noGrp="1"/>
          </p:cNvSpPr>
          <p:nvPr>
            <p:ph idx="1"/>
          </p:nvPr>
        </p:nvSpPr>
        <p:spPr>
          <a:xfrm>
            <a:off x="317500" y="1360488"/>
            <a:ext cx="8064500" cy="5040312"/>
          </a:xfrm>
        </p:spPr>
        <p:txBody>
          <a:bodyPr/>
          <a:lstStyle/>
          <a:p>
            <a:pPr marL="342900" indent="-3429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de-DE" altLang="de-DE" dirty="0" smtClean="0"/>
              <a:t>Kundentermin</a:t>
            </a:r>
          </a:p>
          <a:p>
            <a:pPr marL="342900" indent="-3429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de-DE" altLang="de-DE" dirty="0" smtClean="0"/>
              <a:t>Lastenheft</a:t>
            </a:r>
          </a:p>
          <a:p>
            <a:pPr marL="342900" lvl="0" indent="-3429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de-DE" altLang="de-DE" dirty="0" smtClean="0">
                <a:solidFill>
                  <a:prstClr val="black"/>
                </a:solidFill>
              </a:rPr>
              <a:t>Projektplan</a:t>
            </a:r>
            <a:endParaRPr lang="de-DE" altLang="de-DE" dirty="0" smtClean="0"/>
          </a:p>
          <a:p>
            <a:pPr marL="342900" lvl="0" indent="-3429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de-DE" altLang="de-DE" dirty="0" smtClean="0">
                <a:solidFill>
                  <a:prstClr val="black"/>
                </a:solidFill>
              </a:rPr>
              <a:t>Zeiterfassung</a:t>
            </a:r>
          </a:p>
          <a:p>
            <a:pPr marL="342900" lvl="0" indent="-3429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de-DE" altLang="de-DE" dirty="0" smtClean="0">
                <a:solidFill>
                  <a:prstClr val="black"/>
                </a:solidFill>
              </a:rPr>
              <a:t>Ziele für nächste Woche</a:t>
            </a:r>
          </a:p>
          <a:p>
            <a:pPr marL="342900" lvl="0" indent="-3429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de-DE" altLang="de-DE" dirty="0" smtClean="0">
                <a:solidFill>
                  <a:prstClr val="black"/>
                </a:solidFill>
              </a:rPr>
              <a:t>Ampelstatus</a:t>
            </a:r>
          </a:p>
          <a:p>
            <a:pPr marL="342900" lvl="0" indent="-3429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de-DE" altLang="de-DE" dirty="0" smtClean="0">
              <a:solidFill>
                <a:prstClr val="black"/>
              </a:solidFill>
            </a:endParaRPr>
          </a:p>
          <a:p>
            <a:pPr lvl="2" indent="0">
              <a:spcBef>
                <a:spcPct val="0"/>
              </a:spcBef>
              <a:buNone/>
            </a:pPr>
            <a:endParaRPr lang="de-DE" altLang="de-DE" dirty="0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de-DE" dirty="0" smtClean="0"/>
              <a:t>Projektstatus</a:t>
            </a:r>
            <a:br>
              <a:rPr lang="de-DE" dirty="0" smtClean="0"/>
            </a:br>
            <a:r>
              <a:rPr lang="de-DE" altLang="de-DE" dirty="0" smtClean="0">
                <a:solidFill>
                  <a:prstClr val="black"/>
                </a:solidFill>
              </a:rPr>
              <a:t>Kundentermin am 26.10.2016	(1/2)</a:t>
            </a:r>
            <a:br>
              <a:rPr lang="de-DE" altLang="de-DE" dirty="0" smtClean="0">
                <a:solidFill>
                  <a:prstClr val="black"/>
                </a:solidFill>
              </a:rPr>
            </a:b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88000" y="1412776"/>
            <a:ext cx="8064000" cy="4938982"/>
          </a:xfrm>
        </p:spPr>
        <p:txBody>
          <a:bodyPr/>
          <a:lstStyle/>
          <a:p>
            <a:pPr lvl="0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de-DE" altLang="de-DE" sz="2400" dirty="0" smtClean="0">
                <a:solidFill>
                  <a:prstClr val="black"/>
                </a:solidFill>
              </a:rPr>
              <a:t>Klärung diverser Detailfragen zur GUI</a:t>
            </a:r>
          </a:p>
          <a:p>
            <a:pPr lvl="0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de-DE" altLang="de-DE" sz="2400" dirty="0" smtClean="0">
                <a:solidFill>
                  <a:prstClr val="black"/>
                </a:solidFill>
              </a:rPr>
              <a:t>Login mit Google </a:t>
            </a:r>
            <a:r>
              <a:rPr lang="de-DE" altLang="de-DE" sz="2400" dirty="0" err="1" smtClean="0">
                <a:solidFill>
                  <a:prstClr val="black"/>
                </a:solidFill>
              </a:rPr>
              <a:t>Account</a:t>
            </a:r>
            <a:endParaRPr lang="de-DE" altLang="de-DE" sz="2400" dirty="0" smtClean="0">
              <a:solidFill>
                <a:prstClr val="black"/>
              </a:solidFill>
            </a:endParaRPr>
          </a:p>
          <a:p>
            <a:pPr lvl="0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de-DE" altLang="de-DE" sz="2400" dirty="0" smtClean="0">
                <a:solidFill>
                  <a:prstClr val="black"/>
                </a:solidFill>
              </a:rPr>
              <a:t>-&gt; Bild und </a:t>
            </a:r>
            <a:r>
              <a:rPr lang="de-DE" altLang="de-DE" sz="2400" dirty="0" err="1" smtClean="0">
                <a:solidFill>
                  <a:prstClr val="black"/>
                </a:solidFill>
              </a:rPr>
              <a:t>Username</a:t>
            </a:r>
            <a:r>
              <a:rPr lang="de-DE" altLang="de-DE" sz="2400" dirty="0" smtClean="0">
                <a:solidFill>
                  <a:prstClr val="black"/>
                </a:solidFill>
              </a:rPr>
              <a:t> von Google übernehmen</a:t>
            </a:r>
          </a:p>
          <a:p>
            <a:pPr lvl="0">
              <a:spcBef>
                <a:spcPct val="0"/>
              </a:spcBef>
              <a:spcAft>
                <a:spcPct val="0"/>
              </a:spcAft>
              <a:buFontTx/>
              <a:buChar char="-"/>
            </a:pPr>
            <a:endParaRPr lang="de-DE" altLang="de-DE" sz="2400" dirty="0">
              <a:solidFill>
                <a:prstClr val="black"/>
              </a:solidFill>
            </a:endParaRPr>
          </a:p>
          <a:p>
            <a:pPr lvl="0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de-DE" altLang="de-DE" sz="2400" dirty="0" smtClean="0">
                <a:solidFill>
                  <a:prstClr val="black"/>
                </a:solidFill>
              </a:rPr>
              <a:t>Professoren durch Masterpasswort erkennen</a:t>
            </a:r>
          </a:p>
          <a:p>
            <a:pPr lvl="0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de-DE" altLang="de-DE" sz="2400" dirty="0" smtClean="0">
                <a:solidFill>
                  <a:prstClr val="black"/>
                </a:solidFill>
              </a:rPr>
              <a:t>-&gt; Funktion Stundenplan eintragen freischalten</a:t>
            </a:r>
          </a:p>
          <a:p>
            <a:pPr lvl="0">
              <a:spcBef>
                <a:spcPct val="0"/>
              </a:spcBef>
              <a:spcAft>
                <a:spcPct val="0"/>
              </a:spcAft>
              <a:buFontTx/>
              <a:buChar char="-"/>
            </a:pPr>
            <a:endParaRPr lang="de-DE" altLang="de-DE" sz="2400" dirty="0" smtClean="0">
              <a:solidFill>
                <a:prstClr val="black"/>
              </a:solidFill>
            </a:endParaRPr>
          </a:p>
          <a:p>
            <a:pPr lvl="0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de-DE" altLang="de-DE" sz="2400" dirty="0" smtClean="0">
                <a:solidFill>
                  <a:prstClr val="black"/>
                </a:solidFill>
              </a:rPr>
              <a:t>Raumsuche mit Dijkstra oder A*</a:t>
            </a:r>
          </a:p>
          <a:p>
            <a:pPr lvl="0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de-DE" altLang="de-DE" sz="2400" dirty="0" smtClean="0">
                <a:solidFill>
                  <a:prstClr val="black"/>
                </a:solidFill>
              </a:rPr>
              <a:t>Freunde nur sichtbar wenn in Raum eingecheckt</a:t>
            </a:r>
          </a:p>
          <a:p>
            <a:pPr lvl="0">
              <a:spcBef>
                <a:spcPct val="0"/>
              </a:spcBef>
              <a:spcAft>
                <a:spcPct val="0"/>
              </a:spcAft>
              <a:buFontTx/>
              <a:buChar char="-"/>
            </a:pPr>
            <a:endParaRPr lang="de-DE" altLang="de-DE" sz="2400" dirty="0" smtClean="0">
              <a:solidFill>
                <a:prstClr val="black"/>
              </a:solidFill>
            </a:endParaRPr>
          </a:p>
          <a:p>
            <a:pPr lvl="0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de-DE" altLang="de-DE" sz="2400" dirty="0" smtClean="0">
                <a:solidFill>
                  <a:prstClr val="black"/>
                </a:solidFill>
              </a:rPr>
              <a:t>Neuer Menüpunkt „Einstellungen“</a:t>
            </a:r>
          </a:p>
          <a:p>
            <a:pPr lvl="0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de-DE" altLang="de-DE" sz="2400" dirty="0" smtClean="0">
                <a:solidFill>
                  <a:prstClr val="black"/>
                </a:solidFill>
              </a:rPr>
              <a:t>-&gt;Push verhalten deaktivieren (für Meetings)</a:t>
            </a:r>
          </a:p>
          <a:p>
            <a:pPr lvl="0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de-DE" altLang="de-DE" sz="2400" dirty="0" smtClean="0">
                <a:solidFill>
                  <a:prstClr val="black"/>
                </a:solidFill>
                <a:sym typeface="Wingdings" pitchFamily="2" charset="2"/>
              </a:rPr>
              <a:t>-&gt; Softwareversion abfragen</a:t>
            </a:r>
          </a:p>
          <a:p>
            <a:pPr lvl="0">
              <a:spcBef>
                <a:spcPct val="0"/>
              </a:spcBef>
              <a:spcAft>
                <a:spcPct val="0"/>
              </a:spcAft>
              <a:buFontTx/>
              <a:buChar char="-"/>
            </a:pPr>
            <a:endParaRPr lang="de-DE" altLang="de-DE" sz="2400" dirty="0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64744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de-DE" dirty="0" smtClean="0"/>
              <a:t>Projektstatus</a:t>
            </a:r>
            <a:br>
              <a:rPr lang="de-DE" dirty="0" smtClean="0"/>
            </a:br>
            <a:r>
              <a:rPr lang="de-DE" altLang="de-DE" dirty="0" smtClean="0">
                <a:solidFill>
                  <a:prstClr val="black"/>
                </a:solidFill>
              </a:rPr>
              <a:t>Kundentermin am 26.10.2016	(2/2)</a:t>
            </a:r>
            <a:br>
              <a:rPr lang="de-DE" altLang="de-DE" dirty="0" smtClean="0">
                <a:solidFill>
                  <a:prstClr val="black"/>
                </a:solidFill>
              </a:rPr>
            </a:b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88000" y="1412776"/>
            <a:ext cx="8064000" cy="4938982"/>
          </a:xfrm>
        </p:spPr>
        <p:txBody>
          <a:bodyPr/>
          <a:lstStyle/>
          <a:p>
            <a:pPr lvl="0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de-DE" altLang="de-DE" sz="2400" dirty="0" smtClean="0">
                <a:solidFill>
                  <a:prstClr val="black"/>
                </a:solidFill>
              </a:rPr>
              <a:t>Ampelsystem für Füllstand der Räume</a:t>
            </a:r>
          </a:p>
          <a:p>
            <a:pPr lvl="0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de-DE" altLang="de-DE" sz="2400" dirty="0" smtClean="0">
                <a:solidFill>
                  <a:prstClr val="black"/>
                </a:solidFill>
              </a:rPr>
              <a:t>Karten- und Listenansicht für </a:t>
            </a:r>
            <a:r>
              <a:rPr lang="de-DE" altLang="de-DE" sz="2400" dirty="0" err="1" smtClean="0">
                <a:solidFill>
                  <a:prstClr val="black"/>
                </a:solidFill>
              </a:rPr>
              <a:t>Raumplan</a:t>
            </a:r>
            <a:endParaRPr lang="de-DE" altLang="de-DE" sz="2400" dirty="0" smtClean="0">
              <a:solidFill>
                <a:prstClr val="black"/>
              </a:solidFill>
            </a:endParaRPr>
          </a:p>
          <a:p>
            <a:pPr lvl="0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de-DE" altLang="de-DE" sz="2400" dirty="0" err="1" smtClean="0">
                <a:solidFill>
                  <a:prstClr val="black"/>
                </a:solidFill>
              </a:rPr>
              <a:t>Friendrequests</a:t>
            </a:r>
            <a:r>
              <a:rPr lang="de-DE" altLang="de-DE" sz="2400" dirty="0" smtClean="0">
                <a:solidFill>
                  <a:prstClr val="black"/>
                </a:solidFill>
              </a:rPr>
              <a:t> ablehnen oder bestätigen ermöglichen</a:t>
            </a:r>
          </a:p>
          <a:p>
            <a:pPr lvl="0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de-DE" altLang="de-DE" sz="2400" dirty="0" smtClean="0">
                <a:solidFill>
                  <a:prstClr val="black"/>
                </a:solidFill>
              </a:rPr>
              <a:t>Administration über Seite ohne grafische Anforderungen</a:t>
            </a:r>
          </a:p>
          <a:p>
            <a:pPr lvl="0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de-DE" altLang="de-DE" sz="2400" dirty="0" smtClean="0">
                <a:solidFill>
                  <a:prstClr val="black"/>
                </a:solidFill>
              </a:rPr>
              <a:t>Farblicher Unterschied zwischen Prof- und Studentenansicht</a:t>
            </a:r>
          </a:p>
          <a:p>
            <a:pPr lvl="0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de-DE" altLang="de-DE" sz="2400" dirty="0" smtClean="0">
                <a:solidFill>
                  <a:prstClr val="black"/>
                </a:solidFill>
              </a:rPr>
              <a:t>Unterstützung für </a:t>
            </a:r>
            <a:r>
              <a:rPr lang="de-DE" altLang="de-DE" sz="2400" dirty="0" err="1" smtClean="0">
                <a:solidFill>
                  <a:prstClr val="black"/>
                </a:solidFill>
              </a:rPr>
              <a:t>Tablets</a:t>
            </a:r>
            <a:endParaRPr lang="de-DE" altLang="de-DE" sz="2400" dirty="0" smtClean="0">
              <a:solidFill>
                <a:prstClr val="black"/>
              </a:solidFill>
            </a:endParaRPr>
          </a:p>
          <a:p>
            <a:pPr lvl="0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de-DE" altLang="de-DE" sz="2400" dirty="0" smtClean="0">
                <a:solidFill>
                  <a:prstClr val="black"/>
                </a:solidFill>
              </a:rPr>
              <a:t>Nur Hochkant-Ansicht</a:t>
            </a:r>
          </a:p>
          <a:p>
            <a:pPr lvl="0">
              <a:spcBef>
                <a:spcPct val="0"/>
              </a:spcBef>
              <a:spcAft>
                <a:spcPct val="0"/>
              </a:spcAft>
              <a:buFontTx/>
              <a:buChar char="-"/>
            </a:pPr>
            <a:endParaRPr lang="de-DE" altLang="de-DE" sz="2400" dirty="0" smtClean="0">
              <a:solidFill>
                <a:prstClr val="black"/>
              </a:solidFill>
            </a:endParaRPr>
          </a:p>
          <a:p>
            <a:pPr lvl="0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de-DE" altLang="de-DE" sz="2400" dirty="0" smtClean="0">
                <a:solidFill>
                  <a:prstClr val="black"/>
                </a:solidFill>
              </a:rPr>
              <a:t>Nächster Kundentermin nächste Woche nach Einreichen einer ersten Version des Lastenheftes</a:t>
            </a:r>
          </a:p>
          <a:p>
            <a:pPr lvl="0">
              <a:spcBef>
                <a:spcPct val="0"/>
              </a:spcBef>
              <a:spcAft>
                <a:spcPct val="0"/>
              </a:spcAft>
              <a:buFontTx/>
              <a:buChar char="-"/>
            </a:pPr>
            <a:endParaRPr lang="de-DE" altLang="de-DE" sz="2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64744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el 3"/>
          <p:cNvSpPr>
            <a:spLocks noGrp="1"/>
          </p:cNvSpPr>
          <p:nvPr>
            <p:ph type="title"/>
          </p:nvPr>
        </p:nvSpPr>
        <p:spPr>
          <a:xfrm>
            <a:off x="287338" y="287338"/>
            <a:ext cx="8064500" cy="720725"/>
          </a:xfrm>
        </p:spPr>
        <p:txBody>
          <a:bodyPr/>
          <a:lstStyle/>
          <a:p>
            <a:r>
              <a:rPr lang="de-DE" altLang="de-DE" dirty="0" smtClean="0"/>
              <a:t>Projektstatus</a:t>
            </a:r>
            <a:br>
              <a:rPr lang="de-DE" altLang="de-DE" dirty="0" smtClean="0"/>
            </a:br>
            <a:r>
              <a:rPr lang="de-DE" altLang="de-DE" dirty="0" smtClean="0"/>
              <a:t>Lastenheft</a:t>
            </a:r>
          </a:p>
        </p:txBody>
      </p:sp>
      <p:sp>
        <p:nvSpPr>
          <p:cNvPr id="4" name="Inhaltsplatzhalter 2"/>
          <p:cNvSpPr txBox="1">
            <a:spLocks/>
          </p:cNvSpPr>
          <p:nvPr/>
        </p:nvSpPr>
        <p:spPr bwMode="auto">
          <a:xfrm>
            <a:off x="285720" y="1428736"/>
            <a:ext cx="8064000" cy="49389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endParaRPr kumimoji="0" lang="de-DE" altLang="de-DE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sp>
        <p:nvSpPr>
          <p:cNvPr id="5" name="Inhaltsplatzhalter 2"/>
          <p:cNvSpPr>
            <a:spLocks noGrp="1"/>
          </p:cNvSpPr>
          <p:nvPr>
            <p:ph idx="1"/>
          </p:nvPr>
        </p:nvSpPr>
        <p:spPr>
          <a:xfrm>
            <a:off x="288000" y="1412776"/>
            <a:ext cx="8064000" cy="4938982"/>
          </a:xfrm>
        </p:spPr>
        <p:txBody>
          <a:bodyPr/>
          <a:lstStyle/>
          <a:p>
            <a:pPr lvl="0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de-DE" altLang="de-DE" sz="2400" dirty="0" smtClean="0">
                <a:solidFill>
                  <a:prstClr val="black"/>
                </a:solidFill>
              </a:rPr>
              <a:t>Erster Entwurf Lastenheft erstellt</a:t>
            </a:r>
          </a:p>
          <a:p>
            <a:pPr lvl="0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de-DE" altLang="de-DE" sz="2400" dirty="0" smtClean="0">
                <a:solidFill>
                  <a:prstClr val="black"/>
                </a:solidFill>
              </a:rPr>
              <a:t>Anwendungsdiagramm erstellt</a:t>
            </a:r>
          </a:p>
          <a:p>
            <a:pPr lvl="0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de-DE" altLang="de-DE" sz="2400" dirty="0" smtClean="0">
                <a:solidFill>
                  <a:prstClr val="black"/>
                </a:solidFill>
              </a:rPr>
              <a:t>Aktivitätsdiagramme erstellt</a:t>
            </a:r>
          </a:p>
          <a:p>
            <a:pPr lvl="0">
              <a:spcBef>
                <a:spcPct val="0"/>
              </a:spcBef>
              <a:spcAft>
                <a:spcPct val="0"/>
              </a:spcAft>
              <a:buFontTx/>
              <a:buChar char="-"/>
            </a:pPr>
            <a:endParaRPr lang="de-DE" altLang="de-DE" sz="2400" dirty="0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el 3"/>
          <p:cNvSpPr>
            <a:spLocks noGrp="1"/>
          </p:cNvSpPr>
          <p:nvPr>
            <p:ph type="title"/>
          </p:nvPr>
        </p:nvSpPr>
        <p:spPr>
          <a:xfrm>
            <a:off x="287338" y="287338"/>
            <a:ext cx="8064500" cy="720725"/>
          </a:xfrm>
        </p:spPr>
        <p:txBody>
          <a:bodyPr/>
          <a:lstStyle/>
          <a:p>
            <a:r>
              <a:rPr lang="de-DE" altLang="de-DE" dirty="0" smtClean="0"/>
              <a:t>Projektstatus</a:t>
            </a:r>
            <a:br>
              <a:rPr lang="de-DE" altLang="de-DE" dirty="0" smtClean="0"/>
            </a:br>
            <a:r>
              <a:rPr lang="de-DE" altLang="de-DE" dirty="0" smtClean="0"/>
              <a:t>Projektplan</a:t>
            </a:r>
          </a:p>
        </p:txBody>
      </p:sp>
      <p:sp>
        <p:nvSpPr>
          <p:cNvPr id="4" name="Inhaltsplatzhalter 2"/>
          <p:cNvSpPr txBox="1">
            <a:spLocks/>
          </p:cNvSpPr>
          <p:nvPr/>
        </p:nvSpPr>
        <p:spPr bwMode="auto">
          <a:xfrm>
            <a:off x="285720" y="1428736"/>
            <a:ext cx="8064000" cy="49389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endParaRPr kumimoji="0" lang="de-DE" altLang="de-DE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sp>
        <p:nvSpPr>
          <p:cNvPr id="5" name="Inhaltsplatzhalter 2"/>
          <p:cNvSpPr>
            <a:spLocks noGrp="1"/>
          </p:cNvSpPr>
          <p:nvPr>
            <p:ph idx="1"/>
          </p:nvPr>
        </p:nvSpPr>
        <p:spPr>
          <a:xfrm>
            <a:off x="288000" y="1412776"/>
            <a:ext cx="8064000" cy="4938982"/>
          </a:xfrm>
        </p:spPr>
        <p:txBody>
          <a:bodyPr/>
          <a:lstStyle/>
          <a:p>
            <a:pPr lvl="0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de-DE" altLang="de-DE" sz="2400" dirty="0" smtClean="0">
                <a:solidFill>
                  <a:prstClr val="black"/>
                </a:solidFill>
              </a:rPr>
              <a:t>Projektplan </a:t>
            </a:r>
            <a:r>
              <a:rPr lang="de-DE" altLang="de-DE" sz="2400" dirty="0" smtClean="0">
                <a:solidFill>
                  <a:prstClr val="black"/>
                </a:solidFill>
              </a:rPr>
              <a:t>aktualisiert</a:t>
            </a:r>
          </a:p>
          <a:p>
            <a:pPr lvl="0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de-DE" altLang="de-DE" sz="2400" dirty="0" smtClean="0">
                <a:solidFill>
                  <a:prstClr val="black"/>
                </a:solidFill>
              </a:rPr>
              <a:t>Zusammengesetzte Vorgänge eingefügt</a:t>
            </a:r>
            <a:endParaRPr lang="de-DE" altLang="de-DE" sz="2400" dirty="0" smtClean="0">
              <a:solidFill>
                <a:prstClr val="black"/>
              </a:solidFill>
            </a:endParaRPr>
          </a:p>
          <a:p>
            <a:pPr lvl="0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de-DE" altLang="de-DE" sz="2400" dirty="0" err="1" smtClean="0">
                <a:solidFill>
                  <a:prstClr val="black"/>
                </a:solidFill>
              </a:rPr>
              <a:t>Milestones</a:t>
            </a:r>
            <a:r>
              <a:rPr lang="de-DE" altLang="de-DE" sz="2400" dirty="0" smtClean="0">
                <a:solidFill>
                  <a:prstClr val="black"/>
                </a:solidFill>
              </a:rPr>
              <a:t> </a:t>
            </a:r>
            <a:r>
              <a:rPr lang="de-DE" altLang="de-DE" sz="2400" dirty="0" smtClean="0">
                <a:solidFill>
                  <a:prstClr val="black"/>
                </a:solidFill>
              </a:rPr>
              <a:t>eingefügt</a:t>
            </a:r>
            <a:endParaRPr lang="de-DE" altLang="de-DE" sz="2400" dirty="0" smtClean="0">
              <a:solidFill>
                <a:prstClr val="black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2643182"/>
            <a:ext cx="8715404" cy="34943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el 3"/>
          <p:cNvSpPr>
            <a:spLocks noGrp="1"/>
          </p:cNvSpPr>
          <p:nvPr>
            <p:ph type="title"/>
          </p:nvPr>
        </p:nvSpPr>
        <p:spPr>
          <a:xfrm>
            <a:off x="287338" y="287338"/>
            <a:ext cx="8064500" cy="720725"/>
          </a:xfrm>
        </p:spPr>
        <p:txBody>
          <a:bodyPr/>
          <a:lstStyle/>
          <a:p>
            <a:r>
              <a:rPr lang="de-DE" altLang="de-DE" dirty="0" smtClean="0"/>
              <a:t>Projektstatus</a:t>
            </a:r>
            <a:br>
              <a:rPr lang="de-DE" altLang="de-DE" dirty="0" smtClean="0"/>
            </a:br>
            <a:r>
              <a:rPr lang="de-DE" altLang="de-DE" dirty="0" smtClean="0"/>
              <a:t>Zeiterfassung</a:t>
            </a:r>
          </a:p>
        </p:txBody>
      </p:sp>
      <p:sp>
        <p:nvSpPr>
          <p:cNvPr id="4" name="Inhaltsplatzhalter 2"/>
          <p:cNvSpPr txBox="1">
            <a:spLocks/>
          </p:cNvSpPr>
          <p:nvPr/>
        </p:nvSpPr>
        <p:spPr bwMode="auto">
          <a:xfrm>
            <a:off x="285720" y="1428736"/>
            <a:ext cx="8064000" cy="49389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endParaRPr kumimoji="0" lang="de-DE" altLang="de-DE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sp>
        <p:nvSpPr>
          <p:cNvPr id="5" name="Inhaltsplatzhalter 2"/>
          <p:cNvSpPr>
            <a:spLocks noGrp="1"/>
          </p:cNvSpPr>
          <p:nvPr>
            <p:ph idx="1"/>
          </p:nvPr>
        </p:nvSpPr>
        <p:spPr>
          <a:xfrm>
            <a:off x="288000" y="1412776"/>
            <a:ext cx="8064000" cy="4938982"/>
          </a:xfrm>
        </p:spPr>
        <p:txBody>
          <a:bodyPr/>
          <a:lstStyle/>
          <a:p>
            <a:pPr lvl="0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de-DE" altLang="de-DE" sz="2400" dirty="0" smtClean="0">
                <a:solidFill>
                  <a:prstClr val="black"/>
                </a:solidFill>
              </a:rPr>
              <a:t>Zeiterfassungsbogen erstellt</a:t>
            </a:r>
          </a:p>
          <a:p>
            <a:pPr lvl="0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de-DE" altLang="de-DE" sz="2400" dirty="0" smtClean="0">
                <a:solidFill>
                  <a:prstClr val="black"/>
                </a:solidFill>
              </a:rPr>
              <a:t>Jeder Mitarbeiter führt diesen für sich</a:t>
            </a:r>
          </a:p>
          <a:p>
            <a:pPr lvl="0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de-DE" altLang="de-DE" sz="2400" dirty="0" smtClean="0">
                <a:solidFill>
                  <a:prstClr val="black"/>
                </a:solidFill>
              </a:rPr>
              <a:t>Projektmanager führen Zeiterfassungsbögen zu Gesamtzeiterfassung zusammen (wie oft?)</a:t>
            </a:r>
          </a:p>
          <a:p>
            <a:pPr lvl="0">
              <a:spcBef>
                <a:spcPct val="0"/>
              </a:spcBef>
              <a:spcAft>
                <a:spcPct val="0"/>
              </a:spcAft>
              <a:buFontTx/>
              <a:buChar char="-"/>
            </a:pPr>
            <a:endParaRPr lang="de-DE" altLang="de-DE" sz="2400" dirty="0">
              <a:solidFill>
                <a:prstClr val="black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2928934"/>
            <a:ext cx="5133977" cy="3388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Inhaltsplatzhalter 1"/>
          <p:cNvSpPr>
            <a:spLocks noGrp="1"/>
          </p:cNvSpPr>
          <p:nvPr>
            <p:ph sz="half" idx="1"/>
          </p:nvPr>
        </p:nvSpPr>
        <p:spPr>
          <a:xfrm>
            <a:off x="287338" y="1295400"/>
            <a:ext cx="8070876" cy="5040313"/>
          </a:xfrm>
        </p:spPr>
        <p:txBody>
          <a:bodyPr/>
          <a:lstStyle/>
          <a:p>
            <a:pPr marL="0" indent="0">
              <a:buFontTx/>
              <a:buChar char="-"/>
            </a:pPr>
            <a:r>
              <a:rPr lang="de-DE" altLang="de-DE" dirty="0" smtClean="0"/>
              <a:t>GUI-</a:t>
            </a:r>
            <a:r>
              <a:rPr lang="de-DE" altLang="de-DE" dirty="0" err="1" smtClean="0"/>
              <a:t>Mockup</a:t>
            </a:r>
            <a:r>
              <a:rPr lang="de-DE" altLang="de-DE" dirty="0" smtClean="0"/>
              <a:t> fertigstellen</a:t>
            </a:r>
          </a:p>
          <a:p>
            <a:pPr marL="0" indent="0">
              <a:buFontTx/>
              <a:buChar char="-"/>
            </a:pPr>
            <a:r>
              <a:rPr lang="de-DE" altLang="de-DE" dirty="0" smtClean="0"/>
              <a:t>Anforderungssammlung fertigstellen</a:t>
            </a:r>
          </a:p>
          <a:p>
            <a:pPr marL="0" indent="0">
              <a:buFontTx/>
              <a:buChar char="-"/>
            </a:pPr>
            <a:r>
              <a:rPr lang="de-DE" altLang="de-DE" dirty="0" smtClean="0"/>
              <a:t>Lastenheft fertigstellen und dem Kunden vorlegen</a:t>
            </a:r>
          </a:p>
          <a:p>
            <a:pPr marL="0" indent="0">
              <a:buFontTx/>
              <a:buChar char="-"/>
            </a:pPr>
            <a:endParaRPr lang="de-DE" altLang="de-DE" dirty="0" smtClean="0"/>
          </a:p>
        </p:txBody>
      </p:sp>
      <p:sp>
        <p:nvSpPr>
          <p:cNvPr id="10243" name="Titel 2"/>
          <p:cNvSpPr>
            <a:spLocks noGrp="1"/>
          </p:cNvSpPr>
          <p:nvPr>
            <p:ph type="title"/>
          </p:nvPr>
        </p:nvSpPr>
        <p:spPr>
          <a:xfrm>
            <a:off x="287338" y="287338"/>
            <a:ext cx="8064500" cy="720725"/>
          </a:xfrm>
        </p:spPr>
        <p:txBody>
          <a:bodyPr/>
          <a:lstStyle/>
          <a:p>
            <a:r>
              <a:rPr lang="de-DE" altLang="de-DE" dirty="0" smtClean="0"/>
              <a:t/>
            </a:r>
            <a:br>
              <a:rPr lang="de-DE" altLang="de-DE" dirty="0" smtClean="0"/>
            </a:br>
            <a:r>
              <a:rPr lang="de-DE" altLang="de-DE" dirty="0" smtClean="0"/>
              <a:t>Ziele für nächste Woche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itel 2"/>
          <p:cNvSpPr>
            <a:spLocks noGrp="1"/>
          </p:cNvSpPr>
          <p:nvPr>
            <p:ph type="title"/>
          </p:nvPr>
        </p:nvSpPr>
        <p:spPr>
          <a:xfrm>
            <a:off x="287338" y="287338"/>
            <a:ext cx="8064500" cy="720725"/>
          </a:xfrm>
        </p:spPr>
        <p:txBody>
          <a:bodyPr/>
          <a:lstStyle/>
          <a:p>
            <a:r>
              <a:rPr lang="de-DE" altLang="de-DE" dirty="0" smtClean="0"/>
              <a:t/>
            </a:r>
            <a:br>
              <a:rPr lang="de-DE" altLang="de-DE" dirty="0" smtClean="0"/>
            </a:br>
            <a:r>
              <a:rPr lang="de-DE" altLang="de-DE" dirty="0" smtClean="0"/>
              <a:t>Ampelstatus</a:t>
            </a:r>
          </a:p>
        </p:txBody>
      </p:sp>
      <p:pic>
        <p:nvPicPr>
          <p:cNvPr id="3074" name="Picture 2" descr="C:\Users\MMA\Desktop\Uni\5. Semester\SWE\GitHub\swe\Dokumente\Coaching\Ampel Bilder\Ampel_gelb.png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857620" y="1826943"/>
            <a:ext cx="1000132" cy="1859402"/>
          </a:xfrm>
          <a:prstGeom prst="rect">
            <a:avLst/>
          </a:prstGeom>
          <a:noFill/>
        </p:spPr>
      </p:pic>
      <p:sp>
        <p:nvSpPr>
          <p:cNvPr id="5" name="Inhaltsplatzhalter 1"/>
          <p:cNvSpPr>
            <a:spLocks noGrp="1"/>
          </p:cNvSpPr>
          <p:nvPr>
            <p:ph sz="half" idx="1"/>
          </p:nvPr>
        </p:nvSpPr>
        <p:spPr>
          <a:xfrm>
            <a:off x="287338" y="4214818"/>
            <a:ext cx="8070876" cy="2120895"/>
          </a:xfrm>
        </p:spPr>
        <p:txBody>
          <a:bodyPr/>
          <a:lstStyle/>
          <a:p>
            <a:pPr marL="0" indent="0"/>
            <a:r>
              <a:rPr lang="de-DE" altLang="de-DE" dirty="0" smtClean="0"/>
              <a:t>Statusänderung Grün -&gt; Gelb</a:t>
            </a:r>
          </a:p>
          <a:p>
            <a:pPr marL="0" indent="0">
              <a:buFontTx/>
              <a:buChar char="-"/>
            </a:pPr>
            <a:endParaRPr lang="de-DE" altLang="de-DE" dirty="0" smtClean="0"/>
          </a:p>
          <a:p>
            <a:pPr marL="0" indent="0">
              <a:buFontTx/>
              <a:buChar char="-"/>
            </a:pPr>
            <a:r>
              <a:rPr lang="de-DE" altLang="de-DE" dirty="0" smtClean="0"/>
              <a:t>GUI-</a:t>
            </a:r>
            <a:r>
              <a:rPr lang="de-DE" altLang="de-DE" dirty="0" err="1" smtClean="0"/>
              <a:t>Mockup</a:t>
            </a:r>
            <a:r>
              <a:rPr lang="de-DE" altLang="de-DE" dirty="0" smtClean="0"/>
              <a:t> noch nicht ganz fertig</a:t>
            </a:r>
          </a:p>
          <a:p>
            <a:pPr marL="0" indent="0">
              <a:buFontTx/>
              <a:buChar char="-"/>
            </a:pPr>
            <a:r>
              <a:rPr lang="de-DE" altLang="de-DE" dirty="0" smtClean="0"/>
              <a:t>Lastenheft könnte weiter sein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orlage_Powerpoint_2010">
  <a:themeElements>
    <a:clrScheme name="FHAAC Farben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B1AC"/>
      </a:accent1>
      <a:accent2>
        <a:srgbClr val="13A39A"/>
      </a:accent2>
      <a:accent3>
        <a:srgbClr val="0C9088"/>
      </a:accent3>
      <a:accent4>
        <a:srgbClr val="006D68"/>
      </a:accent4>
      <a:accent5>
        <a:srgbClr val="004744"/>
      </a:accent5>
      <a:accent6>
        <a:srgbClr val="000000"/>
      </a:accent6>
      <a:hlink>
        <a:srgbClr val="0000FF"/>
      </a:hlink>
      <a:folHlink>
        <a:srgbClr val="800080"/>
      </a:folHlink>
    </a:clrScheme>
    <a:fontScheme name="FHAAC Schrif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Vorlage_Powerpoint_2010</Template>
  <TotalTime>0</TotalTime>
  <Words>208</Words>
  <Application>Microsoft Office PowerPoint</Application>
  <PresentationFormat>Bildschirmpräsentation (4:3)</PresentationFormat>
  <Paragraphs>60</Paragraphs>
  <Slides>10</Slides>
  <Notes>2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1" baseType="lpstr">
      <vt:lpstr>Vorlage_Powerpoint_2010</vt:lpstr>
      <vt:lpstr>Projektstatus 02.11.2016  FreeSpace - Raumverwaltungsapp</vt:lpstr>
      <vt:lpstr>Inhaltsverzeichnis</vt:lpstr>
      <vt:lpstr>Projektstatus Kundentermin am 26.10.2016 (1/2) </vt:lpstr>
      <vt:lpstr>Projektstatus Kundentermin am 26.10.2016 (2/2) </vt:lpstr>
      <vt:lpstr>Projektstatus Lastenheft</vt:lpstr>
      <vt:lpstr>Projektstatus Projektplan</vt:lpstr>
      <vt:lpstr>Projektstatus Zeiterfassung</vt:lpstr>
      <vt:lpstr> Ziele für nächste Woche</vt:lpstr>
      <vt:lpstr> Ampelstatus</vt:lpstr>
      <vt:lpstr>FH Aachen  SWE Projekt WS16/17  Gruppe 4, PO 2013   www.fh-aachen.de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Projektstatus 02.11.2016  FreeSpace</dc:title>
  <dc:creator>MMA</dc:creator>
  <cp:lastModifiedBy>ThinkPad User</cp:lastModifiedBy>
  <cp:revision>12</cp:revision>
  <dcterms:created xsi:type="dcterms:W3CDTF">2016-11-01T15:26:10Z</dcterms:created>
  <dcterms:modified xsi:type="dcterms:W3CDTF">2016-11-02T10:56:55Z</dcterms:modified>
</cp:coreProperties>
</file>