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 speaker</a:t>
            </a:r>
            <a:endParaRPr/>
          </a:p>
          <a:p>
            <a:pPr indent="0" lvl="0" marL="0">
              <a:spcBef>
                <a:spcPts val="0"/>
              </a:spcBef>
              <a:spcAft>
                <a:spcPts val="0"/>
              </a:spcAft>
              <a:buNone/>
            </a:pPr>
            <a:r>
              <a:rPr lang="en"/>
              <a:t>Intro Team</a:t>
            </a:r>
            <a:endParaRPr/>
          </a:p>
          <a:p>
            <a:pPr indent="0" lvl="0" marL="0">
              <a:spcBef>
                <a:spcPts val="0"/>
              </a:spcBef>
              <a:spcAft>
                <a:spcPts val="0"/>
              </a:spcAft>
              <a:buNone/>
            </a:pPr>
            <a:r>
              <a:rPr lang="en"/>
              <a:t>We developed a congressional; district snapshot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Carre</a:t>
            </a:r>
            <a:endParaRPr/>
          </a:p>
          <a:p>
            <a:pPr indent="0" lvl="0" marL="0">
              <a:spcBef>
                <a:spcPts val="0"/>
              </a:spcBef>
              <a:spcAft>
                <a:spcPts val="0"/>
              </a:spcAft>
              <a:buNone/>
            </a:pPr>
            <a:r>
              <a:rPr lang="en"/>
              <a:t>Why did we choose this variable: We believe the education level for a district is relevant for someone considering running for political office. This would help indicate to a politician resources to devote to education and at what level. </a:t>
            </a:r>
            <a:endParaRPr/>
          </a:p>
          <a:p>
            <a:pPr indent="0" lvl="0" marL="0">
              <a:spcBef>
                <a:spcPts val="0"/>
              </a:spcBef>
              <a:spcAft>
                <a:spcPts val="0"/>
              </a:spcAft>
              <a:buNone/>
            </a:pPr>
            <a:r>
              <a:rPr lang="en"/>
              <a:t>How did we find it: Total Population for each degree indicated. “Some” was not considered. </a:t>
            </a:r>
            <a:endParaRPr/>
          </a:p>
          <a:p>
            <a:pPr indent="0" lvl="0" marL="0">
              <a:spcBef>
                <a:spcPts val="0"/>
              </a:spcBef>
              <a:spcAft>
                <a:spcPts val="0"/>
              </a:spcAft>
              <a:buNone/>
            </a:pPr>
            <a:r>
              <a:rPr lang="en"/>
              <a:t>What did we find: Majority have at least a bachelor’s degree</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Carre</a:t>
            </a:r>
            <a:endParaRPr/>
          </a:p>
          <a:p>
            <a:pPr indent="0" lvl="0" marL="0">
              <a:spcBef>
                <a:spcPts val="0"/>
              </a:spcBef>
              <a:spcAft>
                <a:spcPts val="0"/>
              </a:spcAft>
              <a:buNone/>
            </a:pPr>
            <a:r>
              <a:rPr lang="en"/>
              <a:t>Why did we choose this variable: Veteran affairs is often a political talking point. Indicates the importance of funneling resources into programs beneficial to veterans. </a:t>
            </a:r>
            <a:endParaRPr/>
          </a:p>
          <a:p>
            <a:pPr indent="0" lvl="0" marL="0">
              <a:spcBef>
                <a:spcPts val="0"/>
              </a:spcBef>
              <a:spcAft>
                <a:spcPts val="0"/>
              </a:spcAft>
              <a:buNone/>
            </a:pPr>
            <a:r>
              <a:rPr lang="en"/>
              <a:t>how did we find it: Veteran vs non Veteran variable. </a:t>
            </a:r>
            <a:endParaRPr/>
          </a:p>
          <a:p>
            <a:pPr indent="0" lvl="0" marL="0">
              <a:spcBef>
                <a:spcPts val="0"/>
              </a:spcBef>
              <a:spcAft>
                <a:spcPts val="0"/>
              </a:spcAft>
              <a:buNone/>
            </a:pPr>
            <a:r>
              <a:rPr lang="en"/>
              <a:t>What did we find: As suspected, the population is mostly non-veteran, but veterans make up approx 10% of district population.  We can theorize that those most interested in/affected by veteran affairs takes up a larger portion of the pie. For each veteran, we can assume friends and family are also concerned with/about veteran resources/programs. </a:t>
            </a:r>
            <a:endParaRPr/>
          </a:p>
          <a:p>
            <a:pPr indent="0" lvl="0" marL="0">
              <a:spcBef>
                <a:spcPts val="0"/>
              </a:spcBef>
              <a:spcAft>
                <a:spcPts val="0"/>
              </a:spcAft>
              <a:buNone/>
            </a:pPr>
            <a:r>
              <a:rPr lang="en"/>
              <a:t>Population is mostly Non-Veteran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a:t>
            </a:r>
            <a:endParaRPr/>
          </a:p>
          <a:p>
            <a:pPr indent="0" lvl="0" marL="0">
              <a:spcBef>
                <a:spcPts val="0"/>
              </a:spcBef>
              <a:spcAft>
                <a:spcPts val="0"/>
              </a:spcAft>
              <a:buNone/>
            </a:pPr>
            <a:r>
              <a:t/>
            </a:r>
            <a:endParaRPr/>
          </a:p>
          <a:p>
            <a:pPr indent="0" lvl="0" marL="0">
              <a:spcBef>
                <a:spcPts val="0"/>
              </a:spcBef>
              <a:spcAft>
                <a:spcPts val="0"/>
              </a:spcAft>
              <a:buNone/>
            </a:pPr>
            <a:r>
              <a:rPr lang="en"/>
              <a:t>Why: Knowing what industries your voters work in can help you focus your fiscal policies on the community’s most important industries.</a:t>
            </a:r>
            <a:endParaRPr/>
          </a:p>
          <a:p>
            <a:pPr indent="0" lvl="0" marL="0">
              <a:spcBef>
                <a:spcPts val="0"/>
              </a:spcBef>
              <a:spcAft>
                <a:spcPts val="0"/>
              </a:spcAft>
              <a:buNone/>
            </a:pPr>
            <a:r>
              <a:rPr lang="en"/>
              <a:t>How: Pulled variables for each industry, using the census’ standard list of industries. Added them to dataFrame. Converted them from obect to numeric. Created pie with array of variables as x.</a:t>
            </a:r>
            <a:endParaRPr/>
          </a:p>
          <a:p>
            <a:pPr indent="0" lvl="0" marL="0">
              <a:spcBef>
                <a:spcPts val="0"/>
              </a:spcBef>
              <a:spcAft>
                <a:spcPts val="0"/>
              </a:spcAft>
              <a:buNone/>
            </a:pPr>
            <a:r>
              <a:rPr lang="en"/>
              <a:t>What: </a:t>
            </a:r>
            <a:r>
              <a:rPr lang="en"/>
              <a:t>Education is unusually large segment of workforce. Manufacturing is fairly significant. No agriculture, forestry, fishing, hunting, and mining.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a:t>
            </a:r>
            <a:endParaRPr/>
          </a:p>
          <a:p>
            <a:pPr indent="0" lvl="0" marL="0">
              <a:spcBef>
                <a:spcPts val="0"/>
              </a:spcBef>
              <a:spcAft>
                <a:spcPts val="0"/>
              </a:spcAft>
              <a:buNone/>
            </a:pPr>
            <a:r>
              <a:t/>
            </a:r>
            <a:endParaRPr/>
          </a:p>
          <a:p>
            <a:pPr indent="0" lvl="0" marL="0">
              <a:spcBef>
                <a:spcPts val="0"/>
              </a:spcBef>
              <a:spcAft>
                <a:spcPts val="0"/>
              </a:spcAft>
              <a:buNone/>
            </a:pPr>
            <a:r>
              <a:rPr lang="en"/>
              <a:t>Why: Unemployment rates are often used to gauge economic vitality and growth</a:t>
            </a:r>
            <a:endParaRPr/>
          </a:p>
          <a:p>
            <a:pPr indent="0" lvl="0" marL="0">
              <a:spcBef>
                <a:spcPts val="0"/>
              </a:spcBef>
              <a:spcAft>
                <a:spcPts val="0"/>
              </a:spcAft>
              <a:buNone/>
            </a:pPr>
            <a:r>
              <a:rPr lang="en"/>
              <a:t>How: Created column using totalUnemployed/totalLaborPopulation for each district. Took mean of that to get average unemployment. Then extracted only 45th district. Created Bar graph</a:t>
            </a:r>
            <a:endParaRPr/>
          </a:p>
          <a:p>
            <a:pPr indent="0" lvl="0" marL="0">
              <a:spcBef>
                <a:spcPts val="0"/>
              </a:spcBef>
              <a:spcAft>
                <a:spcPts val="0"/>
              </a:spcAft>
              <a:buNone/>
            </a:pPr>
            <a:r>
              <a:rPr lang="en"/>
              <a:t>What:</a:t>
            </a:r>
            <a:endParaRPr/>
          </a:p>
          <a:p>
            <a:pPr indent="0" lvl="0" marL="0">
              <a:spcBef>
                <a:spcPts val="0"/>
              </a:spcBef>
              <a:spcAft>
                <a:spcPts val="0"/>
              </a:spcAft>
              <a:buNone/>
            </a:pPr>
            <a:r>
              <a:t/>
            </a:r>
            <a:endParaRPr/>
          </a:p>
          <a:p>
            <a:pPr indent="0" lvl="0" marL="0" rtl="0">
              <a:spcBef>
                <a:spcPts val="0"/>
              </a:spcBef>
              <a:spcAft>
                <a:spcPts val="0"/>
              </a:spcAft>
              <a:buNone/>
            </a:pPr>
            <a:r>
              <a:rPr lang="en"/>
              <a:t>This District has a healthier work force and economy than the average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Ashwini</a:t>
            </a:r>
            <a:endParaRPr/>
          </a:p>
          <a:p>
            <a:pPr indent="0" lvl="0" marL="0">
              <a:spcBef>
                <a:spcPts val="0"/>
              </a:spcBef>
              <a:spcAft>
                <a:spcPts val="0"/>
              </a:spcAft>
              <a:buNone/>
            </a:pPr>
            <a:r>
              <a:rPr lang="en"/>
              <a:t>Why did we choose this variable : It is important to find out the ratio of Citizens Vs Non-citizens to indicate the number of eligible voters</a:t>
            </a:r>
            <a:endParaRPr/>
          </a:p>
          <a:p>
            <a:pPr indent="0" lvl="0" marL="0">
              <a:spcBef>
                <a:spcPts val="0"/>
              </a:spcBef>
              <a:spcAft>
                <a:spcPts val="0"/>
              </a:spcAft>
              <a:buNone/>
            </a:pPr>
            <a:r>
              <a:rPr lang="en"/>
              <a:t>How did we find it: Identified variables for Citizen and Non Citizens from Census Data - American Community survey API</a:t>
            </a:r>
            <a:endParaRPr/>
          </a:p>
          <a:p>
            <a:pPr indent="0" lvl="0" marL="0">
              <a:spcBef>
                <a:spcPts val="0"/>
              </a:spcBef>
              <a:spcAft>
                <a:spcPts val="0"/>
              </a:spcAft>
              <a:buNone/>
            </a:pPr>
            <a:r>
              <a:rPr lang="en"/>
              <a:t>What was the conclusion: Population consists mainly of US Citizens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 speaker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could have looked at changes over time by using datasets from other years. This could give the politician a better idea about the trends and what problems to focus on if any trends are undesirable.</a:t>
            </a:r>
            <a:endParaRPr/>
          </a:p>
          <a:p>
            <a:pPr indent="0" lvl="0" marL="0" rtl="0">
              <a:spcBef>
                <a:spcPts val="0"/>
              </a:spcBef>
              <a:spcAft>
                <a:spcPts val="0"/>
              </a:spcAft>
              <a:buNone/>
            </a:pPr>
            <a:r>
              <a:t/>
            </a:r>
            <a:endParaRPr/>
          </a:p>
          <a:p>
            <a:pPr indent="0" lvl="0" marL="0" rtl="0">
              <a:spcBef>
                <a:spcPts val="0"/>
              </a:spcBef>
              <a:spcAft>
                <a:spcPts val="0"/>
              </a:spcAft>
              <a:buNone/>
            </a:pPr>
            <a:r>
              <a:rPr lang="en"/>
              <a:t>We could have added a feature to make it very easy to use this tool for districts other than #45</a:t>
            </a:r>
            <a:endParaRPr/>
          </a:p>
          <a:p>
            <a:pPr indent="0" lvl="0" marL="0" rtl="0">
              <a:spcBef>
                <a:spcPts val="0"/>
              </a:spcBef>
              <a:spcAft>
                <a:spcPts val="0"/>
              </a:spcAft>
              <a:buNone/>
            </a:pPr>
            <a:r>
              <a:t/>
            </a:r>
            <a:endParaRPr/>
          </a:p>
          <a:p>
            <a:pPr indent="0" lvl="0" marL="0" rtl="0">
              <a:spcBef>
                <a:spcPts val="0"/>
              </a:spcBef>
              <a:spcAft>
                <a:spcPts val="0"/>
              </a:spcAft>
              <a:buNone/>
            </a:pPr>
            <a:r>
              <a:rPr lang="en"/>
              <a:t>We could have provided comparisons to the national average for each graph. We assumed the candidate knew the averages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 speaker</a:t>
            </a:r>
            <a:endParaRPr/>
          </a:p>
          <a:p>
            <a:pPr indent="0" lvl="0" marL="0">
              <a:spcBef>
                <a:spcPts val="0"/>
              </a:spcBef>
              <a:spcAft>
                <a:spcPts val="0"/>
              </a:spcAft>
              <a:buNone/>
            </a:pPr>
            <a:r>
              <a:rPr lang="en"/>
              <a:t>Start with the end point in mind</a:t>
            </a:r>
            <a:endParaRPr/>
          </a:p>
          <a:p>
            <a:pPr indent="0" lvl="0" marL="0">
              <a:spcBef>
                <a:spcPts val="0"/>
              </a:spcBef>
              <a:spcAft>
                <a:spcPts val="0"/>
              </a:spcAft>
              <a:buNone/>
            </a:pPr>
            <a:r>
              <a:rPr lang="en"/>
              <a:t>Focuses on improvement vs defferent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 speaker</a:t>
            </a:r>
            <a:endParaRPr/>
          </a:p>
          <a:p>
            <a:pPr indent="0" lvl="0" marL="0">
              <a:spcBef>
                <a:spcPts val="0"/>
              </a:spcBef>
              <a:spcAft>
                <a:spcPts val="0"/>
              </a:spcAft>
              <a:buNone/>
            </a:pPr>
            <a:r>
              <a:rPr lang="en"/>
              <a:t>Tabular</a:t>
            </a:r>
            <a:endParaRPr/>
          </a:p>
          <a:p>
            <a:pPr indent="0" lvl="0" marL="0">
              <a:spcBef>
                <a:spcPts val="0"/>
              </a:spcBef>
              <a:spcAft>
                <a:spcPts val="0"/>
              </a:spcAft>
              <a:buNone/>
            </a:pPr>
            <a:r>
              <a:rPr lang="en"/>
              <a:t>Not comparitive  Case study on congressional district 45</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 speaker</a:t>
            </a:r>
            <a:endParaRPr/>
          </a:p>
          <a:p>
            <a:pPr indent="0" lvl="0" marL="0">
              <a:spcBef>
                <a:spcPts val="0"/>
              </a:spcBef>
              <a:spcAft>
                <a:spcPts val="0"/>
              </a:spcAft>
              <a:buNone/>
            </a:pPr>
            <a:r>
              <a:t/>
            </a:r>
            <a:endParaRPr/>
          </a:p>
          <a:p>
            <a:pPr indent="0" lvl="0" marL="0" rtl="0">
              <a:spcBef>
                <a:spcPts val="0"/>
              </a:spcBef>
              <a:spcAft>
                <a:spcPts val="0"/>
              </a:spcAft>
              <a:buNone/>
            </a:pPr>
            <a:r>
              <a:rPr lang="en"/>
              <a:t>Why did we choose these categories?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Carre</a:t>
            </a:r>
            <a:endParaRPr/>
          </a:p>
          <a:p>
            <a:pPr indent="0" lvl="0" marL="0">
              <a:spcBef>
                <a:spcPts val="0"/>
              </a:spcBef>
              <a:spcAft>
                <a:spcPts val="0"/>
              </a:spcAft>
              <a:buNone/>
            </a:pPr>
            <a:r>
              <a:rPr lang="en"/>
              <a:t>The American Commununity Survey, 2013. </a:t>
            </a:r>
            <a:endParaRPr/>
          </a:p>
          <a:p>
            <a:pPr indent="0" lvl="0" marL="0">
              <a:spcBef>
                <a:spcPts val="0"/>
              </a:spcBef>
              <a:spcAft>
                <a:spcPts val="0"/>
              </a:spcAft>
              <a:buNone/>
            </a:pPr>
            <a:r>
              <a:rPr lang="en">
                <a:solidFill>
                  <a:srgbClr val="333333"/>
                </a:solidFill>
                <a:highlight>
                  <a:srgbClr val="FFFFFF"/>
                </a:highlight>
              </a:rPr>
              <a:t>Every year, the U.S. Census Bureau contacts over 3.5 million households across the country to participate in the American Community Survey.</a:t>
            </a:r>
            <a:endParaRPr/>
          </a:p>
          <a:p>
            <a:pPr indent="0" lvl="0" marL="0">
              <a:spcBef>
                <a:spcPts val="0"/>
              </a:spcBef>
              <a:spcAft>
                <a:spcPts val="0"/>
              </a:spcAft>
              <a:buNone/>
            </a:pPr>
            <a:r>
              <a:rPr lang="en">
                <a:solidFill>
                  <a:srgbClr val="222222"/>
                </a:solidFill>
                <a:highlight>
                  <a:srgbClr val="FFFFFF"/>
                </a:highlight>
              </a:rPr>
              <a:t>Unlike the every-10-year census, this survey continues all year, every year. They randomly sample addresses in every state, the District of Columbia, and Puerto Rico.</a:t>
            </a:r>
            <a:endParaRPr/>
          </a:p>
          <a:p>
            <a:pPr indent="0" lvl="0" marL="0">
              <a:spcBef>
                <a:spcPts val="0"/>
              </a:spcBef>
              <a:spcAft>
                <a:spcPts val="0"/>
              </a:spcAft>
              <a:buNone/>
            </a:pPr>
            <a:r>
              <a:rPr lang="en">
                <a:solidFill>
                  <a:srgbClr val="222222"/>
                </a:solidFill>
                <a:highlight>
                  <a:srgbClr val="FFFFFF"/>
                </a:highlight>
              </a:rPr>
              <a:t>Answers are collected to create up-to-date statistics used by many federal, state, tribal, and local leaders. The information helps to determine how more than $675 billion dollars of federal funding each year is spent on infrastructure and services. Through the ACS, we know more about jobs and occupations, educational attainment, veterans, whether people own or rent their home, and many other topics. Public officials, planners, and entrepreneurs use this information to assess the past and plan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Carre</a:t>
            </a:r>
            <a:endParaRPr/>
          </a:p>
          <a:p>
            <a:pPr indent="0" lvl="0" marL="0">
              <a:spcBef>
                <a:spcPts val="0"/>
              </a:spcBef>
              <a:spcAft>
                <a:spcPts val="0"/>
              </a:spcAft>
              <a:buNone/>
            </a:pPr>
            <a:r>
              <a:rPr lang="en"/>
              <a:t>We looked at other years and felt that this contained the most robust recent data</a:t>
            </a:r>
            <a:endParaRPr/>
          </a:p>
          <a:p>
            <a:pPr indent="0" lvl="0" marL="0">
              <a:spcBef>
                <a:spcPts val="0"/>
              </a:spcBef>
              <a:spcAft>
                <a:spcPts val="0"/>
              </a:spcAft>
              <a:buNone/>
            </a:pPr>
            <a:r>
              <a:rPr lang="en"/>
              <a:t>Walk through our base url. All the variables we put in live between the “get” and “NAME”</a:t>
            </a:r>
            <a:endParaRPr/>
          </a:p>
          <a:p>
            <a:pPr indent="0" lvl="0" marL="0">
              <a:spcBef>
                <a:spcPts val="0"/>
              </a:spcBef>
              <a:spcAft>
                <a:spcPts val="0"/>
              </a:spcAft>
              <a:buNone/>
            </a:pPr>
            <a:r>
              <a:rPr lang="en"/>
              <a:t>Queries are “Variables” that we obtained from the ACS developers website. We combed through the variables to determine which ones would provide the best data for the questions we wanted to answer - the questions a potential political candidate would want to know</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Ashwini</a:t>
            </a:r>
            <a:endParaRPr/>
          </a:p>
          <a:p>
            <a:pPr indent="0" lvl="0" marL="0">
              <a:spcBef>
                <a:spcPts val="0"/>
              </a:spcBef>
              <a:spcAft>
                <a:spcPts val="0"/>
              </a:spcAft>
              <a:buNone/>
            </a:pPr>
            <a:r>
              <a:rPr lang="en"/>
              <a:t>Pulled data from Census Data API and identified relevant variables. We constructed dictionary with key variables to define our Dataframe. These were the variables that were included in our query string after “get=”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a:t>
            </a:r>
            <a:endParaRPr/>
          </a:p>
          <a:p>
            <a:pPr indent="0" lvl="0" marL="0">
              <a:spcBef>
                <a:spcPts val="0"/>
              </a:spcBef>
              <a:spcAft>
                <a:spcPts val="0"/>
              </a:spcAft>
              <a:buNone/>
            </a:pPr>
            <a:r>
              <a:t/>
            </a:r>
            <a:endParaRPr/>
          </a:p>
          <a:p>
            <a:pPr indent="0" lvl="0" marL="0">
              <a:spcBef>
                <a:spcPts val="0"/>
              </a:spcBef>
              <a:spcAft>
                <a:spcPts val="0"/>
              </a:spcAft>
              <a:buNone/>
            </a:pPr>
            <a:r>
              <a:rPr lang="en"/>
              <a:t>Why: To determine how much ‘power’ a representative should have in Congress based on the relative population size</a:t>
            </a:r>
            <a:endParaRPr/>
          </a:p>
          <a:p>
            <a:pPr indent="0" lvl="0" marL="0">
              <a:spcBef>
                <a:spcPts val="0"/>
              </a:spcBef>
              <a:spcAft>
                <a:spcPts val="0"/>
              </a:spcAft>
              <a:buNone/>
            </a:pPr>
            <a:r>
              <a:rPr lang="en"/>
              <a:t>How: First pulled all populations for all districts into a data frame. Took the mean of that column to get the avg population in all districts. Then isolated district 45 </a:t>
            </a:r>
            <a:endParaRPr/>
          </a:p>
          <a:p>
            <a:pPr indent="0" lvl="0" marL="0">
              <a:spcBef>
                <a:spcPts val="0"/>
              </a:spcBef>
              <a:spcAft>
                <a:spcPts val="0"/>
              </a:spcAft>
              <a:buNone/>
            </a:pPr>
            <a:r>
              <a:rPr lang="en"/>
              <a:t>What: The total population for this district is close to the average population for all districts -- nothing special.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Carre</a:t>
            </a:r>
            <a:endParaRPr/>
          </a:p>
          <a:p>
            <a:pPr indent="0" lvl="0" marL="0">
              <a:spcBef>
                <a:spcPts val="0"/>
              </a:spcBef>
              <a:spcAft>
                <a:spcPts val="0"/>
              </a:spcAft>
              <a:buNone/>
            </a:pPr>
            <a:r>
              <a:rPr lang="en"/>
              <a:t>Why did we choose this variable:  We believe the racial make-up of a district would be useful for a potential candidate. We want to answer for the candidate:  What race is the majority? What race makes up the smallest slice of the pie.  What is the make up relative to each other? </a:t>
            </a:r>
            <a:endParaRPr/>
          </a:p>
          <a:p>
            <a:pPr indent="0" lvl="0" marL="0">
              <a:spcBef>
                <a:spcPts val="0"/>
              </a:spcBef>
              <a:spcAft>
                <a:spcPts val="0"/>
              </a:spcAft>
              <a:buNone/>
            </a:pPr>
            <a:r>
              <a:rPr lang="en"/>
              <a:t>How did we find it: Using ACS, we pulled population data for each of the categories listed above: White, Asian, African America, Native American/Alaskan, Native Hawaiian/Pacific Islander and “Other”. ACS was already set up into these buckets. The data represents how each person identifies, for example if a participant selected 2 different races, they would appear in both sects.  </a:t>
            </a:r>
            <a:endParaRPr/>
          </a:p>
          <a:p>
            <a:pPr indent="0" lvl="0" marL="0">
              <a:spcBef>
                <a:spcPts val="0"/>
              </a:spcBef>
              <a:spcAft>
                <a:spcPts val="0"/>
              </a:spcAft>
              <a:buNone/>
            </a:pPr>
            <a:r>
              <a:rPr lang="en"/>
              <a:t>What did we find: People </a:t>
            </a:r>
            <a:r>
              <a:rPr lang="en"/>
              <a:t>identifying</a:t>
            </a:r>
            <a:r>
              <a:rPr lang="en"/>
              <a:t> at least in part as white make up approximately ⅔ of the population of the 45th Congressional District.  Asian makes up about 25%.</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pi.census.gov/data/2013/acs1?get=NAME&amp;for=congressional%20district:*&amp;ke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latin typeface="Lato"/>
                <a:ea typeface="Lato"/>
                <a:cs typeface="Lato"/>
                <a:sym typeface="Lato"/>
              </a:rPr>
              <a:t>Congressional District Snapshot</a:t>
            </a:r>
            <a:endParaRPr sz="4000">
              <a:latin typeface="Lato"/>
              <a:ea typeface="Lato"/>
              <a:cs typeface="Lato"/>
              <a:sym typeface="Lato"/>
            </a:endParaRPr>
          </a:p>
        </p:txBody>
      </p:sp>
      <p:sp>
        <p:nvSpPr>
          <p:cNvPr id="87" name="Shape 87"/>
          <p:cNvSpPr txBox="1"/>
          <p:nvPr>
            <p:ph idx="1" type="subTitle"/>
          </p:nvPr>
        </p:nvSpPr>
        <p:spPr>
          <a:xfrm>
            <a:off x="729625" y="3172900"/>
            <a:ext cx="7688100" cy="71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Ashwini Nadig, Carré Perkins, Thomas Hague, Tim Geraghty</a:t>
            </a:r>
            <a:endParaRPr/>
          </a:p>
          <a:p>
            <a:pPr indent="0" lvl="0" marL="0">
              <a:spcBef>
                <a:spcPts val="0"/>
              </a:spcBef>
              <a:spcAft>
                <a:spcPts val="0"/>
              </a:spcAft>
              <a:buNone/>
            </a:pPr>
            <a:r>
              <a:rPr b="1" lang="en"/>
              <a:t>THE TANKS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7638" y="6606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Educational Attainment</a:t>
            </a:r>
            <a:endParaRPr sz="2400">
              <a:latin typeface="Lato"/>
              <a:ea typeface="Lato"/>
              <a:cs typeface="Lato"/>
              <a:sym typeface="Lato"/>
            </a:endParaRPr>
          </a:p>
        </p:txBody>
      </p:sp>
      <p:pic>
        <p:nvPicPr>
          <p:cNvPr id="146" name="Shape 146"/>
          <p:cNvPicPr preferRelativeResize="0"/>
          <p:nvPr/>
        </p:nvPicPr>
        <p:blipFill>
          <a:blip r:embed="rId3">
            <a:alphaModFix/>
          </a:blip>
          <a:stretch>
            <a:fillRect/>
          </a:stretch>
        </p:blipFill>
        <p:spPr>
          <a:xfrm>
            <a:off x="1354675" y="1290850"/>
            <a:ext cx="6434650" cy="2790800"/>
          </a:xfrm>
          <a:prstGeom prst="rect">
            <a:avLst/>
          </a:prstGeom>
          <a:noFill/>
          <a:ln>
            <a:noFill/>
          </a:ln>
        </p:spPr>
      </p:pic>
      <p:pic>
        <p:nvPicPr>
          <p:cNvPr id="147" name="Shape 147"/>
          <p:cNvPicPr preferRelativeResize="0"/>
          <p:nvPr/>
        </p:nvPicPr>
        <p:blipFill>
          <a:blip r:embed="rId4">
            <a:alphaModFix/>
          </a:blip>
          <a:stretch>
            <a:fillRect/>
          </a:stretch>
        </p:blipFill>
        <p:spPr>
          <a:xfrm>
            <a:off x="190038" y="4001238"/>
            <a:ext cx="4943475" cy="10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7650" y="6677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Veteran vs Non-Veteran</a:t>
            </a:r>
            <a:endParaRPr sz="2400">
              <a:latin typeface="Lato"/>
              <a:ea typeface="Lato"/>
              <a:cs typeface="Lato"/>
              <a:sym typeface="Lato"/>
            </a:endParaRPr>
          </a:p>
        </p:txBody>
      </p:sp>
      <p:pic>
        <p:nvPicPr>
          <p:cNvPr id="153" name="Shape 153"/>
          <p:cNvPicPr preferRelativeResize="0"/>
          <p:nvPr/>
        </p:nvPicPr>
        <p:blipFill>
          <a:blip r:embed="rId3">
            <a:alphaModFix/>
          </a:blip>
          <a:stretch>
            <a:fillRect/>
          </a:stretch>
        </p:blipFill>
        <p:spPr>
          <a:xfrm>
            <a:off x="2901700" y="1202950"/>
            <a:ext cx="3340603" cy="2984850"/>
          </a:xfrm>
          <a:prstGeom prst="rect">
            <a:avLst/>
          </a:prstGeom>
          <a:noFill/>
          <a:ln>
            <a:noFill/>
          </a:ln>
        </p:spPr>
      </p:pic>
      <p:pic>
        <p:nvPicPr>
          <p:cNvPr id="154" name="Shape 154"/>
          <p:cNvPicPr preferRelativeResize="0"/>
          <p:nvPr/>
        </p:nvPicPr>
        <p:blipFill>
          <a:blip r:embed="rId4">
            <a:alphaModFix/>
          </a:blip>
          <a:stretch>
            <a:fillRect/>
          </a:stretch>
        </p:blipFill>
        <p:spPr>
          <a:xfrm>
            <a:off x="214825" y="4095563"/>
            <a:ext cx="420052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29450" y="6748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Industry Breakdown</a:t>
            </a:r>
            <a:endParaRPr sz="2400">
              <a:latin typeface="Lato"/>
              <a:ea typeface="Lato"/>
              <a:cs typeface="Lato"/>
              <a:sym typeface="Lato"/>
            </a:endParaRPr>
          </a:p>
        </p:txBody>
      </p:sp>
      <p:pic>
        <p:nvPicPr>
          <p:cNvPr id="160" name="Shape 160"/>
          <p:cNvPicPr preferRelativeResize="0"/>
          <p:nvPr/>
        </p:nvPicPr>
        <p:blipFill>
          <a:blip r:embed="rId3">
            <a:alphaModFix/>
          </a:blip>
          <a:stretch>
            <a:fillRect/>
          </a:stretch>
        </p:blipFill>
        <p:spPr>
          <a:xfrm>
            <a:off x="182500" y="1617125"/>
            <a:ext cx="8839200" cy="2134750"/>
          </a:xfrm>
          <a:prstGeom prst="rect">
            <a:avLst/>
          </a:prstGeom>
          <a:noFill/>
          <a:ln>
            <a:noFill/>
          </a:ln>
        </p:spPr>
      </p:pic>
      <p:pic>
        <p:nvPicPr>
          <p:cNvPr id="161" name="Shape 161"/>
          <p:cNvPicPr preferRelativeResize="0"/>
          <p:nvPr/>
        </p:nvPicPr>
        <p:blipFill>
          <a:blip r:embed="rId4">
            <a:alphaModFix/>
          </a:blip>
          <a:stretch>
            <a:fillRect/>
          </a:stretch>
        </p:blipFill>
        <p:spPr>
          <a:xfrm>
            <a:off x="154200" y="4408950"/>
            <a:ext cx="5215825" cy="50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7650" y="6606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ato"/>
                <a:ea typeface="Lato"/>
                <a:cs typeface="Lato"/>
                <a:sym typeface="Lato"/>
              </a:rPr>
              <a:t>Unemployment</a:t>
            </a:r>
            <a:endParaRPr sz="2400">
              <a:latin typeface="Lato"/>
              <a:ea typeface="Lato"/>
              <a:cs typeface="Lato"/>
              <a:sym typeface="Lato"/>
            </a:endParaRPr>
          </a:p>
        </p:txBody>
      </p:sp>
      <p:pic>
        <p:nvPicPr>
          <p:cNvPr id="167" name="Shape 167"/>
          <p:cNvPicPr preferRelativeResize="0"/>
          <p:nvPr/>
        </p:nvPicPr>
        <p:blipFill>
          <a:blip r:embed="rId3">
            <a:alphaModFix/>
          </a:blip>
          <a:stretch>
            <a:fillRect/>
          </a:stretch>
        </p:blipFill>
        <p:spPr>
          <a:xfrm>
            <a:off x="2828925" y="1503925"/>
            <a:ext cx="3486150" cy="2562225"/>
          </a:xfrm>
          <a:prstGeom prst="rect">
            <a:avLst/>
          </a:prstGeom>
          <a:noFill/>
          <a:ln>
            <a:noFill/>
          </a:ln>
        </p:spPr>
      </p:pic>
      <p:pic>
        <p:nvPicPr>
          <p:cNvPr id="168" name="Shape 168"/>
          <p:cNvPicPr preferRelativeResize="0"/>
          <p:nvPr/>
        </p:nvPicPr>
        <p:blipFill>
          <a:blip r:embed="rId4">
            <a:alphaModFix/>
          </a:blip>
          <a:stretch>
            <a:fillRect/>
          </a:stretch>
        </p:blipFill>
        <p:spPr>
          <a:xfrm>
            <a:off x="62100" y="4017600"/>
            <a:ext cx="5229974" cy="107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7650" y="6606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US Citizens vs Non-Citizens</a:t>
            </a:r>
            <a:endParaRPr sz="2400">
              <a:latin typeface="Lato"/>
              <a:ea typeface="Lato"/>
              <a:cs typeface="Lato"/>
              <a:sym typeface="Lato"/>
            </a:endParaRPr>
          </a:p>
        </p:txBody>
      </p:sp>
      <p:pic>
        <p:nvPicPr>
          <p:cNvPr id="174" name="Shape 174"/>
          <p:cNvPicPr preferRelativeResize="0"/>
          <p:nvPr/>
        </p:nvPicPr>
        <p:blipFill>
          <a:blip r:embed="rId3">
            <a:alphaModFix/>
          </a:blip>
          <a:stretch>
            <a:fillRect/>
          </a:stretch>
        </p:blipFill>
        <p:spPr>
          <a:xfrm>
            <a:off x="2024100" y="1548475"/>
            <a:ext cx="3646975" cy="2287900"/>
          </a:xfrm>
          <a:prstGeom prst="rect">
            <a:avLst/>
          </a:prstGeom>
          <a:noFill/>
          <a:ln>
            <a:noFill/>
          </a:ln>
        </p:spPr>
      </p:pic>
      <p:pic>
        <p:nvPicPr>
          <p:cNvPr id="175" name="Shape 175"/>
          <p:cNvPicPr preferRelativeResize="0"/>
          <p:nvPr/>
        </p:nvPicPr>
        <p:blipFill>
          <a:blip r:embed="rId4">
            <a:alphaModFix/>
          </a:blip>
          <a:stretch>
            <a:fillRect/>
          </a:stretch>
        </p:blipFill>
        <p:spPr>
          <a:xfrm>
            <a:off x="152400" y="4078750"/>
            <a:ext cx="7587600" cy="91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7650" y="650125"/>
            <a:ext cx="7688700" cy="110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Lato"/>
                <a:ea typeface="Lato"/>
                <a:cs typeface="Lato"/>
                <a:sym typeface="Lato"/>
              </a:rPr>
              <a:t>Income Below Poverty Levels </a:t>
            </a:r>
            <a:endParaRPr>
              <a:latin typeface="Lato"/>
              <a:ea typeface="Lato"/>
              <a:cs typeface="Lato"/>
              <a:sym typeface="Lato"/>
            </a:endParaRPr>
          </a:p>
        </p:txBody>
      </p:sp>
      <p:pic>
        <p:nvPicPr>
          <p:cNvPr id="181" name="Shape 181"/>
          <p:cNvPicPr preferRelativeResize="0"/>
          <p:nvPr/>
        </p:nvPicPr>
        <p:blipFill>
          <a:blip r:embed="rId3">
            <a:alphaModFix/>
          </a:blip>
          <a:stretch>
            <a:fillRect/>
          </a:stretch>
        </p:blipFill>
        <p:spPr>
          <a:xfrm>
            <a:off x="73625" y="1527950"/>
            <a:ext cx="4125875" cy="3234925"/>
          </a:xfrm>
          <a:prstGeom prst="rect">
            <a:avLst/>
          </a:prstGeom>
          <a:noFill/>
          <a:ln>
            <a:noFill/>
          </a:ln>
        </p:spPr>
      </p:pic>
      <p:pic>
        <p:nvPicPr>
          <p:cNvPr id="182" name="Shape 182"/>
          <p:cNvPicPr preferRelativeResize="0"/>
          <p:nvPr/>
        </p:nvPicPr>
        <p:blipFill>
          <a:blip r:embed="rId4">
            <a:alphaModFix/>
          </a:blip>
          <a:stretch>
            <a:fillRect/>
          </a:stretch>
        </p:blipFill>
        <p:spPr>
          <a:xfrm>
            <a:off x="3839950" y="2060038"/>
            <a:ext cx="5084050" cy="1009925"/>
          </a:xfrm>
          <a:prstGeom prst="rect">
            <a:avLst/>
          </a:prstGeom>
          <a:noFill/>
          <a:ln>
            <a:noFill/>
          </a:ln>
        </p:spPr>
      </p:pic>
      <p:sp>
        <p:nvSpPr>
          <p:cNvPr id="183" name="Shape 183"/>
          <p:cNvSpPr txBox="1"/>
          <p:nvPr/>
        </p:nvSpPr>
        <p:spPr>
          <a:xfrm>
            <a:off x="3839949" y="1044850"/>
            <a:ext cx="5315700" cy="67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nvSpPr>
        <p:spPr>
          <a:xfrm>
            <a:off x="3932775" y="1757413"/>
            <a:ext cx="1583100" cy="39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 = 15.5%</a:t>
            </a:r>
            <a:endParaRPr/>
          </a:p>
        </p:txBody>
      </p:sp>
      <p:sp>
        <p:nvSpPr>
          <p:cNvPr id="185" name="Shape 185"/>
          <p:cNvSpPr txBox="1"/>
          <p:nvPr/>
        </p:nvSpPr>
        <p:spPr>
          <a:xfrm>
            <a:off x="3973050" y="3229575"/>
            <a:ext cx="1663800" cy="46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45th Dist = 15.8% </a:t>
            </a:r>
            <a:endParaRPr/>
          </a:p>
        </p:txBody>
      </p:sp>
      <p:pic>
        <p:nvPicPr>
          <p:cNvPr id="186" name="Shape 186"/>
          <p:cNvPicPr preferRelativeResize="0"/>
          <p:nvPr/>
        </p:nvPicPr>
        <p:blipFill>
          <a:blip r:embed="rId5">
            <a:alphaModFix/>
          </a:blip>
          <a:stretch>
            <a:fillRect/>
          </a:stretch>
        </p:blipFill>
        <p:spPr>
          <a:xfrm>
            <a:off x="3888850" y="3508525"/>
            <a:ext cx="4986249" cy="10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29450" y="6677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ato"/>
                <a:ea typeface="Lato"/>
                <a:cs typeface="Lato"/>
                <a:sym typeface="Lato"/>
              </a:rPr>
              <a:t>What We Could Have Done Better</a:t>
            </a:r>
            <a:endParaRPr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27650" y="6677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Conclusion</a:t>
            </a:r>
            <a:endParaRPr sz="2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6465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Objectives</a:t>
            </a:r>
            <a:endParaRPr sz="2400">
              <a:latin typeface="Lato"/>
              <a:ea typeface="Lato"/>
              <a:cs typeface="Lato"/>
              <a:sym typeface="Lato"/>
            </a:endParaRPr>
          </a:p>
        </p:txBody>
      </p:sp>
      <p:sp>
        <p:nvSpPr>
          <p:cNvPr id="93" name="Shape 93"/>
          <p:cNvSpPr txBox="1"/>
          <p:nvPr>
            <p:ph idx="1" type="body"/>
          </p:nvPr>
        </p:nvSpPr>
        <p:spPr>
          <a:xfrm>
            <a:off x="727650" y="1519025"/>
            <a:ext cx="7688700" cy="2261100"/>
          </a:xfrm>
          <a:prstGeom prst="rect">
            <a:avLst/>
          </a:prstGeom>
        </p:spPr>
        <p:txBody>
          <a:bodyPr anchorCtr="0" anchor="t" bIns="91425" lIns="91425" spcFirstLastPara="1" rIns="91425" wrap="square" tIns="91425">
            <a:noAutofit/>
          </a:bodyPr>
          <a:lstStyle/>
          <a:p>
            <a:pPr indent="-317500" lvl="0" marL="457200" rtl="0">
              <a:lnSpc>
                <a:spcPct val="115000"/>
              </a:lnSpc>
              <a:spcBef>
                <a:spcPts val="1000"/>
              </a:spcBef>
              <a:spcAft>
                <a:spcPts val="0"/>
              </a:spcAft>
              <a:buClr>
                <a:srgbClr val="404040"/>
              </a:buClr>
              <a:buSzPts val="1400"/>
              <a:buChar char="●"/>
            </a:pPr>
            <a:r>
              <a:rPr lang="en" sz="1400">
                <a:solidFill>
                  <a:srgbClr val="404040"/>
                </a:solidFill>
              </a:rPr>
              <a:t>Display relevant congressional district data to a potential candidate</a:t>
            </a:r>
            <a:endParaRPr sz="1400">
              <a:solidFill>
                <a:srgbClr val="404040"/>
              </a:solidFill>
            </a:endParaRPr>
          </a:p>
          <a:p>
            <a:pPr indent="-317500" lvl="0" marL="457200" rtl="0">
              <a:lnSpc>
                <a:spcPct val="115000"/>
              </a:lnSpc>
              <a:spcBef>
                <a:spcPts val="0"/>
              </a:spcBef>
              <a:spcAft>
                <a:spcPts val="0"/>
              </a:spcAft>
              <a:buClr>
                <a:srgbClr val="404040"/>
              </a:buClr>
              <a:buSzPts val="1400"/>
              <a:buChar char="●"/>
            </a:pPr>
            <a:r>
              <a:rPr lang="en" sz="1400">
                <a:solidFill>
                  <a:srgbClr val="404040"/>
                </a:solidFill>
              </a:rPr>
              <a:t>Provide flexibility – adaptable to any district</a:t>
            </a:r>
            <a:endParaRPr sz="1400">
              <a:solidFill>
                <a:srgbClr val="404040"/>
              </a:solidFill>
            </a:endParaRPr>
          </a:p>
          <a:p>
            <a:pPr indent="-317500" lvl="0" marL="457200" rtl="0">
              <a:lnSpc>
                <a:spcPct val="115000"/>
              </a:lnSpc>
              <a:spcBef>
                <a:spcPts val="0"/>
              </a:spcBef>
              <a:spcAft>
                <a:spcPts val="0"/>
              </a:spcAft>
              <a:buClr>
                <a:srgbClr val="404040"/>
              </a:buClr>
              <a:buSzPts val="1400"/>
              <a:buChar char="●"/>
            </a:pPr>
            <a:r>
              <a:rPr lang="en" sz="1400">
                <a:solidFill>
                  <a:srgbClr val="404040"/>
                </a:solidFill>
              </a:rPr>
              <a:t>Provide a more user friendly and informative data source than current options</a:t>
            </a:r>
            <a:endParaRPr sz="1400">
              <a:solidFill>
                <a:srgbClr val="404040"/>
              </a:solidFill>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692275" y="679300"/>
            <a:ext cx="7688700" cy="44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What’s available now?</a:t>
            </a:r>
            <a:endParaRPr sz="2400">
              <a:latin typeface="Lato"/>
              <a:ea typeface="Lato"/>
              <a:cs typeface="Lato"/>
              <a:sym typeface="Lato"/>
            </a:endParaRPr>
          </a:p>
        </p:txBody>
      </p:sp>
      <p:pic>
        <p:nvPicPr>
          <p:cNvPr id="99" name="Shape 99"/>
          <p:cNvPicPr preferRelativeResize="0"/>
          <p:nvPr/>
        </p:nvPicPr>
        <p:blipFill>
          <a:blip r:embed="rId3">
            <a:alphaModFix/>
          </a:blip>
          <a:stretch>
            <a:fillRect/>
          </a:stretch>
        </p:blipFill>
        <p:spPr>
          <a:xfrm>
            <a:off x="392325" y="1282125"/>
            <a:ext cx="4410949" cy="3678175"/>
          </a:xfrm>
          <a:prstGeom prst="rect">
            <a:avLst/>
          </a:prstGeom>
          <a:noFill/>
          <a:ln>
            <a:noFill/>
          </a:ln>
        </p:spPr>
      </p:pic>
      <p:sp>
        <p:nvSpPr>
          <p:cNvPr id="100" name="Shape 100"/>
          <p:cNvSpPr txBox="1"/>
          <p:nvPr/>
        </p:nvSpPr>
        <p:spPr>
          <a:xfrm>
            <a:off x="5080650" y="1282125"/>
            <a:ext cx="3774600" cy="69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2"/>
                </a:solidFill>
                <a:latin typeface="Lato"/>
                <a:ea typeface="Lato"/>
                <a:cs typeface="Lato"/>
                <a:sym typeface="Lato"/>
              </a:rPr>
              <a:t>Case Study:</a:t>
            </a:r>
            <a:endParaRPr b="1" sz="1800">
              <a:solidFill>
                <a:schemeClr val="dk2"/>
              </a:solidFill>
              <a:latin typeface="Lato"/>
              <a:ea typeface="Lato"/>
              <a:cs typeface="Lato"/>
              <a:sym typeface="Lato"/>
            </a:endParaRPr>
          </a:p>
          <a:p>
            <a:pPr indent="0" lvl="0" marL="0" rtl="0">
              <a:spcBef>
                <a:spcPts val="0"/>
              </a:spcBef>
              <a:spcAft>
                <a:spcPts val="0"/>
              </a:spcAft>
              <a:buNone/>
            </a:pPr>
            <a:r>
              <a:rPr b="1" lang="en" sz="1800">
                <a:solidFill>
                  <a:schemeClr val="dk2"/>
                </a:solidFill>
                <a:latin typeface="Lato"/>
                <a:ea typeface="Lato"/>
                <a:cs typeface="Lato"/>
                <a:sym typeface="Lato"/>
              </a:rPr>
              <a:t>45th U.S Congressional District</a:t>
            </a:r>
            <a:endParaRPr/>
          </a:p>
        </p:txBody>
      </p:sp>
      <p:pic>
        <p:nvPicPr>
          <p:cNvPr id="101" name="Shape 101"/>
          <p:cNvPicPr preferRelativeResize="0"/>
          <p:nvPr/>
        </p:nvPicPr>
        <p:blipFill>
          <a:blip r:embed="rId4">
            <a:alphaModFix/>
          </a:blip>
          <a:stretch>
            <a:fillRect/>
          </a:stretch>
        </p:blipFill>
        <p:spPr>
          <a:xfrm>
            <a:off x="4966800" y="2312455"/>
            <a:ext cx="3774600" cy="26478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7650" y="6606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ato"/>
                <a:ea typeface="Lato"/>
                <a:cs typeface="Lato"/>
                <a:sym typeface="Lato"/>
              </a:rPr>
              <a:t>Key Census </a:t>
            </a:r>
            <a:r>
              <a:rPr lang="en" sz="2400">
                <a:latin typeface="Lato"/>
                <a:ea typeface="Lato"/>
                <a:cs typeface="Lato"/>
                <a:sym typeface="Lato"/>
              </a:rPr>
              <a:t>Categories</a:t>
            </a:r>
            <a:endParaRPr sz="2400">
              <a:latin typeface="Lato"/>
              <a:ea typeface="Lato"/>
              <a:cs typeface="Lato"/>
              <a:sym typeface="Lato"/>
            </a:endParaRPr>
          </a:p>
        </p:txBody>
      </p:sp>
      <p:sp>
        <p:nvSpPr>
          <p:cNvPr id="107" name="Shape 107"/>
          <p:cNvSpPr txBox="1"/>
          <p:nvPr>
            <p:ph idx="1" type="body"/>
          </p:nvPr>
        </p:nvSpPr>
        <p:spPr>
          <a:xfrm>
            <a:off x="727650" y="1488650"/>
            <a:ext cx="7688700" cy="2261100"/>
          </a:xfrm>
          <a:prstGeom prst="rect">
            <a:avLst/>
          </a:prstGeom>
        </p:spPr>
        <p:txBody>
          <a:bodyPr anchorCtr="0" anchor="t" bIns="91425" lIns="91425" spcFirstLastPara="1" rIns="91425" wrap="square" tIns="91425">
            <a:noAutofit/>
          </a:bodyPr>
          <a:lstStyle/>
          <a:p>
            <a:pPr indent="-317500" lvl="0" marL="457200" rtl="0">
              <a:spcBef>
                <a:spcPts val="1000"/>
              </a:spcBef>
              <a:spcAft>
                <a:spcPts val="0"/>
              </a:spcAft>
              <a:buSzPts val="1400"/>
              <a:buChar char="●"/>
            </a:pPr>
            <a:r>
              <a:rPr lang="en" sz="1400">
                <a:solidFill>
                  <a:srgbClr val="404040"/>
                </a:solidFill>
              </a:rPr>
              <a:t>Population</a:t>
            </a:r>
            <a:endParaRPr sz="1400">
              <a:solidFill>
                <a:srgbClr val="404040"/>
              </a:solidFill>
            </a:endParaRPr>
          </a:p>
          <a:p>
            <a:pPr indent="-317500" lvl="0" marL="457200" rtl="0">
              <a:spcBef>
                <a:spcPts val="0"/>
              </a:spcBef>
              <a:spcAft>
                <a:spcPts val="0"/>
              </a:spcAft>
              <a:buSzPts val="1400"/>
              <a:buChar char="●"/>
            </a:pPr>
            <a:r>
              <a:rPr lang="en" sz="1400">
                <a:solidFill>
                  <a:srgbClr val="404040"/>
                </a:solidFill>
              </a:rPr>
              <a:t>Ethnicity</a:t>
            </a:r>
            <a:endParaRPr sz="1400">
              <a:solidFill>
                <a:srgbClr val="404040"/>
              </a:solidFill>
            </a:endParaRPr>
          </a:p>
          <a:p>
            <a:pPr indent="-317500" lvl="0" marL="457200" rtl="0">
              <a:spcBef>
                <a:spcPts val="0"/>
              </a:spcBef>
              <a:spcAft>
                <a:spcPts val="0"/>
              </a:spcAft>
              <a:buSzPts val="1400"/>
              <a:buChar char="●"/>
            </a:pPr>
            <a:r>
              <a:rPr lang="en" sz="1400">
                <a:solidFill>
                  <a:srgbClr val="404040"/>
                </a:solidFill>
              </a:rPr>
              <a:t>Education</a:t>
            </a:r>
            <a:endParaRPr sz="1400">
              <a:solidFill>
                <a:srgbClr val="404040"/>
              </a:solidFill>
            </a:endParaRPr>
          </a:p>
          <a:p>
            <a:pPr indent="-317500" lvl="0" marL="457200" rtl="0">
              <a:spcBef>
                <a:spcPts val="0"/>
              </a:spcBef>
              <a:spcAft>
                <a:spcPts val="0"/>
              </a:spcAft>
              <a:buClr>
                <a:srgbClr val="404040"/>
              </a:buClr>
              <a:buSzPts val="1400"/>
              <a:buChar char="●"/>
            </a:pPr>
            <a:r>
              <a:rPr lang="en" sz="1400">
                <a:solidFill>
                  <a:srgbClr val="404040"/>
                </a:solidFill>
              </a:rPr>
              <a:t>Citizenship</a:t>
            </a:r>
            <a:endParaRPr sz="1400">
              <a:solidFill>
                <a:srgbClr val="404040"/>
              </a:solidFill>
            </a:endParaRPr>
          </a:p>
          <a:p>
            <a:pPr indent="-317500" lvl="0" marL="457200" rtl="0">
              <a:spcBef>
                <a:spcPts val="0"/>
              </a:spcBef>
              <a:spcAft>
                <a:spcPts val="0"/>
              </a:spcAft>
              <a:buSzPts val="1400"/>
              <a:buChar char="●"/>
            </a:pPr>
            <a:r>
              <a:rPr lang="en" sz="1400">
                <a:solidFill>
                  <a:srgbClr val="404040"/>
                </a:solidFill>
              </a:rPr>
              <a:t>Poverty</a:t>
            </a:r>
            <a:endParaRPr sz="1400">
              <a:solidFill>
                <a:srgbClr val="404040"/>
              </a:solidFill>
            </a:endParaRPr>
          </a:p>
          <a:p>
            <a:pPr indent="-317500" lvl="0" marL="457200" rtl="0">
              <a:spcBef>
                <a:spcPts val="0"/>
              </a:spcBef>
              <a:spcAft>
                <a:spcPts val="0"/>
              </a:spcAft>
              <a:buSzPts val="1400"/>
              <a:buChar char="●"/>
            </a:pPr>
            <a:r>
              <a:rPr lang="en" sz="1400">
                <a:solidFill>
                  <a:srgbClr val="404040"/>
                </a:solidFill>
              </a:rPr>
              <a:t>Employment</a:t>
            </a:r>
            <a:endParaRPr sz="1400">
              <a:solidFill>
                <a:srgbClr val="404040"/>
              </a:solidFill>
            </a:endParaRPr>
          </a:p>
          <a:p>
            <a:pPr indent="-317500" lvl="0" marL="457200" rtl="0">
              <a:spcBef>
                <a:spcPts val="0"/>
              </a:spcBef>
              <a:spcAft>
                <a:spcPts val="0"/>
              </a:spcAft>
              <a:buSzPts val="1400"/>
              <a:buChar char="●"/>
            </a:pPr>
            <a:r>
              <a:rPr lang="en" sz="1400">
                <a:solidFill>
                  <a:srgbClr val="404040"/>
                </a:solidFill>
              </a:rPr>
              <a:t>Industry</a:t>
            </a:r>
            <a:endParaRPr sz="1800">
              <a:solidFill>
                <a:srgbClr val="404040"/>
              </a:solidFill>
            </a:endParaRPr>
          </a:p>
          <a:p>
            <a:pPr indent="0" lvl="0" marL="0" rtl="0">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6748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Where Did We Get Our Data?</a:t>
            </a:r>
            <a:endParaRPr sz="2400">
              <a:latin typeface="Lato"/>
              <a:ea typeface="Lato"/>
              <a:cs typeface="Lato"/>
              <a:sym typeface="Lato"/>
            </a:endParaRPr>
          </a:p>
        </p:txBody>
      </p:sp>
      <p:sp>
        <p:nvSpPr>
          <p:cNvPr id="113" name="Shape 113"/>
          <p:cNvSpPr txBox="1"/>
          <p:nvPr>
            <p:ph idx="1" type="body"/>
          </p:nvPr>
        </p:nvSpPr>
        <p:spPr>
          <a:xfrm>
            <a:off x="729450" y="13826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Source: US Census American Community Survey 2013</a:t>
            </a:r>
            <a:endParaRPr sz="1400"/>
          </a:p>
          <a:p>
            <a:pPr indent="-317500" lvl="0" marL="457200">
              <a:spcBef>
                <a:spcPts val="0"/>
              </a:spcBef>
              <a:spcAft>
                <a:spcPts val="0"/>
              </a:spcAft>
              <a:buSzPts val="1400"/>
              <a:buChar char="●"/>
            </a:pPr>
            <a:r>
              <a:rPr lang="en" sz="1400"/>
              <a:t>Why: Large, Reliable Data Set</a:t>
            </a:r>
            <a:endParaRPr sz="1400"/>
          </a:p>
        </p:txBody>
      </p:sp>
      <p:pic>
        <p:nvPicPr>
          <p:cNvPr id="114" name="Shape 114"/>
          <p:cNvPicPr preferRelativeResize="0"/>
          <p:nvPr/>
        </p:nvPicPr>
        <p:blipFill>
          <a:blip r:embed="rId3">
            <a:alphaModFix/>
          </a:blip>
          <a:stretch>
            <a:fillRect/>
          </a:stretch>
        </p:blipFill>
        <p:spPr>
          <a:xfrm>
            <a:off x="2127375" y="2024125"/>
            <a:ext cx="4889250" cy="29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7650" y="6606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Census API</a:t>
            </a:r>
            <a:endParaRPr sz="2400">
              <a:latin typeface="Lato"/>
              <a:ea typeface="Lato"/>
              <a:cs typeface="Lato"/>
              <a:sym typeface="Lato"/>
            </a:endParaRPr>
          </a:p>
        </p:txBody>
      </p:sp>
      <p:sp>
        <p:nvSpPr>
          <p:cNvPr id="120" name="Shape 120"/>
          <p:cNvSpPr txBox="1"/>
          <p:nvPr>
            <p:ph idx="1" type="body"/>
          </p:nvPr>
        </p:nvSpPr>
        <p:spPr>
          <a:xfrm>
            <a:off x="727650" y="1505800"/>
            <a:ext cx="7688700" cy="2640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000000"/>
                </a:solidFill>
              </a:rPr>
              <a:t>Base url = '</a:t>
            </a:r>
            <a:r>
              <a:rPr lang="en" sz="1400" u="sng">
                <a:solidFill>
                  <a:schemeClr val="hlink"/>
                </a:solidFill>
                <a:hlinkClick r:id="rId3"/>
              </a:rPr>
              <a:t>https://api.census.gov/data/2013/acs1?get=NAME&amp;for=congressional%20district:*&amp;key=</a:t>
            </a:r>
            <a:r>
              <a:rPr lang="en" sz="1400">
                <a:solidFill>
                  <a:srgbClr val="000000"/>
                </a:solidFill>
              </a:rPr>
              <a:t>'</a:t>
            </a:r>
            <a:endParaRPr sz="1400">
              <a:solidFill>
                <a:srgbClr val="000000"/>
              </a:solidFill>
            </a:endParaRPr>
          </a:p>
          <a:p>
            <a:pPr indent="0" lvl="0" marL="0" rtl="0">
              <a:lnSpc>
                <a:spcPct val="100000"/>
              </a:lnSpc>
              <a:spcBef>
                <a:spcPts val="0"/>
              </a:spcBef>
              <a:spcAft>
                <a:spcPts val="0"/>
              </a:spcAft>
              <a:buNone/>
            </a:pPr>
            <a:r>
              <a:t/>
            </a:r>
            <a:endParaRPr sz="1400">
              <a:solidFill>
                <a:srgbClr val="000000"/>
              </a:solidFill>
            </a:endParaRPr>
          </a:p>
          <a:p>
            <a:pPr indent="0" lvl="0" marL="0" rtl="0">
              <a:lnSpc>
                <a:spcPct val="100000"/>
              </a:lnSpc>
              <a:spcBef>
                <a:spcPts val="0"/>
              </a:spcBef>
              <a:spcAft>
                <a:spcPts val="0"/>
              </a:spcAft>
              <a:buNone/>
            </a:pPr>
            <a:r>
              <a:rPr lang="en" sz="1400">
                <a:solidFill>
                  <a:srgbClr val="000000"/>
                </a:solidFill>
              </a:rPr>
              <a:t>Components:</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Year = 2013</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Survey = ACS1</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Queries = Codes after “get=”</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Area = code after “for=”</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User API Key is concatenated after “key=”</a:t>
            </a:r>
            <a:endParaRPr sz="1400">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7663" y="671150"/>
            <a:ext cx="7688700" cy="41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Query URL Variables</a:t>
            </a:r>
            <a:endParaRPr sz="2400">
              <a:latin typeface="Lato"/>
              <a:ea typeface="Lato"/>
              <a:cs typeface="Lato"/>
              <a:sym typeface="Lato"/>
            </a:endParaRPr>
          </a:p>
        </p:txBody>
      </p:sp>
      <p:pic>
        <p:nvPicPr>
          <p:cNvPr id="126" name="Shape 126"/>
          <p:cNvPicPr preferRelativeResize="0"/>
          <p:nvPr/>
        </p:nvPicPr>
        <p:blipFill>
          <a:blip r:embed="rId3">
            <a:alphaModFix/>
          </a:blip>
          <a:stretch>
            <a:fillRect/>
          </a:stretch>
        </p:blipFill>
        <p:spPr>
          <a:xfrm>
            <a:off x="1272013" y="1270350"/>
            <a:ext cx="6599976" cy="374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7650" y="6677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Total Population</a:t>
            </a:r>
            <a:endParaRPr sz="2400">
              <a:latin typeface="Lato"/>
              <a:ea typeface="Lato"/>
              <a:cs typeface="Lato"/>
              <a:sym typeface="Lato"/>
            </a:endParaRPr>
          </a:p>
        </p:txBody>
      </p:sp>
      <p:pic>
        <p:nvPicPr>
          <p:cNvPr id="132" name="Shape 132"/>
          <p:cNvPicPr preferRelativeResize="0"/>
          <p:nvPr/>
        </p:nvPicPr>
        <p:blipFill>
          <a:blip r:embed="rId3">
            <a:alphaModFix/>
          </a:blip>
          <a:stretch>
            <a:fillRect/>
          </a:stretch>
        </p:blipFill>
        <p:spPr>
          <a:xfrm>
            <a:off x="202375" y="4206300"/>
            <a:ext cx="2611124" cy="779750"/>
          </a:xfrm>
          <a:prstGeom prst="rect">
            <a:avLst/>
          </a:prstGeom>
          <a:noFill/>
          <a:ln>
            <a:noFill/>
          </a:ln>
        </p:spPr>
      </p:pic>
      <p:pic>
        <p:nvPicPr>
          <p:cNvPr id="133" name="Shape 133"/>
          <p:cNvPicPr preferRelativeResize="0"/>
          <p:nvPr/>
        </p:nvPicPr>
        <p:blipFill>
          <a:blip r:embed="rId4">
            <a:alphaModFix/>
          </a:blip>
          <a:stretch>
            <a:fillRect/>
          </a:stretch>
        </p:blipFill>
        <p:spPr>
          <a:xfrm>
            <a:off x="2614613" y="1518075"/>
            <a:ext cx="3914775"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7650" y="6465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Lato"/>
                <a:ea typeface="Lato"/>
                <a:cs typeface="Lato"/>
                <a:sym typeface="Lato"/>
              </a:rPr>
              <a:t>Population by Race</a:t>
            </a:r>
            <a:endParaRPr sz="2400">
              <a:latin typeface="Lato"/>
              <a:ea typeface="Lato"/>
              <a:cs typeface="Lato"/>
              <a:sym typeface="Lato"/>
            </a:endParaRPr>
          </a:p>
        </p:txBody>
      </p:sp>
      <p:pic>
        <p:nvPicPr>
          <p:cNvPr id="139" name="Shape 139"/>
          <p:cNvPicPr preferRelativeResize="0"/>
          <p:nvPr/>
        </p:nvPicPr>
        <p:blipFill>
          <a:blip r:embed="rId3">
            <a:alphaModFix/>
          </a:blip>
          <a:stretch>
            <a:fillRect/>
          </a:stretch>
        </p:blipFill>
        <p:spPr>
          <a:xfrm>
            <a:off x="2438238" y="1181725"/>
            <a:ext cx="4267525" cy="3573625"/>
          </a:xfrm>
          <a:prstGeom prst="rect">
            <a:avLst/>
          </a:prstGeom>
          <a:noFill/>
          <a:ln>
            <a:noFill/>
          </a:ln>
        </p:spPr>
      </p:pic>
      <p:pic>
        <p:nvPicPr>
          <p:cNvPr id="140" name="Shape 140"/>
          <p:cNvPicPr preferRelativeResize="0"/>
          <p:nvPr/>
        </p:nvPicPr>
        <p:blipFill>
          <a:blip r:embed="rId4">
            <a:alphaModFix/>
          </a:blip>
          <a:stretch>
            <a:fillRect/>
          </a:stretch>
        </p:blipFill>
        <p:spPr>
          <a:xfrm>
            <a:off x="91950" y="4304675"/>
            <a:ext cx="2871100" cy="73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