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65" r:id="rId6"/>
    <p:sldId id="268" r:id="rId7"/>
    <p:sldId id="269" r:id="rId8"/>
    <p:sldId id="266" r:id="rId9"/>
    <p:sldId id="271" r:id="rId10"/>
    <p:sldId id="272" r:id="rId11"/>
    <p:sldId id="282" r:id="rId12"/>
    <p:sldId id="279" r:id="rId13"/>
    <p:sldId id="260" r:id="rId14"/>
    <p:sldId id="261" r:id="rId15"/>
    <p:sldId id="262" r:id="rId16"/>
    <p:sldId id="264" r:id="rId17"/>
    <p:sldId id="263" r:id="rId18"/>
    <p:sldId id="267" r:id="rId19"/>
    <p:sldId id="270" r:id="rId20"/>
    <p:sldId id="273" r:id="rId21"/>
    <p:sldId id="274" r:id="rId22"/>
    <p:sldId id="276" r:id="rId23"/>
    <p:sldId id="277" r:id="rId24"/>
    <p:sldId id="278" r:id="rId25"/>
    <p:sldId id="25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008A2B-BA49-4010-BAA6-F8FBAC4901B7}">
          <p14:sldIdLst>
            <p14:sldId id="256"/>
            <p14:sldId id="257"/>
            <p14:sldId id="258"/>
            <p14:sldId id="281"/>
            <p14:sldId id="265"/>
            <p14:sldId id="268"/>
            <p14:sldId id="269"/>
            <p14:sldId id="266"/>
          </p14:sldIdLst>
        </p14:section>
        <p14:section name="running the model" id="{18BA8180-92B6-4595-9FC5-64629AF64362}">
          <p14:sldIdLst>
            <p14:sldId id="271"/>
            <p14:sldId id="272"/>
            <p14:sldId id="282"/>
            <p14:sldId id="279"/>
            <p14:sldId id="260"/>
            <p14:sldId id="261"/>
            <p14:sldId id="262"/>
            <p14:sldId id="264"/>
            <p14:sldId id="263"/>
            <p14:sldId id="267"/>
            <p14:sldId id="270"/>
          </p14:sldIdLst>
        </p14:section>
        <p14:section name="model &amp; experiment" id="{F19FDEF3-4D25-47C8-B3B8-1DA3E7BA2E61}">
          <p14:sldIdLst>
            <p14:sldId id="273"/>
            <p14:sldId id="274"/>
            <p14:sldId id="276"/>
            <p14:sldId id="277"/>
            <p14:sldId id="278"/>
            <p14:sldId id="25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ADE1-FD93-466B-92CD-DD12CC34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Inception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7D2E-034F-4065-80B9-D60D969DF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Finding </a:t>
            </a:r>
            <a:r>
              <a:rPr lang="en-CA" b="1" dirty="0" err="1"/>
              <a:t>AlexNet</a:t>
            </a:r>
            <a:r>
              <a:rPr lang="en-CA" b="1" dirty="0"/>
              <a:t> for Time Series Classification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01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67F8-C7F5-4090-88D7-1CA49A04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CA" dirty="0"/>
              <a:t>Inception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C4F4-89B3-4FC7-B956-619BDF5D5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CA" dirty="0"/>
              <a:t>Inside inception module, there is a bottleneck layer, to reduce dimensionality of time series &amp; overfitting problem for small dataset </a:t>
            </a:r>
            <a:br>
              <a:rPr lang="en-CA" dirty="0"/>
            </a:br>
            <a:r>
              <a:rPr lang="en-CA" dirty="0"/>
              <a:t>=&gt; allow longer filter for larger receptive field</a:t>
            </a:r>
          </a:p>
          <a:p>
            <a:r>
              <a:rPr lang="en-CA" dirty="0"/>
              <a:t>Multiple filters of different lengths are applied to capture features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EF04C-FF75-495A-BBB0-BE7C0116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39" y="4517931"/>
            <a:ext cx="4074836" cy="2220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F58DD-6F66-4747-9271-1FB339E2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36" y="941985"/>
            <a:ext cx="4884610" cy="225913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183688-264F-49E3-8684-6676DFB25588}"/>
              </a:ext>
            </a:extLst>
          </p:cNvPr>
          <p:cNvSpPr/>
          <p:nvPr/>
        </p:nvSpPr>
        <p:spPr>
          <a:xfrm>
            <a:off x="8060830" y="3343920"/>
            <a:ext cx="2907587" cy="2913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2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1D CNN is good for extracting features from short segments at different segment locations. Various length of filters used to capture different features</a:t>
            </a:r>
          </a:p>
        </p:txBody>
      </p:sp>
    </p:spTree>
    <p:extLst>
      <p:ext uri="{BB962C8B-B14F-4D97-AF65-F5344CB8AC3E}">
        <p14:creationId xmlns:p14="http://schemas.microsoft.com/office/powerpoint/2010/main" val="364110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BDD5-0349-42F8-BF03-DD62E88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Bottleneck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26D7-E986-4E2C-AB57-490F3B1A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Image result for deep learning bottleneck layer&quot;">
            <a:extLst>
              <a:ext uri="{FF2B5EF4-FFF2-40B4-BE49-F238E27FC236}">
                <a16:creationId xmlns:a16="http://schemas.microsoft.com/office/drawing/2014/main" id="{4C11F135-13DD-40BB-BBDD-53A97846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10" y="2254359"/>
            <a:ext cx="6438579" cy="41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0F4E-E8AC-48FF-BF14-D907643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setup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EC6CC-1F26-43B4-92B0-29DED3BB9042}"/>
              </a:ext>
            </a:extLst>
          </p:cNvPr>
          <p:cNvSpPr txBox="1">
            <a:spLocks/>
          </p:cNvSpPr>
          <p:nvPr/>
        </p:nvSpPr>
        <p:spPr>
          <a:xfrm>
            <a:off x="6096000" y="2029997"/>
            <a:ext cx="3212888" cy="2988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23C3A0-51D8-497D-9D65-6A56AE87CD04}"/>
              </a:ext>
            </a:extLst>
          </p:cNvPr>
          <p:cNvSpPr txBox="1">
            <a:spLocks/>
          </p:cNvSpPr>
          <p:nvPr/>
        </p:nvSpPr>
        <p:spPr>
          <a:xfrm>
            <a:off x="1365960" y="2105907"/>
            <a:ext cx="3212888" cy="2988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Synthetic dataset</a:t>
            </a:r>
          </a:p>
          <a:p>
            <a:pPr lvl="1"/>
            <a:r>
              <a:rPr lang="en-CA" dirty="0"/>
              <a:t>Control length of time series</a:t>
            </a:r>
          </a:p>
          <a:p>
            <a:pPr lvl="1"/>
            <a:r>
              <a:rPr lang="en-CA" dirty="0"/>
              <a:t>Number of classes</a:t>
            </a:r>
          </a:p>
          <a:p>
            <a:pPr lvl="1"/>
            <a:r>
              <a:rPr lang="en-CA" dirty="0"/>
              <a:t>Distribution of classes in time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C37A2F-638B-487F-BAE8-3815A7BC0E9B}"/>
              </a:ext>
            </a:extLst>
          </p:cNvPr>
          <p:cNvSpPr/>
          <p:nvPr/>
        </p:nvSpPr>
        <p:spPr>
          <a:xfrm>
            <a:off x="4578848" y="3141323"/>
            <a:ext cx="1017142" cy="57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51B6-6E28-4C79-8106-8527FCA91879}"/>
              </a:ext>
            </a:extLst>
          </p:cNvPr>
          <p:cNvSpPr/>
          <p:nvPr/>
        </p:nvSpPr>
        <p:spPr>
          <a:xfrm>
            <a:off x="5755080" y="2029997"/>
            <a:ext cx="2716123" cy="334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Hyperparameter study</a:t>
            </a:r>
          </a:p>
          <a:p>
            <a:pPr algn="ctr"/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Batch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bottleneck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Residual connection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Filter length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Number of filters</a:t>
            </a:r>
          </a:p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D452B-4FA0-4828-844B-22BF5A1BE64A}"/>
              </a:ext>
            </a:extLst>
          </p:cNvPr>
          <p:cNvSpPr/>
          <p:nvPr/>
        </p:nvSpPr>
        <p:spPr>
          <a:xfrm>
            <a:off x="8808878" y="2043984"/>
            <a:ext cx="2716123" cy="334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Algorithm study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HIVE-COTE </a:t>
            </a:r>
          </a:p>
          <a:p>
            <a:pPr algn="ctr"/>
            <a:r>
              <a:rPr lang="en-CA" dirty="0"/>
              <a:t>vs </a:t>
            </a:r>
          </a:p>
          <a:p>
            <a:pPr algn="ctr"/>
            <a:r>
              <a:rPr lang="en-CA" dirty="0" err="1"/>
              <a:t>InceptionTime</a:t>
            </a:r>
            <a:endParaRPr lang="en-CA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43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67EB-76F1-4A35-BFE6-677A0B23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 provided on </a:t>
            </a:r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ADA7-FE6D-457E-8786-9E537537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Main.py – code to run the experiment </a:t>
            </a:r>
          </a:p>
          <a:p>
            <a:r>
              <a:rPr lang="en-CA" dirty="0" err="1"/>
              <a:t>Utils</a:t>
            </a:r>
            <a:r>
              <a:rPr lang="en-CA" dirty="0"/>
              <a:t> folders – to read dataset and visualize plots</a:t>
            </a:r>
          </a:p>
          <a:p>
            <a:r>
              <a:rPr lang="en-CA" dirty="0"/>
              <a:t>Classifier folder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Inception.py – contain inception networks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Nne.py – ensemble a set of inception networks</a:t>
            </a:r>
          </a:p>
        </p:txBody>
      </p:sp>
    </p:spTree>
    <p:extLst>
      <p:ext uri="{BB962C8B-B14F-4D97-AF65-F5344CB8AC3E}">
        <p14:creationId xmlns:p14="http://schemas.microsoft.com/office/powerpoint/2010/main" val="60774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D015-023C-4075-AF41-6C4BDA6C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attempt –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A4FF-2200-48D1-B241-C3BDB088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Installing requirement.txt</a:t>
            </a:r>
          </a:p>
          <a:p>
            <a:pPr lvl="1"/>
            <a:r>
              <a:rPr lang="en-CA" dirty="0"/>
              <a:t>Virtual env </a:t>
            </a:r>
          </a:p>
          <a:p>
            <a:pPr lvl="1"/>
            <a:r>
              <a:rPr lang="en-CA" dirty="0"/>
              <a:t>Hard to follow the version control</a:t>
            </a:r>
          </a:p>
          <a:p>
            <a:r>
              <a:rPr lang="en-CA" dirty="0"/>
              <a:t>GPU limitation – local machine (GeForce MX150)</a:t>
            </a:r>
          </a:p>
          <a:p>
            <a:pPr lvl="1"/>
            <a:endParaRPr lang="en-CA" dirty="0"/>
          </a:p>
          <a:p>
            <a:r>
              <a:rPr lang="en-CA" dirty="0"/>
              <a:t>Resort to </a:t>
            </a:r>
            <a:r>
              <a:rPr lang="en-CA" dirty="0" err="1"/>
              <a:t>Colab</a:t>
            </a:r>
            <a:r>
              <a:rPr lang="en-CA" dirty="0"/>
              <a:t> for GPU resources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1CE4B9-2201-491F-96A4-22A086A8470A}"/>
              </a:ext>
            </a:extLst>
          </p:cNvPr>
          <p:cNvSpPr/>
          <p:nvPr/>
        </p:nvSpPr>
        <p:spPr>
          <a:xfrm>
            <a:off x="8044665" y="2321960"/>
            <a:ext cx="2907587" cy="3113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3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Try running the code first before worrying about the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71492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CF4E-3CF0-4475-8816-9EEB9D5C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/>
          <a:lstStyle/>
          <a:p>
            <a:r>
              <a:rPr lang="en-CA" dirty="0"/>
              <a:t>Running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63B4-5373-43E7-89F4-13FF3AF1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18548-7CBD-4E42-B5B6-E72BD1B0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24" y="2121042"/>
            <a:ext cx="4629388" cy="467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4E5F7-4DF8-48BB-8856-811AD7975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56" y="2121042"/>
            <a:ext cx="4190176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8B83-7360-4257-BF08-7811DB93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</a:t>
            </a:r>
            <a:r>
              <a:rPr lang="en-CA" dirty="0" err="1"/>
              <a:t>root_dir</a:t>
            </a:r>
            <a:r>
              <a:rPr lang="en-CA" dirty="0"/>
              <a:t> at 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59B9-5942-48A0-968B-5B1CFE1F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BD4AA-B12A-4CCE-A9F1-5F3D60C8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51" y="2121705"/>
            <a:ext cx="5454930" cy="32386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62013F-A522-44F3-AEC8-418AFBAD2272}"/>
              </a:ext>
            </a:extLst>
          </p:cNvPr>
          <p:cNvSpPr/>
          <p:nvPr/>
        </p:nvSpPr>
        <p:spPr>
          <a:xfrm>
            <a:off x="3380198" y="2291630"/>
            <a:ext cx="5784350" cy="5523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84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52C-5A84-487C-8610-A7C5683B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archives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4C51-FB97-4335-95CF-6500EEBA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7B209-A961-4052-ADE1-EF1A6930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09" y="2015732"/>
            <a:ext cx="8998412" cy="452143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64BCD31-8EC6-4056-8DFB-E0F7FA6E6EBD}"/>
              </a:ext>
            </a:extLst>
          </p:cNvPr>
          <p:cNvSpPr/>
          <p:nvPr/>
        </p:nvSpPr>
        <p:spPr>
          <a:xfrm>
            <a:off x="1818526" y="5075927"/>
            <a:ext cx="3955550" cy="5523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A32313-F28C-439A-90A9-287FAC47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10" y="45998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C56EB3-4A5E-49EA-91DE-7990A398B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129427"/>
              </p:ext>
            </p:extLst>
          </p:nvPr>
        </p:nvGraphicFramePr>
        <p:xfrm>
          <a:off x="1004011" y="729586"/>
          <a:ext cx="10330560" cy="222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056">
                  <a:extLst>
                    <a:ext uri="{9D8B030D-6E8A-4147-A177-3AD203B41FA5}">
                      <a16:colId xmlns:a16="http://schemas.microsoft.com/office/drawing/2014/main" val="3675242498"/>
                    </a:ext>
                  </a:extLst>
                </a:gridCol>
                <a:gridCol w="2324750">
                  <a:extLst>
                    <a:ext uri="{9D8B030D-6E8A-4147-A177-3AD203B41FA5}">
                      <a16:colId xmlns:a16="http://schemas.microsoft.com/office/drawing/2014/main" val="3851287399"/>
                    </a:ext>
                  </a:extLst>
                </a:gridCol>
                <a:gridCol w="2324750">
                  <a:extLst>
                    <a:ext uri="{9D8B030D-6E8A-4147-A177-3AD203B41FA5}">
                      <a16:colId xmlns:a16="http://schemas.microsoft.com/office/drawing/2014/main" val="2684160138"/>
                    </a:ext>
                  </a:extLst>
                </a:gridCol>
                <a:gridCol w="2145002">
                  <a:extLst>
                    <a:ext uri="{9D8B030D-6E8A-4147-A177-3AD203B41FA5}">
                      <a16:colId xmlns:a16="http://schemas.microsoft.com/office/drawing/2014/main" val="3846009338"/>
                    </a:ext>
                  </a:extLst>
                </a:gridCol>
                <a:gridCol w="2145002">
                  <a:extLst>
                    <a:ext uri="{9D8B030D-6E8A-4147-A177-3AD203B41FA5}">
                      <a16:colId xmlns:a16="http://schemas.microsoft.com/office/drawing/2014/main" val="2044922176"/>
                    </a:ext>
                  </a:extLst>
                </a:gridCol>
              </a:tblGrid>
              <a:tr h="344823">
                <a:tc>
                  <a:txBody>
                    <a:bodyPr/>
                    <a:lstStyle/>
                    <a:p>
                      <a:pPr rtl="0" fontAlgn="b"/>
                      <a:r>
                        <a:rPr lang="en-CA" sz="1600">
                          <a:effectLst/>
                        </a:rPr>
                        <a:t>Dataset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600" dirty="0">
                          <a:effectLst/>
                        </a:rPr>
                        <a:t>precision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600">
                          <a:effectLst/>
                        </a:rPr>
                        <a:t>accuracy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600">
                          <a:effectLst/>
                        </a:rPr>
                        <a:t>recall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600">
                          <a:effectLst/>
                        </a:rPr>
                        <a:t>duration</a:t>
                      </a:r>
                    </a:p>
                  </a:txBody>
                  <a:tcPr marL="27849" marR="27849" marT="18566" marB="18566" anchor="b"/>
                </a:tc>
                <a:extLst>
                  <a:ext uri="{0D108BD9-81ED-4DB2-BD59-A6C34878D82A}">
                    <a16:rowId xmlns:a16="http://schemas.microsoft.com/office/drawing/2014/main" val="970439540"/>
                  </a:ext>
                </a:extLst>
              </a:tr>
              <a:tr h="626098">
                <a:tc>
                  <a:txBody>
                    <a:bodyPr/>
                    <a:lstStyle/>
                    <a:p>
                      <a:pPr rtl="0" fontAlgn="b"/>
                      <a:r>
                        <a:rPr lang="en-CA" sz="1600">
                          <a:effectLst/>
                        </a:rPr>
                        <a:t>Adiac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 dirty="0">
                          <a:effectLst/>
                        </a:rPr>
                        <a:t>0.8504601886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0.8465473146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0.851972127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3.155848026</a:t>
                      </a:r>
                    </a:p>
                  </a:txBody>
                  <a:tcPr marL="27849" marR="27849" marT="18566" marB="18566" anchor="b"/>
                </a:tc>
                <a:extLst>
                  <a:ext uri="{0D108BD9-81ED-4DB2-BD59-A6C34878D82A}">
                    <a16:rowId xmlns:a16="http://schemas.microsoft.com/office/drawing/2014/main" val="2795210337"/>
                  </a:ext>
                </a:extLst>
              </a:tr>
              <a:tr h="626098">
                <a:tc>
                  <a:txBody>
                    <a:bodyPr/>
                    <a:lstStyle/>
                    <a:p>
                      <a:pPr rtl="0" fontAlgn="b"/>
                      <a:r>
                        <a:rPr lang="en-CA" sz="1600">
                          <a:effectLst/>
                        </a:rPr>
                        <a:t>Beef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0.7805555556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0.7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0.7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 dirty="0">
                          <a:effectLst/>
                        </a:rPr>
                        <a:t>4.002893686</a:t>
                      </a:r>
                    </a:p>
                  </a:txBody>
                  <a:tcPr marL="27849" marR="27849" marT="18566" marB="18566" anchor="b"/>
                </a:tc>
                <a:extLst>
                  <a:ext uri="{0D108BD9-81ED-4DB2-BD59-A6C34878D82A}">
                    <a16:rowId xmlns:a16="http://schemas.microsoft.com/office/drawing/2014/main" val="2512617697"/>
                  </a:ext>
                </a:extLst>
              </a:tr>
              <a:tr h="626098">
                <a:tc>
                  <a:txBody>
                    <a:bodyPr/>
                    <a:lstStyle/>
                    <a:p>
                      <a:pPr rtl="0" fontAlgn="b"/>
                      <a:r>
                        <a:rPr lang="en-CA" sz="1600">
                          <a:effectLst/>
                        </a:rPr>
                        <a:t>Meat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0.9523809524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 dirty="0">
                          <a:effectLst/>
                        </a:rPr>
                        <a:t>0.95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>
                          <a:effectLst/>
                        </a:rPr>
                        <a:t>0.95</a:t>
                      </a:r>
                    </a:p>
                  </a:txBody>
                  <a:tcPr marL="27849" marR="27849" marT="18566" marB="18566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600" dirty="0">
                          <a:effectLst/>
                        </a:rPr>
                        <a:t>3.133121967</a:t>
                      </a:r>
                    </a:p>
                  </a:txBody>
                  <a:tcPr marL="27849" marR="27849" marT="18566" marB="18566" anchor="b"/>
                </a:tc>
                <a:extLst>
                  <a:ext uri="{0D108BD9-81ED-4DB2-BD59-A6C34878D82A}">
                    <a16:rowId xmlns:a16="http://schemas.microsoft.com/office/drawing/2014/main" val="3909393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6AE512C-62C5-4B84-B1A8-096C322DB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32078"/>
              </p:ext>
            </p:extLst>
          </p:nvPr>
        </p:nvGraphicFramePr>
        <p:xfrm>
          <a:off x="1004010" y="3523186"/>
          <a:ext cx="10330558" cy="313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94">
                  <a:extLst>
                    <a:ext uri="{9D8B030D-6E8A-4147-A177-3AD203B41FA5}">
                      <a16:colId xmlns:a16="http://schemas.microsoft.com/office/drawing/2014/main" val="1830143048"/>
                    </a:ext>
                  </a:extLst>
                </a:gridCol>
                <a:gridCol w="1475794">
                  <a:extLst>
                    <a:ext uri="{9D8B030D-6E8A-4147-A177-3AD203B41FA5}">
                      <a16:colId xmlns:a16="http://schemas.microsoft.com/office/drawing/2014/main" val="400450186"/>
                    </a:ext>
                  </a:extLst>
                </a:gridCol>
                <a:gridCol w="1475794">
                  <a:extLst>
                    <a:ext uri="{9D8B030D-6E8A-4147-A177-3AD203B41FA5}">
                      <a16:colId xmlns:a16="http://schemas.microsoft.com/office/drawing/2014/main" val="4204206772"/>
                    </a:ext>
                  </a:extLst>
                </a:gridCol>
                <a:gridCol w="1475794">
                  <a:extLst>
                    <a:ext uri="{9D8B030D-6E8A-4147-A177-3AD203B41FA5}">
                      <a16:colId xmlns:a16="http://schemas.microsoft.com/office/drawing/2014/main" val="3460605769"/>
                    </a:ext>
                  </a:extLst>
                </a:gridCol>
                <a:gridCol w="1475794">
                  <a:extLst>
                    <a:ext uri="{9D8B030D-6E8A-4147-A177-3AD203B41FA5}">
                      <a16:colId xmlns:a16="http://schemas.microsoft.com/office/drawing/2014/main" val="916174927"/>
                    </a:ext>
                  </a:extLst>
                </a:gridCol>
                <a:gridCol w="1475794">
                  <a:extLst>
                    <a:ext uri="{9D8B030D-6E8A-4147-A177-3AD203B41FA5}">
                      <a16:colId xmlns:a16="http://schemas.microsoft.com/office/drawing/2014/main" val="2899205032"/>
                    </a:ext>
                  </a:extLst>
                </a:gridCol>
                <a:gridCol w="1475794">
                  <a:extLst>
                    <a:ext uri="{9D8B030D-6E8A-4147-A177-3AD203B41FA5}">
                      <a16:colId xmlns:a16="http://schemas.microsoft.com/office/drawing/2014/main" val="3995619526"/>
                    </a:ext>
                  </a:extLst>
                </a:gridCol>
              </a:tblGrid>
              <a:tr h="576732">
                <a:tc>
                  <a:txBody>
                    <a:bodyPr/>
                    <a:lstStyle/>
                    <a:p>
                      <a:pPr rtl="0" fontAlgn="b"/>
                      <a:endParaRPr lang="en-CA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classifier_name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archive_name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dataset_name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dirty="0">
                          <a:effectLst/>
                        </a:rPr>
                        <a:t>precision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accuracy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recall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822607746"/>
                  </a:ext>
                </a:extLst>
              </a:tr>
              <a:tr h="576732">
                <a:tc>
                  <a:txBody>
                    <a:bodyPr/>
                    <a:lstStyle/>
                    <a:p>
                      <a:pPr algn="r" rtl="0" fontAlgn="b"/>
                      <a:r>
                        <a:rPr lang="en-CA">
                          <a:effectLst/>
                        </a:rPr>
                        <a:t>32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InceptionTime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TSC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Adiac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dirty="0">
                          <a:effectLst/>
                        </a:rPr>
                        <a:t>0.8537939538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>
                          <a:effectLst/>
                        </a:rPr>
                        <a:t>0.8363171355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>
                          <a:effectLst/>
                        </a:rPr>
                        <a:t>0.8417390042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459108916"/>
                  </a:ext>
                </a:extLst>
              </a:tr>
              <a:tr h="576732">
                <a:tc>
                  <a:txBody>
                    <a:bodyPr/>
                    <a:lstStyle/>
                    <a:p>
                      <a:pPr algn="r" rtl="0" fontAlgn="b"/>
                      <a:r>
                        <a:rPr lang="en-CA">
                          <a:effectLst/>
                        </a:rPr>
                        <a:t>65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InceptionTime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TSC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Beef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dirty="0">
                          <a:effectLst/>
                        </a:rPr>
                        <a:t>0.7805555556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>
                          <a:effectLst/>
                        </a:rPr>
                        <a:t>0.7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>
                          <a:effectLst/>
                        </a:rPr>
                        <a:t>0.7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299944748"/>
                  </a:ext>
                </a:extLst>
              </a:tr>
              <a:tr h="1403551">
                <a:tc>
                  <a:txBody>
                    <a:bodyPr/>
                    <a:lstStyle/>
                    <a:p>
                      <a:pPr algn="r" rtl="0" fontAlgn="b"/>
                      <a:r>
                        <a:rPr lang="en-CA">
                          <a:effectLst/>
                        </a:rPr>
                        <a:t>124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nne/inception/use_bottleneck/False-0-1-2-3-4-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TSC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>
                          <a:effectLst/>
                        </a:rPr>
                        <a:t>Meat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dirty="0">
                          <a:effectLst/>
                        </a:rPr>
                        <a:t>0.9214340198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dirty="0">
                          <a:effectLst/>
                        </a:rPr>
                        <a:t>0.9166666667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dirty="0">
                          <a:effectLst/>
                        </a:rPr>
                        <a:t>0.9166666667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88785067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B886E3-C8AE-4A3C-91A7-ED6A34F671B4}"/>
              </a:ext>
            </a:extLst>
          </p:cNvPr>
          <p:cNvSpPr/>
          <p:nvPr/>
        </p:nvSpPr>
        <p:spPr>
          <a:xfrm>
            <a:off x="1004010" y="442659"/>
            <a:ext cx="10330558" cy="25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Result of my model trained on 3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83F9C-53EB-466D-BA60-FEAB6E79C49D}"/>
              </a:ext>
            </a:extLst>
          </p:cNvPr>
          <p:cNvSpPr/>
          <p:nvPr/>
        </p:nvSpPr>
        <p:spPr>
          <a:xfrm>
            <a:off x="1004010" y="3302580"/>
            <a:ext cx="10330557" cy="20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Result of </a:t>
            </a:r>
            <a:r>
              <a:rPr lang="en-CA" dirty="0" err="1"/>
              <a:t>github</a:t>
            </a:r>
            <a:r>
              <a:rPr lang="en-CA" dirty="0"/>
              <a:t> model trained on 85 datasets</a:t>
            </a:r>
          </a:p>
        </p:txBody>
      </p:sp>
    </p:spTree>
    <p:extLst>
      <p:ext uri="{BB962C8B-B14F-4D97-AF65-F5344CB8AC3E}">
        <p14:creationId xmlns:p14="http://schemas.microsoft.com/office/powerpoint/2010/main" val="207286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F3D8-74DE-4E82-AAF5-4F31CF1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Precision vs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44AA-1AF0-4938-8A68-2B1853F9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B9684D-F59E-4AAC-BC3A-4453C936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55" y="2185530"/>
            <a:ext cx="2505931" cy="45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2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6494-D8E2-4441-B506-FBAAD267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9EF5-4AD7-41EB-97CB-D1CA5DCE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Brief introduction </a:t>
            </a:r>
          </a:p>
          <a:p>
            <a:r>
              <a:rPr lang="en-CA" dirty="0"/>
              <a:t>Time series data</a:t>
            </a:r>
          </a:p>
          <a:p>
            <a:r>
              <a:rPr lang="en-CA" dirty="0"/>
              <a:t>Model architecture and running the experiment</a:t>
            </a:r>
          </a:p>
          <a:p>
            <a:r>
              <a:rPr lang="en-CA" dirty="0"/>
              <a:t>Experiment result</a:t>
            </a:r>
          </a:p>
        </p:txBody>
      </p:sp>
    </p:spTree>
    <p:extLst>
      <p:ext uri="{BB962C8B-B14F-4D97-AF65-F5344CB8AC3E}">
        <p14:creationId xmlns:p14="http://schemas.microsoft.com/office/powerpoint/2010/main" val="403773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0F4E-E8AC-48FF-BF14-D907643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3388-6A83-4052-A9FD-5502E475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401284" cy="3450613"/>
          </a:xfrm>
        </p:spPr>
        <p:txBody>
          <a:bodyPr/>
          <a:lstStyle/>
          <a:p>
            <a:r>
              <a:rPr lang="en-CA" dirty="0"/>
              <a:t>Hyperparameter study</a:t>
            </a:r>
          </a:p>
          <a:p>
            <a:pPr lvl="1"/>
            <a:r>
              <a:rPr lang="en-CA" dirty="0"/>
              <a:t>Batch size (no significant impact on accuracy)</a:t>
            </a:r>
          </a:p>
          <a:p>
            <a:pPr lvl="1"/>
            <a:r>
              <a:rPr lang="en-CA" dirty="0"/>
              <a:t>bottleneck (no significant impact on accuracy)</a:t>
            </a:r>
            <a:br>
              <a:rPr lang="en-CA" dirty="0"/>
            </a:br>
            <a:r>
              <a:rPr lang="en-CA" dirty="0"/>
              <a:t>(decrease in number of parameters, less complexity, shorter training time)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F5A61-25F0-4BD1-9AFC-BF7F0CAC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42" y="2277909"/>
            <a:ext cx="4116738" cy="33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0F4E-E8AC-48FF-BF14-D907643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3388-6A83-4052-A9FD-5502E475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Hyperparameter study</a:t>
            </a:r>
          </a:p>
          <a:p>
            <a:pPr lvl="1"/>
            <a:r>
              <a:rPr lang="en-CA" dirty="0"/>
              <a:t>Batch size (no significant impact on accuracy)</a:t>
            </a:r>
          </a:p>
          <a:p>
            <a:pPr lvl="1"/>
            <a:r>
              <a:rPr lang="en-CA" dirty="0"/>
              <a:t>bottleneck (no significant impact on accuracy)</a:t>
            </a:r>
          </a:p>
          <a:p>
            <a:pPr lvl="1"/>
            <a:r>
              <a:rPr lang="en-CA" dirty="0"/>
              <a:t>Residual connection (no significant impact on accuracy)</a:t>
            </a:r>
            <a:br>
              <a:rPr lang="en-CA" dirty="0"/>
            </a:br>
            <a:r>
              <a:rPr lang="en-CA" dirty="0"/>
              <a:t>(improve convergence rate without altering accuracy)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02C63-246A-41A9-854E-EAD1765E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728" y="2015732"/>
            <a:ext cx="450751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0F4E-E8AC-48FF-BF14-D907643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3388-6A83-4052-A9FD-5502E475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32799" cy="3450613"/>
          </a:xfrm>
        </p:spPr>
        <p:txBody>
          <a:bodyPr/>
          <a:lstStyle/>
          <a:p>
            <a:r>
              <a:rPr lang="en-CA" dirty="0"/>
              <a:t>Hyperparameter study</a:t>
            </a:r>
          </a:p>
          <a:p>
            <a:pPr lvl="1"/>
            <a:r>
              <a:rPr lang="en-CA" dirty="0"/>
              <a:t>Batch size (no significant impact on accuracy)</a:t>
            </a:r>
          </a:p>
          <a:p>
            <a:pPr lvl="1"/>
            <a:r>
              <a:rPr lang="en-CA" dirty="0"/>
              <a:t>bottleneck (no significant impact on accuracy)</a:t>
            </a:r>
          </a:p>
          <a:p>
            <a:pPr lvl="1"/>
            <a:r>
              <a:rPr lang="en-CA" dirty="0"/>
              <a:t>Residual connection (no significant impact on accuracy)</a:t>
            </a:r>
          </a:p>
          <a:p>
            <a:pPr lvl="1"/>
            <a:r>
              <a:rPr lang="en-CA" dirty="0"/>
              <a:t>Depth (positive impact on accuracy with synthetic dataset)</a:t>
            </a:r>
            <a:br>
              <a:rPr lang="en-CA" dirty="0"/>
            </a:br>
            <a:r>
              <a:rPr lang="en-CA" dirty="0"/>
              <a:t>(no significant effect on real dataset, possibly overfitting)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2AF2F-A51D-4003-96F8-AC4D01A3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78" y="2015732"/>
            <a:ext cx="4782520" cy="37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0F4E-E8AC-48FF-BF14-D907643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3388-6A83-4052-A9FD-5502E475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32799" cy="3450613"/>
          </a:xfrm>
        </p:spPr>
        <p:txBody>
          <a:bodyPr/>
          <a:lstStyle/>
          <a:p>
            <a:r>
              <a:rPr lang="en-CA" dirty="0"/>
              <a:t>Hyperparameter study</a:t>
            </a:r>
          </a:p>
          <a:p>
            <a:pPr lvl="1"/>
            <a:r>
              <a:rPr lang="en-CA" dirty="0"/>
              <a:t>Batch size (no significant impact on accuracy)</a:t>
            </a:r>
          </a:p>
          <a:p>
            <a:pPr lvl="1"/>
            <a:r>
              <a:rPr lang="en-CA" dirty="0"/>
              <a:t>bottleneck (no significant impact on accuracy)</a:t>
            </a:r>
          </a:p>
          <a:p>
            <a:pPr lvl="1"/>
            <a:r>
              <a:rPr lang="en-CA" dirty="0"/>
              <a:t>Residual connection (no significant impact on accuracy)</a:t>
            </a:r>
          </a:p>
          <a:p>
            <a:pPr lvl="1"/>
            <a:r>
              <a:rPr lang="en-CA" dirty="0"/>
              <a:t>Depth(no significant effect on real dataset, possibly overfitting)</a:t>
            </a:r>
          </a:p>
          <a:p>
            <a:pPr lvl="1"/>
            <a:r>
              <a:rPr lang="en-CA" dirty="0"/>
              <a:t>Filter length (positive impact on accuracy)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C1ED-767D-480E-8CB5-AA5A6F62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48" y="2186175"/>
            <a:ext cx="4859259" cy="36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0F4E-E8AC-48FF-BF14-D907643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3388-6A83-4052-A9FD-5502E475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32799" cy="4156913"/>
          </a:xfrm>
        </p:spPr>
        <p:txBody>
          <a:bodyPr>
            <a:normAutofit/>
          </a:bodyPr>
          <a:lstStyle/>
          <a:p>
            <a:r>
              <a:rPr lang="en-CA" dirty="0"/>
              <a:t>Hyperparameter study</a:t>
            </a:r>
          </a:p>
          <a:p>
            <a:pPr lvl="1"/>
            <a:r>
              <a:rPr lang="en-CA" dirty="0"/>
              <a:t>Batch size (no significant impact on accuracy)</a:t>
            </a:r>
          </a:p>
          <a:p>
            <a:pPr lvl="1"/>
            <a:r>
              <a:rPr lang="en-CA" dirty="0"/>
              <a:t>bottleneck (no significant impact on accuracy)</a:t>
            </a:r>
          </a:p>
          <a:p>
            <a:pPr lvl="1"/>
            <a:r>
              <a:rPr lang="en-CA" dirty="0"/>
              <a:t>Residual connection (no significant impact on accuracy)</a:t>
            </a:r>
          </a:p>
          <a:p>
            <a:pPr lvl="1"/>
            <a:r>
              <a:rPr lang="en-CA" dirty="0"/>
              <a:t>Depth(no significant effect on real dataset, possibly overfitting)</a:t>
            </a:r>
          </a:p>
          <a:p>
            <a:pPr lvl="1"/>
            <a:r>
              <a:rPr lang="en-CA" dirty="0"/>
              <a:t>Filter length (positive impact on accuracy)</a:t>
            </a:r>
          </a:p>
          <a:p>
            <a:pPr lvl="1"/>
            <a:r>
              <a:rPr lang="en-CA" dirty="0"/>
              <a:t>Number of filters (positive impact on accuracy)</a:t>
            </a:r>
            <a:br>
              <a:rPr lang="en-CA" dirty="0"/>
            </a:br>
            <a:r>
              <a:rPr lang="en-CA" dirty="0"/>
              <a:t>(side effect: explosion in parameters, overfitting)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1A70-F556-4CFA-AFD1-03000612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43" y="2097955"/>
            <a:ext cx="4988115" cy="39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2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308A-1E71-4CD1-9654-FA908C5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3D6A-2B4F-4FF4-A7B3-954C1DD8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B0433E-EDD3-40A8-AB5C-BDF445D4080F}"/>
              </a:ext>
            </a:extLst>
          </p:cNvPr>
          <p:cNvSpPr/>
          <p:nvPr/>
        </p:nvSpPr>
        <p:spPr>
          <a:xfrm>
            <a:off x="1490472" y="2122164"/>
            <a:ext cx="2656864" cy="322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1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Format of time series data with hidden timestamp</a:t>
            </a:r>
          </a:p>
          <a:p>
            <a:pPr algn="ctr"/>
            <a:r>
              <a:rPr lang="en-CA" dirty="0"/>
              <a:t>(timestamp , value)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474906-ECC4-4DDB-87D0-75D16BFFBAE8}"/>
              </a:ext>
            </a:extLst>
          </p:cNvPr>
          <p:cNvSpPr/>
          <p:nvPr/>
        </p:nvSpPr>
        <p:spPr>
          <a:xfrm>
            <a:off x="8044666" y="2122163"/>
            <a:ext cx="2907587" cy="322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3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Try running the code first before worrying about the version control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5D788-1F2C-4329-B280-6386B58E08A4}"/>
              </a:ext>
            </a:extLst>
          </p:cNvPr>
          <p:cNvSpPr/>
          <p:nvPr/>
        </p:nvSpPr>
        <p:spPr>
          <a:xfrm>
            <a:off x="4642207" y="2122163"/>
            <a:ext cx="2907587" cy="322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2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1D CNN is good for extracting features from short segments at different segment locations. Various length of filters used to capture different features</a:t>
            </a:r>
          </a:p>
        </p:txBody>
      </p:sp>
    </p:spTree>
    <p:extLst>
      <p:ext uri="{BB962C8B-B14F-4D97-AF65-F5344CB8AC3E}">
        <p14:creationId xmlns:p14="http://schemas.microsoft.com/office/powerpoint/2010/main" val="2500887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C4B6-40F9-4185-898C-52436AC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292" y="3301139"/>
            <a:ext cx="1738617" cy="1270861"/>
          </a:xfrm>
        </p:spPr>
        <p:txBody>
          <a:bodyPr>
            <a:normAutofit/>
          </a:bodyPr>
          <a:lstStyle/>
          <a:p>
            <a:r>
              <a:rPr lang="en-CA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328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47C9-1B96-4422-9189-57785BDC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3E3B-7D4D-49BA-B30A-56FF46F5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0377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/>
              <a:t>Time series classification (TSC) – assign labels to time series</a:t>
            </a:r>
          </a:p>
          <a:p>
            <a:pPr>
              <a:lnSpc>
                <a:spcPct val="110000"/>
              </a:lnSpc>
            </a:pPr>
            <a:r>
              <a:rPr lang="en-CA" dirty="0"/>
              <a:t>Applications include health care(disease recognition) , human activity sensing, forecasting, </a:t>
            </a:r>
            <a:r>
              <a:rPr lang="en-CA" dirty="0" err="1"/>
              <a:t>etc</a:t>
            </a:r>
            <a:endParaRPr lang="en-CA" dirty="0"/>
          </a:p>
          <a:p>
            <a:pPr>
              <a:lnSpc>
                <a:spcPct val="110000"/>
              </a:lnSpc>
            </a:pPr>
            <a:r>
              <a:rPr lang="en-CA" dirty="0"/>
              <a:t>Traditional TSC HIVE-COTE algorithm at 2016– long training time limitation</a:t>
            </a:r>
          </a:p>
          <a:p>
            <a:pPr>
              <a:lnSpc>
                <a:spcPct val="110000"/>
              </a:lnSpc>
            </a:pPr>
            <a:r>
              <a:rPr lang="en-CA" dirty="0"/>
              <a:t>Last few years, start applying deep learning models on TSC</a:t>
            </a:r>
          </a:p>
          <a:p>
            <a:pPr>
              <a:lnSpc>
                <a:spcPct val="110000"/>
              </a:lnSpc>
            </a:pPr>
            <a:r>
              <a:rPr lang="en-CA" dirty="0" err="1"/>
              <a:t>InceptionTime</a:t>
            </a:r>
            <a:r>
              <a:rPr lang="en-CA" dirty="0"/>
              <a:t> - an ensemble of CNN models </a:t>
            </a:r>
          </a:p>
          <a:p>
            <a:pPr>
              <a:lnSpc>
                <a:spcPct val="110000"/>
              </a:lnSpc>
            </a:pPr>
            <a:r>
              <a:rPr lang="en-CA" dirty="0"/>
              <a:t>Higher accuracy , lower training time </a:t>
            </a:r>
          </a:p>
        </p:txBody>
      </p:sp>
      <p:pic>
        <p:nvPicPr>
          <p:cNvPr id="5122" name="Picture 2" descr="Image result for time series classification">
            <a:extLst>
              <a:ext uri="{FF2B5EF4-FFF2-40B4-BE49-F238E27FC236}">
                <a16:creationId xmlns:a16="http://schemas.microsoft.com/office/drawing/2014/main" id="{B1201551-B039-42AF-8534-EEAF534D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4323" y="2015734"/>
            <a:ext cx="3764652" cy="208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BF2B923-FEBD-4142-992A-9E4CB652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4" y="4266407"/>
            <a:ext cx="5208542" cy="19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4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B304-1F99-44F6-BFBC-EF813661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BC53-8D04-4667-AF04-80945C88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EB4D4E-AE0C-4E23-ADAE-300ED52A8D7C}"/>
              </a:ext>
            </a:extLst>
          </p:cNvPr>
          <p:cNvSpPr/>
          <p:nvPr/>
        </p:nvSpPr>
        <p:spPr>
          <a:xfrm>
            <a:off x="1490472" y="2122164"/>
            <a:ext cx="2656864" cy="322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2FC80A-89AB-411F-A0B4-6D0519047767}"/>
              </a:ext>
            </a:extLst>
          </p:cNvPr>
          <p:cNvSpPr/>
          <p:nvPr/>
        </p:nvSpPr>
        <p:spPr>
          <a:xfrm>
            <a:off x="4924784" y="2122163"/>
            <a:ext cx="2656864" cy="322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941969-4F79-4031-A8CA-346BE0663C9C}"/>
              </a:ext>
            </a:extLst>
          </p:cNvPr>
          <p:cNvSpPr/>
          <p:nvPr/>
        </p:nvSpPr>
        <p:spPr>
          <a:xfrm>
            <a:off x="8359096" y="2122162"/>
            <a:ext cx="2656864" cy="322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3</a:t>
            </a:r>
          </a:p>
        </p:txBody>
      </p:sp>
    </p:spTree>
    <p:extLst>
      <p:ext uri="{BB962C8B-B14F-4D97-AF65-F5344CB8AC3E}">
        <p14:creationId xmlns:p14="http://schemas.microsoft.com/office/powerpoint/2010/main" val="109874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B1DE-518F-4525-B2CC-5100CD8D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8FF2-D897-46BE-AE38-DE34975A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771154" cy="3450613"/>
          </a:xfrm>
        </p:spPr>
        <p:txBody>
          <a:bodyPr/>
          <a:lstStyle/>
          <a:p>
            <a:r>
              <a:rPr lang="en-CA" dirty="0"/>
              <a:t>85 archives on UCR/UEA archive</a:t>
            </a:r>
          </a:p>
          <a:p>
            <a:r>
              <a:rPr lang="en-CA" dirty="0"/>
              <a:t>Types: Image, sensor, electrocardiogram (ECG), </a:t>
            </a:r>
            <a:r>
              <a:rPr lang="en-CA" dirty="0" err="1"/>
              <a:t>spectro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three chosen archives:  </a:t>
            </a:r>
            <a:r>
              <a:rPr lang="en-CA" dirty="0" err="1"/>
              <a:t>Adiac</a:t>
            </a:r>
            <a:r>
              <a:rPr lang="en-CA" dirty="0"/>
              <a:t> (image), beef (</a:t>
            </a:r>
            <a:r>
              <a:rPr lang="en-CA" dirty="0" err="1"/>
              <a:t>spectro</a:t>
            </a:r>
            <a:r>
              <a:rPr lang="en-CA" dirty="0"/>
              <a:t>) and meat (</a:t>
            </a:r>
            <a:r>
              <a:rPr lang="en-CA" dirty="0" err="1"/>
              <a:t>spectro</a:t>
            </a:r>
            <a:r>
              <a:rPr lang="en-CA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C0687-50ED-4187-8E12-896EDE51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17" y="4177228"/>
            <a:ext cx="8655495" cy="2578233"/>
          </a:xfrm>
          <a:prstGeom prst="rect">
            <a:avLst/>
          </a:prstGeom>
        </p:spPr>
      </p:pic>
      <p:pic>
        <p:nvPicPr>
          <p:cNvPr id="7170" name="Picture 2" descr="Dataset Image">
            <a:extLst>
              <a:ext uri="{FF2B5EF4-FFF2-40B4-BE49-F238E27FC236}">
                <a16:creationId xmlns:a16="http://schemas.microsoft.com/office/drawing/2014/main" id="{002CC588-75B9-49D4-B1A2-0069C08A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3" y="2015732"/>
            <a:ext cx="2171444" cy="1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ataset Image">
            <a:extLst>
              <a:ext uri="{FF2B5EF4-FFF2-40B4-BE49-F238E27FC236}">
                <a16:creationId xmlns:a16="http://schemas.microsoft.com/office/drawing/2014/main" id="{D6986495-AA4B-488A-911C-22E8B6AB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271" y="2015732"/>
            <a:ext cx="2075381" cy="16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0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38D4-CE75-4D77-80DD-5010663B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Archive - beef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E587-94F5-4200-B2CE-E308D93B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00592" cy="3450613"/>
          </a:xfrm>
        </p:spPr>
        <p:txBody>
          <a:bodyPr/>
          <a:lstStyle/>
          <a:p>
            <a:r>
              <a:rPr lang="en-CA" dirty="0"/>
              <a:t>Food spectrographs are used in chemometrics to classify food types, a task that has obvious applications in food safety and quality assurance</a:t>
            </a:r>
          </a:p>
          <a:p>
            <a:endParaRPr lang="en-CA" dirty="0"/>
          </a:p>
          <a:p>
            <a:r>
              <a:rPr lang="en-CA" dirty="0"/>
              <a:t>Classes vary from pure beef and beef adulterated with varying degrees of offal</a:t>
            </a:r>
          </a:p>
        </p:txBody>
      </p:sp>
      <p:pic>
        <p:nvPicPr>
          <p:cNvPr id="2050" name="Picture 2" descr="Dataset Image">
            <a:extLst>
              <a:ext uri="{FF2B5EF4-FFF2-40B4-BE49-F238E27FC236}">
                <a16:creationId xmlns:a16="http://schemas.microsoft.com/office/drawing/2014/main" id="{5022F8B3-2FB0-47DB-89D0-C2AE8BD7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015732"/>
            <a:ext cx="5595991" cy="23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D5157-DE56-4E49-BF11-59D6A71D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4844496"/>
            <a:ext cx="5524784" cy="16955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5531B5-0027-45C9-B969-F46092A26A23}"/>
              </a:ext>
            </a:extLst>
          </p:cNvPr>
          <p:cNvSpPr/>
          <p:nvPr/>
        </p:nvSpPr>
        <p:spPr>
          <a:xfrm>
            <a:off x="6253216" y="4520629"/>
            <a:ext cx="1801723" cy="32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3469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2632-E570-4DAF-9983-F135DAB5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864D-1ABE-41FA-9B06-DD573358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74560" cy="3450613"/>
          </a:xfrm>
        </p:spPr>
        <p:txBody>
          <a:bodyPr/>
          <a:lstStyle/>
          <a:p>
            <a:r>
              <a:rPr lang="en-CA" dirty="0"/>
              <a:t>Time series data </a:t>
            </a:r>
            <a:r>
              <a:rPr lang="en-CA" dirty="0" err="1"/>
              <a:t>represenation</a:t>
            </a:r>
            <a:endParaRPr lang="en-CA" dirty="0"/>
          </a:p>
          <a:p>
            <a:r>
              <a:rPr lang="en-CA" dirty="0"/>
              <a:t>3 cases, 2 dimensions, 4 observations per dimension</a:t>
            </a:r>
          </a:p>
          <a:p>
            <a:r>
              <a:rPr lang="en-CA" dirty="0"/>
              <a:t>(timestamp ,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9BA2-9CED-45D0-86EA-83D8B4A3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53" y="3959574"/>
            <a:ext cx="2825895" cy="882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682FB-13E7-4AB2-ACC9-1A5AF506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004247"/>
            <a:ext cx="5124713" cy="4254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DA33A0-B606-4DBE-A431-506135DEEE08}"/>
              </a:ext>
            </a:extLst>
          </p:cNvPr>
          <p:cNvSpPr txBox="1">
            <a:spLocks/>
          </p:cNvSpPr>
          <p:nvPr/>
        </p:nvSpPr>
        <p:spPr>
          <a:xfrm>
            <a:off x="6412286" y="2015732"/>
            <a:ext cx="477456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Missing reading is specified as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C666F-84D5-4F7D-8EF1-03820FAA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823" y="3137251"/>
            <a:ext cx="3835597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3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CF01-BEF2-4A75-98EF-855F3AB7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2326C-2C97-4D34-8964-89DC1E46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97" y="4802667"/>
            <a:ext cx="5214491" cy="192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7693E-B826-4516-9CE4-4AB3E024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45" y="2019826"/>
            <a:ext cx="8598342" cy="781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04E9A-0D6E-4C72-9835-C9854F066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897" y="2940883"/>
            <a:ext cx="5214491" cy="16003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CD1F65-5695-4DE7-BDA0-947F33D6CBA5}"/>
              </a:ext>
            </a:extLst>
          </p:cNvPr>
          <p:cNvSpPr/>
          <p:nvPr/>
        </p:nvSpPr>
        <p:spPr>
          <a:xfrm>
            <a:off x="405869" y="3429000"/>
            <a:ext cx="2265417" cy="34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data – class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4DCE2-C0A5-4C93-8BD0-E6AB6DD887A8}"/>
              </a:ext>
            </a:extLst>
          </p:cNvPr>
          <p:cNvSpPr/>
          <p:nvPr/>
        </p:nvSpPr>
        <p:spPr>
          <a:xfrm>
            <a:off x="405869" y="5315121"/>
            <a:ext cx="2265417" cy="34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data – class 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6710CB-FF52-4C19-A871-791AB95F0196}"/>
              </a:ext>
            </a:extLst>
          </p:cNvPr>
          <p:cNvSpPr/>
          <p:nvPr/>
        </p:nvSpPr>
        <p:spPr>
          <a:xfrm>
            <a:off x="7253555" y="2410371"/>
            <a:ext cx="431515" cy="366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B80CC8-3B77-4F26-A87E-C88EE873CFAD}"/>
              </a:ext>
            </a:extLst>
          </p:cNvPr>
          <p:cNvSpPr/>
          <p:nvPr/>
        </p:nvSpPr>
        <p:spPr>
          <a:xfrm>
            <a:off x="2967525" y="2872880"/>
            <a:ext cx="431515" cy="366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556A4C-B62A-4011-ADDF-02171F9B3824}"/>
              </a:ext>
            </a:extLst>
          </p:cNvPr>
          <p:cNvSpPr/>
          <p:nvPr/>
        </p:nvSpPr>
        <p:spPr>
          <a:xfrm>
            <a:off x="2961905" y="4685096"/>
            <a:ext cx="431515" cy="366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A4C16-0C75-48FB-8A86-8B5FA9ACA48C}"/>
              </a:ext>
            </a:extLst>
          </p:cNvPr>
          <p:cNvSpPr/>
          <p:nvPr/>
        </p:nvSpPr>
        <p:spPr>
          <a:xfrm>
            <a:off x="4048023" y="2940883"/>
            <a:ext cx="4247365" cy="160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1620E-7ABA-44AA-8623-CAFCCE37A716}"/>
              </a:ext>
            </a:extLst>
          </p:cNvPr>
          <p:cNvSpPr/>
          <p:nvPr/>
        </p:nvSpPr>
        <p:spPr>
          <a:xfrm>
            <a:off x="5859951" y="4083273"/>
            <a:ext cx="2435437" cy="4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value at each timestamp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183932-6346-4609-BDD5-CAEBF264A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24" y="5114129"/>
            <a:ext cx="3514891" cy="80762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2B1752-53CC-4D79-8329-30F9B4D24319}"/>
              </a:ext>
            </a:extLst>
          </p:cNvPr>
          <p:cNvSpPr/>
          <p:nvPr/>
        </p:nvSpPr>
        <p:spPr>
          <a:xfrm>
            <a:off x="8944371" y="2894147"/>
            <a:ext cx="2656864" cy="21267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Takeaway – 1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Format of time series data with hidden timestamp</a:t>
            </a:r>
          </a:p>
          <a:p>
            <a:pPr algn="ctr"/>
            <a:r>
              <a:rPr lang="en-CA" dirty="0"/>
              <a:t>(timestamp , value)</a:t>
            </a:r>
          </a:p>
        </p:txBody>
      </p:sp>
    </p:spTree>
    <p:extLst>
      <p:ext uri="{BB962C8B-B14F-4D97-AF65-F5344CB8AC3E}">
        <p14:creationId xmlns:p14="http://schemas.microsoft.com/office/powerpoint/2010/main" val="271139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ED03-EA9A-49E2-9060-E0B3D5CC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CA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ED7D-5A39-48E5-B448-A6B728AD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CA" dirty="0"/>
              <a:t>6 different inception modules stacked together</a:t>
            </a:r>
          </a:p>
          <a:p>
            <a:r>
              <a:rPr lang="en-CA" dirty="0"/>
              <a:t>Residual blocks are connected between modules to mitigate vanishing gradient problem</a:t>
            </a:r>
          </a:p>
          <a:p>
            <a:r>
              <a:rPr lang="en-CA" dirty="0"/>
              <a:t>Average pooling to summarize the average presence of a feature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8C222-14C5-4D02-BD3C-2DB82465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17" y="2571686"/>
            <a:ext cx="5099599" cy="23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858</Words>
  <Application>Microsoft Office PowerPoint</Application>
  <PresentationFormat>Widescreen</PresentationFormat>
  <Paragraphs>181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Gill Sans MT</vt:lpstr>
      <vt:lpstr>Gallery</vt:lpstr>
      <vt:lpstr>Inception Time</vt:lpstr>
      <vt:lpstr>Agenda </vt:lpstr>
      <vt:lpstr>Brief Introduction</vt:lpstr>
      <vt:lpstr>takeaway</vt:lpstr>
      <vt:lpstr>Dataset</vt:lpstr>
      <vt:lpstr>Archive - beef</vt:lpstr>
      <vt:lpstr>Timestamp</vt:lpstr>
      <vt:lpstr>Data format</vt:lpstr>
      <vt:lpstr>Model architecture</vt:lpstr>
      <vt:lpstr>Inception layer</vt:lpstr>
      <vt:lpstr>Bottleneck layer</vt:lpstr>
      <vt:lpstr>Experiment setup</vt:lpstr>
      <vt:lpstr>Files provided on Github</vt:lpstr>
      <vt:lpstr>First attempt – local machine</vt:lpstr>
      <vt:lpstr>Running the experiment</vt:lpstr>
      <vt:lpstr>Change root_dir at main.py</vt:lpstr>
      <vt:lpstr>Select archives</vt:lpstr>
      <vt:lpstr>Result </vt:lpstr>
      <vt:lpstr>Precision vs recall</vt:lpstr>
      <vt:lpstr>Experiment result</vt:lpstr>
      <vt:lpstr>Experiment result</vt:lpstr>
      <vt:lpstr>Experiment result</vt:lpstr>
      <vt:lpstr>Experiment result</vt:lpstr>
      <vt:lpstr>Experiment result</vt:lpstr>
      <vt:lpstr>Takeaway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Time</dc:title>
  <dc:creator>Kai Tung Leung</dc:creator>
  <cp:lastModifiedBy>Kai Tung Leung</cp:lastModifiedBy>
  <cp:revision>9</cp:revision>
  <dcterms:created xsi:type="dcterms:W3CDTF">2019-12-17T12:19:10Z</dcterms:created>
  <dcterms:modified xsi:type="dcterms:W3CDTF">2019-12-18T10:25:02Z</dcterms:modified>
</cp:coreProperties>
</file>