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aleway"/>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1C59985-E9BD-44BC-906A-895CF0C07E65}">
  <a:tblStyle styleId="{51C59985-E9BD-44BC-906A-895CF0C07E6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5.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italic.fntdata"/><Relationship Id="rId14" Type="http://schemas.openxmlformats.org/officeDocument/2006/relationships/slide" Target="slides/slide9.xml"/><Relationship Id="rId36" Type="http://schemas.openxmlformats.org/officeDocument/2006/relationships/font" Target="fonts/Raleway-bold.fntdata"/><Relationship Id="rId17" Type="http://schemas.openxmlformats.org/officeDocument/2006/relationships/slide" Target="slides/slide12.xml"/><Relationship Id="rId39" Type="http://schemas.openxmlformats.org/officeDocument/2006/relationships/font" Target="fonts/Lato-regular.fntdata"/><Relationship Id="rId16" Type="http://schemas.openxmlformats.org/officeDocument/2006/relationships/slide" Target="slides/slide11.xml"/><Relationship Id="rId38" Type="http://schemas.openxmlformats.org/officeDocument/2006/relationships/font" Target="fonts/Raleway-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b8859ca8e8_1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b8859ca8e8_1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b8859ca8e8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b8859ca8e8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b857c9ad82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b857c9ad82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b857c9ad82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b857c9ad82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b49a30ab0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b49a30ab0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b8859ca8e8_1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b8859ca8e8_1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b857c9ad82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b857c9ad82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b857c9ad82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b857c9ad82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b8859ca8e8_1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b8859ca8e8_1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b8859ca8e8_1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b8859ca8e8_1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b8859ca8e8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b8859ca8e8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b857c9ad82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b857c9ad82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b8859ca8e8_1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b8859ca8e8_1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b857c9ad82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b857c9ad82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b8859ca8e8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b8859ca8e8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b8859ca8e8_1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b8859ca8e8_1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b8859ca8e8_1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b8859ca8e8_1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b8859ca8e8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b8859ca8e8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80c709447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80c709447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80c709447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80c709447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80c709447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80c709447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b5177fafed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b5177fafed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b5177fafed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b5177fafed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b8859ca8e8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b8859ca8e8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b857c9ad82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b857c9ad82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b857c9ad82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b857c9ad82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b8859ca8e8_1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b8859ca8e8_1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b8859ca8e8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b8859ca8e8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2" name="Shape 72"/>
        <p:cNvGrpSpPr/>
        <p:nvPr/>
      </p:nvGrpSpPr>
      <p:grpSpPr>
        <a:xfrm>
          <a:off x="0" y="0"/>
          <a:ext cx="0" cy="0"/>
          <a:chOff x="0" y="0"/>
          <a:chExt cx="0" cy="0"/>
        </a:xfrm>
      </p:grpSpPr>
      <p:grpSp>
        <p:nvGrpSpPr>
          <p:cNvPr id="73" name="Google Shape;73;p11"/>
          <p:cNvGrpSpPr/>
          <p:nvPr/>
        </p:nvGrpSpPr>
        <p:grpSpPr>
          <a:xfrm>
            <a:off x="830392" y="4169130"/>
            <a:ext cx="745763" cy="45826"/>
            <a:chOff x="4580561" y="2589004"/>
            <a:chExt cx="1064464" cy="25200"/>
          </a:xfrm>
        </p:grpSpPr>
        <p:sp>
          <p:nvSpPr>
            <p:cNvPr id="74" name="Google Shape;74;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7" name="Google Shape;77;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78" name="Google Shape;78;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682500" y="6560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5"/>
          <p:cNvGrpSpPr/>
          <p:nvPr/>
        </p:nvGrpSpPr>
        <p:grpSpPr>
          <a:xfrm>
            <a:off x="830392" y="1191256"/>
            <a:ext cx="745763" cy="45826"/>
            <a:chOff x="4580561" y="2589004"/>
            <a:chExt cx="1064464" cy="25200"/>
          </a:xfrm>
        </p:grpSpPr>
        <p:sp>
          <p:nvSpPr>
            <p:cNvPr id="33" name="Google Shape;33;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6" name="Google Shape;36;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7" name="Google Shape;37;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 name="Google Shape;38;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6"/>
          <p:cNvGrpSpPr/>
          <p:nvPr/>
        </p:nvGrpSpPr>
        <p:grpSpPr>
          <a:xfrm>
            <a:off x="830392" y="1191256"/>
            <a:ext cx="745763" cy="45826"/>
            <a:chOff x="4580561" y="2589004"/>
            <a:chExt cx="1064464" cy="25200"/>
          </a:xfrm>
        </p:grpSpPr>
        <p:sp>
          <p:nvSpPr>
            <p:cNvPr id="42" name="Google Shape;42;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 name="Google Shape;44;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5" name="Google Shape;45;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 name="Google Shape;48;p7"/>
          <p:cNvGrpSpPr/>
          <p:nvPr/>
        </p:nvGrpSpPr>
        <p:grpSpPr>
          <a:xfrm>
            <a:off x="830392" y="1191256"/>
            <a:ext cx="745763" cy="45826"/>
            <a:chOff x="4580561" y="2589004"/>
            <a:chExt cx="1064464" cy="25200"/>
          </a:xfrm>
        </p:grpSpPr>
        <p:sp>
          <p:nvSpPr>
            <p:cNvPr id="49" name="Google Shape;49;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 name="Google Shape;51;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2" name="Google Shape;52;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3" name="Google Shape;53;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4" name="Shape 54"/>
        <p:cNvGrpSpPr/>
        <p:nvPr/>
      </p:nvGrpSpPr>
      <p:grpSpPr>
        <a:xfrm>
          <a:off x="0" y="0"/>
          <a:ext cx="0" cy="0"/>
          <a:chOff x="0" y="0"/>
          <a:chExt cx="0" cy="0"/>
        </a:xfrm>
      </p:grpSpPr>
      <p:grpSp>
        <p:nvGrpSpPr>
          <p:cNvPr id="55" name="Google Shape;55;p8"/>
          <p:cNvGrpSpPr/>
          <p:nvPr/>
        </p:nvGrpSpPr>
        <p:grpSpPr>
          <a:xfrm>
            <a:off x="830392" y="4169130"/>
            <a:ext cx="745763" cy="45826"/>
            <a:chOff x="4580561" y="2589004"/>
            <a:chExt cx="1064464" cy="25200"/>
          </a:xfrm>
        </p:grpSpPr>
        <p:sp>
          <p:nvSpPr>
            <p:cNvPr id="56" name="Google Shape;56;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 name="Google Shape;58;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59" name="Google Shape;59;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0" name="Shape 60"/>
        <p:cNvGrpSpPr/>
        <p:nvPr/>
      </p:nvGrpSpPr>
      <p:grpSpPr>
        <a:xfrm>
          <a:off x="0" y="0"/>
          <a:ext cx="0" cy="0"/>
          <a:chOff x="0" y="0"/>
          <a:chExt cx="0" cy="0"/>
        </a:xfrm>
      </p:grpSpPr>
      <p:sp>
        <p:nvSpPr>
          <p:cNvPr id="61" name="Google Shape;61;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 name="Google Shape;62;p9"/>
          <p:cNvGrpSpPr/>
          <p:nvPr/>
        </p:nvGrpSpPr>
        <p:grpSpPr>
          <a:xfrm>
            <a:off x="830392" y="1191256"/>
            <a:ext cx="745763" cy="45826"/>
            <a:chOff x="4580561" y="2589004"/>
            <a:chExt cx="1064464" cy="25200"/>
          </a:xfrm>
        </p:grpSpPr>
        <p:sp>
          <p:nvSpPr>
            <p:cNvPr id="63" name="Google Shape;63;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6" name="Google Shape;66;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7" name="Google Shape;67;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8" name="Google Shape;68;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9" name="Shape 69"/>
        <p:cNvGrpSpPr/>
        <p:nvPr/>
      </p:nvGrpSpPr>
      <p:grpSpPr>
        <a:xfrm>
          <a:off x="0" y="0"/>
          <a:ext cx="0" cy="0"/>
          <a:chOff x="0" y="0"/>
          <a:chExt cx="0" cy="0"/>
        </a:xfrm>
      </p:grpSpPr>
      <p:sp>
        <p:nvSpPr>
          <p:cNvPr id="70" name="Google Shape;70;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1" name="Google Shape;71;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3"/>
          <p:cNvPicPr preferRelativeResize="0"/>
          <p:nvPr/>
        </p:nvPicPr>
        <p:blipFill>
          <a:blip r:embed="rId3">
            <a:alphaModFix amt="30000"/>
          </a:blip>
          <a:stretch>
            <a:fillRect/>
          </a:stretch>
        </p:blipFill>
        <p:spPr>
          <a:xfrm>
            <a:off x="0" y="32025"/>
            <a:ext cx="9315373" cy="5239900"/>
          </a:xfrm>
          <a:prstGeom prst="rect">
            <a:avLst/>
          </a:prstGeom>
          <a:noFill/>
          <a:ln>
            <a:noFill/>
          </a:ln>
          <a:effectLst>
            <a:outerShdw blurRad="57150" rotWithShape="0" algn="bl" dir="5400000" dist="19050">
              <a:srgbClr val="000000">
                <a:alpha val="50000"/>
              </a:srgbClr>
            </a:outerShdw>
          </a:effectLst>
        </p:spPr>
      </p:pic>
      <p:sp>
        <p:nvSpPr>
          <p:cNvPr id="86" name="Google Shape;86;p13"/>
          <p:cNvSpPr txBox="1"/>
          <p:nvPr>
            <p:ph type="ctrTitle"/>
          </p:nvPr>
        </p:nvSpPr>
        <p:spPr>
          <a:xfrm>
            <a:off x="729450" y="1322450"/>
            <a:ext cx="39645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Disneyland Reviews:</a:t>
            </a:r>
            <a:endParaRPr/>
          </a:p>
          <a:p>
            <a:pPr indent="0" lvl="0" marL="0" rtl="0" algn="l">
              <a:spcBef>
                <a:spcPts val="0"/>
              </a:spcBef>
              <a:spcAft>
                <a:spcPts val="0"/>
              </a:spcAft>
              <a:buNone/>
            </a:pPr>
            <a:r>
              <a:rPr lang="en"/>
              <a:t>An NLP Report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Gabe Owens, Alex Sington, Hsuan-Ting (Tommy) Wu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2"/>
          <p:cNvSpPr txBox="1"/>
          <p:nvPr>
            <p:ph type="title"/>
          </p:nvPr>
        </p:nvSpPr>
        <p:spPr>
          <a:xfrm>
            <a:off x="682500" y="656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 Count by Review Type</a:t>
            </a:r>
            <a:endParaRPr/>
          </a:p>
        </p:txBody>
      </p:sp>
      <p:pic>
        <p:nvPicPr>
          <p:cNvPr id="206" name="Google Shape;206;p22"/>
          <p:cNvPicPr preferRelativeResize="0"/>
          <p:nvPr/>
        </p:nvPicPr>
        <p:blipFill>
          <a:blip r:embed="rId3">
            <a:alphaModFix/>
          </a:blip>
          <a:stretch>
            <a:fillRect/>
          </a:stretch>
        </p:blipFill>
        <p:spPr>
          <a:xfrm>
            <a:off x="2488825" y="1574200"/>
            <a:ext cx="6500800" cy="3055650"/>
          </a:xfrm>
          <a:prstGeom prst="rect">
            <a:avLst/>
          </a:prstGeom>
          <a:noFill/>
          <a:ln>
            <a:noFill/>
          </a:ln>
        </p:spPr>
      </p:pic>
      <p:sp>
        <p:nvSpPr>
          <p:cNvPr id="207" name="Google Shape;207;p22"/>
          <p:cNvSpPr/>
          <p:nvPr/>
        </p:nvSpPr>
        <p:spPr>
          <a:xfrm>
            <a:off x="140000" y="1728575"/>
            <a:ext cx="2207700" cy="2586000"/>
          </a:xfrm>
          <a:prstGeom prst="rect">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
          <p:cNvSpPr txBox="1"/>
          <p:nvPr/>
        </p:nvSpPr>
        <p:spPr>
          <a:xfrm>
            <a:off x="322575" y="2100950"/>
            <a:ext cx="1917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Negative reviews seems to have a higher chance of having more words in the review</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3"/>
          <p:cNvSpPr txBox="1"/>
          <p:nvPr>
            <p:ph type="title"/>
          </p:nvPr>
        </p:nvSpPr>
        <p:spPr>
          <a:xfrm>
            <a:off x="682500" y="656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Character Count - Negative Reviews</a:t>
            </a:r>
            <a:endParaRPr/>
          </a:p>
        </p:txBody>
      </p:sp>
      <p:pic>
        <p:nvPicPr>
          <p:cNvPr id="214" name="Google Shape;214;p23"/>
          <p:cNvPicPr preferRelativeResize="0"/>
          <p:nvPr/>
        </p:nvPicPr>
        <p:blipFill>
          <a:blip r:embed="rId3">
            <a:alphaModFix/>
          </a:blip>
          <a:stretch>
            <a:fillRect/>
          </a:stretch>
        </p:blipFill>
        <p:spPr>
          <a:xfrm>
            <a:off x="2509875" y="1972325"/>
            <a:ext cx="6426749" cy="3171175"/>
          </a:xfrm>
          <a:prstGeom prst="rect">
            <a:avLst/>
          </a:prstGeom>
          <a:noFill/>
          <a:ln>
            <a:noFill/>
          </a:ln>
        </p:spPr>
      </p:pic>
      <p:sp>
        <p:nvSpPr>
          <p:cNvPr id="215" name="Google Shape;215;p23"/>
          <p:cNvSpPr/>
          <p:nvPr/>
        </p:nvSpPr>
        <p:spPr>
          <a:xfrm>
            <a:off x="140000" y="1728575"/>
            <a:ext cx="2207700" cy="2586000"/>
          </a:xfrm>
          <a:prstGeom prst="rect">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txBox="1"/>
          <p:nvPr/>
        </p:nvSpPr>
        <p:spPr>
          <a:xfrm>
            <a:off x="304650" y="2298075"/>
            <a:ext cx="1765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Similar to word count, negative reviews seems to have more characters in them</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4"/>
          <p:cNvSpPr txBox="1"/>
          <p:nvPr>
            <p:ph type="title"/>
          </p:nvPr>
        </p:nvSpPr>
        <p:spPr>
          <a:xfrm>
            <a:off x="682500" y="656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Character Count - Neutral Reviews</a:t>
            </a:r>
            <a:endParaRPr/>
          </a:p>
        </p:txBody>
      </p:sp>
      <p:pic>
        <p:nvPicPr>
          <p:cNvPr id="222" name="Google Shape;222;p24"/>
          <p:cNvPicPr preferRelativeResize="0"/>
          <p:nvPr/>
        </p:nvPicPr>
        <p:blipFill>
          <a:blip r:embed="rId3">
            <a:alphaModFix/>
          </a:blip>
          <a:stretch>
            <a:fillRect/>
          </a:stretch>
        </p:blipFill>
        <p:spPr>
          <a:xfrm>
            <a:off x="2519750" y="1927275"/>
            <a:ext cx="6480643" cy="3216225"/>
          </a:xfrm>
          <a:prstGeom prst="rect">
            <a:avLst/>
          </a:prstGeom>
          <a:noFill/>
          <a:ln>
            <a:noFill/>
          </a:ln>
        </p:spPr>
      </p:pic>
      <p:sp>
        <p:nvSpPr>
          <p:cNvPr id="223" name="Google Shape;223;p24"/>
          <p:cNvSpPr/>
          <p:nvPr/>
        </p:nvSpPr>
        <p:spPr>
          <a:xfrm>
            <a:off x="140000" y="1728575"/>
            <a:ext cx="2207700" cy="2586000"/>
          </a:xfrm>
          <a:prstGeom prst="rect">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
          <p:cNvSpPr txBox="1"/>
          <p:nvPr/>
        </p:nvSpPr>
        <p:spPr>
          <a:xfrm>
            <a:off x="421125" y="2548975"/>
            <a:ext cx="1765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Neutral </a:t>
            </a:r>
            <a:r>
              <a:rPr lang="en" sz="1200"/>
              <a:t>reviews have a lower character count than negative reviews</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5"/>
          <p:cNvSpPr txBox="1"/>
          <p:nvPr>
            <p:ph type="title"/>
          </p:nvPr>
        </p:nvSpPr>
        <p:spPr>
          <a:xfrm>
            <a:off x="682500" y="656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Character Count - Positive Reviews</a:t>
            </a:r>
            <a:endParaRPr/>
          </a:p>
        </p:txBody>
      </p:sp>
      <p:pic>
        <p:nvPicPr>
          <p:cNvPr id="230" name="Google Shape;230;p25"/>
          <p:cNvPicPr preferRelativeResize="0"/>
          <p:nvPr/>
        </p:nvPicPr>
        <p:blipFill>
          <a:blip r:embed="rId3">
            <a:alphaModFix/>
          </a:blip>
          <a:stretch>
            <a:fillRect/>
          </a:stretch>
        </p:blipFill>
        <p:spPr>
          <a:xfrm>
            <a:off x="2736975" y="1942575"/>
            <a:ext cx="6258900" cy="3117650"/>
          </a:xfrm>
          <a:prstGeom prst="rect">
            <a:avLst/>
          </a:prstGeom>
          <a:noFill/>
          <a:ln>
            <a:noFill/>
          </a:ln>
        </p:spPr>
      </p:pic>
      <p:sp>
        <p:nvSpPr>
          <p:cNvPr id="231" name="Google Shape;231;p25"/>
          <p:cNvSpPr/>
          <p:nvPr/>
        </p:nvSpPr>
        <p:spPr>
          <a:xfrm>
            <a:off x="140000" y="1728575"/>
            <a:ext cx="2207700" cy="2586000"/>
          </a:xfrm>
          <a:prstGeom prst="rect">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5"/>
          <p:cNvSpPr txBox="1"/>
          <p:nvPr/>
        </p:nvSpPr>
        <p:spPr>
          <a:xfrm>
            <a:off x="361250" y="2602750"/>
            <a:ext cx="1765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Positive </a:t>
            </a:r>
            <a:r>
              <a:rPr lang="en" sz="1200"/>
              <a:t>reviews have a </a:t>
            </a:r>
            <a:r>
              <a:rPr lang="en" sz="1200"/>
              <a:t>similar</a:t>
            </a:r>
            <a:r>
              <a:rPr lang="en" sz="1200"/>
              <a:t> pattern with neutral reviews</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6"/>
          <p:cNvSpPr txBox="1"/>
          <p:nvPr>
            <p:ph type="title"/>
          </p:nvPr>
        </p:nvSpPr>
        <p:spPr>
          <a:xfrm>
            <a:off x="682500" y="656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Most Common words </a:t>
            </a:r>
            <a:endParaRPr/>
          </a:p>
        </p:txBody>
      </p:sp>
      <p:pic>
        <p:nvPicPr>
          <p:cNvPr id="238" name="Google Shape;238;p26"/>
          <p:cNvPicPr preferRelativeResize="0"/>
          <p:nvPr/>
        </p:nvPicPr>
        <p:blipFill>
          <a:blip r:embed="rId3">
            <a:alphaModFix/>
          </a:blip>
          <a:stretch>
            <a:fillRect/>
          </a:stretch>
        </p:blipFill>
        <p:spPr>
          <a:xfrm>
            <a:off x="42212" y="2903950"/>
            <a:ext cx="9059574" cy="2067200"/>
          </a:xfrm>
          <a:prstGeom prst="rect">
            <a:avLst/>
          </a:prstGeom>
          <a:noFill/>
          <a:ln>
            <a:noFill/>
          </a:ln>
        </p:spPr>
      </p:pic>
      <p:sp>
        <p:nvSpPr>
          <p:cNvPr id="239" name="Google Shape;239;p26"/>
          <p:cNvSpPr/>
          <p:nvPr/>
        </p:nvSpPr>
        <p:spPr>
          <a:xfrm>
            <a:off x="982300" y="1513525"/>
            <a:ext cx="6957000" cy="1049700"/>
          </a:xfrm>
          <a:prstGeom prst="rect">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6"/>
          <p:cNvSpPr txBox="1"/>
          <p:nvPr/>
        </p:nvSpPr>
        <p:spPr>
          <a:xfrm>
            <a:off x="3476775" y="1778375"/>
            <a:ext cx="1765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p>
        </p:txBody>
      </p:sp>
      <p:sp>
        <p:nvSpPr>
          <p:cNvPr id="241" name="Google Shape;241;p26"/>
          <p:cNvSpPr txBox="1"/>
          <p:nvPr/>
        </p:nvSpPr>
        <p:spPr>
          <a:xfrm>
            <a:off x="2271250" y="1770550"/>
            <a:ext cx="4379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The most commons words in all reviews does not have many indication on whether they are positive, neutral or negative</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7"/>
          <p:cNvSpPr txBox="1"/>
          <p:nvPr>
            <p:ph type="title"/>
          </p:nvPr>
        </p:nvSpPr>
        <p:spPr>
          <a:xfrm>
            <a:off x="682500" y="656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Most Common Unigrams by Review Type</a:t>
            </a:r>
            <a:endParaRPr/>
          </a:p>
        </p:txBody>
      </p:sp>
      <p:sp>
        <p:nvSpPr>
          <p:cNvPr id="247" name="Google Shape;247;p27"/>
          <p:cNvSpPr/>
          <p:nvPr/>
        </p:nvSpPr>
        <p:spPr>
          <a:xfrm>
            <a:off x="982300" y="1361125"/>
            <a:ext cx="6957000" cy="1049700"/>
          </a:xfrm>
          <a:prstGeom prst="rect">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
          <p:cNvSpPr txBox="1"/>
          <p:nvPr/>
        </p:nvSpPr>
        <p:spPr>
          <a:xfrm>
            <a:off x="1751275" y="1516525"/>
            <a:ext cx="5753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In terms of unigrams, n</a:t>
            </a:r>
            <a:r>
              <a:rPr lang="en" sz="1200"/>
              <a:t>egative reviews have some specific words such as “queue”, “money”, “long”, and “waiting”. Positive reviews have their own words such as “great”, “fun” and “fireworks”. </a:t>
            </a:r>
            <a:endParaRPr sz="1200"/>
          </a:p>
        </p:txBody>
      </p:sp>
      <p:pic>
        <p:nvPicPr>
          <p:cNvPr id="249" name="Google Shape;249;p27"/>
          <p:cNvPicPr preferRelativeResize="0"/>
          <p:nvPr/>
        </p:nvPicPr>
        <p:blipFill>
          <a:blip r:embed="rId3">
            <a:alphaModFix/>
          </a:blip>
          <a:stretch>
            <a:fillRect/>
          </a:stretch>
        </p:blipFill>
        <p:spPr>
          <a:xfrm>
            <a:off x="89000" y="2453700"/>
            <a:ext cx="8966000" cy="2689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8"/>
          <p:cNvSpPr txBox="1"/>
          <p:nvPr>
            <p:ph type="title"/>
          </p:nvPr>
        </p:nvSpPr>
        <p:spPr>
          <a:xfrm>
            <a:off x="682500" y="656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Most Common Bigrams by Review Type</a:t>
            </a:r>
            <a:endParaRPr/>
          </a:p>
        </p:txBody>
      </p:sp>
      <p:pic>
        <p:nvPicPr>
          <p:cNvPr id="255" name="Google Shape;255;p28"/>
          <p:cNvPicPr preferRelativeResize="0"/>
          <p:nvPr/>
        </p:nvPicPr>
        <p:blipFill>
          <a:blip r:embed="rId3">
            <a:alphaModFix/>
          </a:blip>
          <a:stretch>
            <a:fillRect/>
          </a:stretch>
        </p:blipFill>
        <p:spPr>
          <a:xfrm>
            <a:off x="18725" y="2411550"/>
            <a:ext cx="9106525" cy="2731950"/>
          </a:xfrm>
          <a:prstGeom prst="rect">
            <a:avLst/>
          </a:prstGeom>
          <a:noFill/>
          <a:ln>
            <a:noFill/>
          </a:ln>
        </p:spPr>
      </p:pic>
      <p:sp>
        <p:nvSpPr>
          <p:cNvPr id="256" name="Google Shape;256;p28"/>
          <p:cNvSpPr/>
          <p:nvPr/>
        </p:nvSpPr>
        <p:spPr>
          <a:xfrm>
            <a:off x="982300" y="1361125"/>
            <a:ext cx="6957000" cy="1049700"/>
          </a:xfrm>
          <a:prstGeom prst="rect">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
          <p:cNvSpPr txBox="1"/>
          <p:nvPr/>
        </p:nvSpPr>
        <p:spPr>
          <a:xfrm>
            <a:off x="1751275" y="1516525"/>
            <a:ext cx="5753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The message is clearer in bigrams, where negative reviews have phrases such as “waste time”, “young children”, and “long lines”. On the other hand, positive reviews have phrases like “great time”, “rade fireworks”. </a:t>
            </a:r>
            <a:r>
              <a:rPr lang="en" sz="1200"/>
              <a:t> </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9"/>
          <p:cNvSpPr txBox="1"/>
          <p:nvPr>
            <p:ph type="title"/>
          </p:nvPr>
        </p:nvSpPr>
        <p:spPr>
          <a:xfrm>
            <a:off x="682500" y="656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Most Common Trigrams by Review Type</a:t>
            </a:r>
            <a:endParaRPr/>
          </a:p>
        </p:txBody>
      </p:sp>
      <p:pic>
        <p:nvPicPr>
          <p:cNvPr id="263" name="Google Shape;263;p29"/>
          <p:cNvPicPr preferRelativeResize="0"/>
          <p:nvPr/>
        </p:nvPicPr>
        <p:blipFill>
          <a:blip r:embed="rId3">
            <a:alphaModFix/>
          </a:blip>
          <a:stretch>
            <a:fillRect/>
          </a:stretch>
        </p:blipFill>
        <p:spPr>
          <a:xfrm>
            <a:off x="22250" y="2413650"/>
            <a:ext cx="9099500" cy="2729850"/>
          </a:xfrm>
          <a:prstGeom prst="rect">
            <a:avLst/>
          </a:prstGeom>
          <a:noFill/>
          <a:ln>
            <a:noFill/>
          </a:ln>
        </p:spPr>
      </p:pic>
      <p:sp>
        <p:nvSpPr>
          <p:cNvPr id="264" name="Google Shape;264;p29"/>
          <p:cNvSpPr/>
          <p:nvPr/>
        </p:nvSpPr>
        <p:spPr>
          <a:xfrm>
            <a:off x="982300" y="1361125"/>
            <a:ext cx="6957000" cy="1049700"/>
          </a:xfrm>
          <a:prstGeom prst="rect">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9"/>
          <p:cNvSpPr txBox="1"/>
          <p:nvPr/>
        </p:nvSpPr>
        <p:spPr>
          <a:xfrm>
            <a:off x="1737225" y="1424275"/>
            <a:ext cx="5753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In </a:t>
            </a:r>
            <a:r>
              <a:rPr lang="en" sz="1200"/>
              <a:t>trigrams, negative reviews have phrases such as “waste time money”, “mainland chinese tourists”, and “young children much”. On the other hand, neutral reviews also have similar phrases, which could indicate some neutral reviews may in fact be negative.</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0"/>
          <p:cNvSpPr/>
          <p:nvPr/>
        </p:nvSpPr>
        <p:spPr>
          <a:xfrm>
            <a:off x="2359425" y="2279800"/>
            <a:ext cx="1959900" cy="1891500"/>
          </a:xfrm>
          <a:prstGeom prst="rect">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0"/>
          <p:cNvSpPr/>
          <p:nvPr/>
        </p:nvSpPr>
        <p:spPr>
          <a:xfrm>
            <a:off x="4703775" y="2306575"/>
            <a:ext cx="1959900" cy="1891500"/>
          </a:xfrm>
          <a:prstGeom prst="rect">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0"/>
          <p:cNvSpPr/>
          <p:nvPr/>
        </p:nvSpPr>
        <p:spPr>
          <a:xfrm>
            <a:off x="7031700" y="2306575"/>
            <a:ext cx="1959900" cy="1891500"/>
          </a:xfrm>
          <a:prstGeom prst="rect">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0"/>
          <p:cNvSpPr/>
          <p:nvPr/>
        </p:nvSpPr>
        <p:spPr>
          <a:xfrm>
            <a:off x="56425" y="2279800"/>
            <a:ext cx="1959900" cy="1891500"/>
          </a:xfrm>
          <a:prstGeom prst="rect">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0"/>
          <p:cNvSpPr txBox="1"/>
          <p:nvPr>
            <p:ph type="title"/>
          </p:nvPr>
        </p:nvSpPr>
        <p:spPr>
          <a:xfrm>
            <a:off x="682500" y="656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Building Steps</a:t>
            </a:r>
            <a:endParaRPr/>
          </a:p>
        </p:txBody>
      </p:sp>
      <p:sp>
        <p:nvSpPr>
          <p:cNvPr id="275" name="Google Shape;275;p30"/>
          <p:cNvSpPr/>
          <p:nvPr/>
        </p:nvSpPr>
        <p:spPr>
          <a:xfrm>
            <a:off x="242025" y="1818550"/>
            <a:ext cx="397800" cy="36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76" name="Google Shape;276;p30"/>
          <p:cNvSpPr txBox="1"/>
          <p:nvPr/>
        </p:nvSpPr>
        <p:spPr>
          <a:xfrm>
            <a:off x="621125" y="1803400"/>
            <a:ext cx="150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TFIDF</a:t>
            </a:r>
            <a:endParaRPr b="1"/>
          </a:p>
        </p:txBody>
      </p:sp>
      <p:sp>
        <p:nvSpPr>
          <p:cNvPr id="277" name="Google Shape;277;p30"/>
          <p:cNvSpPr/>
          <p:nvPr/>
        </p:nvSpPr>
        <p:spPr>
          <a:xfrm>
            <a:off x="2282050" y="1818550"/>
            <a:ext cx="397800" cy="36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78" name="Google Shape;278;p30"/>
          <p:cNvSpPr txBox="1"/>
          <p:nvPr/>
        </p:nvSpPr>
        <p:spPr>
          <a:xfrm>
            <a:off x="2661150" y="1803400"/>
            <a:ext cx="173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Handle imbalance</a:t>
            </a:r>
            <a:endParaRPr b="1"/>
          </a:p>
        </p:txBody>
      </p:sp>
      <p:sp>
        <p:nvSpPr>
          <p:cNvPr id="279" name="Google Shape;279;p30"/>
          <p:cNvSpPr/>
          <p:nvPr/>
        </p:nvSpPr>
        <p:spPr>
          <a:xfrm>
            <a:off x="4778575" y="1818550"/>
            <a:ext cx="397800" cy="36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280" name="Google Shape;280;p30"/>
          <p:cNvSpPr txBox="1"/>
          <p:nvPr/>
        </p:nvSpPr>
        <p:spPr>
          <a:xfrm>
            <a:off x="5157675" y="1803400"/>
            <a:ext cx="150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Train test split</a:t>
            </a:r>
            <a:endParaRPr b="1"/>
          </a:p>
        </p:txBody>
      </p:sp>
      <p:sp>
        <p:nvSpPr>
          <p:cNvPr id="281" name="Google Shape;281;p30"/>
          <p:cNvSpPr/>
          <p:nvPr/>
        </p:nvSpPr>
        <p:spPr>
          <a:xfrm>
            <a:off x="7108875" y="1818550"/>
            <a:ext cx="397800" cy="36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282" name="Google Shape;282;p30"/>
          <p:cNvSpPr txBox="1"/>
          <p:nvPr/>
        </p:nvSpPr>
        <p:spPr>
          <a:xfrm>
            <a:off x="7487975" y="1727200"/>
            <a:ext cx="2082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Build and tune models</a:t>
            </a:r>
            <a:endParaRPr b="1"/>
          </a:p>
        </p:txBody>
      </p:sp>
      <p:sp>
        <p:nvSpPr>
          <p:cNvPr id="283" name="Google Shape;283;p30"/>
          <p:cNvSpPr txBox="1"/>
          <p:nvPr/>
        </p:nvSpPr>
        <p:spPr>
          <a:xfrm>
            <a:off x="56425" y="2729875"/>
            <a:ext cx="1959900" cy="692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100"/>
              <a:t>Perform TFIDF vectorization to find the frequency and importance of each word</a:t>
            </a:r>
            <a:endParaRPr sz="1100"/>
          </a:p>
        </p:txBody>
      </p:sp>
      <p:sp>
        <p:nvSpPr>
          <p:cNvPr id="284" name="Google Shape;284;p30"/>
          <p:cNvSpPr txBox="1"/>
          <p:nvPr/>
        </p:nvSpPr>
        <p:spPr>
          <a:xfrm>
            <a:off x="2437050" y="2382775"/>
            <a:ext cx="1959900" cy="1539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100"/>
              <a:t>Due to there being way more positive reviews in the dataset, we use Synthetic Minority Oversampling Technique (SMOTE) to oversample the minority class, thus making the data set more balanced</a:t>
            </a:r>
            <a:endParaRPr sz="1100"/>
          </a:p>
        </p:txBody>
      </p:sp>
      <p:sp>
        <p:nvSpPr>
          <p:cNvPr id="285" name="Google Shape;285;p30"/>
          <p:cNvSpPr txBox="1"/>
          <p:nvPr/>
        </p:nvSpPr>
        <p:spPr>
          <a:xfrm>
            <a:off x="4817675" y="2806075"/>
            <a:ext cx="1959900" cy="692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100"/>
              <a:t>Split the data set into training and testing in a 75:25 ratio</a:t>
            </a:r>
            <a:endParaRPr sz="1100"/>
          </a:p>
        </p:txBody>
      </p:sp>
      <p:sp>
        <p:nvSpPr>
          <p:cNvPr id="286" name="Google Shape;286;p30"/>
          <p:cNvSpPr txBox="1"/>
          <p:nvPr/>
        </p:nvSpPr>
        <p:spPr>
          <a:xfrm>
            <a:off x="7108875" y="2826350"/>
            <a:ext cx="1959900" cy="692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100"/>
              <a:t>Experiment with different machine learning models and tune their parameters</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1"/>
          <p:cNvSpPr txBox="1"/>
          <p:nvPr>
            <p:ph type="title"/>
          </p:nvPr>
        </p:nvSpPr>
        <p:spPr>
          <a:xfrm>
            <a:off x="682500" y="656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Built</a:t>
            </a:r>
            <a:endParaRPr/>
          </a:p>
        </p:txBody>
      </p:sp>
      <p:graphicFrame>
        <p:nvGraphicFramePr>
          <p:cNvPr id="292" name="Google Shape;292;p31"/>
          <p:cNvGraphicFramePr/>
          <p:nvPr/>
        </p:nvGraphicFramePr>
        <p:xfrm>
          <a:off x="3705425" y="1694250"/>
          <a:ext cx="3000000" cy="3000000"/>
        </p:xfrm>
        <a:graphic>
          <a:graphicData uri="http://schemas.openxmlformats.org/drawingml/2006/table">
            <a:tbl>
              <a:tblPr>
                <a:noFill/>
                <a:tableStyleId>{51C59985-E9BD-44BC-906A-895CF0C07E65}</a:tableStyleId>
              </a:tblPr>
              <a:tblGrid>
                <a:gridCol w="2447775"/>
                <a:gridCol w="2105600"/>
              </a:tblGrid>
              <a:tr h="409700">
                <a:tc>
                  <a:txBody>
                    <a:bodyPr/>
                    <a:lstStyle/>
                    <a:p>
                      <a:pPr indent="0" lvl="0" marL="0" rtl="0" algn="l">
                        <a:spcBef>
                          <a:spcPts val="0"/>
                        </a:spcBef>
                        <a:spcAft>
                          <a:spcPts val="0"/>
                        </a:spcAft>
                        <a:buNone/>
                      </a:pPr>
                      <a:r>
                        <a:rPr b="1" lang="en"/>
                        <a:t>Model</a:t>
                      </a:r>
                      <a:endParaRPr b="1"/>
                    </a:p>
                  </a:txBody>
                  <a:tcPr marT="91425" marB="91425" marR="91425" marL="91425"/>
                </a:tc>
                <a:tc>
                  <a:txBody>
                    <a:bodyPr/>
                    <a:lstStyle/>
                    <a:p>
                      <a:pPr indent="0" lvl="0" marL="0" rtl="0" algn="l">
                        <a:spcBef>
                          <a:spcPts val="0"/>
                        </a:spcBef>
                        <a:spcAft>
                          <a:spcPts val="0"/>
                        </a:spcAft>
                        <a:buNone/>
                      </a:pPr>
                      <a:r>
                        <a:rPr b="1" lang="en"/>
                        <a:t>Testing Accuracy</a:t>
                      </a:r>
                      <a:endParaRPr b="1"/>
                    </a:p>
                  </a:txBody>
                  <a:tcPr marT="91425" marB="91425" marR="91425" marL="91425"/>
                </a:tc>
              </a:tr>
              <a:tr h="412125">
                <a:tc>
                  <a:txBody>
                    <a:bodyPr/>
                    <a:lstStyle/>
                    <a:p>
                      <a:pPr indent="0" lvl="0" marL="0" rtl="0" algn="l">
                        <a:spcBef>
                          <a:spcPts val="0"/>
                        </a:spcBef>
                        <a:spcAft>
                          <a:spcPts val="0"/>
                        </a:spcAft>
                        <a:buNone/>
                      </a:pPr>
                      <a:r>
                        <a:rPr lang="en"/>
                        <a:t>Logistics Regression</a:t>
                      </a:r>
                      <a:endParaRPr/>
                    </a:p>
                  </a:txBody>
                  <a:tcPr marT="91425" marB="91425" marR="91425" marL="91425">
                    <a:solidFill>
                      <a:srgbClr val="D9EAD3"/>
                    </a:solidFill>
                  </a:tcPr>
                </a:tc>
                <a:tc>
                  <a:txBody>
                    <a:bodyPr/>
                    <a:lstStyle/>
                    <a:p>
                      <a:pPr indent="0" lvl="0" marL="0" rtl="0" algn="l">
                        <a:spcBef>
                          <a:spcPts val="0"/>
                        </a:spcBef>
                        <a:spcAft>
                          <a:spcPts val="0"/>
                        </a:spcAft>
                        <a:buNone/>
                      </a:pPr>
                      <a:r>
                        <a:rPr lang="en"/>
                        <a:t>0.8127</a:t>
                      </a:r>
                      <a:endParaRPr/>
                    </a:p>
                  </a:txBody>
                  <a:tcPr marT="91425" marB="91425" marR="91425" marL="91425">
                    <a:solidFill>
                      <a:srgbClr val="D9EAD3"/>
                    </a:solidFill>
                  </a:tcPr>
                </a:tc>
              </a:tr>
              <a:tr h="409700">
                <a:tc>
                  <a:txBody>
                    <a:bodyPr/>
                    <a:lstStyle/>
                    <a:p>
                      <a:pPr indent="0" lvl="0" marL="0" rtl="0" algn="l">
                        <a:spcBef>
                          <a:spcPts val="0"/>
                        </a:spcBef>
                        <a:spcAft>
                          <a:spcPts val="0"/>
                        </a:spcAft>
                        <a:buNone/>
                      </a:pPr>
                      <a:r>
                        <a:rPr lang="en"/>
                        <a:t>SVC</a:t>
                      </a:r>
                      <a:endParaRPr/>
                    </a:p>
                  </a:txBody>
                  <a:tcPr marT="91425" marB="91425" marR="91425" marL="91425"/>
                </a:tc>
                <a:tc>
                  <a:txBody>
                    <a:bodyPr/>
                    <a:lstStyle/>
                    <a:p>
                      <a:pPr indent="0" lvl="0" marL="0" rtl="0" algn="l">
                        <a:spcBef>
                          <a:spcPts val="0"/>
                        </a:spcBef>
                        <a:spcAft>
                          <a:spcPts val="0"/>
                        </a:spcAft>
                        <a:buNone/>
                      </a:pPr>
                      <a:r>
                        <a:rPr lang="en"/>
                        <a:t>0.8078</a:t>
                      </a:r>
                      <a:endParaRPr/>
                    </a:p>
                  </a:txBody>
                  <a:tcPr marT="91425" marB="91425" marR="91425" marL="91425"/>
                </a:tc>
              </a:tr>
              <a:tr h="442700">
                <a:tc>
                  <a:txBody>
                    <a:bodyPr/>
                    <a:lstStyle/>
                    <a:p>
                      <a:pPr indent="0" lvl="0" marL="0" rtl="0" algn="l">
                        <a:spcBef>
                          <a:spcPts val="0"/>
                        </a:spcBef>
                        <a:spcAft>
                          <a:spcPts val="0"/>
                        </a:spcAft>
                        <a:buNone/>
                      </a:pPr>
                      <a:r>
                        <a:rPr lang="en"/>
                        <a:t>Naive Bayes</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0.7676</a:t>
                      </a:r>
                      <a:endParaRPr/>
                    </a:p>
                  </a:txBody>
                  <a:tcPr marT="91425" marB="91425" marR="91425" marL="91425">
                    <a:lnB cap="flat" cmpd="sng" w="9525">
                      <a:solidFill>
                        <a:srgbClr val="9E9E9E"/>
                      </a:solidFill>
                      <a:prstDash val="solid"/>
                      <a:round/>
                      <a:headEnd len="sm" w="sm" type="none"/>
                      <a:tailEnd len="sm" w="sm" type="none"/>
                    </a:lnB>
                  </a:tcPr>
                </a:tc>
              </a:tr>
              <a:tr h="396225">
                <a:tc>
                  <a:txBody>
                    <a:bodyPr/>
                    <a:lstStyle/>
                    <a:p>
                      <a:pPr indent="0" lvl="0" marL="0" rtl="0" algn="l">
                        <a:spcBef>
                          <a:spcPts val="0"/>
                        </a:spcBef>
                        <a:spcAft>
                          <a:spcPts val="0"/>
                        </a:spcAft>
                        <a:buNone/>
                      </a:pPr>
                      <a:r>
                        <a:rPr lang="en"/>
                        <a:t>Decision Tree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0.7327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25">
                <a:tc>
                  <a:txBody>
                    <a:bodyPr/>
                    <a:lstStyle/>
                    <a:p>
                      <a:pPr indent="0" lvl="0" marL="0" rtl="0" algn="l">
                        <a:spcBef>
                          <a:spcPts val="0"/>
                        </a:spcBef>
                        <a:spcAft>
                          <a:spcPts val="0"/>
                        </a:spcAft>
                        <a:buNone/>
                      </a:pPr>
                      <a:r>
                        <a:rPr lang="en"/>
                        <a:t>KNN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0.6568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93" name="Google Shape;293;p31"/>
          <p:cNvSpPr/>
          <p:nvPr/>
        </p:nvSpPr>
        <p:spPr>
          <a:xfrm>
            <a:off x="629150" y="1888275"/>
            <a:ext cx="2491200" cy="2532300"/>
          </a:xfrm>
          <a:prstGeom prst="rect">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1"/>
          <p:cNvSpPr txBox="1"/>
          <p:nvPr/>
        </p:nvSpPr>
        <p:spPr>
          <a:xfrm>
            <a:off x="673250" y="2287200"/>
            <a:ext cx="2403000" cy="1477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200"/>
              <a:t>We attempted 5 different models using their default parameters.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Logistics regression had the best performance, so we will try to fine tune it to get a better result.</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p:nvPr/>
        </p:nvSpPr>
        <p:spPr>
          <a:xfrm>
            <a:off x="3146125" y="1525850"/>
            <a:ext cx="5107500" cy="715200"/>
          </a:xfrm>
          <a:prstGeom prst="rect">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3146143" y="2360575"/>
            <a:ext cx="5107500" cy="715200"/>
          </a:xfrm>
          <a:prstGeom prst="rect">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3146125" y="3195300"/>
            <a:ext cx="5107500" cy="715200"/>
          </a:xfrm>
          <a:prstGeom prst="rect">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txBox="1"/>
          <p:nvPr>
            <p:ph type="title"/>
          </p:nvPr>
        </p:nvSpPr>
        <p:spPr>
          <a:xfrm>
            <a:off x="682500" y="656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Executive Summary</a:t>
            </a:r>
            <a:endParaRPr/>
          </a:p>
        </p:txBody>
      </p:sp>
      <p:sp>
        <p:nvSpPr>
          <p:cNvPr id="96" name="Google Shape;96;p14"/>
          <p:cNvSpPr/>
          <p:nvPr/>
        </p:nvSpPr>
        <p:spPr>
          <a:xfrm>
            <a:off x="1272700" y="1698500"/>
            <a:ext cx="397800" cy="36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97" name="Google Shape;97;p14"/>
          <p:cNvSpPr txBox="1"/>
          <p:nvPr/>
        </p:nvSpPr>
        <p:spPr>
          <a:xfrm>
            <a:off x="1728000" y="1683350"/>
            <a:ext cx="72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Topic</a:t>
            </a:r>
            <a:endParaRPr b="1" sz="1200"/>
          </a:p>
        </p:txBody>
      </p:sp>
      <p:sp>
        <p:nvSpPr>
          <p:cNvPr id="98" name="Google Shape;98;p14"/>
          <p:cNvSpPr txBox="1"/>
          <p:nvPr/>
        </p:nvSpPr>
        <p:spPr>
          <a:xfrm>
            <a:off x="3274500" y="1606400"/>
            <a:ext cx="4078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200"/>
              <a:t>Analyze Disneyland Reviews from 3 of their Branches (California, Hong Kong and Paris) </a:t>
            </a:r>
            <a:endParaRPr sz="1200"/>
          </a:p>
        </p:txBody>
      </p:sp>
      <p:sp>
        <p:nvSpPr>
          <p:cNvPr id="99" name="Google Shape;99;p14"/>
          <p:cNvSpPr/>
          <p:nvPr/>
        </p:nvSpPr>
        <p:spPr>
          <a:xfrm>
            <a:off x="1272700" y="2557200"/>
            <a:ext cx="397800" cy="36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00" name="Google Shape;100;p14"/>
          <p:cNvSpPr txBox="1"/>
          <p:nvPr/>
        </p:nvSpPr>
        <p:spPr>
          <a:xfrm>
            <a:off x="1728000" y="2465850"/>
            <a:ext cx="1059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Sentiment Analysis</a:t>
            </a:r>
            <a:endParaRPr b="1" sz="1200"/>
          </a:p>
        </p:txBody>
      </p:sp>
      <p:sp>
        <p:nvSpPr>
          <p:cNvPr id="101" name="Google Shape;101;p14"/>
          <p:cNvSpPr/>
          <p:nvPr/>
        </p:nvSpPr>
        <p:spPr>
          <a:xfrm>
            <a:off x="1272700" y="3362525"/>
            <a:ext cx="397800" cy="36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102" name="Google Shape;102;p14"/>
          <p:cNvSpPr txBox="1"/>
          <p:nvPr/>
        </p:nvSpPr>
        <p:spPr>
          <a:xfrm>
            <a:off x="1670500" y="3362825"/>
            <a:ext cx="1317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Topic Modeling</a:t>
            </a:r>
            <a:endParaRPr b="1" sz="1200"/>
          </a:p>
        </p:txBody>
      </p:sp>
      <p:sp>
        <p:nvSpPr>
          <p:cNvPr id="103" name="Google Shape;103;p14"/>
          <p:cNvSpPr txBox="1"/>
          <p:nvPr/>
        </p:nvSpPr>
        <p:spPr>
          <a:xfrm>
            <a:off x="3224136" y="2394926"/>
            <a:ext cx="4951500" cy="738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200"/>
              <a:t>Text Preprocessing, Visualizations, Encodings /Manipulations, Model Building, Model Selection (Logistic Regression), Performance Metrics /Analysis</a:t>
            </a:r>
            <a:endParaRPr sz="1200"/>
          </a:p>
        </p:txBody>
      </p:sp>
      <p:sp>
        <p:nvSpPr>
          <p:cNvPr id="104" name="Google Shape;104;p14"/>
          <p:cNvSpPr txBox="1"/>
          <p:nvPr/>
        </p:nvSpPr>
        <p:spPr>
          <a:xfrm>
            <a:off x="3249350" y="3304875"/>
            <a:ext cx="4901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Text Preprocessing, Visualizations, Model Building, Determine Topics, Analyze, Repeat for all Branches</a:t>
            </a:r>
            <a:endParaRPr sz="1200"/>
          </a:p>
        </p:txBody>
      </p:sp>
      <p:sp>
        <p:nvSpPr>
          <p:cNvPr id="105" name="Google Shape;105;p14"/>
          <p:cNvSpPr/>
          <p:nvPr/>
        </p:nvSpPr>
        <p:spPr>
          <a:xfrm>
            <a:off x="3146128" y="4030025"/>
            <a:ext cx="5107500" cy="715200"/>
          </a:xfrm>
          <a:prstGeom prst="rect">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a:off x="1272688" y="4167850"/>
            <a:ext cx="397800" cy="36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107" name="Google Shape;107;p14"/>
          <p:cNvSpPr txBox="1"/>
          <p:nvPr/>
        </p:nvSpPr>
        <p:spPr>
          <a:xfrm>
            <a:off x="1727988" y="4152700"/>
            <a:ext cx="1317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Results</a:t>
            </a:r>
            <a:endParaRPr b="1" sz="1200"/>
          </a:p>
        </p:txBody>
      </p:sp>
      <p:sp>
        <p:nvSpPr>
          <p:cNvPr id="108" name="Google Shape;108;p14"/>
          <p:cNvSpPr txBox="1"/>
          <p:nvPr/>
        </p:nvSpPr>
        <p:spPr>
          <a:xfrm>
            <a:off x="3274502" y="4202975"/>
            <a:ext cx="4353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Conclusions and recommendations based on joint findings</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2"/>
          <p:cNvSpPr/>
          <p:nvPr/>
        </p:nvSpPr>
        <p:spPr>
          <a:xfrm>
            <a:off x="3620175" y="3360450"/>
            <a:ext cx="5331900" cy="1477500"/>
          </a:xfrm>
          <a:prstGeom prst="rect">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2"/>
          <p:cNvSpPr txBox="1"/>
          <p:nvPr>
            <p:ph type="title"/>
          </p:nvPr>
        </p:nvSpPr>
        <p:spPr>
          <a:xfrm>
            <a:off x="682500" y="656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a:t>
            </a:r>
            <a:r>
              <a:rPr lang="en"/>
              <a:t>Model - Logistics Regression</a:t>
            </a:r>
            <a:endParaRPr/>
          </a:p>
        </p:txBody>
      </p:sp>
      <p:sp>
        <p:nvSpPr>
          <p:cNvPr id="301" name="Google Shape;301;p32"/>
          <p:cNvSpPr/>
          <p:nvPr/>
        </p:nvSpPr>
        <p:spPr>
          <a:xfrm>
            <a:off x="3620175" y="1634075"/>
            <a:ext cx="5331900" cy="1477500"/>
          </a:xfrm>
          <a:prstGeom prst="rect">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2"/>
          <p:cNvSpPr txBox="1"/>
          <p:nvPr/>
        </p:nvSpPr>
        <p:spPr>
          <a:xfrm>
            <a:off x="3925075" y="1744175"/>
            <a:ext cx="4802700" cy="1108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200"/>
              <a:t>Logistic regression is a statistical method that is used for building machine learning models where the dependent variable is dichotomous: i.e. binary. Logistic regression is used to describe data and the relationship between one dependent variable and one or more independent variables.</a:t>
            </a:r>
            <a:endParaRPr sz="1200"/>
          </a:p>
        </p:txBody>
      </p:sp>
      <p:sp>
        <p:nvSpPr>
          <p:cNvPr id="303" name="Google Shape;303;p32"/>
          <p:cNvSpPr txBox="1"/>
          <p:nvPr/>
        </p:nvSpPr>
        <p:spPr>
          <a:xfrm>
            <a:off x="4987825" y="3360450"/>
            <a:ext cx="4110600" cy="1477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200"/>
              <a:t>Utilized grid search to fine tune the model. </a:t>
            </a:r>
            <a:endParaRPr sz="1200"/>
          </a:p>
          <a:p>
            <a:pPr indent="0" lvl="0" marL="0" rtl="0" algn="l">
              <a:lnSpc>
                <a:spcPct val="100000"/>
              </a:lnSpc>
              <a:spcBef>
                <a:spcPts val="0"/>
              </a:spcBef>
              <a:spcAft>
                <a:spcPts val="0"/>
              </a:spcAft>
              <a:buNone/>
            </a:pPr>
            <a:r>
              <a:rPr lang="en" sz="1200"/>
              <a:t>H</a:t>
            </a:r>
            <a:r>
              <a:rPr lang="en" sz="1200"/>
              <a:t>yperparameters:</a:t>
            </a:r>
            <a:endParaRPr sz="1200"/>
          </a:p>
          <a:p>
            <a:pPr indent="0" lvl="0" marL="0" rtl="0" algn="l">
              <a:lnSpc>
                <a:spcPct val="100000"/>
              </a:lnSpc>
              <a:spcBef>
                <a:spcPts val="0"/>
              </a:spcBef>
              <a:spcAft>
                <a:spcPts val="0"/>
              </a:spcAft>
              <a:buNone/>
            </a:pPr>
            <a:r>
              <a:rPr lang="en" sz="1200"/>
              <a:t> </a:t>
            </a:r>
            <a:endParaRPr sz="1200"/>
          </a:p>
          <a:p>
            <a:pPr indent="-304800" lvl="0" marL="457200" rtl="0" algn="l">
              <a:lnSpc>
                <a:spcPct val="100000"/>
              </a:lnSpc>
              <a:spcBef>
                <a:spcPts val="0"/>
              </a:spcBef>
              <a:spcAft>
                <a:spcPts val="0"/>
              </a:spcAft>
              <a:buSzPts val="1200"/>
              <a:buChar char="●"/>
            </a:pPr>
            <a:r>
              <a:rPr lang="en" sz="1200"/>
              <a:t>C = 10000</a:t>
            </a:r>
            <a:endParaRPr sz="1200"/>
          </a:p>
          <a:p>
            <a:pPr indent="-304800" lvl="0" marL="457200" rtl="0" algn="l">
              <a:lnSpc>
                <a:spcPct val="100000"/>
              </a:lnSpc>
              <a:spcBef>
                <a:spcPts val="0"/>
              </a:spcBef>
              <a:spcAft>
                <a:spcPts val="0"/>
              </a:spcAft>
              <a:buSzPts val="1200"/>
              <a:buChar char="●"/>
            </a:pPr>
            <a:r>
              <a:rPr lang="en" sz="1200"/>
              <a:t>Random_state = 0</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b="1" lang="en" sz="1200"/>
              <a:t>Testing accuracy: 0.9125</a:t>
            </a:r>
            <a:endParaRPr b="1" sz="1200"/>
          </a:p>
        </p:txBody>
      </p:sp>
      <p:pic>
        <p:nvPicPr>
          <p:cNvPr id="304" name="Google Shape;304;p32"/>
          <p:cNvPicPr preferRelativeResize="0"/>
          <p:nvPr/>
        </p:nvPicPr>
        <p:blipFill>
          <a:blip r:embed="rId3">
            <a:alphaModFix/>
          </a:blip>
          <a:stretch>
            <a:fillRect/>
          </a:stretch>
        </p:blipFill>
        <p:spPr>
          <a:xfrm>
            <a:off x="175250" y="1851700"/>
            <a:ext cx="3179297" cy="2313825"/>
          </a:xfrm>
          <a:prstGeom prst="rect">
            <a:avLst/>
          </a:prstGeom>
          <a:noFill/>
          <a:ln>
            <a:noFill/>
          </a:ln>
        </p:spPr>
      </p:pic>
      <p:sp>
        <p:nvSpPr>
          <p:cNvPr id="305" name="Google Shape;305;p32"/>
          <p:cNvSpPr txBox="1"/>
          <p:nvPr/>
        </p:nvSpPr>
        <p:spPr>
          <a:xfrm>
            <a:off x="5824525" y="4866800"/>
            <a:ext cx="32739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t>https://www.simplilearn.com/tutorials/machine-learning-tutorial/logistic-regression-in-python</a:t>
            </a:r>
            <a:endParaRPr sz="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3"/>
          <p:cNvSpPr txBox="1"/>
          <p:nvPr>
            <p:ph type="title"/>
          </p:nvPr>
        </p:nvSpPr>
        <p:spPr>
          <a:xfrm>
            <a:off x="682500" y="656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Evaluation - Metrics</a:t>
            </a:r>
            <a:endParaRPr/>
          </a:p>
        </p:txBody>
      </p:sp>
      <p:pic>
        <p:nvPicPr>
          <p:cNvPr id="311" name="Google Shape;311;p33"/>
          <p:cNvPicPr preferRelativeResize="0"/>
          <p:nvPr/>
        </p:nvPicPr>
        <p:blipFill>
          <a:blip r:embed="rId3">
            <a:alphaModFix/>
          </a:blip>
          <a:stretch>
            <a:fillRect/>
          </a:stretch>
        </p:blipFill>
        <p:spPr>
          <a:xfrm>
            <a:off x="725900" y="1309150"/>
            <a:ext cx="2501975" cy="2069075"/>
          </a:xfrm>
          <a:prstGeom prst="rect">
            <a:avLst/>
          </a:prstGeom>
          <a:noFill/>
          <a:ln>
            <a:noFill/>
          </a:ln>
        </p:spPr>
      </p:pic>
      <p:graphicFrame>
        <p:nvGraphicFramePr>
          <p:cNvPr id="312" name="Google Shape;312;p33"/>
          <p:cNvGraphicFramePr/>
          <p:nvPr/>
        </p:nvGraphicFramePr>
        <p:xfrm>
          <a:off x="3618300" y="1423725"/>
          <a:ext cx="3000000" cy="3000000"/>
        </p:xfrm>
        <a:graphic>
          <a:graphicData uri="http://schemas.openxmlformats.org/drawingml/2006/table">
            <a:tbl>
              <a:tblPr>
                <a:noFill/>
                <a:tableStyleId>{51C59985-E9BD-44BC-906A-895CF0C07E65}</a:tableStyleId>
              </a:tblPr>
              <a:tblGrid>
                <a:gridCol w="1295450"/>
                <a:gridCol w="997650"/>
                <a:gridCol w="819150"/>
                <a:gridCol w="1037400"/>
                <a:gridCol w="1037400"/>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Precision</a:t>
                      </a:r>
                      <a:endParaRPr/>
                    </a:p>
                  </a:txBody>
                  <a:tcPr marT="91425" marB="91425" marR="91425" marL="91425"/>
                </a:tc>
                <a:tc>
                  <a:txBody>
                    <a:bodyPr/>
                    <a:lstStyle/>
                    <a:p>
                      <a:pPr indent="0" lvl="0" marL="0" rtl="0" algn="l">
                        <a:spcBef>
                          <a:spcPts val="0"/>
                        </a:spcBef>
                        <a:spcAft>
                          <a:spcPts val="0"/>
                        </a:spcAft>
                        <a:buNone/>
                      </a:pPr>
                      <a:r>
                        <a:rPr lang="en"/>
                        <a:t>Recall</a:t>
                      </a:r>
                      <a:endParaRPr/>
                    </a:p>
                  </a:txBody>
                  <a:tcPr marT="91425" marB="91425" marR="91425" marL="91425"/>
                </a:tc>
                <a:tc>
                  <a:txBody>
                    <a:bodyPr/>
                    <a:lstStyle/>
                    <a:p>
                      <a:pPr indent="0" lvl="0" marL="0" rtl="0" algn="l">
                        <a:spcBef>
                          <a:spcPts val="0"/>
                        </a:spcBef>
                        <a:spcAft>
                          <a:spcPts val="0"/>
                        </a:spcAft>
                        <a:buNone/>
                      </a:pPr>
                      <a:r>
                        <a:rPr lang="en"/>
                        <a:t>F1 score</a:t>
                      </a:r>
                      <a:endParaRPr/>
                    </a:p>
                  </a:txBody>
                  <a:tcPr marT="91425" marB="91425" marR="91425" marL="91425"/>
                </a:tc>
                <a:tc>
                  <a:txBody>
                    <a:bodyPr/>
                    <a:lstStyle/>
                    <a:p>
                      <a:pPr indent="0" lvl="0" marL="0" rtl="0" algn="l">
                        <a:spcBef>
                          <a:spcPts val="0"/>
                        </a:spcBef>
                        <a:spcAft>
                          <a:spcPts val="0"/>
                        </a:spcAft>
                        <a:buNone/>
                      </a:pPr>
                      <a:r>
                        <a:rPr lang="en"/>
                        <a:t>Support</a:t>
                      </a:r>
                      <a:endParaRPr/>
                    </a:p>
                  </a:txBody>
                  <a:tcPr marT="91425" marB="91425" marR="91425" marL="91425"/>
                </a:tc>
              </a:tr>
              <a:tr h="466200">
                <a:tc>
                  <a:txBody>
                    <a:bodyPr/>
                    <a:lstStyle/>
                    <a:p>
                      <a:pPr indent="0" lvl="0" marL="0" rtl="0" algn="l">
                        <a:spcBef>
                          <a:spcPts val="0"/>
                        </a:spcBef>
                        <a:spcAft>
                          <a:spcPts val="0"/>
                        </a:spcAft>
                        <a:buNone/>
                      </a:pPr>
                      <a:r>
                        <a:rPr lang="en"/>
                        <a:t>Negative</a:t>
                      </a:r>
                      <a:endParaRPr/>
                    </a:p>
                  </a:txBody>
                  <a:tcPr marT="91425" marB="91425" marR="91425" marL="91425"/>
                </a:tc>
                <a:tc>
                  <a:txBody>
                    <a:bodyPr/>
                    <a:lstStyle/>
                    <a:p>
                      <a:pPr indent="0" lvl="0" marL="0" rtl="0" algn="l">
                        <a:spcBef>
                          <a:spcPts val="0"/>
                        </a:spcBef>
                        <a:spcAft>
                          <a:spcPts val="0"/>
                        </a:spcAft>
                        <a:buNone/>
                      </a:pPr>
                      <a:r>
                        <a:rPr lang="en"/>
                        <a:t>0.92</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0.96</a:t>
                      </a:r>
                      <a:endParaRPr/>
                    </a:p>
                  </a:txBody>
                  <a:tcPr marT="91425" marB="91425" marR="91425" marL="91425"/>
                </a:tc>
                <a:tc>
                  <a:txBody>
                    <a:bodyPr/>
                    <a:lstStyle/>
                    <a:p>
                      <a:pPr indent="0" lvl="0" marL="0" rtl="0" algn="l">
                        <a:spcBef>
                          <a:spcPts val="0"/>
                        </a:spcBef>
                        <a:spcAft>
                          <a:spcPts val="0"/>
                        </a:spcAft>
                        <a:buNone/>
                      </a:pPr>
                      <a:r>
                        <a:rPr lang="en"/>
                        <a:t>1995</a:t>
                      </a:r>
                      <a:endParaRPr/>
                    </a:p>
                  </a:txBody>
                  <a:tcPr marT="91425" marB="91425" marR="91425" marL="91425"/>
                </a:tc>
              </a:tr>
              <a:tr h="396200">
                <a:tc>
                  <a:txBody>
                    <a:bodyPr/>
                    <a:lstStyle/>
                    <a:p>
                      <a:pPr indent="0" lvl="0" marL="0" rtl="0" algn="l">
                        <a:spcBef>
                          <a:spcPts val="0"/>
                        </a:spcBef>
                        <a:spcAft>
                          <a:spcPts val="0"/>
                        </a:spcAft>
                        <a:buNone/>
                      </a:pPr>
                      <a:r>
                        <a:rPr lang="en"/>
                        <a:t>Neutral</a:t>
                      </a:r>
                      <a:endParaRPr/>
                    </a:p>
                  </a:txBody>
                  <a:tcPr marT="91425" marB="91425" marR="91425" marL="91425"/>
                </a:tc>
                <a:tc>
                  <a:txBody>
                    <a:bodyPr/>
                    <a:lstStyle/>
                    <a:p>
                      <a:pPr indent="0" lvl="0" marL="0" rtl="0" algn="l">
                        <a:spcBef>
                          <a:spcPts val="0"/>
                        </a:spcBef>
                        <a:spcAft>
                          <a:spcPts val="0"/>
                        </a:spcAft>
                        <a:buNone/>
                      </a:pPr>
                      <a:r>
                        <a:rPr lang="en"/>
                        <a:t>0.86</a:t>
                      </a:r>
                      <a:endParaRPr/>
                    </a:p>
                  </a:txBody>
                  <a:tcPr marT="91425" marB="91425" marR="91425" marL="91425"/>
                </a:tc>
                <a:tc>
                  <a:txBody>
                    <a:bodyPr/>
                    <a:lstStyle/>
                    <a:p>
                      <a:pPr indent="0" lvl="0" marL="0" rtl="0" algn="l">
                        <a:spcBef>
                          <a:spcPts val="0"/>
                        </a:spcBef>
                        <a:spcAft>
                          <a:spcPts val="0"/>
                        </a:spcAft>
                        <a:buNone/>
                      </a:pPr>
                      <a:r>
                        <a:rPr lang="en"/>
                        <a:t>0.94</a:t>
                      </a:r>
                      <a:endParaRPr/>
                    </a:p>
                  </a:txBody>
                  <a:tcPr marT="91425" marB="91425" marR="91425" marL="91425"/>
                </a:tc>
                <a:tc>
                  <a:txBody>
                    <a:bodyPr/>
                    <a:lstStyle/>
                    <a:p>
                      <a:pPr indent="0" lvl="0" marL="0" rtl="0" algn="l">
                        <a:spcBef>
                          <a:spcPts val="0"/>
                        </a:spcBef>
                        <a:spcAft>
                          <a:spcPts val="0"/>
                        </a:spcAft>
                        <a:buNone/>
                      </a:pPr>
                      <a:r>
                        <a:rPr lang="en"/>
                        <a:t>0.90</a:t>
                      </a:r>
                      <a:endParaRPr/>
                    </a:p>
                  </a:txBody>
                  <a:tcPr marT="91425" marB="91425" marR="91425" marL="91425"/>
                </a:tc>
                <a:tc>
                  <a:txBody>
                    <a:bodyPr/>
                    <a:lstStyle/>
                    <a:p>
                      <a:pPr indent="0" lvl="0" marL="0" rtl="0" algn="l">
                        <a:spcBef>
                          <a:spcPts val="0"/>
                        </a:spcBef>
                        <a:spcAft>
                          <a:spcPts val="0"/>
                        </a:spcAft>
                        <a:buNone/>
                      </a:pPr>
                      <a:r>
                        <a:rPr lang="en"/>
                        <a:t>1985</a:t>
                      </a:r>
                      <a:endParaRPr/>
                    </a:p>
                  </a:txBody>
                  <a:tcPr marT="91425" marB="91425" marR="91425" marL="91425"/>
                </a:tc>
              </a:tr>
              <a:tr h="396200">
                <a:tc>
                  <a:txBody>
                    <a:bodyPr/>
                    <a:lstStyle/>
                    <a:p>
                      <a:pPr indent="0" lvl="0" marL="0" rtl="0" algn="l">
                        <a:spcBef>
                          <a:spcPts val="0"/>
                        </a:spcBef>
                        <a:spcAft>
                          <a:spcPts val="0"/>
                        </a:spcAft>
                        <a:buNone/>
                      </a:pPr>
                      <a:r>
                        <a:rPr lang="en"/>
                        <a:t>Positive</a:t>
                      </a:r>
                      <a:endParaRPr/>
                    </a:p>
                  </a:txBody>
                  <a:tcPr marT="91425" marB="91425" marR="91425" marL="91425"/>
                </a:tc>
                <a:tc>
                  <a:txBody>
                    <a:bodyPr/>
                    <a:lstStyle/>
                    <a:p>
                      <a:pPr indent="0" lvl="0" marL="0" rtl="0" algn="l">
                        <a:spcBef>
                          <a:spcPts val="0"/>
                        </a:spcBef>
                        <a:spcAft>
                          <a:spcPts val="0"/>
                        </a:spcAft>
                        <a:buNone/>
                      </a:pPr>
                      <a:r>
                        <a:rPr lang="en"/>
                        <a:t>0.96</a:t>
                      </a:r>
                      <a:endParaRPr/>
                    </a:p>
                  </a:txBody>
                  <a:tcPr marT="91425" marB="91425" marR="91425" marL="91425"/>
                </a:tc>
                <a:tc>
                  <a:txBody>
                    <a:bodyPr/>
                    <a:lstStyle/>
                    <a:p>
                      <a:pPr indent="0" lvl="0" marL="0" rtl="0" algn="l">
                        <a:spcBef>
                          <a:spcPts val="0"/>
                        </a:spcBef>
                        <a:spcAft>
                          <a:spcPts val="0"/>
                        </a:spcAft>
                        <a:buNone/>
                      </a:pPr>
                      <a:r>
                        <a:rPr lang="en"/>
                        <a:t>0.80</a:t>
                      </a:r>
                      <a:endParaRPr/>
                    </a:p>
                  </a:txBody>
                  <a:tcPr marT="91425" marB="91425" marR="91425" marL="91425"/>
                </a:tc>
                <a:tc>
                  <a:txBody>
                    <a:bodyPr/>
                    <a:lstStyle/>
                    <a:p>
                      <a:pPr indent="0" lvl="0" marL="0" rtl="0" algn="l">
                        <a:spcBef>
                          <a:spcPts val="0"/>
                        </a:spcBef>
                        <a:spcAft>
                          <a:spcPts val="0"/>
                        </a:spcAft>
                        <a:buNone/>
                      </a:pPr>
                      <a:r>
                        <a:rPr lang="en"/>
                        <a:t>0.87</a:t>
                      </a:r>
                      <a:endParaRPr/>
                    </a:p>
                  </a:txBody>
                  <a:tcPr marT="91425" marB="91425" marR="91425" marL="91425"/>
                </a:tc>
                <a:tc>
                  <a:txBody>
                    <a:bodyPr/>
                    <a:lstStyle/>
                    <a:p>
                      <a:pPr indent="0" lvl="0" marL="0" rtl="0" algn="l">
                        <a:spcBef>
                          <a:spcPts val="0"/>
                        </a:spcBef>
                        <a:spcAft>
                          <a:spcPts val="0"/>
                        </a:spcAft>
                        <a:buNone/>
                      </a:pPr>
                      <a:r>
                        <a:rPr lang="en"/>
                        <a:t>2051</a:t>
                      </a:r>
                      <a:endParaRPr/>
                    </a:p>
                  </a:txBody>
                  <a:tcPr marT="91425" marB="91425" marR="91425" marL="91425"/>
                </a:tc>
              </a:tr>
              <a:tr h="396200">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0.91</a:t>
                      </a:r>
                      <a:endParaRPr/>
                    </a:p>
                  </a:txBody>
                  <a:tcPr marT="91425" marB="91425" marR="91425" marL="91425"/>
                </a:tc>
                <a:tc>
                  <a:txBody>
                    <a:bodyPr/>
                    <a:lstStyle/>
                    <a:p>
                      <a:pPr indent="0" lvl="0" marL="0" rtl="0" algn="l">
                        <a:spcBef>
                          <a:spcPts val="0"/>
                        </a:spcBef>
                        <a:spcAft>
                          <a:spcPts val="0"/>
                        </a:spcAft>
                        <a:buNone/>
                      </a:pPr>
                      <a:r>
                        <a:rPr lang="en"/>
                        <a:t>6031</a:t>
                      </a:r>
                      <a:endParaRPr/>
                    </a:p>
                  </a:txBody>
                  <a:tcPr marT="91425" marB="91425" marR="91425" marL="91425"/>
                </a:tc>
              </a:tr>
              <a:tr h="396200">
                <a:tc>
                  <a:txBody>
                    <a:bodyPr/>
                    <a:lstStyle/>
                    <a:p>
                      <a:pPr indent="0" lvl="0" marL="0" rtl="0" algn="l">
                        <a:spcBef>
                          <a:spcPts val="0"/>
                        </a:spcBef>
                        <a:spcAft>
                          <a:spcPts val="0"/>
                        </a:spcAft>
                        <a:buNone/>
                      </a:pPr>
                      <a:r>
                        <a:rPr lang="en"/>
                        <a:t>Macro avg</a:t>
                      </a:r>
                      <a:endParaRPr/>
                    </a:p>
                  </a:txBody>
                  <a:tcPr marT="91425" marB="91425" marR="91425" marL="91425"/>
                </a:tc>
                <a:tc>
                  <a:txBody>
                    <a:bodyPr/>
                    <a:lstStyle/>
                    <a:p>
                      <a:pPr indent="0" lvl="0" marL="0" rtl="0" algn="l">
                        <a:spcBef>
                          <a:spcPts val="0"/>
                        </a:spcBef>
                        <a:spcAft>
                          <a:spcPts val="0"/>
                        </a:spcAft>
                        <a:buNone/>
                      </a:pPr>
                      <a:r>
                        <a:rPr lang="en"/>
                        <a:t>0.92</a:t>
                      </a:r>
                      <a:endParaRPr/>
                    </a:p>
                  </a:txBody>
                  <a:tcPr marT="91425" marB="91425" marR="91425" marL="91425"/>
                </a:tc>
                <a:tc>
                  <a:txBody>
                    <a:bodyPr/>
                    <a:lstStyle/>
                    <a:p>
                      <a:pPr indent="0" lvl="0" marL="0" rtl="0" algn="l">
                        <a:spcBef>
                          <a:spcPts val="0"/>
                        </a:spcBef>
                        <a:spcAft>
                          <a:spcPts val="0"/>
                        </a:spcAft>
                        <a:buNone/>
                      </a:pPr>
                      <a:r>
                        <a:rPr lang="en"/>
                        <a:t>0.91</a:t>
                      </a:r>
                      <a:endParaRPr/>
                    </a:p>
                  </a:txBody>
                  <a:tcPr marT="91425" marB="91425" marR="91425" marL="91425"/>
                </a:tc>
                <a:tc>
                  <a:txBody>
                    <a:bodyPr/>
                    <a:lstStyle/>
                    <a:p>
                      <a:pPr indent="0" lvl="0" marL="0" rtl="0" algn="l">
                        <a:spcBef>
                          <a:spcPts val="0"/>
                        </a:spcBef>
                        <a:spcAft>
                          <a:spcPts val="0"/>
                        </a:spcAft>
                        <a:buNone/>
                      </a:pPr>
                      <a:r>
                        <a:rPr lang="en"/>
                        <a:t>0.91</a:t>
                      </a:r>
                      <a:endParaRPr/>
                    </a:p>
                  </a:txBody>
                  <a:tcPr marT="91425" marB="91425" marR="91425" marL="91425"/>
                </a:tc>
                <a:tc>
                  <a:txBody>
                    <a:bodyPr/>
                    <a:lstStyle/>
                    <a:p>
                      <a:pPr indent="0" lvl="0" marL="0" rtl="0" algn="l">
                        <a:spcBef>
                          <a:spcPts val="0"/>
                        </a:spcBef>
                        <a:spcAft>
                          <a:spcPts val="0"/>
                        </a:spcAft>
                        <a:buNone/>
                      </a:pPr>
                      <a:r>
                        <a:rPr lang="en"/>
                        <a:t>6031</a:t>
                      </a:r>
                      <a:endParaRPr/>
                    </a:p>
                  </a:txBody>
                  <a:tcPr marT="91425" marB="91425" marR="91425" marL="91425"/>
                </a:tc>
              </a:tr>
              <a:tr h="609575">
                <a:tc>
                  <a:txBody>
                    <a:bodyPr/>
                    <a:lstStyle/>
                    <a:p>
                      <a:pPr indent="0" lvl="0" marL="0" rtl="0" algn="l">
                        <a:spcBef>
                          <a:spcPts val="0"/>
                        </a:spcBef>
                        <a:spcAft>
                          <a:spcPts val="0"/>
                        </a:spcAft>
                        <a:buNone/>
                      </a:pPr>
                      <a:r>
                        <a:rPr lang="en"/>
                        <a:t>Weighted avg</a:t>
                      </a:r>
                      <a:endParaRPr/>
                    </a:p>
                  </a:txBody>
                  <a:tcPr marT="91425" marB="91425" marR="91425" marL="91425"/>
                </a:tc>
                <a:tc>
                  <a:txBody>
                    <a:bodyPr/>
                    <a:lstStyle/>
                    <a:p>
                      <a:pPr indent="0" lvl="0" marL="0" rtl="0" algn="l">
                        <a:spcBef>
                          <a:spcPts val="0"/>
                        </a:spcBef>
                        <a:spcAft>
                          <a:spcPts val="0"/>
                        </a:spcAft>
                        <a:buNone/>
                      </a:pPr>
                      <a:r>
                        <a:rPr lang="en"/>
                        <a:t>0.92</a:t>
                      </a:r>
                      <a:endParaRPr/>
                    </a:p>
                  </a:txBody>
                  <a:tcPr marT="91425" marB="91425" marR="91425" marL="91425"/>
                </a:tc>
                <a:tc>
                  <a:txBody>
                    <a:bodyPr/>
                    <a:lstStyle/>
                    <a:p>
                      <a:pPr indent="0" lvl="0" marL="0" rtl="0" algn="l">
                        <a:spcBef>
                          <a:spcPts val="0"/>
                        </a:spcBef>
                        <a:spcAft>
                          <a:spcPts val="0"/>
                        </a:spcAft>
                        <a:buNone/>
                      </a:pPr>
                      <a:r>
                        <a:rPr lang="en"/>
                        <a:t>0.91</a:t>
                      </a:r>
                      <a:endParaRPr/>
                    </a:p>
                  </a:txBody>
                  <a:tcPr marT="91425" marB="91425" marR="91425" marL="91425"/>
                </a:tc>
                <a:tc>
                  <a:txBody>
                    <a:bodyPr/>
                    <a:lstStyle/>
                    <a:p>
                      <a:pPr indent="0" lvl="0" marL="0" rtl="0" algn="l">
                        <a:spcBef>
                          <a:spcPts val="0"/>
                        </a:spcBef>
                        <a:spcAft>
                          <a:spcPts val="0"/>
                        </a:spcAft>
                        <a:buNone/>
                      </a:pPr>
                      <a:r>
                        <a:rPr lang="en"/>
                        <a:t>0.91</a:t>
                      </a:r>
                      <a:endParaRPr/>
                    </a:p>
                  </a:txBody>
                  <a:tcPr marT="91425" marB="91425" marR="91425" marL="91425"/>
                </a:tc>
                <a:tc>
                  <a:txBody>
                    <a:bodyPr/>
                    <a:lstStyle/>
                    <a:p>
                      <a:pPr indent="0" lvl="0" marL="0" rtl="0" algn="l">
                        <a:spcBef>
                          <a:spcPts val="0"/>
                        </a:spcBef>
                        <a:spcAft>
                          <a:spcPts val="0"/>
                        </a:spcAft>
                        <a:buNone/>
                      </a:pPr>
                      <a:r>
                        <a:rPr lang="en"/>
                        <a:t>6031</a:t>
                      </a:r>
                      <a:endParaRPr/>
                    </a:p>
                  </a:txBody>
                  <a:tcPr marT="91425" marB="91425" marR="91425" marL="91425"/>
                </a:tc>
              </a:tr>
            </a:tbl>
          </a:graphicData>
        </a:graphic>
      </p:graphicFrame>
      <p:pic>
        <p:nvPicPr>
          <p:cNvPr id="313" name="Google Shape;313;p33"/>
          <p:cNvPicPr preferRelativeResize="0"/>
          <p:nvPr/>
        </p:nvPicPr>
        <p:blipFill>
          <a:blip r:embed="rId4">
            <a:alphaModFix/>
          </a:blip>
          <a:stretch>
            <a:fillRect/>
          </a:stretch>
        </p:blipFill>
        <p:spPr>
          <a:xfrm>
            <a:off x="649825" y="3421125"/>
            <a:ext cx="2617475" cy="1722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34"/>
          <p:cNvPicPr preferRelativeResize="0"/>
          <p:nvPr/>
        </p:nvPicPr>
        <p:blipFill>
          <a:blip r:embed="rId3">
            <a:alphaModFix amt="30000"/>
          </a:blip>
          <a:stretch>
            <a:fillRect/>
          </a:stretch>
        </p:blipFill>
        <p:spPr>
          <a:xfrm>
            <a:off x="0" y="32025"/>
            <a:ext cx="9315373" cy="5239900"/>
          </a:xfrm>
          <a:prstGeom prst="rect">
            <a:avLst/>
          </a:prstGeom>
          <a:noFill/>
          <a:ln>
            <a:noFill/>
          </a:ln>
          <a:effectLst>
            <a:outerShdw blurRad="57150" rotWithShape="0" algn="bl" dir="5400000" dist="19050">
              <a:srgbClr val="000000">
                <a:alpha val="50000"/>
              </a:srgbClr>
            </a:outerShdw>
          </a:effectLst>
        </p:spPr>
      </p:pic>
      <p:sp>
        <p:nvSpPr>
          <p:cNvPr id="319" name="Google Shape;319;p34"/>
          <p:cNvSpPr txBox="1"/>
          <p:nvPr>
            <p:ph type="ctrTitle"/>
          </p:nvPr>
        </p:nvSpPr>
        <p:spPr>
          <a:xfrm>
            <a:off x="729450" y="1322450"/>
            <a:ext cx="6425400" cy="157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t>Topic Modeling</a:t>
            </a:r>
            <a:r>
              <a:rPr lang="en" sz="3600"/>
              <a:t> Analysis</a:t>
            </a:r>
            <a:endParaRPr sz="3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5"/>
          <p:cNvSpPr/>
          <p:nvPr/>
        </p:nvSpPr>
        <p:spPr>
          <a:xfrm>
            <a:off x="3298525" y="1449649"/>
            <a:ext cx="4206600" cy="715200"/>
          </a:xfrm>
          <a:prstGeom prst="rect">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5"/>
          <p:cNvSpPr/>
          <p:nvPr/>
        </p:nvSpPr>
        <p:spPr>
          <a:xfrm>
            <a:off x="3298525" y="2284374"/>
            <a:ext cx="4206600" cy="715200"/>
          </a:xfrm>
          <a:prstGeom prst="rect">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5"/>
          <p:cNvSpPr/>
          <p:nvPr/>
        </p:nvSpPr>
        <p:spPr>
          <a:xfrm>
            <a:off x="3298525" y="3119099"/>
            <a:ext cx="4206600" cy="715200"/>
          </a:xfrm>
          <a:prstGeom prst="rect">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5"/>
          <p:cNvSpPr/>
          <p:nvPr/>
        </p:nvSpPr>
        <p:spPr>
          <a:xfrm>
            <a:off x="3298525" y="3953824"/>
            <a:ext cx="4206600" cy="715200"/>
          </a:xfrm>
          <a:prstGeom prst="rect">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5"/>
          <p:cNvSpPr txBox="1"/>
          <p:nvPr>
            <p:ph type="title"/>
          </p:nvPr>
        </p:nvSpPr>
        <p:spPr>
          <a:xfrm>
            <a:off x="682500" y="656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 Modeling Overview</a:t>
            </a:r>
            <a:endParaRPr/>
          </a:p>
        </p:txBody>
      </p:sp>
      <p:sp>
        <p:nvSpPr>
          <p:cNvPr id="329" name="Google Shape;329;p35"/>
          <p:cNvSpPr/>
          <p:nvPr/>
        </p:nvSpPr>
        <p:spPr>
          <a:xfrm>
            <a:off x="1653700" y="1622300"/>
            <a:ext cx="397800" cy="36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330" name="Google Shape;330;p35"/>
          <p:cNvSpPr txBox="1"/>
          <p:nvPr/>
        </p:nvSpPr>
        <p:spPr>
          <a:xfrm>
            <a:off x="2109000" y="1607150"/>
            <a:ext cx="6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Goal</a:t>
            </a:r>
            <a:endParaRPr b="1"/>
          </a:p>
        </p:txBody>
      </p:sp>
      <p:sp>
        <p:nvSpPr>
          <p:cNvPr id="331" name="Google Shape;331;p35"/>
          <p:cNvSpPr txBox="1"/>
          <p:nvPr/>
        </p:nvSpPr>
        <p:spPr>
          <a:xfrm>
            <a:off x="3426900" y="1530200"/>
            <a:ext cx="4078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200"/>
              <a:t>Identity different type of areas that Disneyland can improve on by analyzing negative reviews</a:t>
            </a:r>
            <a:endParaRPr sz="1200"/>
          </a:p>
        </p:txBody>
      </p:sp>
      <p:sp>
        <p:nvSpPr>
          <p:cNvPr id="332" name="Google Shape;332;p35"/>
          <p:cNvSpPr/>
          <p:nvPr/>
        </p:nvSpPr>
        <p:spPr>
          <a:xfrm>
            <a:off x="1653700" y="2481000"/>
            <a:ext cx="397800" cy="36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333" name="Google Shape;333;p35"/>
          <p:cNvSpPr txBox="1"/>
          <p:nvPr/>
        </p:nvSpPr>
        <p:spPr>
          <a:xfrm>
            <a:off x="2109000" y="2465850"/>
            <a:ext cx="6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Data</a:t>
            </a:r>
            <a:endParaRPr b="1"/>
          </a:p>
        </p:txBody>
      </p:sp>
      <p:sp>
        <p:nvSpPr>
          <p:cNvPr id="334" name="Google Shape;334;p35"/>
          <p:cNvSpPr/>
          <p:nvPr/>
        </p:nvSpPr>
        <p:spPr>
          <a:xfrm>
            <a:off x="1653700" y="3286325"/>
            <a:ext cx="397800" cy="36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335" name="Google Shape;335;p35"/>
          <p:cNvSpPr txBox="1"/>
          <p:nvPr/>
        </p:nvSpPr>
        <p:spPr>
          <a:xfrm>
            <a:off x="2109000" y="3271175"/>
            <a:ext cx="131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 of topics</a:t>
            </a:r>
            <a:endParaRPr b="1"/>
          </a:p>
        </p:txBody>
      </p:sp>
      <p:sp>
        <p:nvSpPr>
          <p:cNvPr id="336" name="Google Shape;336;p35"/>
          <p:cNvSpPr/>
          <p:nvPr/>
        </p:nvSpPr>
        <p:spPr>
          <a:xfrm>
            <a:off x="1653700" y="4091650"/>
            <a:ext cx="397800" cy="36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337" name="Google Shape;337;p35"/>
          <p:cNvSpPr txBox="1"/>
          <p:nvPr/>
        </p:nvSpPr>
        <p:spPr>
          <a:xfrm>
            <a:off x="2109000" y="4076500"/>
            <a:ext cx="92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Method</a:t>
            </a:r>
            <a:endParaRPr b="1"/>
          </a:p>
        </p:txBody>
      </p:sp>
      <p:sp>
        <p:nvSpPr>
          <p:cNvPr id="338" name="Google Shape;338;p35"/>
          <p:cNvSpPr txBox="1"/>
          <p:nvPr/>
        </p:nvSpPr>
        <p:spPr>
          <a:xfrm>
            <a:off x="3426900" y="2417038"/>
            <a:ext cx="4307700" cy="369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200"/>
              <a:t>Only use reviews where ratings are &lt;= 3</a:t>
            </a:r>
            <a:endParaRPr sz="1200"/>
          </a:p>
        </p:txBody>
      </p:sp>
      <p:sp>
        <p:nvSpPr>
          <p:cNvPr id="339" name="Google Shape;339;p35"/>
          <p:cNvSpPr txBox="1"/>
          <p:nvPr/>
        </p:nvSpPr>
        <p:spPr>
          <a:xfrm>
            <a:off x="3426900" y="3292050"/>
            <a:ext cx="3835500" cy="369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200"/>
              <a:t>Explore 3 different topics</a:t>
            </a:r>
            <a:endParaRPr sz="1200"/>
          </a:p>
        </p:txBody>
      </p:sp>
      <p:sp>
        <p:nvSpPr>
          <p:cNvPr id="340" name="Google Shape;340;p35"/>
          <p:cNvSpPr txBox="1"/>
          <p:nvPr/>
        </p:nvSpPr>
        <p:spPr>
          <a:xfrm>
            <a:off x="3426900" y="4034363"/>
            <a:ext cx="43077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200"/>
              <a:t>Latent Dirichlet Allocation (LDA), Non-Negative Matrix Factorization algorithms</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6"/>
          <p:cNvSpPr/>
          <p:nvPr/>
        </p:nvSpPr>
        <p:spPr>
          <a:xfrm>
            <a:off x="4769075" y="2310076"/>
            <a:ext cx="4206600" cy="1668600"/>
          </a:xfrm>
          <a:prstGeom prst="rect">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6"/>
          <p:cNvSpPr txBox="1"/>
          <p:nvPr>
            <p:ph type="title"/>
          </p:nvPr>
        </p:nvSpPr>
        <p:spPr>
          <a:xfrm>
            <a:off x="682500" y="656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Latent Dirichlet Allocation (LDA)</a:t>
            </a:r>
            <a:endParaRPr/>
          </a:p>
        </p:txBody>
      </p:sp>
      <p:sp>
        <p:nvSpPr>
          <p:cNvPr id="347" name="Google Shape;347;p36"/>
          <p:cNvSpPr txBox="1"/>
          <p:nvPr/>
        </p:nvSpPr>
        <p:spPr>
          <a:xfrm>
            <a:off x="4833275" y="2514075"/>
            <a:ext cx="4078200" cy="1108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200"/>
              <a:t>LDA is a three-level hierarchical Bayesian model, in which each item of a collection is modeled as a finite mixture over an underlying set of topics. Each topic is, in</a:t>
            </a:r>
            <a:endParaRPr sz="1200"/>
          </a:p>
          <a:p>
            <a:pPr indent="0" lvl="0" marL="0" rtl="0" algn="l">
              <a:lnSpc>
                <a:spcPct val="100000"/>
              </a:lnSpc>
              <a:spcBef>
                <a:spcPts val="0"/>
              </a:spcBef>
              <a:spcAft>
                <a:spcPts val="0"/>
              </a:spcAft>
              <a:buNone/>
            </a:pPr>
            <a:r>
              <a:rPr lang="en" sz="1200"/>
              <a:t>turn, modeled as an infinite mixture over an underlying set of topic probabilities.</a:t>
            </a:r>
            <a:endParaRPr sz="1200"/>
          </a:p>
        </p:txBody>
      </p:sp>
      <p:pic>
        <p:nvPicPr>
          <p:cNvPr id="348" name="Google Shape;348;p36"/>
          <p:cNvPicPr preferRelativeResize="0"/>
          <p:nvPr/>
        </p:nvPicPr>
        <p:blipFill>
          <a:blip r:embed="rId3">
            <a:alphaModFix/>
          </a:blip>
          <a:stretch>
            <a:fillRect/>
          </a:stretch>
        </p:blipFill>
        <p:spPr>
          <a:xfrm>
            <a:off x="466025" y="1988325"/>
            <a:ext cx="3975646" cy="2984850"/>
          </a:xfrm>
          <a:prstGeom prst="rect">
            <a:avLst/>
          </a:prstGeom>
          <a:noFill/>
          <a:ln>
            <a:noFill/>
          </a:ln>
        </p:spPr>
      </p:pic>
      <p:sp>
        <p:nvSpPr>
          <p:cNvPr id="349" name="Google Shape;349;p36"/>
          <p:cNvSpPr txBox="1"/>
          <p:nvPr/>
        </p:nvSpPr>
        <p:spPr>
          <a:xfrm>
            <a:off x="6916800" y="4866600"/>
            <a:ext cx="2227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t>https://www.jmlr.org/papers/volume3/blei03a/blei03a.pdf</a:t>
            </a:r>
            <a:endParaRPr sz="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7"/>
          <p:cNvSpPr/>
          <p:nvPr/>
        </p:nvSpPr>
        <p:spPr>
          <a:xfrm>
            <a:off x="4769075" y="2310076"/>
            <a:ext cx="4206600" cy="1668600"/>
          </a:xfrm>
          <a:prstGeom prst="rect">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7"/>
          <p:cNvSpPr txBox="1"/>
          <p:nvPr>
            <p:ph type="title"/>
          </p:nvPr>
        </p:nvSpPr>
        <p:spPr>
          <a:xfrm>
            <a:off x="682500" y="656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Non-Negative Matrix Factorization</a:t>
            </a:r>
            <a:endParaRPr/>
          </a:p>
        </p:txBody>
      </p:sp>
      <p:sp>
        <p:nvSpPr>
          <p:cNvPr id="356" name="Google Shape;356;p37"/>
          <p:cNvSpPr txBox="1"/>
          <p:nvPr/>
        </p:nvSpPr>
        <p:spPr>
          <a:xfrm>
            <a:off x="4833275" y="2590275"/>
            <a:ext cx="4078200" cy="1108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200"/>
              <a:t>Non-Negative Matrix Factorization:</a:t>
            </a:r>
            <a:r>
              <a:rPr lang="en" sz="1200"/>
              <a:t> For a matrix A of dimensions m x n, where each element is ≥ 0, NMF can factorize it into two matrices W and H having dimensions m x k and k x n respectively and these two matrices only contain non-negative elements.</a:t>
            </a:r>
            <a:endParaRPr sz="1200"/>
          </a:p>
        </p:txBody>
      </p:sp>
      <p:pic>
        <p:nvPicPr>
          <p:cNvPr id="357" name="Google Shape;357;p37"/>
          <p:cNvPicPr preferRelativeResize="0"/>
          <p:nvPr/>
        </p:nvPicPr>
        <p:blipFill>
          <a:blip r:embed="rId3">
            <a:alphaModFix/>
          </a:blip>
          <a:stretch>
            <a:fillRect/>
          </a:stretch>
        </p:blipFill>
        <p:spPr>
          <a:xfrm>
            <a:off x="419400" y="1782561"/>
            <a:ext cx="3634950" cy="2723626"/>
          </a:xfrm>
          <a:prstGeom prst="rect">
            <a:avLst/>
          </a:prstGeom>
          <a:noFill/>
          <a:ln>
            <a:noFill/>
          </a:ln>
        </p:spPr>
      </p:pic>
      <p:sp>
        <p:nvSpPr>
          <p:cNvPr id="358" name="Google Shape;358;p37"/>
          <p:cNvSpPr txBox="1"/>
          <p:nvPr/>
        </p:nvSpPr>
        <p:spPr>
          <a:xfrm>
            <a:off x="6677700" y="4866600"/>
            <a:ext cx="24663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t>https://www.geeksforgeeks.org/non-negative-matrix-factorization/</a:t>
            </a:r>
            <a:endParaRPr sz="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8"/>
          <p:cNvSpPr txBox="1"/>
          <p:nvPr>
            <p:ph type="title"/>
          </p:nvPr>
        </p:nvSpPr>
        <p:spPr>
          <a:xfrm>
            <a:off x="682500" y="656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Hong Kong</a:t>
            </a:r>
            <a:endParaRPr/>
          </a:p>
        </p:txBody>
      </p:sp>
      <p:sp>
        <p:nvSpPr>
          <p:cNvPr id="364" name="Google Shape;364;p38"/>
          <p:cNvSpPr/>
          <p:nvPr/>
        </p:nvSpPr>
        <p:spPr>
          <a:xfrm>
            <a:off x="1595150" y="1622300"/>
            <a:ext cx="397800" cy="36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365" name="Google Shape;365;p38"/>
          <p:cNvSpPr txBox="1"/>
          <p:nvPr/>
        </p:nvSpPr>
        <p:spPr>
          <a:xfrm>
            <a:off x="2050450" y="1607150"/>
            <a:ext cx="146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Topic Themes</a:t>
            </a:r>
            <a:endParaRPr b="1"/>
          </a:p>
        </p:txBody>
      </p:sp>
      <p:sp>
        <p:nvSpPr>
          <p:cNvPr id="366" name="Google Shape;366;p38"/>
          <p:cNvSpPr/>
          <p:nvPr/>
        </p:nvSpPr>
        <p:spPr>
          <a:xfrm>
            <a:off x="5790625" y="1622300"/>
            <a:ext cx="397800" cy="36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367" name="Google Shape;367;p38"/>
          <p:cNvSpPr txBox="1"/>
          <p:nvPr/>
        </p:nvSpPr>
        <p:spPr>
          <a:xfrm>
            <a:off x="6245925" y="1607150"/>
            <a:ext cx="190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Recommendations</a:t>
            </a:r>
            <a:endParaRPr b="1"/>
          </a:p>
        </p:txBody>
      </p:sp>
      <p:sp>
        <p:nvSpPr>
          <p:cNvPr id="368" name="Google Shape;368;p38"/>
          <p:cNvSpPr/>
          <p:nvPr/>
        </p:nvSpPr>
        <p:spPr>
          <a:xfrm>
            <a:off x="682500" y="2423250"/>
            <a:ext cx="3881100" cy="1668600"/>
          </a:xfrm>
          <a:prstGeom prst="rect">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8"/>
          <p:cNvSpPr txBox="1"/>
          <p:nvPr/>
        </p:nvSpPr>
        <p:spPr>
          <a:xfrm>
            <a:off x="682500" y="2703450"/>
            <a:ext cx="4078200" cy="1108200"/>
          </a:xfrm>
          <a:prstGeom prst="rect">
            <a:avLst/>
          </a:prstGeom>
          <a:noFill/>
          <a:ln>
            <a:noFill/>
          </a:ln>
        </p:spPr>
        <p:txBody>
          <a:bodyPr anchorCtr="0" anchor="t" bIns="91425" lIns="91425" spcFirstLastPara="1" rIns="91425" wrap="square" tIns="91425">
            <a:spAutoFit/>
          </a:bodyPr>
          <a:lstStyle/>
          <a:p>
            <a:pPr indent="-304800" lvl="0" marL="457200" rtl="0" algn="l">
              <a:lnSpc>
                <a:spcPct val="100000"/>
              </a:lnSpc>
              <a:spcBef>
                <a:spcPts val="0"/>
              </a:spcBef>
              <a:spcAft>
                <a:spcPts val="0"/>
              </a:spcAft>
              <a:buSzPts val="1200"/>
              <a:buAutoNum type="arabicPeriod"/>
            </a:pPr>
            <a:r>
              <a:rPr lang="en" sz="1200"/>
              <a:t>Park is not well-designed to handle large crowds</a:t>
            </a:r>
            <a:endParaRPr sz="1200"/>
          </a:p>
          <a:p>
            <a:pPr indent="-304800" lvl="0" marL="457200" rtl="0" algn="l">
              <a:lnSpc>
                <a:spcPct val="100000"/>
              </a:lnSpc>
              <a:spcBef>
                <a:spcPts val="0"/>
              </a:spcBef>
              <a:spcAft>
                <a:spcPts val="0"/>
              </a:spcAft>
              <a:buSzPts val="1200"/>
              <a:buAutoNum type="arabicPeriod"/>
            </a:pPr>
            <a:r>
              <a:rPr lang="en" sz="1200"/>
              <a:t>Smaller park with fewer rides and attractions compared to other Disney parks</a:t>
            </a:r>
            <a:endParaRPr sz="1200"/>
          </a:p>
          <a:p>
            <a:pPr indent="-304800" lvl="0" marL="457200" rtl="0" algn="l">
              <a:lnSpc>
                <a:spcPct val="100000"/>
              </a:lnSpc>
              <a:spcBef>
                <a:spcPts val="0"/>
              </a:spcBef>
              <a:spcAft>
                <a:spcPts val="0"/>
              </a:spcAft>
              <a:buSzPts val="1200"/>
              <a:buAutoNum type="arabicPeriod"/>
            </a:pPr>
            <a:r>
              <a:rPr lang="en" sz="1200"/>
              <a:t>Not much to offer for non-kids</a:t>
            </a:r>
            <a:endParaRPr sz="1200"/>
          </a:p>
          <a:p>
            <a:pPr indent="0" lvl="0" marL="457200" rtl="0" algn="l">
              <a:lnSpc>
                <a:spcPct val="100000"/>
              </a:lnSpc>
              <a:spcBef>
                <a:spcPts val="0"/>
              </a:spcBef>
              <a:spcAft>
                <a:spcPts val="0"/>
              </a:spcAft>
              <a:buNone/>
            </a:pPr>
            <a:r>
              <a:t/>
            </a:r>
            <a:endParaRPr sz="1200"/>
          </a:p>
        </p:txBody>
      </p:sp>
      <p:sp>
        <p:nvSpPr>
          <p:cNvPr id="370" name="Google Shape;370;p38"/>
          <p:cNvSpPr/>
          <p:nvPr/>
        </p:nvSpPr>
        <p:spPr>
          <a:xfrm>
            <a:off x="4957600" y="2423250"/>
            <a:ext cx="3881100" cy="1668600"/>
          </a:xfrm>
          <a:prstGeom prst="rect">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8"/>
          <p:cNvSpPr txBox="1"/>
          <p:nvPr/>
        </p:nvSpPr>
        <p:spPr>
          <a:xfrm>
            <a:off x="4859050" y="2738100"/>
            <a:ext cx="4078200" cy="738900"/>
          </a:xfrm>
          <a:prstGeom prst="rect">
            <a:avLst/>
          </a:prstGeom>
          <a:noFill/>
          <a:ln>
            <a:noFill/>
          </a:ln>
        </p:spPr>
        <p:txBody>
          <a:bodyPr anchorCtr="0" anchor="t" bIns="91425" lIns="91425" spcFirstLastPara="1" rIns="91425" wrap="square" tIns="91425">
            <a:spAutoFit/>
          </a:bodyPr>
          <a:lstStyle/>
          <a:p>
            <a:pPr indent="-304800" lvl="0" marL="457200" rtl="0" algn="l">
              <a:lnSpc>
                <a:spcPct val="100000"/>
              </a:lnSpc>
              <a:spcBef>
                <a:spcPts val="0"/>
              </a:spcBef>
              <a:spcAft>
                <a:spcPts val="0"/>
              </a:spcAft>
              <a:buSzPts val="1200"/>
              <a:buAutoNum type="arabicPeriod"/>
            </a:pPr>
            <a:r>
              <a:rPr lang="en" sz="1200"/>
              <a:t>Add more rides that apply to an older audience</a:t>
            </a:r>
            <a:endParaRPr sz="1200"/>
          </a:p>
          <a:p>
            <a:pPr indent="-304800" lvl="0" marL="457200" rtl="0" algn="l">
              <a:lnSpc>
                <a:spcPct val="100000"/>
              </a:lnSpc>
              <a:spcBef>
                <a:spcPts val="0"/>
              </a:spcBef>
              <a:spcAft>
                <a:spcPts val="0"/>
              </a:spcAft>
              <a:buSzPts val="1200"/>
              <a:buAutoNum type="arabicPeriod"/>
            </a:pPr>
            <a:r>
              <a:rPr lang="en" sz="1200"/>
              <a:t>Add more park entrance gates to streamline people into the park</a:t>
            </a:r>
            <a:endParaRPr sz="1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9"/>
          <p:cNvSpPr txBox="1"/>
          <p:nvPr>
            <p:ph type="title"/>
          </p:nvPr>
        </p:nvSpPr>
        <p:spPr>
          <a:xfrm>
            <a:off x="682500" y="656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California</a:t>
            </a:r>
            <a:endParaRPr/>
          </a:p>
        </p:txBody>
      </p:sp>
      <p:sp>
        <p:nvSpPr>
          <p:cNvPr id="377" name="Google Shape;377;p39"/>
          <p:cNvSpPr/>
          <p:nvPr/>
        </p:nvSpPr>
        <p:spPr>
          <a:xfrm>
            <a:off x="1640775" y="1622300"/>
            <a:ext cx="397800" cy="36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378" name="Google Shape;378;p39"/>
          <p:cNvSpPr txBox="1"/>
          <p:nvPr/>
        </p:nvSpPr>
        <p:spPr>
          <a:xfrm>
            <a:off x="2096075" y="1607150"/>
            <a:ext cx="142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Topic Themes</a:t>
            </a:r>
            <a:endParaRPr b="1"/>
          </a:p>
        </p:txBody>
      </p:sp>
      <p:sp>
        <p:nvSpPr>
          <p:cNvPr id="379" name="Google Shape;379;p39"/>
          <p:cNvSpPr/>
          <p:nvPr/>
        </p:nvSpPr>
        <p:spPr>
          <a:xfrm>
            <a:off x="5708725" y="1622300"/>
            <a:ext cx="397800" cy="36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380" name="Google Shape;380;p39"/>
          <p:cNvSpPr txBox="1"/>
          <p:nvPr/>
        </p:nvSpPr>
        <p:spPr>
          <a:xfrm>
            <a:off x="6164025" y="1607150"/>
            <a:ext cx="190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Recommendations</a:t>
            </a:r>
            <a:endParaRPr b="1"/>
          </a:p>
        </p:txBody>
      </p:sp>
      <p:sp>
        <p:nvSpPr>
          <p:cNvPr id="381" name="Google Shape;381;p39"/>
          <p:cNvSpPr/>
          <p:nvPr/>
        </p:nvSpPr>
        <p:spPr>
          <a:xfrm>
            <a:off x="682500" y="2423250"/>
            <a:ext cx="3881100" cy="1668600"/>
          </a:xfrm>
          <a:prstGeom prst="rect">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9"/>
          <p:cNvSpPr txBox="1"/>
          <p:nvPr/>
        </p:nvSpPr>
        <p:spPr>
          <a:xfrm>
            <a:off x="607325" y="2869300"/>
            <a:ext cx="4078200" cy="554100"/>
          </a:xfrm>
          <a:prstGeom prst="rect">
            <a:avLst/>
          </a:prstGeom>
          <a:noFill/>
          <a:ln>
            <a:noFill/>
          </a:ln>
        </p:spPr>
        <p:txBody>
          <a:bodyPr anchorCtr="0" anchor="t" bIns="91425" lIns="91425" spcFirstLastPara="1" rIns="91425" wrap="square" tIns="91425">
            <a:spAutoFit/>
          </a:bodyPr>
          <a:lstStyle/>
          <a:p>
            <a:pPr indent="-304800" lvl="0" marL="457200" rtl="0" algn="l">
              <a:lnSpc>
                <a:spcPct val="100000"/>
              </a:lnSpc>
              <a:spcBef>
                <a:spcPts val="0"/>
              </a:spcBef>
              <a:spcAft>
                <a:spcPts val="0"/>
              </a:spcAft>
              <a:buSzPts val="1200"/>
              <a:buAutoNum type="arabicPeriod"/>
            </a:pPr>
            <a:r>
              <a:rPr lang="en" sz="1200"/>
              <a:t>Park is wildly overcrowded</a:t>
            </a:r>
            <a:endParaRPr sz="1200"/>
          </a:p>
          <a:p>
            <a:pPr indent="-304800" lvl="0" marL="457200" rtl="0" algn="l">
              <a:lnSpc>
                <a:spcPct val="100000"/>
              </a:lnSpc>
              <a:spcBef>
                <a:spcPts val="0"/>
              </a:spcBef>
              <a:spcAft>
                <a:spcPts val="0"/>
              </a:spcAft>
              <a:buSzPts val="1200"/>
              <a:buAutoNum type="arabicPeriod"/>
            </a:pPr>
            <a:r>
              <a:rPr lang="en" sz="1200"/>
              <a:t>Rides are frequently closed for </a:t>
            </a:r>
            <a:r>
              <a:rPr lang="en" sz="1200"/>
              <a:t>maintenance</a:t>
            </a:r>
            <a:endParaRPr sz="1200"/>
          </a:p>
        </p:txBody>
      </p:sp>
      <p:sp>
        <p:nvSpPr>
          <p:cNvPr id="383" name="Google Shape;383;p39"/>
          <p:cNvSpPr/>
          <p:nvPr/>
        </p:nvSpPr>
        <p:spPr>
          <a:xfrm>
            <a:off x="4947125" y="2423250"/>
            <a:ext cx="3881100" cy="1668600"/>
          </a:xfrm>
          <a:prstGeom prst="rect">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9"/>
          <p:cNvSpPr txBox="1"/>
          <p:nvPr/>
        </p:nvSpPr>
        <p:spPr>
          <a:xfrm>
            <a:off x="4871950" y="2412100"/>
            <a:ext cx="3956400" cy="1662300"/>
          </a:xfrm>
          <a:prstGeom prst="rect">
            <a:avLst/>
          </a:prstGeom>
          <a:noFill/>
          <a:ln>
            <a:noFill/>
          </a:ln>
        </p:spPr>
        <p:txBody>
          <a:bodyPr anchorCtr="0" anchor="t" bIns="91425" lIns="91425" spcFirstLastPara="1" rIns="91425" wrap="square" tIns="91425">
            <a:spAutoFit/>
          </a:bodyPr>
          <a:lstStyle/>
          <a:p>
            <a:pPr indent="-304800" lvl="0" marL="457200" rtl="0" algn="l">
              <a:lnSpc>
                <a:spcPct val="100000"/>
              </a:lnSpc>
              <a:spcBef>
                <a:spcPts val="0"/>
              </a:spcBef>
              <a:spcAft>
                <a:spcPts val="0"/>
              </a:spcAft>
              <a:buSzPts val="1200"/>
              <a:buAutoNum type="arabicPeriod"/>
            </a:pPr>
            <a:r>
              <a:rPr lang="en" sz="1200"/>
              <a:t>Explore the possibility of letting fewer people into the park. While this may hurt revenue in the short term, this will lead to better customer experiences and more repeat customers in the long term.</a:t>
            </a:r>
            <a:endParaRPr sz="1200"/>
          </a:p>
          <a:p>
            <a:pPr indent="-304800" lvl="0" marL="457200" rtl="0" algn="l">
              <a:lnSpc>
                <a:spcPct val="100000"/>
              </a:lnSpc>
              <a:spcBef>
                <a:spcPts val="0"/>
              </a:spcBef>
              <a:spcAft>
                <a:spcPts val="0"/>
              </a:spcAft>
              <a:buSzPts val="1200"/>
              <a:buAutoNum type="arabicPeriod"/>
            </a:pPr>
            <a:r>
              <a:rPr lang="en" sz="1200"/>
              <a:t>Clearly state online all rides/attractions that are closed for the day, so customers are not left disappointed.</a:t>
            </a:r>
            <a:endParaRPr sz="1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0"/>
          <p:cNvSpPr txBox="1"/>
          <p:nvPr>
            <p:ph type="title"/>
          </p:nvPr>
        </p:nvSpPr>
        <p:spPr>
          <a:xfrm>
            <a:off x="682500" y="656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Paris</a:t>
            </a:r>
            <a:endParaRPr/>
          </a:p>
        </p:txBody>
      </p:sp>
      <p:sp>
        <p:nvSpPr>
          <p:cNvPr id="390" name="Google Shape;390;p40"/>
          <p:cNvSpPr/>
          <p:nvPr/>
        </p:nvSpPr>
        <p:spPr>
          <a:xfrm>
            <a:off x="1621200" y="1622300"/>
            <a:ext cx="397800" cy="36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391" name="Google Shape;391;p40"/>
          <p:cNvSpPr txBox="1"/>
          <p:nvPr/>
        </p:nvSpPr>
        <p:spPr>
          <a:xfrm>
            <a:off x="2076500" y="1607150"/>
            <a:ext cx="149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Topic Themes</a:t>
            </a:r>
            <a:endParaRPr b="1"/>
          </a:p>
        </p:txBody>
      </p:sp>
      <p:sp>
        <p:nvSpPr>
          <p:cNvPr id="392" name="Google Shape;392;p40"/>
          <p:cNvSpPr/>
          <p:nvPr/>
        </p:nvSpPr>
        <p:spPr>
          <a:xfrm>
            <a:off x="5653725" y="1622300"/>
            <a:ext cx="397800" cy="36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393" name="Google Shape;393;p40"/>
          <p:cNvSpPr txBox="1"/>
          <p:nvPr/>
        </p:nvSpPr>
        <p:spPr>
          <a:xfrm>
            <a:off x="6109025" y="1607150"/>
            <a:ext cx="190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Recommendations</a:t>
            </a:r>
            <a:endParaRPr b="1"/>
          </a:p>
        </p:txBody>
      </p:sp>
      <p:sp>
        <p:nvSpPr>
          <p:cNvPr id="394" name="Google Shape;394;p40"/>
          <p:cNvSpPr/>
          <p:nvPr/>
        </p:nvSpPr>
        <p:spPr>
          <a:xfrm>
            <a:off x="682500" y="2423250"/>
            <a:ext cx="3881100" cy="1668600"/>
          </a:xfrm>
          <a:prstGeom prst="rect">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0"/>
          <p:cNvSpPr txBox="1"/>
          <p:nvPr/>
        </p:nvSpPr>
        <p:spPr>
          <a:xfrm>
            <a:off x="607325" y="2716900"/>
            <a:ext cx="4184100" cy="923400"/>
          </a:xfrm>
          <a:prstGeom prst="rect">
            <a:avLst/>
          </a:prstGeom>
          <a:noFill/>
          <a:ln>
            <a:noFill/>
          </a:ln>
        </p:spPr>
        <p:txBody>
          <a:bodyPr anchorCtr="0" anchor="t" bIns="91425" lIns="91425" spcFirstLastPara="1" rIns="91425" wrap="square" tIns="91425">
            <a:spAutoFit/>
          </a:bodyPr>
          <a:lstStyle/>
          <a:p>
            <a:pPr indent="-304800" lvl="0" marL="457200" rtl="0" algn="l">
              <a:lnSpc>
                <a:spcPct val="100000"/>
              </a:lnSpc>
              <a:spcBef>
                <a:spcPts val="0"/>
              </a:spcBef>
              <a:spcAft>
                <a:spcPts val="0"/>
              </a:spcAft>
              <a:buSzPts val="1200"/>
              <a:buAutoNum type="arabicPeriod"/>
            </a:pPr>
            <a:r>
              <a:rPr lang="en" sz="1200"/>
              <a:t>Park is run-down and dirty</a:t>
            </a:r>
            <a:endParaRPr sz="1200"/>
          </a:p>
          <a:p>
            <a:pPr indent="-304800" lvl="0" marL="457200" rtl="0" algn="l">
              <a:lnSpc>
                <a:spcPct val="100000"/>
              </a:lnSpc>
              <a:spcBef>
                <a:spcPts val="0"/>
              </a:spcBef>
              <a:spcAft>
                <a:spcPts val="0"/>
              </a:spcAft>
              <a:buSzPts val="1200"/>
              <a:buAutoNum type="arabicPeriod"/>
            </a:pPr>
            <a:r>
              <a:rPr lang="en" sz="1200"/>
              <a:t>Service is slow</a:t>
            </a:r>
            <a:endParaRPr sz="1200"/>
          </a:p>
          <a:p>
            <a:pPr indent="-304800" lvl="0" marL="457200" rtl="0" algn="l">
              <a:lnSpc>
                <a:spcPct val="100000"/>
              </a:lnSpc>
              <a:spcBef>
                <a:spcPts val="0"/>
              </a:spcBef>
              <a:spcAft>
                <a:spcPts val="0"/>
              </a:spcAft>
              <a:buSzPts val="1200"/>
              <a:buAutoNum type="arabicPeriod"/>
            </a:pPr>
            <a:r>
              <a:rPr lang="en" sz="1200"/>
              <a:t>Staff members may have negative/indifferent attitudes</a:t>
            </a:r>
            <a:endParaRPr sz="1200"/>
          </a:p>
        </p:txBody>
      </p:sp>
      <p:sp>
        <p:nvSpPr>
          <p:cNvPr id="396" name="Google Shape;396;p40"/>
          <p:cNvSpPr/>
          <p:nvPr/>
        </p:nvSpPr>
        <p:spPr>
          <a:xfrm>
            <a:off x="4960000" y="2423250"/>
            <a:ext cx="3881100" cy="1668600"/>
          </a:xfrm>
          <a:prstGeom prst="rect">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0"/>
          <p:cNvSpPr txBox="1"/>
          <p:nvPr/>
        </p:nvSpPr>
        <p:spPr>
          <a:xfrm>
            <a:off x="4808625" y="2412100"/>
            <a:ext cx="4032600" cy="1662300"/>
          </a:xfrm>
          <a:prstGeom prst="rect">
            <a:avLst/>
          </a:prstGeom>
          <a:noFill/>
          <a:ln>
            <a:noFill/>
          </a:ln>
        </p:spPr>
        <p:txBody>
          <a:bodyPr anchorCtr="0" anchor="t" bIns="91425" lIns="91425" spcFirstLastPara="1" rIns="91425" wrap="square" tIns="91425">
            <a:spAutoFit/>
          </a:bodyPr>
          <a:lstStyle/>
          <a:p>
            <a:pPr indent="-304800" lvl="0" marL="457200" rtl="0" algn="l">
              <a:lnSpc>
                <a:spcPct val="100000"/>
              </a:lnSpc>
              <a:spcBef>
                <a:spcPts val="0"/>
              </a:spcBef>
              <a:spcAft>
                <a:spcPts val="0"/>
              </a:spcAft>
              <a:buSzPts val="1200"/>
              <a:buAutoNum type="arabicPeriod"/>
            </a:pPr>
            <a:r>
              <a:rPr lang="en" sz="1200"/>
              <a:t>Implement</a:t>
            </a:r>
            <a:r>
              <a:rPr lang="en" sz="1200"/>
              <a:t> a staff training program to encourage employees to embody the Disney spirit (positive energy) and improve the speed and quality of service (for food staff, in particular)</a:t>
            </a:r>
            <a:endParaRPr sz="1200"/>
          </a:p>
          <a:p>
            <a:pPr indent="-304800" lvl="0" marL="457200" rtl="0" algn="l">
              <a:lnSpc>
                <a:spcPct val="100000"/>
              </a:lnSpc>
              <a:spcBef>
                <a:spcPts val="0"/>
              </a:spcBef>
              <a:spcAft>
                <a:spcPts val="0"/>
              </a:spcAft>
              <a:buSzPts val="1200"/>
              <a:buAutoNum type="arabicPeriod"/>
            </a:pPr>
            <a:r>
              <a:rPr lang="en" sz="1200"/>
              <a:t>Invest into cleaning up and </a:t>
            </a:r>
            <a:r>
              <a:rPr lang="en" sz="1200"/>
              <a:t>renovating</a:t>
            </a:r>
            <a:r>
              <a:rPr lang="en" sz="1200"/>
              <a:t> the park (e.g., repainting walls and statues, trimming shrubs, etc.)</a:t>
            </a:r>
            <a:endParaRPr sz="1200"/>
          </a:p>
          <a:p>
            <a:pPr indent="-304800" lvl="0" marL="457200" rtl="0" algn="l">
              <a:lnSpc>
                <a:spcPct val="100000"/>
              </a:lnSpc>
              <a:spcBef>
                <a:spcPts val="0"/>
              </a:spcBef>
              <a:spcAft>
                <a:spcPts val="0"/>
              </a:spcAft>
              <a:buSzPts val="1200"/>
              <a:buAutoNum type="arabicPeriod"/>
            </a:pPr>
            <a:r>
              <a:rPr lang="en" sz="1200"/>
              <a:t>Either limit or ban smoking within the park</a:t>
            </a:r>
            <a:endParaRPr sz="1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1"/>
          <p:cNvSpPr txBox="1"/>
          <p:nvPr>
            <p:ph type="title"/>
          </p:nvPr>
        </p:nvSpPr>
        <p:spPr>
          <a:xfrm>
            <a:off x="682500" y="656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 </a:t>
            </a:r>
            <a:r>
              <a:rPr lang="en"/>
              <a:t>Common Themes for All Parks</a:t>
            </a:r>
            <a:endParaRPr/>
          </a:p>
        </p:txBody>
      </p:sp>
      <p:sp>
        <p:nvSpPr>
          <p:cNvPr id="403" name="Google Shape;403;p41"/>
          <p:cNvSpPr/>
          <p:nvPr/>
        </p:nvSpPr>
        <p:spPr>
          <a:xfrm>
            <a:off x="1621200" y="2231900"/>
            <a:ext cx="397800" cy="36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404" name="Google Shape;404;p41"/>
          <p:cNvSpPr txBox="1"/>
          <p:nvPr/>
        </p:nvSpPr>
        <p:spPr>
          <a:xfrm>
            <a:off x="2076500" y="2216750"/>
            <a:ext cx="149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Topic Themes</a:t>
            </a:r>
            <a:endParaRPr b="1"/>
          </a:p>
        </p:txBody>
      </p:sp>
      <p:sp>
        <p:nvSpPr>
          <p:cNvPr id="405" name="Google Shape;405;p41"/>
          <p:cNvSpPr/>
          <p:nvPr/>
        </p:nvSpPr>
        <p:spPr>
          <a:xfrm>
            <a:off x="5653725" y="2231900"/>
            <a:ext cx="397800" cy="36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406" name="Google Shape;406;p41"/>
          <p:cNvSpPr txBox="1"/>
          <p:nvPr/>
        </p:nvSpPr>
        <p:spPr>
          <a:xfrm>
            <a:off x="6109025" y="2216750"/>
            <a:ext cx="190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Recommendations</a:t>
            </a:r>
            <a:endParaRPr b="1"/>
          </a:p>
        </p:txBody>
      </p:sp>
      <p:sp>
        <p:nvSpPr>
          <p:cNvPr id="407" name="Google Shape;407;p41"/>
          <p:cNvSpPr/>
          <p:nvPr/>
        </p:nvSpPr>
        <p:spPr>
          <a:xfrm>
            <a:off x="682500" y="2728050"/>
            <a:ext cx="3881100" cy="2173200"/>
          </a:xfrm>
          <a:prstGeom prst="rect">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1"/>
          <p:cNvSpPr txBox="1"/>
          <p:nvPr/>
        </p:nvSpPr>
        <p:spPr>
          <a:xfrm>
            <a:off x="607325" y="2793100"/>
            <a:ext cx="3956400" cy="2031900"/>
          </a:xfrm>
          <a:prstGeom prst="rect">
            <a:avLst/>
          </a:prstGeom>
          <a:noFill/>
          <a:ln>
            <a:noFill/>
          </a:ln>
        </p:spPr>
        <p:txBody>
          <a:bodyPr anchorCtr="0" anchor="t" bIns="91425" lIns="91425" spcFirstLastPara="1" rIns="91425" wrap="square" tIns="91425">
            <a:spAutoFit/>
          </a:bodyPr>
          <a:lstStyle/>
          <a:p>
            <a:pPr indent="-304800" lvl="0" marL="457200" rtl="0" algn="l">
              <a:lnSpc>
                <a:spcPct val="100000"/>
              </a:lnSpc>
              <a:spcBef>
                <a:spcPts val="0"/>
              </a:spcBef>
              <a:spcAft>
                <a:spcPts val="0"/>
              </a:spcAft>
              <a:buSzPts val="1200"/>
              <a:buAutoNum type="arabicPeriod"/>
            </a:pPr>
            <a:r>
              <a:rPr lang="en" sz="1200"/>
              <a:t>Between the cost of </a:t>
            </a:r>
            <a:r>
              <a:rPr lang="en" sz="1200"/>
              <a:t>tickets, food, hotels, and any other products/services (Disney charges for everything), visiting Disneyland is extremely expensive, and the overall experience does not match the price.</a:t>
            </a:r>
            <a:endParaRPr sz="1200"/>
          </a:p>
          <a:p>
            <a:pPr indent="-304800" lvl="0" marL="457200" rtl="0" algn="l">
              <a:lnSpc>
                <a:spcPct val="100000"/>
              </a:lnSpc>
              <a:spcBef>
                <a:spcPts val="0"/>
              </a:spcBef>
              <a:spcAft>
                <a:spcPts val="0"/>
              </a:spcAft>
              <a:buSzPts val="1200"/>
              <a:buAutoNum type="arabicPeriod"/>
            </a:pPr>
            <a:r>
              <a:rPr lang="en" sz="1200"/>
              <a:t>Wait times are very long</a:t>
            </a:r>
            <a:endParaRPr sz="1200"/>
          </a:p>
          <a:p>
            <a:pPr indent="-304800" lvl="0" marL="457200" rtl="0" algn="l">
              <a:lnSpc>
                <a:spcPct val="100000"/>
              </a:lnSpc>
              <a:spcBef>
                <a:spcPts val="0"/>
              </a:spcBef>
              <a:spcAft>
                <a:spcPts val="0"/>
              </a:spcAft>
              <a:buSzPts val="1200"/>
              <a:buAutoNum type="arabicPeriod"/>
            </a:pPr>
            <a:r>
              <a:rPr lang="en" sz="1200"/>
              <a:t>Food is expensive, low-quality, and limited in variety.</a:t>
            </a:r>
            <a:endParaRPr sz="1200"/>
          </a:p>
          <a:p>
            <a:pPr indent="-304800" lvl="0" marL="457200" rtl="0" algn="l">
              <a:lnSpc>
                <a:spcPct val="100000"/>
              </a:lnSpc>
              <a:spcBef>
                <a:spcPts val="0"/>
              </a:spcBef>
              <a:spcAft>
                <a:spcPts val="0"/>
              </a:spcAft>
              <a:buSzPts val="1200"/>
              <a:buAutoNum type="arabicPeriod"/>
            </a:pPr>
            <a:r>
              <a:rPr lang="en" sz="1200"/>
              <a:t>Rides are frequently closed unexpectedly for maintenance </a:t>
            </a:r>
            <a:endParaRPr sz="1200"/>
          </a:p>
        </p:txBody>
      </p:sp>
      <p:sp>
        <p:nvSpPr>
          <p:cNvPr id="409" name="Google Shape;409;p41"/>
          <p:cNvSpPr/>
          <p:nvPr/>
        </p:nvSpPr>
        <p:spPr>
          <a:xfrm>
            <a:off x="4960000" y="2728050"/>
            <a:ext cx="3881100" cy="2097000"/>
          </a:xfrm>
          <a:prstGeom prst="rect">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1"/>
          <p:cNvSpPr txBox="1"/>
          <p:nvPr/>
        </p:nvSpPr>
        <p:spPr>
          <a:xfrm>
            <a:off x="4808625" y="2869300"/>
            <a:ext cx="3956400" cy="1662300"/>
          </a:xfrm>
          <a:prstGeom prst="rect">
            <a:avLst/>
          </a:prstGeom>
          <a:noFill/>
          <a:ln>
            <a:noFill/>
          </a:ln>
        </p:spPr>
        <p:txBody>
          <a:bodyPr anchorCtr="0" anchor="t" bIns="91425" lIns="91425" spcFirstLastPara="1" rIns="91425" wrap="square" tIns="91425">
            <a:spAutoFit/>
          </a:bodyPr>
          <a:lstStyle/>
          <a:p>
            <a:pPr indent="-304800" lvl="0" marL="457200" rtl="0" algn="l">
              <a:lnSpc>
                <a:spcPct val="100000"/>
              </a:lnSpc>
              <a:spcBef>
                <a:spcPts val="0"/>
              </a:spcBef>
              <a:spcAft>
                <a:spcPts val="0"/>
              </a:spcAft>
              <a:buSzPts val="1200"/>
              <a:buAutoNum type="arabicPeriod"/>
            </a:pPr>
            <a:r>
              <a:rPr lang="en" sz="1200"/>
              <a:t>Create an app that allows customers to book spots on rides </a:t>
            </a:r>
            <a:r>
              <a:rPr lang="en" sz="1200"/>
              <a:t>during peak hours </a:t>
            </a:r>
            <a:r>
              <a:rPr lang="en" sz="1200"/>
              <a:t>to minimize wait time.</a:t>
            </a:r>
            <a:endParaRPr sz="1200"/>
          </a:p>
          <a:p>
            <a:pPr indent="-304800" lvl="0" marL="457200" rtl="0" algn="l">
              <a:lnSpc>
                <a:spcPct val="100000"/>
              </a:lnSpc>
              <a:spcBef>
                <a:spcPts val="0"/>
              </a:spcBef>
              <a:spcAft>
                <a:spcPts val="0"/>
              </a:spcAft>
              <a:buSzPts val="1200"/>
              <a:buAutoNum type="arabicPeriod"/>
            </a:pPr>
            <a:r>
              <a:rPr lang="en" sz="1200"/>
              <a:t>Offer wider variety of food (not just fast food)</a:t>
            </a:r>
            <a:endParaRPr sz="1200"/>
          </a:p>
          <a:p>
            <a:pPr indent="-304800" lvl="0" marL="457200" rtl="0" algn="l">
              <a:lnSpc>
                <a:spcPct val="100000"/>
              </a:lnSpc>
              <a:spcBef>
                <a:spcPts val="0"/>
              </a:spcBef>
              <a:spcAft>
                <a:spcPts val="0"/>
              </a:spcAft>
              <a:buSzPts val="1200"/>
              <a:buAutoNum type="arabicPeriod"/>
            </a:pPr>
            <a:r>
              <a:rPr lang="en" sz="1200"/>
              <a:t>Spend more time on ride </a:t>
            </a:r>
            <a:r>
              <a:rPr lang="en" sz="1200"/>
              <a:t>maintenance</a:t>
            </a:r>
            <a:r>
              <a:rPr lang="en" sz="1200"/>
              <a:t> up front (before problems come up) to avoid unexpected ride closures.</a:t>
            </a:r>
            <a:endParaRPr sz="1200"/>
          </a:p>
          <a:p>
            <a:pPr indent="0" lvl="0" marL="457200" rtl="0" algn="l">
              <a:lnSpc>
                <a:spcPct val="100000"/>
              </a:lnSpc>
              <a:spcBef>
                <a:spcPts val="0"/>
              </a:spcBef>
              <a:spcAft>
                <a:spcPts val="0"/>
              </a:spcAft>
              <a:buNone/>
            </a:pPr>
            <a:r>
              <a:t/>
            </a:r>
            <a:endParaRPr sz="1200"/>
          </a:p>
        </p:txBody>
      </p:sp>
      <p:sp>
        <p:nvSpPr>
          <p:cNvPr id="411" name="Google Shape;411;p41"/>
          <p:cNvSpPr txBox="1"/>
          <p:nvPr/>
        </p:nvSpPr>
        <p:spPr>
          <a:xfrm>
            <a:off x="844400" y="1311300"/>
            <a:ext cx="7264200" cy="377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i="1" lang="en" sz="1250">
                <a:latin typeface="Raleway"/>
                <a:ea typeface="Raleway"/>
                <a:cs typeface="Raleway"/>
                <a:sym typeface="Raleway"/>
              </a:rPr>
              <a:t>“You have to approach Disney with the knowledge that it is </a:t>
            </a:r>
            <a:r>
              <a:rPr b="1" i="1" lang="en" sz="1250">
                <a:latin typeface="Raleway"/>
                <a:ea typeface="Raleway"/>
                <a:cs typeface="Raleway"/>
                <a:sym typeface="Raleway"/>
              </a:rPr>
              <a:t>over priced</a:t>
            </a:r>
            <a:r>
              <a:rPr b="1" i="1" lang="en" sz="1250">
                <a:latin typeface="Raleway"/>
                <a:ea typeface="Raleway"/>
                <a:cs typeface="Raleway"/>
                <a:sym typeface="Raleway"/>
              </a:rPr>
              <a:t> and crowded.”</a:t>
            </a:r>
            <a:endParaRPr b="1" i="1" sz="1250">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5"/>
          <p:cNvSpPr/>
          <p:nvPr/>
        </p:nvSpPr>
        <p:spPr>
          <a:xfrm>
            <a:off x="4553250" y="1652325"/>
            <a:ext cx="4546800" cy="3378900"/>
          </a:xfrm>
          <a:prstGeom prst="rect">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117650" y="1652325"/>
            <a:ext cx="4360800" cy="3378900"/>
          </a:xfrm>
          <a:prstGeom prst="rect">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txBox="1"/>
          <p:nvPr>
            <p:ph type="title"/>
          </p:nvPr>
        </p:nvSpPr>
        <p:spPr>
          <a:xfrm>
            <a:off x="682500" y="656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Scope</a:t>
            </a:r>
            <a:endParaRPr/>
          </a:p>
        </p:txBody>
      </p:sp>
      <p:sp>
        <p:nvSpPr>
          <p:cNvPr id="116" name="Google Shape;116;p15"/>
          <p:cNvSpPr txBox="1"/>
          <p:nvPr>
            <p:ph idx="4294967295" type="body"/>
          </p:nvPr>
        </p:nvSpPr>
        <p:spPr>
          <a:xfrm>
            <a:off x="-76200" y="1387750"/>
            <a:ext cx="4577100" cy="328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sz="950">
              <a:solidFill>
                <a:schemeClr val="dk2"/>
              </a:solidFill>
              <a:latin typeface="Arial"/>
              <a:ea typeface="Arial"/>
              <a:cs typeface="Arial"/>
              <a:sym typeface="Arial"/>
            </a:endParaRPr>
          </a:p>
          <a:p>
            <a:pPr indent="-288925" lvl="0" marL="457200" rtl="0" algn="l">
              <a:spcBef>
                <a:spcPts val="1200"/>
              </a:spcBef>
              <a:spcAft>
                <a:spcPts val="0"/>
              </a:spcAft>
              <a:buClr>
                <a:schemeClr val="dk2"/>
              </a:buClr>
              <a:buSzPts val="950"/>
              <a:buFont typeface="Arial"/>
              <a:buChar char="●"/>
            </a:pPr>
            <a:r>
              <a:rPr lang="en" sz="950">
                <a:solidFill>
                  <a:schemeClr val="dk2"/>
                </a:solidFill>
                <a:latin typeface="Arial"/>
                <a:ea typeface="Arial"/>
                <a:cs typeface="Arial"/>
                <a:sym typeface="Arial"/>
              </a:rPr>
              <a:t>Topic modeling can be used by Disney to automatically organize and categorize large collections of text data (in this case customer reviews). This can make it easier to analyze and understand the topics and sentiments that are prevalent in their customer feedback.</a:t>
            </a:r>
            <a:endParaRPr sz="950">
              <a:solidFill>
                <a:schemeClr val="dk2"/>
              </a:solidFill>
              <a:latin typeface="Arial"/>
              <a:ea typeface="Arial"/>
              <a:cs typeface="Arial"/>
              <a:sym typeface="Arial"/>
            </a:endParaRPr>
          </a:p>
          <a:p>
            <a:pPr indent="0" lvl="0" marL="457200" rtl="0" algn="l">
              <a:lnSpc>
                <a:spcPct val="100000"/>
              </a:lnSpc>
              <a:spcBef>
                <a:spcPts val="0"/>
              </a:spcBef>
              <a:spcAft>
                <a:spcPts val="0"/>
              </a:spcAft>
              <a:buNone/>
            </a:pPr>
            <a:r>
              <a:t/>
            </a:r>
            <a:endParaRPr sz="950">
              <a:solidFill>
                <a:schemeClr val="dk2"/>
              </a:solidFill>
              <a:latin typeface="Arial"/>
              <a:ea typeface="Arial"/>
              <a:cs typeface="Arial"/>
              <a:sym typeface="Arial"/>
            </a:endParaRPr>
          </a:p>
          <a:p>
            <a:pPr indent="-288925" lvl="0" marL="457200" rtl="0" algn="l">
              <a:spcBef>
                <a:spcPts val="0"/>
              </a:spcBef>
              <a:spcAft>
                <a:spcPts val="0"/>
              </a:spcAft>
              <a:buClr>
                <a:schemeClr val="dk2"/>
              </a:buClr>
              <a:buSzPts val="950"/>
              <a:buFont typeface="Arial"/>
              <a:buChar char="●"/>
            </a:pPr>
            <a:r>
              <a:rPr lang="en" sz="950">
                <a:solidFill>
                  <a:schemeClr val="dk2"/>
                </a:solidFill>
                <a:latin typeface="Arial"/>
                <a:ea typeface="Arial"/>
                <a:cs typeface="Arial"/>
                <a:sym typeface="Arial"/>
              </a:rPr>
              <a:t>Topic modeling can also be used to improve document search and retrieval, by identifying the main topics in a document and using those topics as keywords for search queries. This can help Disney to quickly find relevant documents and information within their internal review databases.</a:t>
            </a:r>
            <a:endParaRPr sz="950">
              <a:solidFill>
                <a:schemeClr val="dk2"/>
              </a:solidFill>
              <a:latin typeface="Arial"/>
              <a:ea typeface="Arial"/>
              <a:cs typeface="Arial"/>
              <a:sym typeface="Arial"/>
            </a:endParaRPr>
          </a:p>
          <a:p>
            <a:pPr indent="0" lvl="0" marL="457200" rtl="0" algn="l">
              <a:spcBef>
                <a:spcPts val="0"/>
              </a:spcBef>
              <a:spcAft>
                <a:spcPts val="0"/>
              </a:spcAft>
              <a:buNone/>
            </a:pPr>
            <a:r>
              <a:t/>
            </a:r>
            <a:endParaRPr sz="950">
              <a:solidFill>
                <a:schemeClr val="dk2"/>
              </a:solidFill>
              <a:latin typeface="Arial"/>
              <a:ea typeface="Arial"/>
              <a:cs typeface="Arial"/>
              <a:sym typeface="Arial"/>
            </a:endParaRPr>
          </a:p>
          <a:p>
            <a:pPr indent="-288925" lvl="0" marL="457200" rtl="0" algn="l">
              <a:spcBef>
                <a:spcPts val="0"/>
              </a:spcBef>
              <a:spcAft>
                <a:spcPts val="0"/>
              </a:spcAft>
              <a:buClr>
                <a:schemeClr val="dk2"/>
              </a:buClr>
              <a:buSzPts val="950"/>
              <a:buFont typeface="Arial"/>
              <a:buChar char="●"/>
            </a:pPr>
            <a:r>
              <a:rPr lang="en" sz="950">
                <a:solidFill>
                  <a:schemeClr val="dk2"/>
                </a:solidFill>
                <a:latin typeface="Arial"/>
                <a:ea typeface="Arial"/>
                <a:cs typeface="Arial"/>
                <a:sym typeface="Arial"/>
              </a:rPr>
              <a:t>Additionally, topic modeling can be used in conjunction with other natural language processing techniques, such as sentiment analysis, to gain deeper insights into customer opinions and preferences. For example, Disney could use topic modeling to identify the main topics of discussion in customer reviews, and then use sentiment analysis to determine the overall sentiment (positive, negative, or neutral) associated with those topics. This can provide valuable information for businesses looking to improve their products or services based on customer feedback.</a:t>
            </a:r>
            <a:endParaRPr sz="950">
              <a:solidFill>
                <a:schemeClr val="dk2"/>
              </a:solidFill>
              <a:latin typeface="Arial"/>
              <a:ea typeface="Arial"/>
              <a:cs typeface="Arial"/>
              <a:sym typeface="Arial"/>
            </a:endParaRPr>
          </a:p>
        </p:txBody>
      </p:sp>
      <p:sp>
        <p:nvSpPr>
          <p:cNvPr id="117" name="Google Shape;117;p15"/>
          <p:cNvSpPr txBox="1"/>
          <p:nvPr/>
        </p:nvSpPr>
        <p:spPr>
          <a:xfrm>
            <a:off x="4402325" y="1339150"/>
            <a:ext cx="4724100" cy="3679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b="1" sz="950">
              <a:solidFill>
                <a:schemeClr val="dk2"/>
              </a:solidFill>
            </a:endParaRPr>
          </a:p>
          <a:p>
            <a:pPr indent="-288925" lvl="0" marL="457200" rtl="0" algn="l">
              <a:lnSpc>
                <a:spcPct val="115000"/>
              </a:lnSpc>
              <a:spcBef>
                <a:spcPts val="1200"/>
              </a:spcBef>
              <a:spcAft>
                <a:spcPts val="0"/>
              </a:spcAft>
              <a:buClr>
                <a:schemeClr val="dk2"/>
              </a:buClr>
              <a:buSzPts val="950"/>
              <a:buChar char="●"/>
            </a:pPr>
            <a:r>
              <a:rPr lang="en" sz="950">
                <a:solidFill>
                  <a:schemeClr val="dk2"/>
                </a:solidFill>
              </a:rPr>
              <a:t>Sentiment analysis can be used by Disney to automatically classify and analyze the sentiment (positive, negative, or neutral) of large volumes of text data, such as customer reviews, social media posts, and survey responses (independent of the “star” rating of the review). This can provide valuable insights into customer opinions and preferences, and help businesses to identify areas for improvement in their products or services.</a:t>
            </a:r>
            <a:endParaRPr sz="950">
              <a:solidFill>
                <a:schemeClr val="dk2"/>
              </a:solidFill>
            </a:endParaRPr>
          </a:p>
          <a:p>
            <a:pPr indent="0" lvl="0" marL="457200" rtl="0" algn="l">
              <a:lnSpc>
                <a:spcPct val="115000"/>
              </a:lnSpc>
              <a:spcBef>
                <a:spcPts val="0"/>
              </a:spcBef>
              <a:spcAft>
                <a:spcPts val="0"/>
              </a:spcAft>
              <a:buNone/>
            </a:pPr>
            <a:r>
              <a:t/>
            </a:r>
            <a:endParaRPr sz="950">
              <a:solidFill>
                <a:schemeClr val="dk2"/>
              </a:solidFill>
            </a:endParaRPr>
          </a:p>
          <a:p>
            <a:pPr indent="-288925" lvl="0" marL="457200" rtl="0" algn="l">
              <a:lnSpc>
                <a:spcPct val="115000"/>
              </a:lnSpc>
              <a:spcBef>
                <a:spcPts val="0"/>
              </a:spcBef>
              <a:spcAft>
                <a:spcPts val="0"/>
              </a:spcAft>
              <a:buClr>
                <a:schemeClr val="dk2"/>
              </a:buClr>
              <a:buSzPts val="950"/>
              <a:buChar char="●"/>
            </a:pPr>
            <a:r>
              <a:rPr lang="en" sz="950">
                <a:solidFill>
                  <a:schemeClr val="dk2"/>
                </a:solidFill>
              </a:rPr>
              <a:t>Sentiment analysis can also be used to monitor and track changes in customer sentiment over time. For example, Disney could use sentiment analysis to track the overall sentiment of customer reviews for a particular branch/location or product, and use this information to identify trends and changes in customer satisfaction.</a:t>
            </a:r>
            <a:endParaRPr sz="950">
              <a:solidFill>
                <a:schemeClr val="dk2"/>
              </a:solidFill>
            </a:endParaRPr>
          </a:p>
          <a:p>
            <a:pPr indent="0" lvl="0" marL="457200" rtl="0" algn="l">
              <a:lnSpc>
                <a:spcPct val="115000"/>
              </a:lnSpc>
              <a:spcBef>
                <a:spcPts val="0"/>
              </a:spcBef>
              <a:spcAft>
                <a:spcPts val="0"/>
              </a:spcAft>
              <a:buNone/>
            </a:pPr>
            <a:r>
              <a:t/>
            </a:r>
            <a:endParaRPr sz="950">
              <a:solidFill>
                <a:schemeClr val="dk2"/>
              </a:solidFill>
            </a:endParaRPr>
          </a:p>
          <a:p>
            <a:pPr indent="-288925" lvl="0" marL="457200" rtl="0" algn="l">
              <a:lnSpc>
                <a:spcPct val="115000"/>
              </a:lnSpc>
              <a:spcBef>
                <a:spcPts val="0"/>
              </a:spcBef>
              <a:spcAft>
                <a:spcPts val="0"/>
              </a:spcAft>
              <a:buClr>
                <a:schemeClr val="dk2"/>
              </a:buClr>
              <a:buSzPts val="950"/>
              <a:buChar char="●"/>
            </a:pPr>
            <a:r>
              <a:rPr lang="en" sz="950">
                <a:solidFill>
                  <a:schemeClr val="dk2"/>
                </a:solidFill>
              </a:rPr>
              <a:t>Additionally, sentiment analysis can be used in conjunction with other natural language processing techniques, such as topic modeling, to gain deeper insights into customer feedback. For example, a business could use sentiment analysis to determine the overall sentiment associated with specific topics or themes identified through topic modeling, and use this information to prioritize areas for improvement in their products or services.</a:t>
            </a:r>
            <a:endParaRPr sz="950">
              <a:solidFill>
                <a:schemeClr val="dk2"/>
              </a:solidFill>
            </a:endParaRPr>
          </a:p>
        </p:txBody>
      </p:sp>
      <p:sp>
        <p:nvSpPr>
          <p:cNvPr id="118" name="Google Shape;118;p15"/>
          <p:cNvSpPr txBox="1"/>
          <p:nvPr/>
        </p:nvSpPr>
        <p:spPr>
          <a:xfrm>
            <a:off x="5486725" y="1339150"/>
            <a:ext cx="3000000" cy="330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 sz="950">
                <a:solidFill>
                  <a:schemeClr val="dk2"/>
                </a:solidFill>
              </a:rPr>
              <a:t>Sentiment Analysis </a:t>
            </a:r>
            <a:endParaRPr>
              <a:solidFill>
                <a:schemeClr val="dk2"/>
              </a:solidFill>
            </a:endParaRPr>
          </a:p>
        </p:txBody>
      </p:sp>
      <p:sp>
        <p:nvSpPr>
          <p:cNvPr id="119" name="Google Shape;119;p15"/>
          <p:cNvSpPr txBox="1"/>
          <p:nvPr/>
        </p:nvSpPr>
        <p:spPr>
          <a:xfrm>
            <a:off x="798050" y="1339150"/>
            <a:ext cx="3000000" cy="330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 sz="950">
                <a:solidFill>
                  <a:schemeClr val="dk2"/>
                </a:solidFill>
              </a:rPr>
              <a:t>Topic Modeling </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6"/>
          <p:cNvSpPr/>
          <p:nvPr/>
        </p:nvSpPr>
        <p:spPr>
          <a:xfrm>
            <a:off x="2483025" y="1396650"/>
            <a:ext cx="4609200" cy="754200"/>
          </a:xfrm>
          <a:prstGeom prst="rect">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txBox="1"/>
          <p:nvPr>
            <p:ph type="title"/>
          </p:nvPr>
        </p:nvSpPr>
        <p:spPr>
          <a:xfrm>
            <a:off x="682500" y="656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 Info</a:t>
            </a:r>
            <a:endParaRPr/>
          </a:p>
        </p:txBody>
      </p:sp>
      <p:sp>
        <p:nvSpPr>
          <p:cNvPr id="126" name="Google Shape;126;p16"/>
          <p:cNvSpPr txBox="1"/>
          <p:nvPr/>
        </p:nvSpPr>
        <p:spPr>
          <a:xfrm>
            <a:off x="1899413" y="1505713"/>
            <a:ext cx="3297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p>
        </p:txBody>
      </p:sp>
      <p:sp>
        <p:nvSpPr>
          <p:cNvPr id="127" name="Google Shape;127;p16"/>
          <p:cNvSpPr txBox="1"/>
          <p:nvPr/>
        </p:nvSpPr>
        <p:spPr>
          <a:xfrm>
            <a:off x="2236688" y="1499675"/>
            <a:ext cx="4855500" cy="754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300"/>
              <a:t>42,000 R</a:t>
            </a:r>
            <a:r>
              <a:rPr b="1" lang="en" sz="1300"/>
              <a:t>eviews of 3 Disneyland Branches (Paris, California and Hong Kong) by visitors on Tripadvisor</a:t>
            </a:r>
            <a:endParaRPr b="1" sz="1300"/>
          </a:p>
          <a:p>
            <a:pPr indent="0" lvl="0" marL="0" rtl="0" algn="l">
              <a:spcBef>
                <a:spcPts val="0"/>
              </a:spcBef>
              <a:spcAft>
                <a:spcPts val="0"/>
              </a:spcAft>
              <a:buNone/>
            </a:pPr>
            <a:r>
              <a:t/>
            </a:r>
            <a:endParaRPr sz="1100"/>
          </a:p>
        </p:txBody>
      </p:sp>
      <p:graphicFrame>
        <p:nvGraphicFramePr>
          <p:cNvPr id="128" name="Google Shape;128;p16"/>
          <p:cNvGraphicFramePr/>
          <p:nvPr/>
        </p:nvGraphicFramePr>
        <p:xfrm>
          <a:off x="2236688" y="2245250"/>
          <a:ext cx="3000000" cy="3000000"/>
        </p:xfrm>
        <a:graphic>
          <a:graphicData uri="http://schemas.openxmlformats.org/drawingml/2006/table">
            <a:tbl>
              <a:tblPr>
                <a:noFill/>
                <a:tableStyleId>{51C59985-E9BD-44BC-906A-895CF0C07E65}</a:tableStyleId>
              </a:tblPr>
              <a:tblGrid>
                <a:gridCol w="1948350"/>
                <a:gridCol w="2907150"/>
              </a:tblGrid>
              <a:tr h="311225">
                <a:tc>
                  <a:txBody>
                    <a:bodyPr/>
                    <a:lstStyle/>
                    <a:p>
                      <a:pPr indent="0" lvl="0" marL="0" rtl="0" algn="l">
                        <a:spcBef>
                          <a:spcPts val="0"/>
                        </a:spcBef>
                        <a:spcAft>
                          <a:spcPts val="0"/>
                        </a:spcAft>
                        <a:buNone/>
                      </a:pPr>
                      <a:r>
                        <a:rPr b="1" lang="en" sz="1000"/>
                        <a:t>Variable</a:t>
                      </a:r>
                      <a:endParaRPr b="1" sz="1000"/>
                    </a:p>
                  </a:txBody>
                  <a:tcPr marT="91425" marB="91425" marR="91425" marL="91425"/>
                </a:tc>
                <a:tc>
                  <a:txBody>
                    <a:bodyPr/>
                    <a:lstStyle/>
                    <a:p>
                      <a:pPr indent="0" lvl="0" marL="0" rtl="0" algn="l">
                        <a:spcBef>
                          <a:spcPts val="0"/>
                        </a:spcBef>
                        <a:spcAft>
                          <a:spcPts val="0"/>
                        </a:spcAft>
                        <a:buNone/>
                      </a:pPr>
                      <a:r>
                        <a:rPr b="1" lang="en" sz="1000"/>
                        <a:t>Definition</a:t>
                      </a:r>
                      <a:endParaRPr b="1" sz="1000"/>
                    </a:p>
                  </a:txBody>
                  <a:tcPr marT="91425" marB="91425" marR="91425" marL="91425"/>
                </a:tc>
              </a:tr>
              <a:tr h="311225">
                <a:tc>
                  <a:txBody>
                    <a:bodyPr/>
                    <a:lstStyle/>
                    <a:p>
                      <a:pPr indent="0" lvl="0" marL="0" rtl="0" algn="l">
                        <a:spcBef>
                          <a:spcPts val="0"/>
                        </a:spcBef>
                        <a:spcAft>
                          <a:spcPts val="0"/>
                        </a:spcAft>
                        <a:buNone/>
                      </a:pPr>
                      <a:r>
                        <a:rPr lang="en" sz="1000"/>
                        <a:t>Review_ID</a:t>
                      </a:r>
                      <a:endParaRPr sz="1000"/>
                    </a:p>
                  </a:txBody>
                  <a:tcPr marT="91425" marB="91425" marR="91425" marL="91425"/>
                </a:tc>
                <a:tc>
                  <a:txBody>
                    <a:bodyPr/>
                    <a:lstStyle/>
                    <a:p>
                      <a:pPr indent="0" lvl="0" marL="0" rtl="0" algn="l">
                        <a:spcBef>
                          <a:spcPts val="0"/>
                        </a:spcBef>
                        <a:spcAft>
                          <a:spcPts val="0"/>
                        </a:spcAft>
                        <a:buNone/>
                      </a:pPr>
                      <a:r>
                        <a:rPr lang="en" sz="1000"/>
                        <a:t>Unique id for each review</a:t>
                      </a:r>
                      <a:endParaRPr sz="1000"/>
                    </a:p>
                  </a:txBody>
                  <a:tcPr marT="91425" marB="91425" marR="91425" marL="91425"/>
                </a:tc>
              </a:tr>
              <a:tr h="353350">
                <a:tc>
                  <a:txBody>
                    <a:bodyPr/>
                    <a:lstStyle/>
                    <a:p>
                      <a:pPr indent="0" lvl="0" marL="0" rtl="0" algn="l">
                        <a:spcBef>
                          <a:spcPts val="0"/>
                        </a:spcBef>
                        <a:spcAft>
                          <a:spcPts val="0"/>
                        </a:spcAft>
                        <a:buNone/>
                      </a:pPr>
                      <a:r>
                        <a:rPr lang="en" sz="1000">
                          <a:solidFill>
                            <a:schemeClr val="dk1"/>
                          </a:solidFill>
                        </a:rPr>
                        <a:t>Rating</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From 1 (unsatisfied) to 5 (satisfied)</a:t>
                      </a:r>
                      <a:endParaRPr sz="1000">
                        <a:solidFill>
                          <a:schemeClr val="dk1"/>
                        </a:solidFill>
                      </a:endParaRPr>
                    </a:p>
                  </a:txBody>
                  <a:tcPr marT="91425" marB="91425" marR="91425" marL="91425"/>
                </a:tc>
              </a:tr>
              <a:tr h="311225">
                <a:tc>
                  <a:txBody>
                    <a:bodyPr/>
                    <a:lstStyle/>
                    <a:p>
                      <a:pPr indent="0" lvl="0" marL="0" rtl="0" algn="l">
                        <a:spcBef>
                          <a:spcPts val="0"/>
                        </a:spcBef>
                        <a:spcAft>
                          <a:spcPts val="0"/>
                        </a:spcAft>
                        <a:buNone/>
                      </a:pPr>
                      <a:r>
                        <a:rPr lang="en" sz="1000"/>
                        <a:t>Year_Month</a:t>
                      </a:r>
                      <a:endParaRPr sz="1000"/>
                    </a:p>
                  </a:txBody>
                  <a:tcPr marT="91425" marB="91425" marR="91425" marL="91425"/>
                </a:tc>
                <a:tc>
                  <a:txBody>
                    <a:bodyPr/>
                    <a:lstStyle/>
                    <a:p>
                      <a:pPr indent="0" lvl="0" marL="0" rtl="0" algn="l">
                        <a:spcBef>
                          <a:spcPts val="0"/>
                        </a:spcBef>
                        <a:spcAft>
                          <a:spcPts val="0"/>
                        </a:spcAft>
                        <a:buNone/>
                      </a:pPr>
                      <a:r>
                        <a:rPr lang="en" sz="1000"/>
                        <a:t>Date reviewer visited theme park</a:t>
                      </a:r>
                      <a:endParaRPr sz="1000"/>
                    </a:p>
                  </a:txBody>
                  <a:tcPr marT="91425" marB="91425" marR="91425" marL="91425"/>
                </a:tc>
              </a:tr>
              <a:tr h="311225">
                <a:tc>
                  <a:txBody>
                    <a:bodyPr/>
                    <a:lstStyle/>
                    <a:p>
                      <a:pPr indent="0" lvl="0" marL="0" rtl="0" algn="l">
                        <a:spcBef>
                          <a:spcPts val="0"/>
                        </a:spcBef>
                        <a:spcAft>
                          <a:spcPts val="0"/>
                        </a:spcAft>
                        <a:buNone/>
                      </a:pPr>
                      <a:r>
                        <a:rPr lang="en" sz="1000"/>
                        <a:t>Reviewer_Location</a:t>
                      </a:r>
                      <a:endParaRPr sz="1000"/>
                    </a:p>
                  </a:txBody>
                  <a:tcPr marT="91425" marB="91425" marR="91425" marL="91425"/>
                </a:tc>
                <a:tc>
                  <a:txBody>
                    <a:bodyPr/>
                    <a:lstStyle/>
                    <a:p>
                      <a:pPr indent="0" lvl="0" marL="0" rtl="0" algn="l">
                        <a:spcBef>
                          <a:spcPts val="0"/>
                        </a:spcBef>
                        <a:spcAft>
                          <a:spcPts val="0"/>
                        </a:spcAft>
                        <a:buNone/>
                      </a:pPr>
                      <a:r>
                        <a:rPr lang="en" sz="1000"/>
                        <a:t>C</a:t>
                      </a:r>
                      <a:r>
                        <a:rPr lang="en" sz="1000"/>
                        <a:t>ountry of origin of visitor</a:t>
                      </a:r>
                      <a:endParaRPr sz="1000"/>
                    </a:p>
                  </a:txBody>
                  <a:tcPr marT="91425" marB="91425" marR="91425" marL="91425"/>
                </a:tc>
              </a:tr>
              <a:tr h="311225">
                <a:tc>
                  <a:txBody>
                    <a:bodyPr/>
                    <a:lstStyle/>
                    <a:p>
                      <a:pPr indent="0" lvl="0" marL="0" rtl="0" algn="l">
                        <a:spcBef>
                          <a:spcPts val="0"/>
                        </a:spcBef>
                        <a:spcAft>
                          <a:spcPts val="0"/>
                        </a:spcAft>
                        <a:buNone/>
                      </a:pPr>
                      <a:r>
                        <a:rPr lang="en" sz="1000">
                          <a:solidFill>
                            <a:schemeClr val="dk1"/>
                          </a:solidFill>
                        </a:rPr>
                        <a:t>Review_Text</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Comments made by visitor</a:t>
                      </a:r>
                      <a:endParaRPr sz="1000">
                        <a:solidFill>
                          <a:schemeClr val="dk1"/>
                        </a:solidFill>
                      </a:endParaRPr>
                    </a:p>
                  </a:txBody>
                  <a:tcPr marT="91425" marB="91425" marR="91425" marL="91425"/>
                </a:tc>
              </a:tr>
              <a:tr h="311225">
                <a:tc>
                  <a:txBody>
                    <a:bodyPr/>
                    <a:lstStyle/>
                    <a:p>
                      <a:pPr indent="0" lvl="0" marL="0" rtl="0" algn="l">
                        <a:spcBef>
                          <a:spcPts val="0"/>
                        </a:spcBef>
                        <a:spcAft>
                          <a:spcPts val="0"/>
                        </a:spcAft>
                        <a:buNone/>
                      </a:pPr>
                      <a:r>
                        <a:rPr lang="en" sz="1000">
                          <a:solidFill>
                            <a:schemeClr val="dk1"/>
                          </a:solidFill>
                        </a:rPr>
                        <a:t>Disneyland_Branch</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Location of Disneyland Park</a:t>
                      </a:r>
                      <a:endParaRPr sz="1000">
                        <a:solidFill>
                          <a:schemeClr val="dk1"/>
                        </a:solidFill>
                      </a:endParaRPr>
                    </a:p>
                  </a:txBody>
                  <a:tcPr marT="91425" marB="91425" marR="91425" marL="91425"/>
                </a:tc>
              </a:tr>
            </a:tbl>
          </a:graphicData>
        </a:graphic>
      </p:graphicFrame>
      <p:sp>
        <p:nvSpPr>
          <p:cNvPr id="129" name="Google Shape;129;p16"/>
          <p:cNvSpPr txBox="1"/>
          <p:nvPr/>
        </p:nvSpPr>
        <p:spPr>
          <a:xfrm>
            <a:off x="7392600" y="4450800"/>
            <a:ext cx="1751400" cy="692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100"/>
              <a:t>Only variables in green and the first 10,000 rows were used</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p:nvPr/>
        </p:nvSpPr>
        <p:spPr>
          <a:xfrm>
            <a:off x="3339450" y="2317452"/>
            <a:ext cx="2617500" cy="1768200"/>
          </a:xfrm>
          <a:prstGeom prst="rect">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a:off x="6283100" y="2317452"/>
            <a:ext cx="2617500" cy="1768200"/>
          </a:xfrm>
          <a:prstGeom prst="rect">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p:nvPr/>
        </p:nvSpPr>
        <p:spPr>
          <a:xfrm>
            <a:off x="405400" y="2317452"/>
            <a:ext cx="2617500" cy="1768200"/>
          </a:xfrm>
          <a:prstGeom prst="rect">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txBox="1"/>
          <p:nvPr>
            <p:ph type="title"/>
          </p:nvPr>
        </p:nvSpPr>
        <p:spPr>
          <a:xfrm>
            <a:off x="682500" y="656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Text Preprocessing </a:t>
            </a:r>
            <a:endParaRPr/>
          </a:p>
        </p:txBody>
      </p:sp>
      <p:sp>
        <p:nvSpPr>
          <p:cNvPr id="138" name="Google Shape;138;p17"/>
          <p:cNvSpPr/>
          <p:nvPr/>
        </p:nvSpPr>
        <p:spPr>
          <a:xfrm>
            <a:off x="586900" y="1850900"/>
            <a:ext cx="397800" cy="36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39" name="Google Shape;139;p17"/>
          <p:cNvSpPr txBox="1"/>
          <p:nvPr/>
        </p:nvSpPr>
        <p:spPr>
          <a:xfrm>
            <a:off x="1042200" y="1835750"/>
            <a:ext cx="150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Regex cleaning</a:t>
            </a:r>
            <a:endParaRPr b="1"/>
          </a:p>
        </p:txBody>
      </p:sp>
      <p:sp>
        <p:nvSpPr>
          <p:cNvPr id="140" name="Google Shape;140;p17"/>
          <p:cNvSpPr/>
          <p:nvPr/>
        </p:nvSpPr>
        <p:spPr>
          <a:xfrm>
            <a:off x="3585450" y="1850900"/>
            <a:ext cx="397800" cy="36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41" name="Google Shape;141;p17"/>
          <p:cNvSpPr txBox="1"/>
          <p:nvPr/>
        </p:nvSpPr>
        <p:spPr>
          <a:xfrm>
            <a:off x="4040750" y="1835750"/>
            <a:ext cx="187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Remove stopwords</a:t>
            </a:r>
            <a:endParaRPr b="1"/>
          </a:p>
        </p:txBody>
      </p:sp>
      <p:sp>
        <p:nvSpPr>
          <p:cNvPr id="142" name="Google Shape;142;p17"/>
          <p:cNvSpPr/>
          <p:nvPr/>
        </p:nvSpPr>
        <p:spPr>
          <a:xfrm>
            <a:off x="6342050" y="1835750"/>
            <a:ext cx="397800" cy="36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143" name="Google Shape;143;p17"/>
          <p:cNvSpPr txBox="1"/>
          <p:nvPr/>
        </p:nvSpPr>
        <p:spPr>
          <a:xfrm>
            <a:off x="6804325" y="1820600"/>
            <a:ext cx="230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Drop uncommon words</a:t>
            </a:r>
            <a:endParaRPr b="1"/>
          </a:p>
        </p:txBody>
      </p:sp>
      <p:sp>
        <p:nvSpPr>
          <p:cNvPr id="144" name="Google Shape;144;p17"/>
          <p:cNvSpPr txBox="1"/>
          <p:nvPr/>
        </p:nvSpPr>
        <p:spPr>
          <a:xfrm>
            <a:off x="405400" y="2431900"/>
            <a:ext cx="2617500" cy="1539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100"/>
              <a:t>- Remove punctuation</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rPr lang="en" sz="1100"/>
              <a:t>- Convert to lowercase</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rPr lang="en" sz="1100"/>
              <a:t>- Remove common entities via Textacy</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rPr lang="en" sz="1100"/>
              <a:t>- Clean out Disney location references</a:t>
            </a:r>
            <a:endParaRPr sz="1100"/>
          </a:p>
          <a:p>
            <a:pPr indent="0" lvl="0" marL="0" rtl="0" algn="l">
              <a:lnSpc>
                <a:spcPct val="100000"/>
              </a:lnSpc>
              <a:spcBef>
                <a:spcPts val="0"/>
              </a:spcBef>
              <a:spcAft>
                <a:spcPts val="0"/>
              </a:spcAft>
              <a:buNone/>
            </a:pPr>
            <a:r>
              <a:t/>
            </a:r>
            <a:endParaRPr sz="1100"/>
          </a:p>
        </p:txBody>
      </p:sp>
      <p:sp>
        <p:nvSpPr>
          <p:cNvPr id="145" name="Google Shape;145;p17"/>
          <p:cNvSpPr txBox="1"/>
          <p:nvPr/>
        </p:nvSpPr>
        <p:spPr>
          <a:xfrm>
            <a:off x="3458550" y="2598850"/>
            <a:ext cx="2617500" cy="1031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100"/>
              <a:t>- Remove common stopwords that didn’t add value to our model</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rPr lang="en" sz="1100"/>
              <a:t>- Added 42 custom stopwords</a:t>
            </a:r>
            <a:endParaRPr sz="1100"/>
          </a:p>
          <a:p>
            <a:pPr indent="0" lvl="0" marL="0" rtl="0" algn="l">
              <a:lnSpc>
                <a:spcPct val="100000"/>
              </a:lnSpc>
              <a:spcBef>
                <a:spcPts val="0"/>
              </a:spcBef>
              <a:spcAft>
                <a:spcPts val="0"/>
              </a:spcAft>
              <a:buNone/>
            </a:pPr>
            <a:r>
              <a:t/>
            </a:r>
            <a:endParaRPr sz="1100"/>
          </a:p>
        </p:txBody>
      </p:sp>
      <p:sp>
        <p:nvSpPr>
          <p:cNvPr id="146" name="Google Shape;146;p17"/>
          <p:cNvSpPr txBox="1"/>
          <p:nvPr/>
        </p:nvSpPr>
        <p:spPr>
          <a:xfrm>
            <a:off x="6437750" y="2768200"/>
            <a:ext cx="2617500" cy="692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100"/>
              <a:t>- Drop words with less than 5 appearances</a:t>
            </a:r>
            <a:endParaRPr sz="1100"/>
          </a:p>
          <a:p>
            <a:pPr indent="0" lvl="0" marL="0" rtl="0" algn="l">
              <a:lnSpc>
                <a:spcPct val="100000"/>
              </a:lnSpc>
              <a:spcBef>
                <a:spcPts val="0"/>
              </a:spcBef>
              <a:spcAft>
                <a:spcPts val="0"/>
              </a:spcAft>
              <a:buNone/>
            </a:pPr>
            <a:r>
              <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8"/>
          <p:cNvSpPr/>
          <p:nvPr/>
        </p:nvSpPr>
        <p:spPr>
          <a:xfrm>
            <a:off x="459100" y="1374850"/>
            <a:ext cx="3669900" cy="922500"/>
          </a:xfrm>
          <a:prstGeom prst="rect">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p:nvPr/>
        </p:nvSpPr>
        <p:spPr>
          <a:xfrm>
            <a:off x="4772725" y="1329975"/>
            <a:ext cx="3669900" cy="922500"/>
          </a:xfrm>
          <a:prstGeom prst="rect">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txBox="1"/>
          <p:nvPr>
            <p:ph type="title"/>
          </p:nvPr>
        </p:nvSpPr>
        <p:spPr>
          <a:xfrm>
            <a:off x="682500" y="656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Visualizations</a:t>
            </a:r>
            <a:endParaRPr/>
          </a:p>
        </p:txBody>
      </p:sp>
      <p:pic>
        <p:nvPicPr>
          <p:cNvPr id="154" name="Google Shape;154;p18"/>
          <p:cNvPicPr preferRelativeResize="0"/>
          <p:nvPr/>
        </p:nvPicPr>
        <p:blipFill>
          <a:blip r:embed="rId3">
            <a:alphaModFix/>
          </a:blip>
          <a:stretch>
            <a:fillRect/>
          </a:stretch>
        </p:blipFill>
        <p:spPr>
          <a:xfrm>
            <a:off x="419375" y="2764725"/>
            <a:ext cx="3669875" cy="1903300"/>
          </a:xfrm>
          <a:prstGeom prst="rect">
            <a:avLst/>
          </a:prstGeom>
          <a:noFill/>
          <a:ln>
            <a:noFill/>
          </a:ln>
        </p:spPr>
      </p:pic>
      <p:pic>
        <p:nvPicPr>
          <p:cNvPr id="155" name="Google Shape;155;p18"/>
          <p:cNvPicPr preferRelativeResize="0"/>
          <p:nvPr/>
        </p:nvPicPr>
        <p:blipFill>
          <a:blip r:embed="rId4">
            <a:alphaModFix/>
          </a:blip>
          <a:stretch>
            <a:fillRect/>
          </a:stretch>
        </p:blipFill>
        <p:spPr>
          <a:xfrm>
            <a:off x="4360125" y="2212025"/>
            <a:ext cx="4495099" cy="2826250"/>
          </a:xfrm>
          <a:prstGeom prst="rect">
            <a:avLst/>
          </a:prstGeom>
          <a:noFill/>
          <a:ln>
            <a:noFill/>
          </a:ln>
        </p:spPr>
      </p:pic>
      <p:sp>
        <p:nvSpPr>
          <p:cNvPr id="156" name="Google Shape;156;p18"/>
          <p:cNvSpPr txBox="1"/>
          <p:nvPr/>
        </p:nvSpPr>
        <p:spPr>
          <a:xfrm>
            <a:off x="4946350" y="1514175"/>
            <a:ext cx="3590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There were very few negative reviews, while </a:t>
            </a:r>
            <a:r>
              <a:rPr lang="en" sz="1200"/>
              <a:t>ratings 4 and 5 took up the majority.</a:t>
            </a:r>
            <a:endParaRPr sz="1200"/>
          </a:p>
        </p:txBody>
      </p:sp>
      <p:sp>
        <p:nvSpPr>
          <p:cNvPr id="157" name="Google Shape;157;p18"/>
          <p:cNvSpPr txBox="1"/>
          <p:nvPr/>
        </p:nvSpPr>
        <p:spPr>
          <a:xfrm>
            <a:off x="498850" y="1472850"/>
            <a:ext cx="3590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Most common words seems to be on the positive side, along with themes related people and attraction names.</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19"/>
          <p:cNvPicPr preferRelativeResize="0"/>
          <p:nvPr/>
        </p:nvPicPr>
        <p:blipFill>
          <a:blip r:embed="rId3">
            <a:alphaModFix amt="30000"/>
          </a:blip>
          <a:stretch>
            <a:fillRect/>
          </a:stretch>
        </p:blipFill>
        <p:spPr>
          <a:xfrm>
            <a:off x="0" y="32025"/>
            <a:ext cx="9315373" cy="5239900"/>
          </a:xfrm>
          <a:prstGeom prst="rect">
            <a:avLst/>
          </a:prstGeom>
          <a:noFill/>
          <a:ln>
            <a:noFill/>
          </a:ln>
          <a:effectLst>
            <a:outerShdw blurRad="57150" rotWithShape="0" algn="bl" dir="5400000" dist="19050">
              <a:srgbClr val="000000">
                <a:alpha val="50000"/>
              </a:srgbClr>
            </a:outerShdw>
          </a:effectLst>
        </p:spPr>
      </p:pic>
      <p:sp>
        <p:nvSpPr>
          <p:cNvPr id="163" name="Google Shape;163;p19"/>
          <p:cNvSpPr txBox="1"/>
          <p:nvPr>
            <p:ph type="ctrTitle"/>
          </p:nvPr>
        </p:nvSpPr>
        <p:spPr>
          <a:xfrm>
            <a:off x="729450" y="1322450"/>
            <a:ext cx="6425400" cy="157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t>Sentiment Analysis</a:t>
            </a: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0"/>
          <p:cNvSpPr/>
          <p:nvPr/>
        </p:nvSpPr>
        <p:spPr>
          <a:xfrm>
            <a:off x="3222325" y="1525849"/>
            <a:ext cx="4206600" cy="715200"/>
          </a:xfrm>
          <a:prstGeom prst="rect">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p:nvPr/>
        </p:nvSpPr>
        <p:spPr>
          <a:xfrm>
            <a:off x="3222325" y="2360574"/>
            <a:ext cx="4206600" cy="715200"/>
          </a:xfrm>
          <a:prstGeom prst="rect">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0"/>
          <p:cNvSpPr/>
          <p:nvPr/>
        </p:nvSpPr>
        <p:spPr>
          <a:xfrm>
            <a:off x="3222325" y="3195299"/>
            <a:ext cx="4206600" cy="715200"/>
          </a:xfrm>
          <a:prstGeom prst="rect">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0"/>
          <p:cNvSpPr txBox="1"/>
          <p:nvPr>
            <p:ph type="title"/>
          </p:nvPr>
        </p:nvSpPr>
        <p:spPr>
          <a:xfrm>
            <a:off x="682500" y="656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Sentiment Analysis Overview</a:t>
            </a:r>
            <a:endParaRPr/>
          </a:p>
        </p:txBody>
      </p:sp>
      <p:sp>
        <p:nvSpPr>
          <p:cNvPr id="172" name="Google Shape;172;p20"/>
          <p:cNvSpPr/>
          <p:nvPr/>
        </p:nvSpPr>
        <p:spPr>
          <a:xfrm>
            <a:off x="1577500" y="1698500"/>
            <a:ext cx="397800" cy="36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73" name="Google Shape;173;p20"/>
          <p:cNvSpPr txBox="1"/>
          <p:nvPr/>
        </p:nvSpPr>
        <p:spPr>
          <a:xfrm>
            <a:off x="2032800" y="1683350"/>
            <a:ext cx="6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Goal</a:t>
            </a:r>
            <a:endParaRPr b="1"/>
          </a:p>
        </p:txBody>
      </p:sp>
      <p:sp>
        <p:nvSpPr>
          <p:cNvPr id="174" name="Google Shape;174;p20"/>
          <p:cNvSpPr txBox="1"/>
          <p:nvPr/>
        </p:nvSpPr>
        <p:spPr>
          <a:xfrm>
            <a:off x="3350700" y="1606400"/>
            <a:ext cx="4078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200"/>
              <a:t>Build a model that can classify reviews into either positive, neutral, or negative reviews </a:t>
            </a:r>
            <a:endParaRPr sz="1200"/>
          </a:p>
        </p:txBody>
      </p:sp>
      <p:sp>
        <p:nvSpPr>
          <p:cNvPr id="175" name="Google Shape;175;p20"/>
          <p:cNvSpPr/>
          <p:nvPr/>
        </p:nvSpPr>
        <p:spPr>
          <a:xfrm>
            <a:off x="1577500" y="2557200"/>
            <a:ext cx="397800" cy="36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76" name="Google Shape;176;p20"/>
          <p:cNvSpPr txBox="1"/>
          <p:nvPr/>
        </p:nvSpPr>
        <p:spPr>
          <a:xfrm>
            <a:off x="2032800" y="2542050"/>
            <a:ext cx="6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Data</a:t>
            </a:r>
            <a:endParaRPr b="1"/>
          </a:p>
        </p:txBody>
      </p:sp>
      <p:sp>
        <p:nvSpPr>
          <p:cNvPr id="177" name="Google Shape;177;p20"/>
          <p:cNvSpPr/>
          <p:nvPr/>
        </p:nvSpPr>
        <p:spPr>
          <a:xfrm>
            <a:off x="1577500" y="3362525"/>
            <a:ext cx="397800" cy="36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178" name="Google Shape;178;p20"/>
          <p:cNvSpPr txBox="1"/>
          <p:nvPr/>
        </p:nvSpPr>
        <p:spPr>
          <a:xfrm>
            <a:off x="2032800" y="3347375"/>
            <a:ext cx="131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Exploration</a:t>
            </a:r>
            <a:endParaRPr b="1"/>
          </a:p>
        </p:txBody>
      </p:sp>
      <p:sp>
        <p:nvSpPr>
          <p:cNvPr id="179" name="Google Shape;179;p20"/>
          <p:cNvSpPr txBox="1"/>
          <p:nvPr/>
        </p:nvSpPr>
        <p:spPr>
          <a:xfrm>
            <a:off x="3350700" y="2457325"/>
            <a:ext cx="4078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200"/>
              <a:t>75% will be used for training the model while the other 25% will be used for testing its performance</a:t>
            </a:r>
            <a:endParaRPr sz="1200"/>
          </a:p>
        </p:txBody>
      </p:sp>
      <p:sp>
        <p:nvSpPr>
          <p:cNvPr id="180" name="Google Shape;180;p20"/>
          <p:cNvSpPr txBox="1"/>
          <p:nvPr/>
        </p:nvSpPr>
        <p:spPr>
          <a:xfrm>
            <a:off x="3350700" y="3368250"/>
            <a:ext cx="4024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Use countvectorizer and to explore patterns in the data</a:t>
            </a:r>
            <a:endParaRPr sz="1200"/>
          </a:p>
        </p:txBody>
      </p:sp>
      <p:sp>
        <p:nvSpPr>
          <p:cNvPr id="181" name="Google Shape;181;p20"/>
          <p:cNvSpPr/>
          <p:nvPr/>
        </p:nvSpPr>
        <p:spPr>
          <a:xfrm>
            <a:off x="3222313" y="4030024"/>
            <a:ext cx="4206600" cy="715200"/>
          </a:xfrm>
          <a:prstGeom prst="rect">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p:nvPr/>
        </p:nvSpPr>
        <p:spPr>
          <a:xfrm>
            <a:off x="1577488" y="4167850"/>
            <a:ext cx="397800" cy="36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183" name="Google Shape;183;p20"/>
          <p:cNvSpPr txBox="1"/>
          <p:nvPr/>
        </p:nvSpPr>
        <p:spPr>
          <a:xfrm>
            <a:off x="2032788" y="4152700"/>
            <a:ext cx="131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Method</a:t>
            </a:r>
            <a:endParaRPr b="1"/>
          </a:p>
        </p:txBody>
      </p:sp>
      <p:sp>
        <p:nvSpPr>
          <p:cNvPr id="184" name="Google Shape;184;p20"/>
          <p:cNvSpPr txBox="1"/>
          <p:nvPr/>
        </p:nvSpPr>
        <p:spPr>
          <a:xfrm>
            <a:off x="3350688" y="4202975"/>
            <a:ext cx="383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Experiment with various machine learning models</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682500" y="656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Categorization of Ratings</a:t>
            </a:r>
            <a:endParaRPr/>
          </a:p>
        </p:txBody>
      </p:sp>
      <p:grpSp>
        <p:nvGrpSpPr>
          <p:cNvPr id="190" name="Google Shape;190;p21"/>
          <p:cNvGrpSpPr/>
          <p:nvPr/>
        </p:nvGrpSpPr>
        <p:grpSpPr>
          <a:xfrm>
            <a:off x="4875025" y="1910575"/>
            <a:ext cx="3619321" cy="2571750"/>
            <a:chOff x="4210475" y="2415625"/>
            <a:chExt cx="3619321" cy="2571750"/>
          </a:xfrm>
        </p:grpSpPr>
        <p:pic>
          <p:nvPicPr>
            <p:cNvPr id="191" name="Google Shape;191;p21"/>
            <p:cNvPicPr preferRelativeResize="0"/>
            <p:nvPr/>
          </p:nvPicPr>
          <p:blipFill>
            <a:blip r:embed="rId3">
              <a:alphaModFix/>
            </a:blip>
            <a:stretch>
              <a:fillRect/>
            </a:stretch>
          </p:blipFill>
          <p:spPr>
            <a:xfrm>
              <a:off x="4210475" y="2415625"/>
              <a:ext cx="2887462" cy="2571750"/>
            </a:xfrm>
            <a:prstGeom prst="rect">
              <a:avLst/>
            </a:prstGeom>
            <a:noFill/>
            <a:ln>
              <a:noFill/>
            </a:ln>
          </p:spPr>
        </p:pic>
        <p:pic>
          <p:nvPicPr>
            <p:cNvPr id="192" name="Google Shape;192;p21"/>
            <p:cNvPicPr preferRelativeResize="0"/>
            <p:nvPr/>
          </p:nvPicPr>
          <p:blipFill>
            <a:blip r:embed="rId4">
              <a:alphaModFix/>
            </a:blip>
            <a:stretch>
              <a:fillRect/>
            </a:stretch>
          </p:blipFill>
          <p:spPr>
            <a:xfrm>
              <a:off x="7049300" y="3225050"/>
              <a:ext cx="780496" cy="535200"/>
            </a:xfrm>
            <a:prstGeom prst="rect">
              <a:avLst/>
            </a:prstGeom>
            <a:noFill/>
            <a:ln>
              <a:noFill/>
            </a:ln>
          </p:spPr>
        </p:pic>
      </p:grpSp>
      <p:sp>
        <p:nvSpPr>
          <p:cNvPr id="193" name="Google Shape;193;p21"/>
          <p:cNvSpPr txBox="1"/>
          <p:nvPr/>
        </p:nvSpPr>
        <p:spPr>
          <a:xfrm>
            <a:off x="4689550" y="1538300"/>
            <a:ext cx="3619200" cy="400200"/>
          </a:xfrm>
          <a:prstGeom prst="rect">
            <a:avLst/>
          </a:prstGeom>
          <a:noFill/>
          <a:ln>
            <a:noFill/>
          </a:ln>
        </p:spPr>
        <p:txBody>
          <a:bodyPr anchorCtr="0" anchor="t" bIns="91425" lIns="91425" spcFirstLastPara="1" rIns="91425" wrap="square" tIns="91425">
            <a:spAutoFit/>
          </a:bodyPr>
          <a:lstStyle/>
          <a:p>
            <a:pPr indent="0" lvl="0" marL="914400" rtl="0" algn="l">
              <a:spcBef>
                <a:spcPts val="0"/>
              </a:spcBef>
              <a:spcAft>
                <a:spcPts val="0"/>
              </a:spcAft>
              <a:buNone/>
            </a:pPr>
            <a:r>
              <a:rPr lang="en"/>
              <a:t>Sentiment Distribution</a:t>
            </a:r>
            <a:endParaRPr/>
          </a:p>
        </p:txBody>
      </p:sp>
      <p:sp>
        <p:nvSpPr>
          <p:cNvPr id="194" name="Google Shape;194;p21"/>
          <p:cNvSpPr txBox="1"/>
          <p:nvPr/>
        </p:nvSpPr>
        <p:spPr>
          <a:xfrm>
            <a:off x="597125" y="1461350"/>
            <a:ext cx="3590400" cy="5541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Due to the large number of 4 and 5 ratings, we decided to categorize them as positive. </a:t>
            </a:r>
            <a:endParaRPr sz="1200"/>
          </a:p>
        </p:txBody>
      </p:sp>
      <p:sp>
        <p:nvSpPr>
          <p:cNvPr id="195" name="Google Shape;195;p21"/>
          <p:cNvSpPr/>
          <p:nvPr/>
        </p:nvSpPr>
        <p:spPr>
          <a:xfrm>
            <a:off x="967075" y="2326725"/>
            <a:ext cx="1133400" cy="554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Positive</a:t>
            </a:r>
            <a:endParaRPr/>
          </a:p>
        </p:txBody>
      </p:sp>
      <p:sp>
        <p:nvSpPr>
          <p:cNvPr id="196" name="Google Shape;196;p21"/>
          <p:cNvSpPr txBox="1"/>
          <p:nvPr/>
        </p:nvSpPr>
        <p:spPr>
          <a:xfrm>
            <a:off x="2226250" y="2403675"/>
            <a:ext cx="150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Ratings: 4 and 5</a:t>
            </a:r>
            <a:endParaRPr/>
          </a:p>
        </p:txBody>
      </p:sp>
      <p:sp>
        <p:nvSpPr>
          <p:cNvPr id="197" name="Google Shape;197;p21"/>
          <p:cNvSpPr/>
          <p:nvPr/>
        </p:nvSpPr>
        <p:spPr>
          <a:xfrm>
            <a:off x="967075" y="3016588"/>
            <a:ext cx="1133400" cy="554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Neutral</a:t>
            </a:r>
            <a:endParaRPr/>
          </a:p>
        </p:txBody>
      </p:sp>
      <p:sp>
        <p:nvSpPr>
          <p:cNvPr id="198" name="Google Shape;198;p21"/>
          <p:cNvSpPr/>
          <p:nvPr/>
        </p:nvSpPr>
        <p:spPr>
          <a:xfrm>
            <a:off x="967075" y="3706475"/>
            <a:ext cx="1133400" cy="554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Negative</a:t>
            </a:r>
            <a:endParaRPr/>
          </a:p>
        </p:txBody>
      </p:sp>
      <p:sp>
        <p:nvSpPr>
          <p:cNvPr id="199" name="Google Shape;199;p21"/>
          <p:cNvSpPr txBox="1"/>
          <p:nvPr/>
        </p:nvSpPr>
        <p:spPr>
          <a:xfrm>
            <a:off x="2226250" y="3093550"/>
            <a:ext cx="150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Ratings: 3</a:t>
            </a:r>
            <a:endParaRPr/>
          </a:p>
        </p:txBody>
      </p:sp>
      <p:sp>
        <p:nvSpPr>
          <p:cNvPr id="200" name="Google Shape;200;p21"/>
          <p:cNvSpPr txBox="1"/>
          <p:nvPr/>
        </p:nvSpPr>
        <p:spPr>
          <a:xfrm>
            <a:off x="2226250" y="3783425"/>
            <a:ext cx="150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Ratings: 1 and 2</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