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238ab4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238ab4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238ab4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238ab4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238ab4c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238ab4c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238ab4c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238ab4c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238ab4c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238ab4c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238ab4c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6238ab4c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238ab4c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238ab4c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238ab4c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238ab4c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238ab4c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238ab4c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238ab4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6238ab4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monthly crime type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d5727ef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d5727ef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238ab4c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238ab4c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6238ab4c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6238ab4c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238ab4c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238ab4c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238ab4c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238ab4c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6238ab4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6238ab4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238ab4c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238ab4c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238ab4c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238ab4c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6238ab4c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6238ab4c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6238ab4c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6238ab4c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6238ab4c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238ab4c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238ab4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238ab4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9f454f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9f454f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9f454f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9f454f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238ab4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238ab4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238ab4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238ab4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238ab4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238ab4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238ab4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238ab4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aggle.com/sumaiaparveenshupti/los-angeles-crime-data-20102020?select=Crime_Data_from_2010_to_2019.csv" TargetMode="External"/><Relationship Id="rId4" Type="http://schemas.openxmlformats.org/officeDocument/2006/relationships/hyperlink" Target="https://data.census.gov/cedsci/" TargetMode="External"/><Relationship Id="rId5" Type="http://schemas.openxmlformats.org/officeDocument/2006/relationships/hyperlink" Target="https://data.census.gov/cedsci/table?q=income&amp;g=0400000US06%248600000&amp;tid=ACSST5Y2019.S1901&amp;hidePreview=true" TargetMode="External"/><Relationship Id="rId6" Type="http://schemas.openxmlformats.org/officeDocument/2006/relationships/hyperlink" Target="https://data.census.gov/cedsci/table?q=unemployment&amp;g=0400000US06%248600000&amp;tid=ACSST5Y2019.S2301&amp;hidePreview=true" TargetMode="External"/><Relationship Id="rId7" Type="http://schemas.openxmlformats.org/officeDocument/2006/relationships/hyperlink" Target="https://data.census.gov/cedsci/table?q=demographic&amp;g=0400000US06%248600000&amp;tid=ACSDP5Y2019.DP05&amp;hidePreview=true" TargetMode="External"/><Relationship Id="rId8" Type="http://schemas.openxmlformats.org/officeDocument/2006/relationships/hyperlink" Target="https://maps.googleapis.com/maps/api/geocode/json?latlng=34.0197,-118.2749&amp;ke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28513" y="33686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Group 7: Pratik Khadse</a:t>
            </a:r>
            <a:r>
              <a:rPr b="1" lang="en" sz="1900"/>
              <a:t>, </a:t>
            </a:r>
            <a:r>
              <a:rPr b="1" lang="en" sz="1900"/>
              <a:t>Hsuan-Ting (Tommy) Wu,</a:t>
            </a:r>
            <a:endParaRPr b="1" sz="1900"/>
          </a:p>
          <a:p>
            <a:pPr indent="0" lvl="0" marL="0" rtl="0" algn="ctr">
              <a:spcBef>
                <a:spcPts val="0"/>
              </a:spcBef>
              <a:spcAft>
                <a:spcPts val="0"/>
              </a:spcAft>
              <a:buNone/>
            </a:pPr>
            <a:r>
              <a:rPr b="1" lang="en" sz="1900"/>
              <a:t>Nishkarsh Khokhar, Falak Jain</a:t>
            </a:r>
            <a:r>
              <a:rPr b="1" lang="en" sz="1900"/>
              <a:t>, Yi-Ching (Millie) Lin </a:t>
            </a:r>
            <a:endParaRPr b="1" sz="1900"/>
          </a:p>
          <a:p>
            <a:pPr indent="0" lvl="0" marL="0" rtl="0" algn="ctr">
              <a:spcBef>
                <a:spcPts val="0"/>
              </a:spcBef>
              <a:spcAft>
                <a:spcPts val="0"/>
              </a:spcAft>
              <a:buNone/>
            </a:pPr>
            <a:r>
              <a:t/>
            </a:r>
            <a:endParaRPr b="1" sz="3000">
              <a:solidFill>
                <a:srgbClr val="351C75"/>
              </a:solidFill>
            </a:endParaRPr>
          </a:p>
        </p:txBody>
      </p:sp>
      <p:cxnSp>
        <p:nvCxnSpPr>
          <p:cNvPr id="55" name="Google Shape;55;p13"/>
          <p:cNvCxnSpPr/>
          <p:nvPr/>
        </p:nvCxnSpPr>
        <p:spPr>
          <a:xfrm>
            <a:off x="1210225" y="1098175"/>
            <a:ext cx="6757200" cy="11100"/>
          </a:xfrm>
          <a:prstGeom prst="straightConnector1">
            <a:avLst/>
          </a:prstGeom>
          <a:noFill/>
          <a:ln cap="flat" cmpd="sng" w="19050">
            <a:solidFill>
              <a:schemeClr val="dk2"/>
            </a:solidFill>
            <a:prstDash val="solid"/>
            <a:round/>
            <a:headEnd len="med" w="med" type="none"/>
            <a:tailEnd len="med" w="med" type="none"/>
          </a:ln>
        </p:spPr>
      </p:cxnSp>
      <p:cxnSp>
        <p:nvCxnSpPr>
          <p:cNvPr id="56" name="Google Shape;56;p13"/>
          <p:cNvCxnSpPr/>
          <p:nvPr/>
        </p:nvCxnSpPr>
        <p:spPr>
          <a:xfrm>
            <a:off x="1210225" y="2470775"/>
            <a:ext cx="6757200" cy="11100"/>
          </a:xfrm>
          <a:prstGeom prst="straightConnector1">
            <a:avLst/>
          </a:prstGeom>
          <a:noFill/>
          <a:ln cap="flat" cmpd="sng" w="19050">
            <a:solidFill>
              <a:schemeClr val="dk2"/>
            </a:solidFill>
            <a:prstDash val="solid"/>
            <a:round/>
            <a:headEnd len="med" w="med" type="none"/>
            <a:tailEnd len="med" w="med" type="none"/>
          </a:ln>
        </p:spPr>
      </p:cxnSp>
      <p:sp>
        <p:nvSpPr>
          <p:cNvPr id="57" name="Google Shape;57;p13"/>
          <p:cNvSpPr txBox="1"/>
          <p:nvPr>
            <p:ph idx="1" type="subTitle"/>
          </p:nvPr>
        </p:nvSpPr>
        <p:spPr>
          <a:xfrm>
            <a:off x="497738" y="1248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351C75"/>
                </a:solidFill>
              </a:rPr>
              <a:t>Did covid-19 impact crime in </a:t>
            </a:r>
            <a:endParaRPr b="1" sz="3000">
              <a:solidFill>
                <a:srgbClr val="351C75"/>
              </a:solidFill>
            </a:endParaRPr>
          </a:p>
          <a:p>
            <a:pPr indent="0" lvl="0" marL="0" rtl="0" algn="ctr">
              <a:spcBef>
                <a:spcPts val="0"/>
              </a:spcBef>
              <a:spcAft>
                <a:spcPts val="0"/>
              </a:spcAft>
              <a:buNone/>
            </a:pPr>
            <a:r>
              <a:rPr b="1" lang="en" sz="3000">
                <a:solidFill>
                  <a:srgbClr val="351C75"/>
                </a:solidFill>
              </a:rPr>
              <a:t>Los Angeles?</a:t>
            </a:r>
            <a:endParaRPr b="1" sz="30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2. US Census </a:t>
            </a:r>
            <a:endParaRPr sz="1800">
              <a:solidFill>
                <a:schemeClr val="dk2"/>
              </a:solidFill>
            </a:endParaRPr>
          </a:p>
        </p:txBody>
      </p:sp>
      <p:sp>
        <p:nvSpPr>
          <p:cNvPr id="128" name="Google Shape;128;p22"/>
          <p:cNvSpPr txBox="1"/>
          <p:nvPr/>
        </p:nvSpPr>
        <p:spPr>
          <a:xfrm>
            <a:off x="459450" y="1223725"/>
            <a:ext cx="8225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source: United States Census Bureau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dataset includes Unemployment rate / Median household income / Population in each ZCTA zip code in LA county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Years: 2011 - 2019, based on American Community Survey data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27 csv files total</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9" name="Google Shape;129;p22"/>
          <p:cNvPicPr preferRelativeResize="0"/>
          <p:nvPr/>
        </p:nvPicPr>
        <p:blipFill>
          <a:blip r:embed="rId3">
            <a:alphaModFix/>
          </a:blip>
          <a:stretch>
            <a:fillRect/>
          </a:stretch>
        </p:blipFill>
        <p:spPr>
          <a:xfrm>
            <a:off x="79200" y="2802000"/>
            <a:ext cx="8985600" cy="1995975"/>
          </a:xfrm>
          <a:prstGeom prst="rect">
            <a:avLst/>
          </a:prstGeom>
          <a:noFill/>
          <a:ln>
            <a:noFill/>
          </a:ln>
        </p:spPr>
      </p:pic>
      <p:sp>
        <p:nvSpPr>
          <p:cNvPr id="130" name="Google Shape;130;p22"/>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Dataset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Step1</a:t>
            </a:r>
            <a:r>
              <a:rPr lang="en" sz="1800">
                <a:solidFill>
                  <a:schemeClr val="dk2"/>
                </a:solidFill>
              </a:rPr>
              <a:t>. </a:t>
            </a:r>
            <a:r>
              <a:rPr lang="en" sz="1800">
                <a:solidFill>
                  <a:schemeClr val="dk2"/>
                </a:solidFill>
              </a:rPr>
              <a:t>Census Data</a:t>
            </a:r>
            <a:endParaRPr sz="1800">
              <a:solidFill>
                <a:schemeClr val="dk2"/>
              </a:solidFill>
            </a:endParaRPr>
          </a:p>
        </p:txBody>
      </p:sp>
      <p:sp>
        <p:nvSpPr>
          <p:cNvPr id="136" name="Google Shape;136;p23"/>
          <p:cNvSpPr txBox="1"/>
          <p:nvPr/>
        </p:nvSpPr>
        <p:spPr>
          <a:xfrm>
            <a:off x="459450" y="1223725"/>
            <a:ext cx="8494200" cy="42162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Choose specific columns from data set:</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Households!!Estimate!!Median income (dollars)</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Percent!!EMPLOYMENT STATUS!!Percent Unemployed</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Estimate!!SEX AND AGE!!Total population</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Added year for year file</a:t>
            </a:r>
            <a:endParaRPr sz="1550">
              <a:solidFill>
                <a:schemeClr val="dk2"/>
              </a:solidFill>
            </a:endParaRPr>
          </a:p>
          <a:p>
            <a:pPr indent="-327025" lvl="0" marL="457200" rtl="0" algn="l">
              <a:spcBef>
                <a:spcPts val="0"/>
              </a:spcBef>
              <a:spcAft>
                <a:spcPts val="0"/>
              </a:spcAft>
              <a:buClr>
                <a:schemeClr val="dk2"/>
              </a:buClr>
              <a:buSzPts val="1550"/>
              <a:buChar char="●"/>
            </a:pPr>
            <a:r>
              <a:rPr lang="en" sz="1550">
                <a:solidFill>
                  <a:schemeClr val="dk2"/>
                </a:solidFill>
              </a:rPr>
              <a:t>2010/2020/2021: Estimated using average percentage for each zipcode from the 9 years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Extracted zip code from original format</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Combine population/unemployment rate/income into one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1949727" y="3534325"/>
            <a:ext cx="5513649" cy="1456775"/>
          </a:xfrm>
          <a:prstGeom prst="rect">
            <a:avLst/>
          </a:prstGeom>
          <a:noFill/>
          <a:ln>
            <a:noFill/>
          </a:ln>
        </p:spPr>
      </p:pic>
      <p:sp>
        <p:nvSpPr>
          <p:cNvPr id="138" name="Google Shape;138;p23"/>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Step2</a:t>
            </a:r>
            <a:r>
              <a:rPr lang="en" sz="1800">
                <a:solidFill>
                  <a:schemeClr val="dk2"/>
                </a:solidFill>
              </a:rPr>
              <a:t>. Connect crime with census data</a:t>
            </a:r>
            <a:endParaRPr sz="1800">
              <a:solidFill>
                <a:schemeClr val="dk2"/>
              </a:solidFill>
            </a:endParaRPr>
          </a:p>
        </p:txBody>
      </p:sp>
      <p:sp>
        <p:nvSpPr>
          <p:cNvPr id="144" name="Google Shape;144;p24"/>
          <p:cNvSpPr txBox="1"/>
          <p:nvPr/>
        </p:nvSpPr>
        <p:spPr>
          <a:xfrm>
            <a:off x="459450" y="1223725"/>
            <a:ext cx="8583600" cy="39777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Census data left join zip/area dataframe</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Remove zip codes from census that did not have crime data</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Group by area and year</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Population: Sum</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Unemployment rate / Income: Average</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Crime: From crime dataset, find average monthly number of crimes (2021 divide by 5)</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Combine into one dataframe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24"/>
          <p:cNvPicPr preferRelativeResize="0"/>
          <p:nvPr/>
        </p:nvPicPr>
        <p:blipFill>
          <a:blip r:embed="rId3">
            <a:alphaModFix/>
          </a:blip>
          <a:stretch>
            <a:fillRect/>
          </a:stretch>
        </p:blipFill>
        <p:spPr>
          <a:xfrm>
            <a:off x="695325" y="3352800"/>
            <a:ext cx="7753350" cy="1638300"/>
          </a:xfrm>
          <a:prstGeom prst="rect">
            <a:avLst/>
          </a:prstGeom>
          <a:noFill/>
          <a:ln>
            <a:noFill/>
          </a:ln>
        </p:spPr>
      </p:pic>
      <p:sp>
        <p:nvSpPr>
          <p:cNvPr id="146" name="Google Shape;146;p2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nvSpPr>
        <p:spPr>
          <a:xfrm>
            <a:off x="215150" y="86113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1. </a:t>
            </a:r>
            <a:r>
              <a:rPr lang="en" sz="1600">
                <a:solidFill>
                  <a:schemeClr val="dk2"/>
                </a:solidFill>
              </a:rPr>
              <a:t>Number of Crimes by Crime Type</a:t>
            </a:r>
            <a:endParaRPr>
              <a:solidFill>
                <a:schemeClr val="dk2"/>
              </a:solidFill>
            </a:endParaRPr>
          </a:p>
        </p:txBody>
      </p:sp>
      <p:pic>
        <p:nvPicPr>
          <p:cNvPr id="152" name="Google Shape;152;p25"/>
          <p:cNvPicPr preferRelativeResize="0"/>
          <p:nvPr/>
        </p:nvPicPr>
        <p:blipFill>
          <a:blip r:embed="rId3">
            <a:alphaModFix/>
          </a:blip>
          <a:stretch>
            <a:fillRect/>
          </a:stretch>
        </p:blipFill>
        <p:spPr>
          <a:xfrm>
            <a:off x="754325" y="1292250"/>
            <a:ext cx="7635350" cy="3235225"/>
          </a:xfrm>
          <a:prstGeom prst="rect">
            <a:avLst/>
          </a:prstGeom>
          <a:noFill/>
          <a:ln>
            <a:noFill/>
          </a:ln>
        </p:spPr>
      </p:pic>
      <p:sp>
        <p:nvSpPr>
          <p:cNvPr id="153" name="Google Shape;153;p25"/>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Assault with deadly weapons are the most common crimes, followed by vehicle theft </a:t>
            </a:r>
            <a:endParaRPr>
              <a:solidFill>
                <a:schemeClr val="dk2"/>
              </a:solidFill>
            </a:endParaRPr>
          </a:p>
        </p:txBody>
      </p:sp>
      <p:cxnSp>
        <p:nvCxnSpPr>
          <p:cNvPr id="154" name="Google Shape;154;p25"/>
          <p:cNvCxnSpPr>
            <a:stCxn id="153" idx="1"/>
          </p:cNvCxnSpPr>
          <p:nvPr/>
        </p:nvCxnSpPr>
        <p:spPr>
          <a:xfrm flipH="1" rot="10800000">
            <a:off x="694775" y="4672850"/>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55" name="Google Shape;155;p25"/>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229975" y="72308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2</a:t>
            </a:r>
            <a:r>
              <a:rPr lang="en" sz="1600">
                <a:solidFill>
                  <a:schemeClr val="dk2"/>
                </a:solidFill>
              </a:rPr>
              <a:t>. </a:t>
            </a:r>
            <a:r>
              <a:rPr lang="en" sz="1600">
                <a:solidFill>
                  <a:schemeClr val="dk2"/>
                </a:solidFill>
              </a:rPr>
              <a:t>Proportion of Crime by Area Name and Crime Type</a:t>
            </a:r>
            <a:endParaRPr>
              <a:solidFill>
                <a:schemeClr val="dk2"/>
              </a:solidFill>
            </a:endParaRPr>
          </a:p>
        </p:txBody>
      </p:sp>
      <p:sp>
        <p:nvSpPr>
          <p:cNvPr id="161" name="Google Shape;161;p26"/>
          <p:cNvSpPr txBox="1"/>
          <p:nvPr/>
        </p:nvSpPr>
        <p:spPr>
          <a:xfrm>
            <a:off x="1355900" y="4482350"/>
            <a:ext cx="74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For each area in LA, deadly weapon assault(red) is the most common crime type, followed by vehicle theft(orange)</a:t>
            </a:r>
            <a:endParaRPr>
              <a:solidFill>
                <a:schemeClr val="dk2"/>
              </a:solidFill>
            </a:endParaRPr>
          </a:p>
        </p:txBody>
      </p:sp>
      <p:cxnSp>
        <p:nvCxnSpPr>
          <p:cNvPr id="162" name="Google Shape;162;p26"/>
          <p:cNvCxnSpPr/>
          <p:nvPr/>
        </p:nvCxnSpPr>
        <p:spPr>
          <a:xfrm flipH="1" rot="10800000">
            <a:off x="694775" y="4690875"/>
            <a:ext cx="582600" cy="9600"/>
          </a:xfrm>
          <a:prstGeom prst="straightConnector1">
            <a:avLst/>
          </a:prstGeom>
          <a:noFill/>
          <a:ln cap="flat" cmpd="sng" w="28575">
            <a:solidFill>
              <a:schemeClr val="dk2"/>
            </a:solidFill>
            <a:prstDash val="solid"/>
            <a:round/>
            <a:headEnd len="med" w="med" type="none"/>
            <a:tailEnd len="med" w="med" type="triangle"/>
          </a:ln>
        </p:spPr>
      </p:cxnSp>
      <p:grpSp>
        <p:nvGrpSpPr>
          <p:cNvPr id="163" name="Google Shape;163;p26"/>
          <p:cNvGrpSpPr/>
          <p:nvPr/>
        </p:nvGrpSpPr>
        <p:grpSpPr>
          <a:xfrm>
            <a:off x="839023" y="1154199"/>
            <a:ext cx="7621136" cy="3395170"/>
            <a:chOff x="73100" y="1080600"/>
            <a:chExt cx="8997799" cy="4064125"/>
          </a:xfrm>
        </p:grpSpPr>
        <p:pic>
          <p:nvPicPr>
            <p:cNvPr id="164" name="Google Shape;164;p26"/>
            <p:cNvPicPr preferRelativeResize="0"/>
            <p:nvPr/>
          </p:nvPicPr>
          <p:blipFill>
            <a:blip r:embed="rId3">
              <a:alphaModFix/>
            </a:blip>
            <a:stretch>
              <a:fillRect/>
            </a:stretch>
          </p:blipFill>
          <p:spPr>
            <a:xfrm>
              <a:off x="73100" y="1082125"/>
              <a:ext cx="8997799" cy="4046526"/>
            </a:xfrm>
            <a:prstGeom prst="rect">
              <a:avLst/>
            </a:prstGeom>
            <a:noFill/>
            <a:ln>
              <a:noFill/>
            </a:ln>
          </p:spPr>
        </p:pic>
        <p:sp>
          <p:nvSpPr>
            <p:cNvPr id="165" name="Google Shape;165;p26"/>
            <p:cNvSpPr/>
            <p:nvPr/>
          </p:nvSpPr>
          <p:spPr>
            <a:xfrm>
              <a:off x="8317700" y="1098325"/>
              <a:ext cx="682200" cy="40464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1908975" y="1080600"/>
              <a:ext cx="1166100" cy="404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6"/>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229975" y="72308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lang="en" sz="1600">
                <a:solidFill>
                  <a:schemeClr val="dk2"/>
                </a:solidFill>
              </a:rPr>
              <a:t>3. Heat Map for Crime Type by Area Name</a:t>
            </a:r>
            <a:endParaRPr>
              <a:solidFill>
                <a:schemeClr val="dk2"/>
              </a:solidFill>
            </a:endParaRPr>
          </a:p>
        </p:txBody>
      </p:sp>
      <p:sp>
        <p:nvSpPr>
          <p:cNvPr id="173" name="Google Shape;173;p27"/>
          <p:cNvSpPr txBox="1"/>
          <p:nvPr/>
        </p:nvSpPr>
        <p:spPr>
          <a:xfrm>
            <a:off x="1355900" y="4482350"/>
            <a:ext cx="741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Previous slide’s information in a heatmap to highlight which areas are particularly dangerous(darker the worse)</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cxnSp>
        <p:nvCxnSpPr>
          <p:cNvPr id="174" name="Google Shape;174;p27"/>
          <p:cNvCxnSpPr/>
          <p:nvPr/>
        </p:nvCxnSpPr>
        <p:spPr>
          <a:xfrm flipH="1" rot="10800000">
            <a:off x="694775" y="4690875"/>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175" name="Google Shape;175;p27"/>
          <p:cNvPicPr preferRelativeResize="0"/>
          <p:nvPr/>
        </p:nvPicPr>
        <p:blipFill>
          <a:blip r:embed="rId3">
            <a:alphaModFix/>
          </a:blip>
          <a:stretch>
            <a:fillRect/>
          </a:stretch>
        </p:blipFill>
        <p:spPr>
          <a:xfrm>
            <a:off x="1106638" y="1135588"/>
            <a:ext cx="7085876" cy="3388424"/>
          </a:xfrm>
          <a:prstGeom prst="rect">
            <a:avLst/>
          </a:prstGeom>
          <a:noFill/>
          <a:ln>
            <a:noFill/>
          </a:ln>
        </p:spPr>
      </p:pic>
      <p:sp>
        <p:nvSpPr>
          <p:cNvPr id="176" name="Google Shape;176;p27"/>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4. </a:t>
            </a:r>
            <a:r>
              <a:rPr lang="en" sz="1600">
                <a:solidFill>
                  <a:schemeClr val="dk2"/>
                </a:solidFill>
              </a:rPr>
              <a:t>Average Unemployment Rate in LA Areas</a:t>
            </a:r>
            <a:endParaRPr>
              <a:solidFill>
                <a:schemeClr val="dk2"/>
              </a:solidFill>
            </a:endParaRPr>
          </a:p>
        </p:txBody>
      </p:sp>
      <p:pic>
        <p:nvPicPr>
          <p:cNvPr id="182" name="Google Shape;182;p28"/>
          <p:cNvPicPr preferRelativeResize="0"/>
          <p:nvPr/>
        </p:nvPicPr>
        <p:blipFill>
          <a:blip r:embed="rId3">
            <a:alphaModFix/>
          </a:blip>
          <a:stretch>
            <a:fillRect/>
          </a:stretch>
        </p:blipFill>
        <p:spPr>
          <a:xfrm>
            <a:off x="535625" y="1143535"/>
            <a:ext cx="8072726" cy="2729965"/>
          </a:xfrm>
          <a:prstGeom prst="rect">
            <a:avLst/>
          </a:prstGeom>
          <a:noFill/>
          <a:ln>
            <a:noFill/>
          </a:ln>
        </p:spPr>
      </p:pic>
      <p:sp>
        <p:nvSpPr>
          <p:cNvPr id="183" name="Google Shape;183;p28"/>
          <p:cNvSpPr txBox="1"/>
          <p:nvPr/>
        </p:nvSpPr>
        <p:spPr>
          <a:xfrm>
            <a:off x="449125" y="4073075"/>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cxnSp>
        <p:nvCxnSpPr>
          <p:cNvPr id="184" name="Google Shape;184;p28"/>
          <p:cNvCxnSpPr/>
          <p:nvPr/>
        </p:nvCxnSpPr>
        <p:spPr>
          <a:xfrm flipH="1" rot="10800000">
            <a:off x="280175" y="4463725"/>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85" name="Google Shape;185;p28"/>
          <p:cNvSpPr txBox="1"/>
          <p:nvPr/>
        </p:nvSpPr>
        <p:spPr>
          <a:xfrm>
            <a:off x="963625" y="4176175"/>
            <a:ext cx="8256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For the last 11 years, we see the unemployment rate drop on a consistent basis, until 2020 during covid where there was a significant spike in all areas, followed by a drop in 2021.</a:t>
            </a:r>
            <a:endParaRPr>
              <a:solidFill>
                <a:schemeClr val="dk2"/>
              </a:solidFill>
            </a:endParaRPr>
          </a:p>
        </p:txBody>
      </p:sp>
      <p:sp>
        <p:nvSpPr>
          <p:cNvPr id="186" name="Google Shape;186;p28"/>
          <p:cNvSpPr/>
          <p:nvPr/>
        </p:nvSpPr>
        <p:spPr>
          <a:xfrm>
            <a:off x="6525325" y="1530850"/>
            <a:ext cx="645000" cy="213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5</a:t>
            </a:r>
            <a:r>
              <a:rPr lang="en" sz="1600">
                <a:solidFill>
                  <a:schemeClr val="dk2"/>
                </a:solidFill>
              </a:rPr>
              <a:t>. </a:t>
            </a:r>
            <a:r>
              <a:rPr lang="en" sz="1600">
                <a:solidFill>
                  <a:schemeClr val="dk2"/>
                </a:solidFill>
              </a:rPr>
              <a:t>Average Median Household Income in LA Areas</a:t>
            </a:r>
            <a:endParaRPr>
              <a:solidFill>
                <a:schemeClr val="dk2"/>
              </a:solidFill>
            </a:endParaRPr>
          </a:p>
        </p:txBody>
      </p:sp>
      <p:sp>
        <p:nvSpPr>
          <p:cNvPr id="193" name="Google Shape;193;p29"/>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cxnSp>
        <p:nvCxnSpPr>
          <p:cNvPr id="194" name="Google Shape;194;p29"/>
          <p:cNvCxnSpPr/>
          <p:nvPr/>
        </p:nvCxnSpPr>
        <p:spPr>
          <a:xfrm flipH="1" rot="10800000">
            <a:off x="112175" y="4601450"/>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195" name="Google Shape;195;p29"/>
          <p:cNvPicPr preferRelativeResize="0"/>
          <p:nvPr/>
        </p:nvPicPr>
        <p:blipFill>
          <a:blip r:embed="rId3">
            <a:alphaModFix/>
          </a:blip>
          <a:stretch>
            <a:fillRect/>
          </a:stretch>
        </p:blipFill>
        <p:spPr>
          <a:xfrm>
            <a:off x="152400" y="1262250"/>
            <a:ext cx="8839202" cy="2961414"/>
          </a:xfrm>
          <a:prstGeom prst="rect">
            <a:avLst/>
          </a:prstGeom>
          <a:noFill/>
          <a:ln>
            <a:noFill/>
          </a:ln>
        </p:spPr>
      </p:pic>
      <p:sp>
        <p:nvSpPr>
          <p:cNvPr id="196" name="Google Shape;196;p29"/>
          <p:cNvSpPr txBox="1"/>
          <p:nvPr/>
        </p:nvSpPr>
        <p:spPr>
          <a:xfrm>
            <a:off x="786025" y="4313900"/>
            <a:ext cx="8520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For the last 11 years, we see the median household income rise on a consistent basis, until 2020 during covid where there was a big drop in all areas, followed by a sharp increase in 2021.</a:t>
            </a:r>
            <a:endParaRPr>
              <a:solidFill>
                <a:schemeClr val="dk2"/>
              </a:solidFill>
            </a:endParaRPr>
          </a:p>
        </p:txBody>
      </p:sp>
      <p:sp>
        <p:nvSpPr>
          <p:cNvPr id="197" name="Google Shape;197;p29"/>
          <p:cNvSpPr/>
          <p:nvPr/>
        </p:nvSpPr>
        <p:spPr>
          <a:xfrm>
            <a:off x="6709575" y="1750325"/>
            <a:ext cx="737400" cy="213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6</a:t>
            </a:r>
            <a:r>
              <a:rPr lang="en" sz="1600">
                <a:solidFill>
                  <a:schemeClr val="dk2"/>
                </a:solidFill>
              </a:rPr>
              <a:t>. </a:t>
            </a:r>
            <a:r>
              <a:rPr lang="en" sz="1600">
                <a:solidFill>
                  <a:schemeClr val="dk2"/>
                </a:solidFill>
              </a:rPr>
              <a:t>Most crimes involving Asian victims are assault with deadly weapons</a:t>
            </a:r>
            <a:endParaRPr>
              <a:solidFill>
                <a:schemeClr val="dk2"/>
              </a:solidFill>
            </a:endParaRPr>
          </a:p>
        </p:txBody>
      </p:sp>
      <p:sp>
        <p:nvSpPr>
          <p:cNvPr id="204" name="Google Shape;204;p30"/>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pic>
        <p:nvPicPr>
          <p:cNvPr id="205" name="Google Shape;205;p30"/>
          <p:cNvPicPr preferRelativeResize="0"/>
          <p:nvPr/>
        </p:nvPicPr>
        <p:blipFill>
          <a:blip r:embed="rId3">
            <a:alphaModFix/>
          </a:blip>
          <a:stretch>
            <a:fillRect/>
          </a:stretch>
        </p:blipFill>
        <p:spPr>
          <a:xfrm>
            <a:off x="406775" y="1075075"/>
            <a:ext cx="8014752" cy="3278150"/>
          </a:xfrm>
          <a:prstGeom prst="rect">
            <a:avLst/>
          </a:prstGeom>
          <a:noFill/>
          <a:ln>
            <a:noFill/>
          </a:ln>
        </p:spPr>
      </p:pic>
      <p:cxnSp>
        <p:nvCxnSpPr>
          <p:cNvPr id="206" name="Google Shape;206;p30"/>
          <p:cNvCxnSpPr/>
          <p:nvPr/>
        </p:nvCxnSpPr>
        <p:spPr>
          <a:xfrm flipH="1" rot="10800000">
            <a:off x="112175" y="4677650"/>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207" name="Google Shape;207;p30"/>
          <p:cNvSpPr txBox="1"/>
          <p:nvPr/>
        </p:nvSpPr>
        <p:spPr>
          <a:xfrm>
            <a:off x="687425" y="4406400"/>
            <a:ext cx="8520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chart above shows total number of crimes against Asians by crime type. Over the last 11 years, there have been more than 7000 deadly weapon assault cases against Asian community.</a:t>
            </a:r>
            <a:endParaRPr>
              <a:solidFill>
                <a:schemeClr val="dk2"/>
              </a:solidFill>
            </a:endParaRPr>
          </a:p>
        </p:txBody>
      </p:sp>
      <p:sp>
        <p:nvSpPr>
          <p:cNvPr id="208" name="Google Shape;208;p30"/>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215150" y="861144"/>
            <a:ext cx="8839200" cy="158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Q1. </a:t>
            </a:r>
            <a:r>
              <a:rPr lang="en" sz="1600">
                <a:solidFill>
                  <a:schemeClr val="dk2"/>
                </a:solidFill>
              </a:rPr>
              <a:t>How did covid-19 impact crime in Los Angeles? What other factors could lead to this impact?</a:t>
            </a:r>
            <a:endParaRPr sz="1600">
              <a:solidFill>
                <a:schemeClr val="dk2"/>
              </a:solidFill>
            </a:endParaRPr>
          </a:p>
          <a:p>
            <a:pPr indent="0" lvl="0" marL="0" rtl="0" algn="just">
              <a:lnSpc>
                <a:spcPct val="115000"/>
              </a:lnSpc>
              <a:spcBef>
                <a:spcPts val="1200"/>
              </a:spcBef>
              <a:spcAft>
                <a:spcPts val="0"/>
              </a:spcAft>
              <a:buClr>
                <a:schemeClr val="dk1"/>
              </a:buClr>
              <a:buSzPts val="1100"/>
              <a:buFont typeface="Arial"/>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pic>
        <p:nvPicPr>
          <p:cNvPr id="214" name="Google Shape;214;p31"/>
          <p:cNvPicPr preferRelativeResize="0"/>
          <p:nvPr/>
        </p:nvPicPr>
        <p:blipFill>
          <a:blip r:embed="rId3">
            <a:alphaModFix/>
          </a:blip>
          <a:stretch>
            <a:fillRect/>
          </a:stretch>
        </p:blipFill>
        <p:spPr>
          <a:xfrm>
            <a:off x="-1175" y="2078586"/>
            <a:ext cx="4282176" cy="2650289"/>
          </a:xfrm>
          <a:prstGeom prst="rect">
            <a:avLst/>
          </a:prstGeom>
          <a:noFill/>
          <a:ln>
            <a:noFill/>
          </a:ln>
        </p:spPr>
      </p:pic>
      <p:pic>
        <p:nvPicPr>
          <p:cNvPr id="215" name="Google Shape;215;p31"/>
          <p:cNvPicPr preferRelativeResize="0"/>
          <p:nvPr/>
        </p:nvPicPr>
        <p:blipFill>
          <a:blip r:embed="rId4">
            <a:alphaModFix/>
          </a:blip>
          <a:stretch>
            <a:fillRect/>
          </a:stretch>
        </p:blipFill>
        <p:spPr>
          <a:xfrm>
            <a:off x="4396051" y="2164423"/>
            <a:ext cx="4747953" cy="2564451"/>
          </a:xfrm>
          <a:prstGeom prst="rect">
            <a:avLst/>
          </a:prstGeom>
          <a:noFill/>
          <a:ln>
            <a:noFill/>
          </a:ln>
        </p:spPr>
      </p:pic>
      <p:sp>
        <p:nvSpPr>
          <p:cNvPr id="216" name="Google Shape;216;p3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997350" y="1479175"/>
            <a:ext cx="68691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Questions</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Datasets and Data Cleaning Process</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Data Visualization </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Analytics Process </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Conclusion</a:t>
            </a:r>
            <a:endParaRPr sz="2400">
              <a:solidFill>
                <a:schemeClr val="dk2"/>
              </a:solidFill>
            </a:endParaRPr>
          </a:p>
        </p:txBody>
      </p:sp>
      <p:sp>
        <p:nvSpPr>
          <p:cNvPr id="63" name="Google Shape;63;p1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Agenda</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215150" y="861138"/>
            <a:ext cx="8839200" cy="158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Q1. How does covid-19 impact crime in Los Angeles? What other factors could lead to this impact?</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sp>
        <p:nvSpPr>
          <p:cNvPr id="222" name="Google Shape;222;p32"/>
          <p:cNvSpPr txBox="1"/>
          <p:nvPr/>
        </p:nvSpPr>
        <p:spPr>
          <a:xfrm>
            <a:off x="470650" y="1893800"/>
            <a:ext cx="8281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a:t>
            </a:r>
            <a:r>
              <a:rPr b="1" lang="en" sz="1800">
                <a:solidFill>
                  <a:schemeClr val="dk1"/>
                </a:solidFill>
              </a:rPr>
              <a:t>Model:</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log(Average # of monthly crimes each year in each area) = </a:t>
            </a:r>
            <a:endParaRPr sz="1800">
              <a:solidFill>
                <a:schemeClr val="dk1"/>
              </a:solidFill>
            </a:endParaRPr>
          </a:p>
          <a:p>
            <a:pPr indent="0" lvl="0" marL="457200" rtl="0" algn="l">
              <a:spcBef>
                <a:spcPts val="0"/>
              </a:spcBef>
              <a:spcAft>
                <a:spcPts val="0"/>
              </a:spcAft>
              <a:buNone/>
            </a:pPr>
            <a:r>
              <a:rPr lang="en" sz="1800">
                <a:solidFill>
                  <a:schemeClr val="dk1"/>
                </a:solidFill>
              </a:rPr>
              <a:t>b0 + b1*Covid + b2*log(Population) + b3*log(Unemployment Rate) + Area Dummies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log(Median household income) does not have impact on # of crime significantly and is therefore removed from the model</a:t>
            </a:r>
            <a:endParaRPr sz="1800">
              <a:solidFill>
                <a:schemeClr val="dk1"/>
              </a:solidFill>
            </a:endParaRPr>
          </a:p>
          <a:p>
            <a:pPr indent="0" lvl="0" marL="0" rtl="0" algn="l">
              <a:spcBef>
                <a:spcPts val="0"/>
              </a:spcBef>
              <a:spcAft>
                <a:spcPts val="0"/>
              </a:spcAft>
              <a:buNone/>
            </a:pPr>
            <a:r>
              <a:t/>
            </a:r>
            <a:endParaRPr/>
          </a:p>
        </p:txBody>
      </p:sp>
      <p:sp>
        <p:nvSpPr>
          <p:cNvPr id="223" name="Google Shape;223;p32"/>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481775" y="896275"/>
            <a:ext cx="3395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Result:</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population and unemployment rate have an impact on the number of crime significantly.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Certain locations also significantly affect crime.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After the pandemic, the average number of monthly crimes decreases by 10.4% compared to pre-covid periods.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pic>
        <p:nvPicPr>
          <p:cNvPr id="229" name="Google Shape;229;p33"/>
          <p:cNvPicPr preferRelativeResize="0"/>
          <p:nvPr/>
        </p:nvPicPr>
        <p:blipFill>
          <a:blip r:embed="rId3">
            <a:alphaModFix/>
          </a:blip>
          <a:stretch>
            <a:fillRect/>
          </a:stretch>
        </p:blipFill>
        <p:spPr>
          <a:xfrm>
            <a:off x="3764350" y="0"/>
            <a:ext cx="5189150" cy="5143499"/>
          </a:xfrm>
          <a:prstGeom prst="rect">
            <a:avLst/>
          </a:prstGeom>
          <a:noFill/>
          <a:ln>
            <a:noFill/>
          </a:ln>
        </p:spPr>
      </p:pic>
      <p:sp>
        <p:nvSpPr>
          <p:cNvPr id="230" name="Google Shape;230;p33"/>
          <p:cNvSpPr/>
          <p:nvPr/>
        </p:nvSpPr>
        <p:spPr>
          <a:xfrm>
            <a:off x="3938312" y="1596250"/>
            <a:ext cx="4589700" cy="32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215150" y="861138"/>
            <a:ext cx="8839200" cy="13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Q2. </a:t>
            </a:r>
            <a:r>
              <a:rPr lang="en" sz="1600">
                <a:solidFill>
                  <a:schemeClr val="dk2"/>
                </a:solidFill>
              </a:rPr>
              <a:t>Whether Asians were more likely to become victims after covid-19 in Los Angeles?</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pic>
        <p:nvPicPr>
          <p:cNvPr id="237" name="Google Shape;237;p34"/>
          <p:cNvPicPr preferRelativeResize="0"/>
          <p:nvPr/>
        </p:nvPicPr>
        <p:blipFill>
          <a:blip r:embed="rId3">
            <a:alphaModFix/>
          </a:blip>
          <a:stretch>
            <a:fillRect/>
          </a:stretch>
        </p:blipFill>
        <p:spPr>
          <a:xfrm>
            <a:off x="1005875" y="1365375"/>
            <a:ext cx="7257750" cy="3628875"/>
          </a:xfrm>
          <a:prstGeom prst="rect">
            <a:avLst/>
          </a:prstGeom>
          <a:noFill/>
          <a:ln>
            <a:noFill/>
          </a:ln>
        </p:spPr>
      </p:pic>
      <p:sp>
        <p:nvSpPr>
          <p:cNvPr id="238" name="Google Shape;238;p34"/>
          <p:cNvSpPr/>
          <p:nvPr/>
        </p:nvSpPr>
        <p:spPr>
          <a:xfrm>
            <a:off x="6155600" y="3582775"/>
            <a:ext cx="1359900" cy="93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215150" y="861138"/>
            <a:ext cx="8839200" cy="174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600">
                <a:solidFill>
                  <a:schemeClr val="dk2"/>
                </a:solidFill>
              </a:rPr>
              <a:t>Q2. Whether Asian are more likely to become victims after covid-19 in Los Angeles?</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sp>
        <p:nvSpPr>
          <p:cNvPr id="245" name="Google Shape;245;p35"/>
          <p:cNvSpPr txBox="1"/>
          <p:nvPr/>
        </p:nvSpPr>
        <p:spPr>
          <a:xfrm>
            <a:off x="431400" y="1546425"/>
            <a:ext cx="82812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Two sample t hypothesis test</a:t>
            </a:r>
            <a:r>
              <a:rPr b="1" lang="en" sz="1800">
                <a:solidFill>
                  <a:schemeClr val="dk1"/>
                </a:solidFill>
              </a:rPr>
              <a:t>:</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Goal: To check whether the proportion of Asians victims (Chinese, Korean, Japanese, Filipino, Vietnamese, Cambodian, Laotian, Other Asian, Asian Indian) among all victims increases after covid-19 in LA.</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H0: The average proportion of Asian victims among all victims before covid-19 (mu0) is the same as the average proportion after covid-19 (mu1). mu0 - mu1 = 0</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 The average proportion of Asian victims among all victims after covid-19 (mu1) is larger than the average proportion before covid-19 (mu0). mu0 - mu1 &lt; 0</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
        <p:nvSpPr>
          <p:cNvPr id="246" name="Google Shape;246;p3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4011950" y="1421302"/>
            <a:ext cx="6960900" cy="4389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a:solidFill>
                  <a:schemeClr val="dk2"/>
                </a:solidFill>
              </a:rPr>
              <a:t>The proportion of victims by race over years</a:t>
            </a:r>
            <a:endParaRPr>
              <a:solidFill>
                <a:schemeClr val="dk2"/>
              </a:solidFill>
            </a:endParaRPr>
          </a:p>
        </p:txBody>
      </p:sp>
      <p:grpSp>
        <p:nvGrpSpPr>
          <p:cNvPr id="252" name="Google Shape;252;p36"/>
          <p:cNvGrpSpPr/>
          <p:nvPr/>
        </p:nvGrpSpPr>
        <p:grpSpPr>
          <a:xfrm>
            <a:off x="4011951" y="1860189"/>
            <a:ext cx="5132048" cy="2736286"/>
            <a:chOff x="741718" y="820644"/>
            <a:chExt cx="7337787" cy="4167990"/>
          </a:xfrm>
        </p:grpSpPr>
        <p:pic>
          <p:nvPicPr>
            <p:cNvPr id="253" name="Google Shape;253;p36"/>
            <p:cNvPicPr preferRelativeResize="0"/>
            <p:nvPr/>
          </p:nvPicPr>
          <p:blipFill>
            <a:blip r:embed="rId3">
              <a:alphaModFix/>
            </a:blip>
            <a:stretch>
              <a:fillRect/>
            </a:stretch>
          </p:blipFill>
          <p:spPr>
            <a:xfrm>
              <a:off x="741718" y="820644"/>
              <a:ext cx="7337787" cy="4167862"/>
            </a:xfrm>
            <a:prstGeom prst="rect">
              <a:avLst/>
            </a:prstGeom>
            <a:noFill/>
            <a:ln>
              <a:noFill/>
            </a:ln>
          </p:spPr>
        </p:pic>
        <p:sp>
          <p:nvSpPr>
            <p:cNvPr id="254" name="Google Shape;254;p36"/>
            <p:cNvSpPr/>
            <p:nvPr/>
          </p:nvSpPr>
          <p:spPr>
            <a:xfrm>
              <a:off x="759331" y="1321202"/>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741718" y="1706291"/>
              <a:ext cx="7197900" cy="64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759331" y="2927650"/>
              <a:ext cx="7197900" cy="64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759331" y="4149009"/>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741718" y="4768134"/>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6"/>
          <p:cNvSpPr txBox="1"/>
          <p:nvPr/>
        </p:nvSpPr>
        <p:spPr>
          <a:xfrm>
            <a:off x="168075" y="1197525"/>
            <a:ext cx="3742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Hypothesis</a:t>
            </a:r>
            <a:r>
              <a:rPr b="1" lang="en" sz="1800">
                <a:solidFill>
                  <a:schemeClr val="dk1"/>
                </a:solidFill>
              </a:rPr>
              <a:t> Result:</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Test Statistics = -2.54</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Threshold: t(df = 9, 0.05) = −1.833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Since -2.54 &lt; Threshold, we can reject the null hypothesis.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Inference: The average proportion of Asian victims among all victims after covid-19 is larger than the average proportion before covid-19.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
        <p:nvSpPr>
          <p:cNvPr id="260" name="Google Shape;260;p36"/>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nvSpPr>
        <p:spPr>
          <a:xfrm>
            <a:off x="252150" y="1064575"/>
            <a:ext cx="8639700" cy="400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rPr>
              <a:t>Q1: </a:t>
            </a:r>
            <a:r>
              <a:rPr b="1" lang="en" sz="2000">
                <a:solidFill>
                  <a:schemeClr val="dk2"/>
                </a:solidFill>
              </a:rPr>
              <a:t>How does covid-19 impact crime in Los Angeles? What other factors could lead to this impact?</a:t>
            </a:r>
            <a:endParaRPr b="1" sz="2000">
              <a:solidFill>
                <a:schemeClr val="dk2"/>
              </a:solidFill>
            </a:endParaRPr>
          </a:p>
          <a:p>
            <a:pPr indent="-330200" lvl="0" marL="914400" rtl="0" algn="l">
              <a:lnSpc>
                <a:spcPct val="115000"/>
              </a:lnSpc>
              <a:spcBef>
                <a:spcPts val="1200"/>
              </a:spcBef>
              <a:spcAft>
                <a:spcPts val="0"/>
              </a:spcAft>
              <a:buClr>
                <a:schemeClr val="dk1"/>
              </a:buClr>
              <a:buSzPts val="1600"/>
              <a:buChar char="●"/>
            </a:pPr>
            <a:r>
              <a:rPr lang="en" sz="1600">
                <a:solidFill>
                  <a:schemeClr val="dk1"/>
                </a:solidFill>
              </a:rPr>
              <a:t>The population, unemployment rate  and locations have an impact on the number of crime significantly</a:t>
            </a:r>
            <a:endParaRPr sz="1600">
              <a:solidFill>
                <a:schemeClr val="dk1"/>
              </a:solidFill>
            </a:endParaRPr>
          </a:p>
          <a:p>
            <a:pPr indent="-330200" lvl="0" marL="914400" rtl="0" algn="l">
              <a:lnSpc>
                <a:spcPct val="115000"/>
              </a:lnSpc>
              <a:spcBef>
                <a:spcPts val="0"/>
              </a:spcBef>
              <a:spcAft>
                <a:spcPts val="0"/>
              </a:spcAft>
              <a:buClr>
                <a:schemeClr val="dk1"/>
              </a:buClr>
              <a:buSzPts val="1600"/>
              <a:buChar char="●"/>
            </a:pPr>
            <a:r>
              <a:rPr lang="en" sz="1600">
                <a:solidFill>
                  <a:schemeClr val="dk1"/>
                </a:solidFill>
              </a:rPr>
              <a:t>The average monthly rate of crime decreases after the outbreak of covid-19</a:t>
            </a:r>
            <a:endParaRPr sz="1600">
              <a:solidFill>
                <a:schemeClr val="dk1"/>
              </a:solidFill>
            </a:endParaRPr>
          </a:p>
          <a:p>
            <a:pPr indent="0" lvl="0" marL="0" rtl="0" algn="just">
              <a:lnSpc>
                <a:spcPct val="115000"/>
              </a:lnSpc>
              <a:spcBef>
                <a:spcPts val="1200"/>
              </a:spcBef>
              <a:spcAft>
                <a:spcPts val="0"/>
              </a:spcAft>
              <a:buNone/>
            </a:pPr>
            <a:r>
              <a:rPr b="1" lang="en" sz="2000">
                <a:solidFill>
                  <a:schemeClr val="dk2"/>
                </a:solidFill>
              </a:rPr>
              <a:t>Q2: </a:t>
            </a:r>
            <a:r>
              <a:rPr b="1" lang="en" sz="2000">
                <a:solidFill>
                  <a:schemeClr val="dk2"/>
                </a:solidFill>
              </a:rPr>
              <a:t>Whether Asian are more likely to become victims after covid-19 in Los Angeles?</a:t>
            </a:r>
            <a:endParaRPr b="1" sz="2000">
              <a:solidFill>
                <a:schemeClr val="dk2"/>
              </a:solidFill>
            </a:endParaRPr>
          </a:p>
          <a:p>
            <a:pPr indent="-330200" lvl="0" marL="914400" rtl="0" algn="l">
              <a:lnSpc>
                <a:spcPct val="115000"/>
              </a:lnSpc>
              <a:spcBef>
                <a:spcPts val="1200"/>
              </a:spcBef>
              <a:spcAft>
                <a:spcPts val="0"/>
              </a:spcAft>
              <a:buClr>
                <a:schemeClr val="dk1"/>
              </a:buClr>
              <a:buSzPts val="1600"/>
              <a:buChar char="●"/>
            </a:pPr>
            <a:r>
              <a:rPr lang="en" sz="1600">
                <a:solidFill>
                  <a:schemeClr val="dk1"/>
                </a:solidFill>
              </a:rPr>
              <a:t>Among all crimes, the proportion of the asian victims increases after the outbreak of covid-19</a:t>
            </a:r>
            <a:endParaRPr sz="2200">
              <a:solidFill>
                <a:schemeClr val="dk1"/>
              </a:solidFill>
            </a:endParaRPr>
          </a:p>
          <a:p>
            <a:pPr indent="0" lvl="0" marL="0" rtl="0" algn="just">
              <a:lnSpc>
                <a:spcPct val="115000"/>
              </a:lnSpc>
              <a:spcBef>
                <a:spcPts val="1200"/>
              </a:spcBef>
              <a:spcAft>
                <a:spcPts val="1200"/>
              </a:spcAft>
              <a:buNone/>
            </a:pPr>
            <a:r>
              <a:t/>
            </a:r>
            <a:endParaRPr sz="2400">
              <a:solidFill>
                <a:schemeClr val="dk2"/>
              </a:solidFill>
            </a:endParaRPr>
          </a:p>
        </p:txBody>
      </p:sp>
      <p:sp>
        <p:nvSpPr>
          <p:cNvPr id="266" name="Google Shape;266;p37"/>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Conclusion</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nvSpPr>
        <p:spPr>
          <a:xfrm>
            <a:off x="260000" y="1064575"/>
            <a:ext cx="86397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Kaggle: </a:t>
            </a:r>
            <a:r>
              <a:rPr lang="en" sz="1200" u="sng">
                <a:solidFill>
                  <a:schemeClr val="hlink"/>
                </a:solidFill>
                <a:hlinkClick r:id="rId3"/>
              </a:rPr>
              <a:t>https://www.kaggle.com/sumaiaparveenshupti/los-angeles-crime-data-20102020?select=Crime_Data_from_2010_to_2019.csv</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United States Census Bureau: </a:t>
            </a:r>
            <a:r>
              <a:rPr lang="en" sz="1200" u="sng">
                <a:solidFill>
                  <a:schemeClr val="hlink"/>
                </a:solidFill>
                <a:hlinkClick r:id="rId4"/>
              </a:rPr>
              <a:t>https://data.census.gov/cedsci/</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Household median income: </a:t>
            </a:r>
            <a:r>
              <a:rPr lang="en" sz="1200" u="sng">
                <a:solidFill>
                  <a:schemeClr val="hlink"/>
                </a:solidFill>
                <a:hlinkClick r:id="rId5"/>
              </a:rPr>
              <a:t>https://data.census.gov/cedsci/table?q=income&amp;g=0400000US06%248600000&amp;tid=ACSST5Y2019.S1901&amp;hidePreview=true</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Unemployment: </a:t>
            </a:r>
            <a:r>
              <a:rPr lang="en" sz="1200" u="sng">
                <a:solidFill>
                  <a:schemeClr val="hlink"/>
                </a:solidFill>
                <a:hlinkClick r:id="rId6"/>
              </a:rPr>
              <a:t>https://data.census.gov/cedsci/table?q=unemployment&amp;g=0400000US06%248600000&amp;tid=ACSST5Y2019.S2301&amp;hidePreview=true</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Population: </a:t>
            </a:r>
            <a:r>
              <a:rPr lang="en" sz="1200" u="sng">
                <a:solidFill>
                  <a:schemeClr val="hlink"/>
                </a:solidFill>
                <a:hlinkClick r:id="rId7"/>
              </a:rPr>
              <a:t>https://data.census.gov/cedsci/table?q=demographic&amp;g=0400000US06%248600000&amp;tid=ACSDP5Y2019.DP05&amp;hidePreview=true</a:t>
            </a:r>
            <a:r>
              <a:rPr lang="en" sz="1200">
                <a:solidFill>
                  <a:schemeClr val="dk2"/>
                </a:solidFill>
              </a:rPr>
              <a:t> </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Google API Call: </a:t>
            </a:r>
            <a:r>
              <a:rPr lang="en" sz="1200" u="sng">
                <a:solidFill>
                  <a:schemeClr val="hlink"/>
                </a:solidFill>
                <a:hlinkClick r:id="rId8"/>
              </a:rPr>
              <a:t>https://maps.googleapis.com/maps/api/geocode/json?latlng=34.0197,-118.2749&amp;key</a:t>
            </a:r>
            <a:endParaRPr sz="1200">
              <a:solidFill>
                <a:schemeClr val="dk2"/>
              </a:solidFill>
            </a:endParaRPr>
          </a:p>
        </p:txBody>
      </p:sp>
      <p:sp>
        <p:nvSpPr>
          <p:cNvPr id="272" name="Google Shape;272;p3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Reference</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p39"/>
          <p:cNvCxnSpPr/>
          <p:nvPr/>
        </p:nvCxnSpPr>
        <p:spPr>
          <a:xfrm>
            <a:off x="1024175" y="1879900"/>
            <a:ext cx="6757200" cy="11100"/>
          </a:xfrm>
          <a:prstGeom prst="straightConnector1">
            <a:avLst/>
          </a:prstGeom>
          <a:noFill/>
          <a:ln cap="flat" cmpd="sng" w="19050">
            <a:solidFill>
              <a:schemeClr val="dk2"/>
            </a:solidFill>
            <a:prstDash val="solid"/>
            <a:round/>
            <a:headEnd len="med" w="med" type="none"/>
            <a:tailEnd len="med" w="med" type="none"/>
          </a:ln>
        </p:spPr>
      </p:cxnSp>
      <p:cxnSp>
        <p:nvCxnSpPr>
          <p:cNvPr id="278" name="Google Shape;278;p39"/>
          <p:cNvCxnSpPr/>
          <p:nvPr/>
        </p:nvCxnSpPr>
        <p:spPr>
          <a:xfrm>
            <a:off x="1024175" y="3252500"/>
            <a:ext cx="6757200" cy="11100"/>
          </a:xfrm>
          <a:prstGeom prst="straightConnector1">
            <a:avLst/>
          </a:prstGeom>
          <a:noFill/>
          <a:ln cap="flat" cmpd="sng" w="19050">
            <a:solidFill>
              <a:schemeClr val="dk2"/>
            </a:solidFill>
            <a:prstDash val="solid"/>
            <a:round/>
            <a:headEnd len="med" w="med" type="none"/>
            <a:tailEnd len="med" w="med" type="none"/>
          </a:ln>
        </p:spPr>
      </p:cxnSp>
      <p:sp>
        <p:nvSpPr>
          <p:cNvPr id="279" name="Google Shape;279;p39"/>
          <p:cNvSpPr txBox="1"/>
          <p:nvPr>
            <p:ph idx="1" type="subTitle"/>
          </p:nvPr>
        </p:nvSpPr>
        <p:spPr>
          <a:xfrm>
            <a:off x="311688"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351C75"/>
                </a:solidFill>
              </a:rPr>
              <a:t>Thanks for Listening!</a:t>
            </a:r>
            <a:endParaRPr b="1" sz="4000">
              <a:solidFill>
                <a:srgbClr val="351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 Proportion of Victim by Race Over Years</a:t>
            </a:r>
            <a:endParaRPr>
              <a:solidFill>
                <a:schemeClr val="dk2"/>
              </a:solidFill>
            </a:endParaRPr>
          </a:p>
        </p:txBody>
      </p:sp>
      <p:sp>
        <p:nvSpPr>
          <p:cNvPr id="285" name="Google Shape;285;p40"/>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Appendix</a:t>
            </a:r>
            <a:endParaRPr sz="2400"/>
          </a:p>
        </p:txBody>
      </p:sp>
      <p:sp>
        <p:nvSpPr>
          <p:cNvPr id="286" name="Google Shape;286;p40"/>
          <p:cNvSpPr txBox="1"/>
          <p:nvPr/>
        </p:nvSpPr>
        <p:spPr>
          <a:xfrm>
            <a:off x="974900" y="4177550"/>
            <a:ext cx="816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Total for last 11 years, 34% of victims of crime in LA are Hispanic, followed by 24% White and 16% Black community. Over the years, it may seem like crimes against Black, Hispanic and White community have fallen, but do note the Unknown column. It seems that victim race records have not been kept as well as they were 10 years ago.</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cxnSp>
        <p:nvCxnSpPr>
          <p:cNvPr id="287" name="Google Shape;287;p40"/>
          <p:cNvCxnSpPr/>
          <p:nvPr/>
        </p:nvCxnSpPr>
        <p:spPr>
          <a:xfrm flipH="1" rot="10800000">
            <a:off x="280175" y="4408500"/>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288" name="Google Shape;288;p40"/>
          <p:cNvPicPr preferRelativeResize="0"/>
          <p:nvPr/>
        </p:nvPicPr>
        <p:blipFill>
          <a:blip r:embed="rId3">
            <a:alphaModFix/>
          </a:blip>
          <a:stretch>
            <a:fillRect/>
          </a:stretch>
        </p:blipFill>
        <p:spPr>
          <a:xfrm>
            <a:off x="401350" y="933538"/>
            <a:ext cx="2716220" cy="3279201"/>
          </a:xfrm>
          <a:prstGeom prst="rect">
            <a:avLst/>
          </a:prstGeom>
          <a:noFill/>
          <a:ln>
            <a:noFill/>
          </a:ln>
        </p:spPr>
      </p:pic>
      <p:pic>
        <p:nvPicPr>
          <p:cNvPr id="289" name="Google Shape;289;p40"/>
          <p:cNvPicPr preferRelativeResize="0"/>
          <p:nvPr/>
        </p:nvPicPr>
        <p:blipFill>
          <a:blip r:embed="rId4">
            <a:alphaModFix/>
          </a:blip>
          <a:stretch>
            <a:fillRect/>
          </a:stretch>
        </p:blipFill>
        <p:spPr>
          <a:xfrm>
            <a:off x="3664175" y="989563"/>
            <a:ext cx="4988224" cy="3167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Population Density by LA Zipcodes</a:t>
            </a:r>
            <a:endParaRPr>
              <a:solidFill>
                <a:schemeClr val="dk2"/>
              </a:solidFill>
            </a:endParaRPr>
          </a:p>
        </p:txBody>
      </p:sp>
      <p:sp>
        <p:nvSpPr>
          <p:cNvPr id="295" name="Google Shape;295;p4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Appendix</a:t>
            </a:r>
            <a:endParaRPr sz="2400"/>
          </a:p>
        </p:txBody>
      </p:sp>
      <p:sp>
        <p:nvSpPr>
          <p:cNvPr id="296" name="Google Shape;296;p41"/>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pic>
        <p:nvPicPr>
          <p:cNvPr id="297" name="Google Shape;297;p41"/>
          <p:cNvPicPr preferRelativeResize="0"/>
          <p:nvPr/>
        </p:nvPicPr>
        <p:blipFill>
          <a:blip r:embed="rId3">
            <a:alphaModFix/>
          </a:blip>
          <a:stretch>
            <a:fillRect/>
          </a:stretch>
        </p:blipFill>
        <p:spPr>
          <a:xfrm>
            <a:off x="640625" y="1120600"/>
            <a:ext cx="4914150" cy="396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038125" y="990600"/>
            <a:ext cx="6869100" cy="41436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chemeClr val="dk2"/>
              </a:buClr>
              <a:buSzPts val="2400"/>
              <a:buAutoNum type="arabicPeriod"/>
            </a:pPr>
            <a:r>
              <a:rPr lang="en" sz="2400">
                <a:solidFill>
                  <a:schemeClr val="dk2"/>
                </a:solidFill>
              </a:rPr>
              <a:t>How did covid-19 impact crime in Los Angeles? What other factors could lead to this impact?</a:t>
            </a:r>
            <a:endParaRPr sz="2400">
              <a:solidFill>
                <a:schemeClr val="dk2"/>
              </a:solidFill>
            </a:endParaRPr>
          </a:p>
          <a:p>
            <a:pPr indent="0" lvl="0" marL="0" rtl="0" algn="just">
              <a:lnSpc>
                <a:spcPct val="115000"/>
              </a:lnSpc>
              <a:spcBef>
                <a:spcPts val="1200"/>
              </a:spcBef>
              <a:spcAft>
                <a:spcPts val="0"/>
              </a:spcAft>
              <a:buNone/>
            </a:pPr>
            <a:r>
              <a:rPr lang="en" sz="2400">
                <a:solidFill>
                  <a:schemeClr val="dk2"/>
                </a:solidFill>
              </a:rPr>
              <a:t>     </a:t>
            </a:r>
            <a:r>
              <a:rPr b="1" lang="en" sz="2400">
                <a:solidFill>
                  <a:schemeClr val="dk2"/>
                </a:solidFill>
              </a:rPr>
              <a:t>         Regression</a:t>
            </a:r>
            <a:r>
              <a:rPr lang="en" sz="2400">
                <a:solidFill>
                  <a:schemeClr val="dk2"/>
                </a:solidFill>
              </a:rPr>
              <a:t> </a:t>
            </a:r>
            <a:endParaRPr sz="2400">
              <a:solidFill>
                <a:schemeClr val="dk2"/>
              </a:solidFill>
            </a:endParaRPr>
          </a:p>
          <a:p>
            <a:pPr indent="-381000" lvl="0" marL="457200" rtl="0" algn="just">
              <a:lnSpc>
                <a:spcPct val="115000"/>
              </a:lnSpc>
              <a:spcBef>
                <a:spcPts val="1200"/>
              </a:spcBef>
              <a:spcAft>
                <a:spcPts val="0"/>
              </a:spcAft>
              <a:buClr>
                <a:schemeClr val="dk2"/>
              </a:buClr>
              <a:buSzPts val="2400"/>
              <a:buAutoNum type="arabicPeriod"/>
            </a:pPr>
            <a:r>
              <a:rPr lang="en" sz="2400">
                <a:solidFill>
                  <a:schemeClr val="dk2"/>
                </a:solidFill>
              </a:rPr>
              <a:t>Whether Asians were more likely to become victims after covid-19 in Los Angeles?</a:t>
            </a:r>
            <a:endParaRPr sz="2400">
              <a:solidFill>
                <a:schemeClr val="dk2"/>
              </a:solidFill>
            </a:endParaRPr>
          </a:p>
          <a:p>
            <a:pPr indent="0" lvl="0" marL="0" rtl="0" algn="just">
              <a:lnSpc>
                <a:spcPct val="115000"/>
              </a:lnSpc>
              <a:spcBef>
                <a:spcPts val="1200"/>
              </a:spcBef>
              <a:spcAft>
                <a:spcPts val="0"/>
              </a:spcAft>
              <a:buNone/>
            </a:pPr>
            <a:r>
              <a:rPr lang="en" sz="2400">
                <a:solidFill>
                  <a:schemeClr val="dk2"/>
                </a:solidFill>
              </a:rPr>
              <a:t>    </a:t>
            </a:r>
            <a:r>
              <a:rPr b="1" lang="en" sz="2400">
                <a:solidFill>
                  <a:schemeClr val="dk2"/>
                </a:solidFill>
              </a:rPr>
              <a:t>         Hypothesis</a:t>
            </a:r>
            <a:endParaRPr b="1" sz="2400">
              <a:solidFill>
                <a:schemeClr val="dk2"/>
              </a:solidFill>
            </a:endParaRPr>
          </a:p>
          <a:p>
            <a:pPr indent="0" lvl="0" marL="0" rtl="0" algn="just">
              <a:lnSpc>
                <a:spcPct val="115000"/>
              </a:lnSpc>
              <a:spcBef>
                <a:spcPts val="1200"/>
              </a:spcBef>
              <a:spcAft>
                <a:spcPts val="1200"/>
              </a:spcAft>
              <a:buNone/>
            </a:pPr>
            <a:r>
              <a:t/>
            </a:r>
            <a:endParaRPr sz="2400">
              <a:solidFill>
                <a:schemeClr val="dk2"/>
              </a:solidFill>
            </a:endParaRPr>
          </a:p>
        </p:txBody>
      </p:sp>
      <p:sp>
        <p:nvSpPr>
          <p:cNvPr id="69" name="Google Shape;69;p1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Questions</a:t>
            </a:r>
            <a:endParaRPr sz="2400"/>
          </a:p>
        </p:txBody>
      </p:sp>
      <p:cxnSp>
        <p:nvCxnSpPr>
          <p:cNvPr id="70" name="Google Shape;70;p15"/>
          <p:cNvCxnSpPr/>
          <p:nvPr/>
        </p:nvCxnSpPr>
        <p:spPr>
          <a:xfrm>
            <a:off x="1536475" y="2645975"/>
            <a:ext cx="601200" cy="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a:off x="1536475" y="4185100"/>
            <a:ext cx="601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729150" y="258900"/>
            <a:ext cx="808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Answering the q</a:t>
            </a:r>
            <a:r>
              <a:rPr b="1" lang="en" sz="2400">
                <a:solidFill>
                  <a:srgbClr val="351C75"/>
                </a:solidFill>
              </a:rPr>
              <a:t>uestions - Data driven approach</a:t>
            </a:r>
            <a:endParaRPr sz="2400"/>
          </a:p>
        </p:txBody>
      </p:sp>
      <p:sp>
        <p:nvSpPr>
          <p:cNvPr id="77" name="Google Shape;77;p16"/>
          <p:cNvSpPr txBox="1"/>
          <p:nvPr/>
        </p:nvSpPr>
        <p:spPr>
          <a:xfrm>
            <a:off x="729150" y="955775"/>
            <a:ext cx="78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6"/>
          <p:cNvSpPr txBox="1"/>
          <p:nvPr/>
        </p:nvSpPr>
        <p:spPr>
          <a:xfrm>
            <a:off x="841350" y="1108025"/>
            <a:ext cx="7863000" cy="374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rPr>
              <a:t>Assumption 1: </a:t>
            </a:r>
            <a:endParaRPr b="1" sz="2000">
              <a:solidFill>
                <a:schemeClr val="dk2"/>
              </a:solidFill>
            </a:endParaRPr>
          </a:p>
          <a:p>
            <a:pPr indent="-355600" lvl="0" marL="457200" rtl="0" algn="just">
              <a:lnSpc>
                <a:spcPct val="115000"/>
              </a:lnSpc>
              <a:spcBef>
                <a:spcPts val="1200"/>
              </a:spcBef>
              <a:spcAft>
                <a:spcPts val="0"/>
              </a:spcAft>
              <a:buClr>
                <a:schemeClr val="dk2"/>
              </a:buClr>
              <a:buSzPts val="2000"/>
              <a:buChar char="●"/>
            </a:pPr>
            <a:r>
              <a:rPr lang="en" sz="2000">
                <a:solidFill>
                  <a:schemeClr val="dk2"/>
                </a:solidFill>
              </a:rPr>
              <a:t>Population, Income, Unemployment Rate, Location and Covid-19 may have impact on the crime in LA.</a:t>
            </a:r>
            <a:r>
              <a:rPr lang="en" sz="2000">
                <a:solidFill>
                  <a:schemeClr val="dk2"/>
                </a:solidFill>
              </a:rPr>
              <a:t> </a:t>
            </a:r>
            <a:endParaRPr sz="2000">
              <a:solidFill>
                <a:schemeClr val="dk2"/>
              </a:solidFill>
            </a:endParaRPr>
          </a:p>
          <a:p>
            <a:pPr indent="0" lvl="0" marL="0" rtl="0" algn="just">
              <a:lnSpc>
                <a:spcPct val="115000"/>
              </a:lnSpc>
              <a:spcBef>
                <a:spcPts val="1200"/>
              </a:spcBef>
              <a:spcAft>
                <a:spcPts val="0"/>
              </a:spcAft>
              <a:buNone/>
            </a:pPr>
            <a:r>
              <a:rPr b="1" lang="en" sz="2000">
                <a:solidFill>
                  <a:schemeClr val="dk2"/>
                </a:solidFill>
              </a:rPr>
              <a:t>Assumption 2:</a:t>
            </a:r>
            <a:r>
              <a:rPr lang="en" sz="2000">
                <a:solidFill>
                  <a:schemeClr val="dk2"/>
                </a:solidFill>
              </a:rPr>
              <a:t> </a:t>
            </a:r>
            <a:endParaRPr sz="2000">
              <a:solidFill>
                <a:schemeClr val="dk2"/>
              </a:solidFill>
            </a:endParaRPr>
          </a:p>
          <a:p>
            <a:pPr indent="-355600" lvl="0" marL="457200" rtl="0" algn="just">
              <a:lnSpc>
                <a:spcPct val="115000"/>
              </a:lnSpc>
              <a:spcBef>
                <a:spcPts val="1200"/>
              </a:spcBef>
              <a:spcAft>
                <a:spcPts val="0"/>
              </a:spcAft>
              <a:buClr>
                <a:schemeClr val="dk2"/>
              </a:buClr>
              <a:buSzPts val="2000"/>
              <a:buChar char="●"/>
            </a:pPr>
            <a:r>
              <a:rPr lang="en" sz="2000">
                <a:solidFill>
                  <a:schemeClr val="dk2"/>
                </a:solidFill>
              </a:rPr>
              <a:t>Asians were more likely to become victims after covid-19 in Los Angeles.</a:t>
            </a:r>
            <a:endParaRPr sz="2000">
              <a:solidFill>
                <a:schemeClr val="dk2"/>
              </a:solidFill>
            </a:endParaRPr>
          </a:p>
          <a:p>
            <a:pPr indent="0" lvl="0" marL="0" rtl="0" algn="just">
              <a:lnSpc>
                <a:spcPct val="115000"/>
              </a:lnSpc>
              <a:spcBef>
                <a:spcPts val="1200"/>
              </a:spcBef>
              <a:spcAft>
                <a:spcPts val="0"/>
              </a:spcAft>
              <a:buNone/>
            </a:pPr>
            <a:r>
              <a:rPr lang="en" sz="2000">
                <a:solidFill>
                  <a:schemeClr val="dk2"/>
                </a:solidFill>
              </a:rPr>
              <a:t>    </a:t>
            </a:r>
            <a:r>
              <a:rPr b="1" lang="en" sz="2000">
                <a:solidFill>
                  <a:schemeClr val="dk2"/>
                </a:solidFill>
              </a:rPr>
              <a:t>         </a:t>
            </a:r>
            <a:endParaRPr b="1" sz="2000">
              <a:solidFill>
                <a:schemeClr val="dk2"/>
              </a:solidFill>
            </a:endParaRPr>
          </a:p>
          <a:p>
            <a:pPr indent="0" lvl="0" marL="0" rtl="0" algn="just">
              <a:lnSpc>
                <a:spcPct val="115000"/>
              </a:lnSpc>
              <a:spcBef>
                <a:spcPts val="1200"/>
              </a:spcBef>
              <a:spcAft>
                <a:spcPts val="1200"/>
              </a:spcAft>
              <a:buNone/>
            </a:pPr>
            <a:r>
              <a:t/>
            </a:r>
            <a:endParaRPr sz="2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51C75"/>
                </a:solidFill>
              </a:rPr>
              <a:t>Ideal Experiment: Question 1</a:t>
            </a:r>
            <a:endParaRPr/>
          </a:p>
        </p:txBody>
      </p:sp>
      <p:sp>
        <p:nvSpPr>
          <p:cNvPr id="84" name="Google Shape;84;p17"/>
          <p:cNvSpPr txBox="1"/>
          <p:nvPr>
            <p:ph type="title"/>
          </p:nvPr>
        </p:nvSpPr>
        <p:spPr>
          <a:xfrm>
            <a:off x="311700" y="280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51C75"/>
                </a:solidFill>
              </a:rPr>
              <a:t>Ideal Experiment: Question 2</a:t>
            </a:r>
            <a:endParaRPr/>
          </a:p>
        </p:txBody>
      </p:sp>
      <p:sp>
        <p:nvSpPr>
          <p:cNvPr id="85" name="Google Shape;85;p17"/>
          <p:cNvSpPr txBox="1"/>
          <p:nvPr/>
        </p:nvSpPr>
        <p:spPr>
          <a:xfrm>
            <a:off x="311700" y="1032600"/>
            <a:ext cx="8266800" cy="27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We have two worlds: one with covid, one without covid</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Our variables are unemployment rate, </a:t>
            </a:r>
            <a:r>
              <a:rPr lang="en" sz="1600">
                <a:solidFill>
                  <a:schemeClr val="dk2"/>
                </a:solidFill>
              </a:rPr>
              <a:t>population</a:t>
            </a:r>
            <a:r>
              <a:rPr lang="en" sz="1600">
                <a:solidFill>
                  <a:schemeClr val="dk2"/>
                </a:solidFill>
              </a:rPr>
              <a:t>, median income, location, etc</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Controlling for these variables, is the crime rate different for the two worlds</a:t>
            </a:r>
            <a:endParaRPr sz="1600">
              <a:solidFill>
                <a:schemeClr val="dk2"/>
              </a:solidFill>
            </a:endParaRPr>
          </a:p>
          <a:p>
            <a:pPr indent="0" lvl="0" marL="0" rtl="0" algn="just">
              <a:lnSpc>
                <a:spcPct val="115000"/>
              </a:lnSpc>
              <a:spcBef>
                <a:spcPts val="0"/>
              </a:spcBef>
              <a:spcAft>
                <a:spcPts val="0"/>
              </a:spcAft>
              <a:buNone/>
            </a:pPr>
            <a:r>
              <a:t/>
            </a:r>
            <a:endParaRPr sz="2200">
              <a:solidFill>
                <a:schemeClr val="dk2"/>
              </a:solidFill>
            </a:endParaRPr>
          </a:p>
          <a:p>
            <a:pPr indent="0" lvl="0" marL="0" rtl="0" algn="just">
              <a:lnSpc>
                <a:spcPct val="115000"/>
              </a:lnSpc>
              <a:spcBef>
                <a:spcPts val="1200"/>
              </a:spcBef>
              <a:spcAft>
                <a:spcPts val="0"/>
              </a:spcAft>
              <a:buNone/>
            </a:pPr>
            <a:r>
              <a:rPr lang="en" sz="2200">
                <a:solidFill>
                  <a:schemeClr val="dk2"/>
                </a:solidFill>
              </a:rPr>
              <a:t>    </a:t>
            </a:r>
            <a:r>
              <a:rPr b="1" lang="en" sz="2200">
                <a:solidFill>
                  <a:schemeClr val="dk2"/>
                </a:solidFill>
              </a:rPr>
              <a:t>         </a:t>
            </a:r>
            <a:endParaRPr b="1" sz="2200">
              <a:solidFill>
                <a:schemeClr val="dk2"/>
              </a:solidFill>
            </a:endParaRPr>
          </a:p>
          <a:p>
            <a:pPr indent="0" lvl="0" marL="0" rtl="0" algn="just">
              <a:lnSpc>
                <a:spcPct val="115000"/>
              </a:lnSpc>
              <a:spcBef>
                <a:spcPts val="1200"/>
              </a:spcBef>
              <a:spcAft>
                <a:spcPts val="1200"/>
              </a:spcAft>
              <a:buNone/>
            </a:pPr>
            <a:r>
              <a:t/>
            </a:r>
            <a:endParaRPr sz="2200">
              <a:solidFill>
                <a:schemeClr val="dk2"/>
              </a:solidFill>
            </a:endParaRPr>
          </a:p>
        </p:txBody>
      </p:sp>
      <p:sp>
        <p:nvSpPr>
          <p:cNvPr id="86" name="Google Shape;86;p17"/>
          <p:cNvSpPr txBox="1"/>
          <p:nvPr/>
        </p:nvSpPr>
        <p:spPr>
          <a:xfrm>
            <a:off x="294375" y="3274000"/>
            <a:ext cx="8266800" cy="245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We have two worlds: one with covid, one without covid</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Is the proportion of crimes against Asians different for the two worlds.</a:t>
            </a:r>
            <a:endParaRPr sz="1600">
              <a:solidFill>
                <a:schemeClr val="dk2"/>
              </a:solidFill>
            </a:endParaRPr>
          </a:p>
          <a:p>
            <a:pPr indent="0" lvl="0" marL="0" rtl="0" algn="just">
              <a:lnSpc>
                <a:spcPct val="115000"/>
              </a:lnSpc>
              <a:spcBef>
                <a:spcPts val="0"/>
              </a:spcBef>
              <a:spcAft>
                <a:spcPts val="0"/>
              </a:spcAft>
              <a:buNone/>
            </a:pPr>
            <a:r>
              <a:t/>
            </a:r>
            <a:endParaRPr sz="2200">
              <a:solidFill>
                <a:schemeClr val="dk2"/>
              </a:solidFill>
            </a:endParaRPr>
          </a:p>
          <a:p>
            <a:pPr indent="0" lvl="0" marL="0" rtl="0" algn="just">
              <a:lnSpc>
                <a:spcPct val="115000"/>
              </a:lnSpc>
              <a:spcBef>
                <a:spcPts val="1200"/>
              </a:spcBef>
              <a:spcAft>
                <a:spcPts val="0"/>
              </a:spcAft>
              <a:buNone/>
            </a:pPr>
            <a:r>
              <a:rPr lang="en" sz="2200">
                <a:solidFill>
                  <a:schemeClr val="dk2"/>
                </a:solidFill>
              </a:rPr>
              <a:t>    </a:t>
            </a:r>
            <a:r>
              <a:rPr b="1" lang="en" sz="2200">
                <a:solidFill>
                  <a:schemeClr val="dk2"/>
                </a:solidFill>
              </a:rPr>
              <a:t>         </a:t>
            </a:r>
            <a:endParaRPr b="1" sz="2200">
              <a:solidFill>
                <a:schemeClr val="dk2"/>
              </a:solidFill>
            </a:endParaRPr>
          </a:p>
          <a:p>
            <a:pPr indent="0" lvl="0" marL="0" rtl="0" algn="just">
              <a:lnSpc>
                <a:spcPct val="115000"/>
              </a:lnSpc>
              <a:spcBef>
                <a:spcPts val="1200"/>
              </a:spcBef>
              <a:spcAft>
                <a:spcPts val="1200"/>
              </a:spcAft>
              <a:buNone/>
            </a:pPr>
            <a:r>
              <a:t/>
            </a:r>
            <a:endParaRPr sz="2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1. </a:t>
            </a:r>
            <a:r>
              <a:rPr lang="en" sz="1800">
                <a:solidFill>
                  <a:schemeClr val="dk2"/>
                </a:solidFill>
              </a:rPr>
              <a:t>Los Angeles Crime Data 2010-2021</a:t>
            </a:r>
            <a:endParaRPr sz="1800">
              <a:solidFill>
                <a:schemeClr val="dk2"/>
              </a:solidFill>
            </a:endParaRPr>
          </a:p>
        </p:txBody>
      </p:sp>
      <p:sp>
        <p:nvSpPr>
          <p:cNvPr id="92" name="Google Shape;92;p18"/>
          <p:cNvSpPr txBox="1"/>
          <p:nvPr/>
        </p:nvSpPr>
        <p:spPr>
          <a:xfrm>
            <a:off x="459450" y="1212525"/>
            <a:ext cx="8225100" cy="1927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a:t>
            </a:r>
            <a:r>
              <a:rPr lang="en" sz="1525">
                <a:solidFill>
                  <a:schemeClr val="dk2"/>
                </a:solidFill>
              </a:rPr>
              <a:t>source: Kaggle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r</a:t>
            </a:r>
            <a:r>
              <a:rPr lang="en">
                <a:solidFill>
                  <a:schemeClr val="dk2"/>
                </a:solidFill>
              </a:rPr>
              <a:t>eflects incidents of crime in the City of Los Angeles from 2010 - 2019 as well as from 2020-2021 in two separate data sets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 is t</a:t>
            </a:r>
            <a:r>
              <a:rPr lang="en">
                <a:solidFill>
                  <a:schemeClr val="dk2"/>
                </a:solidFill>
              </a:rPr>
              <a:t>ranscribed from original crime reports that are typed on paper and therefore there may be some inaccuracies within the data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Address fields are only provided to the nearest hundred block in order to maintain privacy</a:t>
            </a:r>
            <a:endParaRPr>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1804650" y="2992675"/>
            <a:ext cx="5534695" cy="1940175"/>
          </a:xfrm>
          <a:prstGeom prst="rect">
            <a:avLst/>
          </a:prstGeom>
          <a:noFill/>
          <a:ln>
            <a:noFill/>
          </a:ln>
        </p:spPr>
      </p:pic>
      <p:sp>
        <p:nvSpPr>
          <p:cNvPr id="94" name="Google Shape;94;p1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Dataset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997350" y="8830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a:t>
            </a:r>
            <a:r>
              <a:rPr lang="en" sz="1800">
                <a:solidFill>
                  <a:schemeClr val="dk2"/>
                </a:solidFill>
              </a:rPr>
              <a:t>1. Los Angeles Crime Data 2010-2021</a:t>
            </a:r>
            <a:r>
              <a:rPr lang="en" sz="1800">
                <a:solidFill>
                  <a:schemeClr val="dk2"/>
                </a:solidFill>
              </a:rPr>
              <a:t> </a:t>
            </a:r>
            <a:endParaRPr sz="1800">
              <a:solidFill>
                <a:schemeClr val="dk2"/>
              </a:solidFill>
            </a:endParaRPr>
          </a:p>
        </p:txBody>
      </p:sp>
      <p:sp>
        <p:nvSpPr>
          <p:cNvPr id="100" name="Google Shape;100;p19"/>
          <p:cNvSpPr txBox="1"/>
          <p:nvPr/>
        </p:nvSpPr>
        <p:spPr>
          <a:xfrm>
            <a:off x="459450" y="1299925"/>
            <a:ext cx="8236200" cy="51756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Removed leading zeros and converted datetime fields to datetime datatype</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Segmented crimes according to severity based on crime code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327025" lvl="0" marL="457200" rtl="0" algn="l">
              <a:lnSpc>
                <a:spcPct val="115000"/>
              </a:lnSpc>
              <a:spcBef>
                <a:spcPts val="1200"/>
              </a:spcBef>
              <a:spcAft>
                <a:spcPts val="0"/>
              </a:spcAft>
              <a:buClr>
                <a:schemeClr val="dk2"/>
              </a:buClr>
              <a:buSzPts val="1550"/>
              <a:buChar char="●"/>
            </a:pPr>
            <a:r>
              <a:rPr lang="en" sz="1550">
                <a:solidFill>
                  <a:schemeClr val="dk2"/>
                </a:solidFill>
              </a:rPr>
              <a:t>Maintaining consistency between codes and descriptions</a:t>
            </a:r>
            <a:endParaRPr sz="155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1" name="Google Shape;101;p19"/>
          <p:cNvPicPr preferRelativeResize="0"/>
          <p:nvPr/>
        </p:nvPicPr>
        <p:blipFill>
          <a:blip r:embed="rId3">
            <a:alphaModFix/>
          </a:blip>
          <a:stretch>
            <a:fillRect/>
          </a:stretch>
        </p:blipFill>
        <p:spPr>
          <a:xfrm>
            <a:off x="1050500" y="2090725"/>
            <a:ext cx="5979624" cy="1772825"/>
          </a:xfrm>
          <a:prstGeom prst="rect">
            <a:avLst/>
          </a:prstGeom>
          <a:noFill/>
          <a:ln>
            <a:noFill/>
          </a:ln>
        </p:spPr>
      </p:pic>
      <p:sp>
        <p:nvSpPr>
          <p:cNvPr id="102" name="Google Shape;102;p19"/>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997350" y="9592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Step2. Zip code from longitude/latitude</a:t>
            </a:r>
            <a:endParaRPr sz="1800">
              <a:solidFill>
                <a:schemeClr val="dk2"/>
              </a:solidFill>
            </a:endParaRPr>
          </a:p>
        </p:txBody>
      </p:sp>
      <p:sp>
        <p:nvSpPr>
          <p:cNvPr id="108" name="Google Shape;108;p20"/>
          <p:cNvSpPr txBox="1"/>
          <p:nvPr/>
        </p:nvSpPr>
        <p:spPr>
          <a:xfrm>
            <a:off x="459450" y="1376125"/>
            <a:ext cx="8236200" cy="44061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The original data set consisted of coordinates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Used reverse geocoding via a Google API</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Obtained zip code details for every set of coordinates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Sample address returned from Google API Call: </a:t>
            </a:r>
            <a:endParaRPr sz="1550">
              <a:solidFill>
                <a:schemeClr val="dk2"/>
              </a:solidFill>
            </a:endParaRPr>
          </a:p>
          <a:p>
            <a:pPr indent="-327025" lvl="1" marL="914400" rtl="0" algn="l">
              <a:lnSpc>
                <a:spcPct val="115000"/>
              </a:lnSpc>
              <a:spcBef>
                <a:spcPts val="0"/>
              </a:spcBef>
              <a:spcAft>
                <a:spcPts val="0"/>
              </a:spcAft>
              <a:buClr>
                <a:schemeClr val="dk2"/>
              </a:buClr>
              <a:buSzPts val="1550"/>
              <a:buChar char="○"/>
            </a:pPr>
            <a:r>
              <a:rPr lang="en" sz="1550">
                <a:solidFill>
                  <a:schemeClr val="dk2"/>
                </a:solidFill>
              </a:rPr>
              <a:t>164 W Jefferson Blvd, Los Angeles, CA 90007, USA</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Using string formatting, we extract the zip code from this address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Merged the zipcodes on the dataset in order to merge demographic data</a:t>
            </a:r>
            <a:endParaRPr sz="1550">
              <a:solidFill>
                <a:schemeClr val="dk2"/>
              </a:solidFill>
            </a:endParaRPr>
          </a:p>
          <a:p>
            <a:pPr indent="0" lvl="0" marL="45720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20"/>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997350" y="9592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Step3. Zip Code / Area</a:t>
            </a:r>
            <a:endParaRPr sz="1800">
              <a:solidFill>
                <a:schemeClr val="dk2"/>
              </a:solidFill>
            </a:endParaRPr>
          </a:p>
        </p:txBody>
      </p:sp>
      <p:sp>
        <p:nvSpPr>
          <p:cNvPr id="115" name="Google Shape;115;p21"/>
          <p:cNvSpPr txBox="1"/>
          <p:nvPr/>
        </p:nvSpPr>
        <p:spPr>
          <a:xfrm>
            <a:off x="459450" y="1376125"/>
            <a:ext cx="8236200" cy="31545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Issue: Crimes committed in same zip codes handled by different police departments (areas)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Solution: Find area of zip code with highest number of cases and use that as the area zip code belongs to</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1016225" y="3324450"/>
            <a:ext cx="2695575" cy="1390650"/>
          </a:xfrm>
          <a:prstGeom prst="rect">
            <a:avLst/>
          </a:prstGeom>
          <a:noFill/>
          <a:ln>
            <a:noFill/>
          </a:ln>
        </p:spPr>
      </p:pic>
      <p:sp>
        <p:nvSpPr>
          <p:cNvPr id="117" name="Google Shape;117;p21"/>
          <p:cNvSpPr txBox="1"/>
          <p:nvPr/>
        </p:nvSpPr>
        <p:spPr>
          <a:xfrm>
            <a:off x="1968763" y="2833188"/>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118" name="Google Shape;118;p21"/>
          <p:cNvSpPr/>
          <p:nvPr/>
        </p:nvSpPr>
        <p:spPr>
          <a:xfrm>
            <a:off x="997350" y="3640300"/>
            <a:ext cx="2695500" cy="27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4">
            <a:alphaModFix/>
          </a:blip>
          <a:stretch>
            <a:fillRect/>
          </a:stretch>
        </p:blipFill>
        <p:spPr>
          <a:xfrm>
            <a:off x="5161350" y="3317544"/>
            <a:ext cx="2705100" cy="1390650"/>
          </a:xfrm>
          <a:prstGeom prst="rect">
            <a:avLst/>
          </a:prstGeom>
          <a:noFill/>
          <a:ln>
            <a:noFill/>
          </a:ln>
        </p:spPr>
      </p:pic>
      <p:sp>
        <p:nvSpPr>
          <p:cNvPr id="120" name="Google Shape;120;p21"/>
          <p:cNvSpPr txBox="1"/>
          <p:nvPr/>
        </p:nvSpPr>
        <p:spPr>
          <a:xfrm>
            <a:off x="6195400" y="2826282"/>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sp>
        <p:nvSpPr>
          <p:cNvPr id="121" name="Google Shape;121;p21"/>
          <p:cNvSpPr/>
          <p:nvPr/>
        </p:nvSpPr>
        <p:spPr>
          <a:xfrm>
            <a:off x="5166150" y="4165500"/>
            <a:ext cx="2695500" cy="27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