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notesMasterIdLst>
    <p:notesMasterId r:id="rId40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2" d="100"/>
          <a:sy n="42" d="100"/>
        </p:scale>
        <p:origin x="60" y="6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33CEF3-2351-4599-BFF5-E5392A0B7710}" type="datetimeFigureOut">
              <a:rPr lang="zh-TW" altLang="en-US" smtClean="0"/>
              <a:t>2020/6/15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33E283-C1C5-4C87-9231-20C800EC4B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99649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2DD83C-B891-4B75-9387-F55E6F45DF90}" type="slidenum">
              <a:rPr lang="zh-TW" altLang="en-US" smtClean="0">
                <a:solidFill>
                  <a:prstClr val="black"/>
                </a:solidFill>
              </a:rPr>
              <a:pPr/>
              <a:t>23</a:t>
            </a:fld>
            <a:endParaRPr lang="zh-TW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41011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13779-FEB6-40E2-B43C-561544106C6E}" type="datetimeFigureOut">
              <a:rPr lang="zh-TW" altLang="en-US" smtClean="0"/>
              <a:t>2020/6/15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AB7CC-3C96-4519-BDD4-74F9DC64E9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901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13779-FEB6-40E2-B43C-561544106C6E}" type="datetimeFigureOut">
              <a:rPr lang="zh-TW" altLang="en-US" smtClean="0"/>
              <a:t>2020/6/15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AB7CC-3C96-4519-BDD4-74F9DC64E9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4144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13779-FEB6-40E2-B43C-561544106C6E}" type="datetimeFigureOut">
              <a:rPr lang="zh-TW" altLang="en-US" smtClean="0"/>
              <a:t>2020/6/15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AB7CC-3C96-4519-BDD4-74F9DC64E9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66809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2020/6/15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7007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2020/6/15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5242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2020/6/15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9682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2020/6/15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8556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2020/6/15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2435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2020/6/15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1114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2020/6/15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7420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2020/6/15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3918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13779-FEB6-40E2-B43C-561544106C6E}" type="datetimeFigureOut">
              <a:rPr lang="zh-TW" altLang="en-US" smtClean="0"/>
              <a:t>2020/6/15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AB7CC-3C96-4519-BDD4-74F9DC64E9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979780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2020/6/15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6672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2020/6/15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9949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2020/6/15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155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2020/6/15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2829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2020/6/15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0561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2020/6/15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3560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2020/6/15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6531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2020/6/15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4248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2020/6/15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048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2020/6/15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9879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13779-FEB6-40E2-B43C-561544106C6E}" type="datetimeFigureOut">
              <a:rPr lang="zh-TW" altLang="en-US" smtClean="0"/>
              <a:t>2020/6/15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AB7CC-3C96-4519-BDD4-74F9DC64E9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059375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2020/6/15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453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2020/6/15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8502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2020/6/15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8451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2020/6/15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7943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13779-FEB6-40E2-B43C-561544106C6E}" type="datetimeFigureOut">
              <a:rPr lang="zh-TW" altLang="en-US" smtClean="0"/>
              <a:t>2020/6/15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AB7CC-3C96-4519-BDD4-74F9DC64E9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1489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13779-FEB6-40E2-B43C-561544106C6E}" type="datetimeFigureOut">
              <a:rPr lang="zh-TW" altLang="en-US" smtClean="0"/>
              <a:t>2020/6/15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AB7CC-3C96-4519-BDD4-74F9DC64E9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8145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13779-FEB6-40E2-B43C-561544106C6E}" type="datetimeFigureOut">
              <a:rPr lang="zh-TW" altLang="en-US" smtClean="0"/>
              <a:t>2020/6/15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AB7CC-3C96-4519-BDD4-74F9DC64E9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8117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13779-FEB6-40E2-B43C-561544106C6E}" type="datetimeFigureOut">
              <a:rPr lang="zh-TW" altLang="en-US" smtClean="0"/>
              <a:t>2020/6/15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AB7CC-3C96-4519-BDD4-74F9DC64E9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3518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13779-FEB6-40E2-B43C-561544106C6E}" type="datetimeFigureOut">
              <a:rPr lang="zh-TW" altLang="en-US" smtClean="0"/>
              <a:t>2020/6/15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AB7CC-3C96-4519-BDD4-74F9DC64E9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5742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13779-FEB6-40E2-B43C-561544106C6E}" type="datetimeFigureOut">
              <a:rPr lang="zh-TW" altLang="en-US" smtClean="0"/>
              <a:t>2020/6/15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AB7CC-3C96-4519-BDD4-74F9DC64E9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425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B13779-FEB6-40E2-B43C-561544106C6E}" type="datetimeFigureOut">
              <a:rPr lang="zh-TW" altLang="en-US" smtClean="0"/>
              <a:t>2020/6/15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5AB7CC-3C96-4519-BDD4-74F9DC64E9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6434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75EF9D-446A-4BA9-9A8F-8795C824CFA3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2020/6/15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A2E34-17E6-46B6-A0CD-23734D57E7FF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8109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75EF9D-446A-4BA9-9A8F-8795C824CFA3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2020/6/15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A2E34-17E6-46B6-A0CD-23734D57E7FF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1147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249.png"/><Relationship Id="rId4" Type="http://schemas.microsoft.com/office/2007/relationships/hdphoto" Target="../media/hdphoto6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Relationship Id="rId5" Type="http://schemas.microsoft.com/office/2007/relationships/hdphoto" Target="../media/hdphoto7.wdp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25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Relationship Id="rId4" Type="http://schemas.microsoft.com/office/2007/relationships/hdphoto" Target="../media/hdphoto8.wd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Relationship Id="rId5" Type="http://schemas.microsoft.com/office/2007/relationships/hdphoto" Target="../media/hdphoto9.wdp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Relationship Id="rId5" Type="http://schemas.microsoft.com/office/2007/relationships/hdphoto" Target="../media/hdphoto9.wdp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8" Type="http://schemas.microsoft.com/office/2007/relationships/hdphoto" Target="../media/hdphoto12.wdp"/><Relationship Id="rId3" Type="http://schemas.openxmlformats.org/officeDocument/2006/relationships/image" Target="../media/image20.png"/><Relationship Id="rId7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Relationship Id="rId6" Type="http://schemas.microsoft.com/office/2007/relationships/hdphoto" Target="../media/hdphoto11.wdp"/><Relationship Id="rId5" Type="http://schemas.openxmlformats.org/officeDocument/2006/relationships/image" Target="../media/image21.png"/><Relationship Id="rId4" Type="http://schemas.microsoft.com/office/2007/relationships/hdphoto" Target="../media/hdphoto10.wdp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26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270.png"/><Relationship Id="rId4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27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2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2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2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239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Relationship Id="rId6" Type="http://schemas.microsoft.com/office/2007/relationships/hdphoto" Target="../media/hdphoto3.wdp"/><Relationship Id="rId5" Type="http://schemas.openxmlformats.org/officeDocument/2006/relationships/image" Target="../media/image9.png"/><Relationship Id="rId4" Type="http://schemas.microsoft.com/office/2007/relationships/hdphoto" Target="../media/hdphoto2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Relationship Id="rId4" Type="http://schemas.microsoft.com/office/2007/relationships/hdphoto" Target="../media/hdphoto4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Relationship Id="rId5" Type="http://schemas.microsoft.com/office/2007/relationships/hdphoto" Target="../media/hdphoto5.wdp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>
            <a:spLocks/>
          </p:cNvSpPr>
          <p:nvPr/>
        </p:nvSpPr>
        <p:spPr>
          <a:xfrm>
            <a:off x="1371600" y="728897"/>
            <a:ext cx="94488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3600" dirty="0">
                <a:solidFill>
                  <a:prstClr val="black"/>
                </a:solidFill>
                <a:latin typeface="Cambria Math" panose="02040503050406030204" pitchFamily="18" charset="0"/>
              </a:rPr>
              <a:t>探討金</a:t>
            </a:r>
            <a:r>
              <a:rPr lang="en-US" altLang="zh-TW" sz="36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</a:t>
            </a:r>
            <a:r>
              <a:rPr lang="zh-TW" altLang="en-US" sz="3600" dirty="0">
                <a:solidFill>
                  <a:prstClr val="black"/>
                </a:solidFill>
                <a:latin typeface="Cambria Math" panose="02040503050406030204" pitchFamily="18" charset="0"/>
              </a:rPr>
              <a:t>點在正</a:t>
            </a:r>
            <a:r>
              <a:rPr lang="en-US" altLang="zh-TW" sz="36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</a:t>
            </a:r>
            <a:r>
              <a:rPr lang="zh-TW" altLang="en-US" sz="3600" dirty="0">
                <a:solidFill>
                  <a:prstClr val="black"/>
                </a:solidFill>
                <a:latin typeface="Cambria Math" panose="02040503050406030204" pitchFamily="18" charset="0"/>
              </a:rPr>
              <a:t>邊形中的存在性及幾何特性</a:t>
            </a:r>
            <a:endParaRPr lang="zh-TW" altLang="en-US" sz="1100" dirty="0">
              <a:solidFill>
                <a:prstClr val="black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副標題 2"/>
          <p:cNvSpPr txBox="1">
            <a:spLocks/>
          </p:cNvSpPr>
          <p:nvPr/>
        </p:nvSpPr>
        <p:spPr>
          <a:xfrm>
            <a:off x="1524000" y="3280612"/>
            <a:ext cx="9144000" cy="221132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 smtClean="0">
                <a:solidFill>
                  <a:prstClr val="black"/>
                </a:solidFill>
                <a:latin typeface="Cambria Math" panose="02040503050406030204" pitchFamily="18" charset="0"/>
              </a:rPr>
              <a:t>指導</a:t>
            </a:r>
            <a:r>
              <a:rPr lang="zh-TW" altLang="en-US" dirty="0">
                <a:solidFill>
                  <a:prstClr val="black"/>
                </a:solidFill>
                <a:latin typeface="Cambria Math" panose="02040503050406030204" pitchFamily="18" charset="0"/>
              </a:rPr>
              <a:t>老師：尤貴弘</a:t>
            </a:r>
            <a:r>
              <a:rPr lang="zh-TW" altLang="en-US" dirty="0" smtClean="0">
                <a:solidFill>
                  <a:prstClr val="black"/>
                </a:solidFill>
                <a:latin typeface="Cambria Math" panose="02040503050406030204" pitchFamily="18" charset="0"/>
              </a:rPr>
              <a:t>老師</a:t>
            </a:r>
            <a:endParaRPr lang="en-US" altLang="zh-TW" dirty="0" smtClean="0">
              <a:solidFill>
                <a:prstClr val="black"/>
              </a:solidFill>
              <a:latin typeface="Cambria Math" panose="02040503050406030204" pitchFamily="18" charset="0"/>
            </a:endParaRPr>
          </a:p>
          <a:p>
            <a:r>
              <a:rPr lang="en-US" altLang="zh-TW" dirty="0" smtClean="0">
                <a:solidFill>
                  <a:prstClr val="black"/>
                </a:solidFill>
                <a:latin typeface="Cambria Math" panose="02040503050406030204" pitchFamily="18" charset="0"/>
              </a:rPr>
              <a:t>227 22 </a:t>
            </a:r>
            <a:r>
              <a:rPr lang="zh-TW" altLang="en-US" dirty="0" smtClean="0">
                <a:solidFill>
                  <a:prstClr val="black"/>
                </a:solidFill>
                <a:latin typeface="Cambria Math" panose="02040503050406030204" pitchFamily="18" charset="0"/>
              </a:rPr>
              <a:t>黃文宏</a:t>
            </a:r>
            <a:endParaRPr lang="en-US" altLang="zh-TW" dirty="0">
              <a:solidFill>
                <a:prstClr val="black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6573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xmlns="" id="{913ACCC2-7036-4C17-BE38-CDF941C4E4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722" b="98093" l="4276" r="96675">
                        <a14:foregroundMark x1="78860" y1="33787" x2="78860" y2="33787"/>
                        <a14:foregroundMark x1="4513" y1="51499" x2="9264" y2="60218"/>
                        <a14:foregroundMark x1="23278" y1="91008" x2="28504" y2="97275"/>
                        <a14:foregroundMark x1="27316" y1="96185" x2="28979" y2="98093"/>
                        <a14:foregroundMark x1="89074" y1="35422" x2="95724" y2="50954"/>
                        <a14:foregroundMark x1="95724" y1="50954" x2="96912" y2="51771"/>
                        <a14:foregroundMark x1="73872" y1="5722" x2="76960" y2="926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658255" y="1971097"/>
            <a:ext cx="4328516" cy="377331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xmlns="" id="{41DF60CD-CEE4-47ED-A550-5B27FEC619DD}"/>
                  </a:ext>
                </a:extLst>
              </p:cNvPr>
              <p:cNvSpPr/>
              <p:nvPr/>
            </p:nvSpPr>
            <p:spPr>
              <a:xfrm>
                <a:off x="700392" y="1651509"/>
                <a:ext cx="5395608" cy="441249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TW" altLang="en-US" sz="2600" dirty="0">
                    <a:solidFill>
                      <a:prstClr val="black"/>
                    </a:solidFill>
                  </a:rPr>
                  <a:t>觀察右圖</a:t>
                </a:r>
                <a:endParaRPr lang="en-US" altLang="zh-TW" sz="2600" dirty="0">
                  <a:solidFill>
                    <a:prstClr val="black"/>
                  </a:solidFill>
                </a:endParaRPr>
              </a:p>
              <a:p>
                <a:r>
                  <a:rPr lang="zh-TW" altLang="en-US" sz="2600" dirty="0">
                    <a:solidFill>
                      <a:prstClr val="black"/>
                    </a:solidFill>
                  </a:rPr>
                  <a:t>我們又能發現</a:t>
                </a:r>
                <a:endParaRPr lang="en-US" altLang="zh-TW" sz="2600" dirty="0">
                  <a:solidFill>
                    <a:prstClr val="black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𝐵𝐸</m:t>
                      </m:r>
                      <m:r>
                        <a:rPr lang="en-US" altLang="zh-TW" sz="2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altLang="zh-TW" sz="2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TW" sz="2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unc>
                        <m:funcPr>
                          <m:ctrlPr>
                            <a:rPr lang="zh-TW" altLang="zh-TW" sz="2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TW" sz="2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𝑐𝑜𝑡</m:t>
                          </m:r>
                        </m:fName>
                        <m:e>
                          <m:f>
                            <m:fPr>
                              <m:ctrlPr>
                                <a:rPr lang="zh-TW" altLang="zh-TW" sz="2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2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altLang="zh-TW" sz="2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</m:e>
                      </m:func>
                      <m:r>
                        <a:rPr lang="en-US" altLang="zh-TW" sz="2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sz="2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zh-TW" altLang="zh-TW" sz="2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TW" sz="2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𝑐𝑠𝑐</m:t>
                          </m:r>
                        </m:fName>
                        <m:e>
                          <m:f>
                            <m:fPr>
                              <m:ctrlPr>
                                <a:rPr lang="zh-TW" altLang="zh-TW" sz="2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2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altLang="zh-TW" sz="2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 altLang="zh-TW" sz="2600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𝐷𝐹</m:t>
                      </m:r>
                      <m:r>
                        <a:rPr lang="en-US" altLang="zh-TW" sz="2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altLang="zh-TW" sz="2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TW" sz="2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unc>
                        <m:funcPr>
                          <m:ctrlPr>
                            <a:rPr lang="zh-TW" altLang="zh-TW" sz="2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TW" sz="2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𝑐𝑜𝑡</m:t>
                          </m:r>
                        </m:fName>
                        <m:e>
                          <m:f>
                            <m:fPr>
                              <m:ctrlPr>
                                <a:rPr lang="zh-TW" altLang="zh-TW" sz="2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2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altLang="zh-TW" sz="2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</m:e>
                      </m:func>
                      <m:r>
                        <a:rPr lang="en-US" altLang="zh-TW" sz="2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sz="2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zh-TW" altLang="zh-TW" sz="2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TW" sz="2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𝑐𝑠𝑐</m:t>
                          </m:r>
                        </m:fName>
                        <m:e>
                          <m:f>
                            <m:fPr>
                              <m:ctrlPr>
                                <a:rPr lang="zh-TW" altLang="zh-TW" sz="2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2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altLang="zh-TW" sz="2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 altLang="zh-TW" sz="2600" dirty="0">
                  <a:solidFill>
                    <a:prstClr val="black"/>
                  </a:solidFill>
                </a:endParaRPr>
              </a:p>
              <a:p>
                <a:r>
                  <a:rPr lang="zh-TW" altLang="en-US" sz="2600" dirty="0">
                    <a:solidFill>
                      <a:prstClr val="black"/>
                    </a:solidFill>
                  </a:rPr>
                  <a:t>於是透過以上的計算我們可以得到</a:t>
                </a:r>
                <a:endParaRPr lang="en-US" altLang="zh-TW" sz="2600" dirty="0">
                  <a:solidFill>
                    <a:prstClr val="black"/>
                  </a:solidFill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func>
                        <m:funcPr>
                          <m:ctrlPr>
                            <a:rPr lang="zh-TW" altLang="zh-TW" sz="2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TW" sz="2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𝑐𝑜𝑠</m:t>
                          </m:r>
                        </m:fName>
                        <m:e>
                          <m:f>
                            <m:fPr>
                              <m:ctrlPr>
                                <a:rPr lang="zh-TW" altLang="zh-TW" sz="2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2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altLang="zh-TW" sz="2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</m:e>
                      </m:func>
                      <m:r>
                        <a:rPr lang="en-US" altLang="zh-TW" sz="2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func>
                        <m:funcPr>
                          <m:ctrlPr>
                            <a:rPr lang="zh-TW" altLang="zh-TW" sz="2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TW" sz="2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𝑠𝑖𝑛</m:t>
                          </m:r>
                        </m:fName>
                        <m:e>
                          <m:f>
                            <m:fPr>
                              <m:ctrlPr>
                                <a:rPr lang="zh-TW" altLang="zh-TW" sz="2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2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altLang="zh-TW" sz="2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</m:e>
                      </m:func>
                      <m:r>
                        <a:rPr lang="en-US" altLang="zh-TW" sz="2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altLang="zh-TW" sz="2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en-US" altLang="zh-TW" sz="2600" dirty="0">
                  <a:solidFill>
                    <a:prstClr val="black"/>
                  </a:solidFill>
                </a:endParaRPr>
              </a:p>
              <a:p>
                <a:r>
                  <a:rPr lang="zh-TW" altLang="en-US" sz="2600" dirty="0">
                    <a:solidFill>
                      <a:prstClr val="black"/>
                    </a:solidFill>
                  </a:rPr>
                  <a:t>配合之前的內容告訴我們</a:t>
                </a:r>
                <a:endParaRPr lang="en-US" altLang="zh-TW" sz="2600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func>
                        <m:funcPr>
                          <m:ctrlPr>
                            <a:rPr lang="zh-TW" altLang="zh-TW" sz="2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TW" sz="2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𝑐𝑜𝑠</m:t>
                          </m:r>
                        </m:fName>
                        <m:e>
                          <m:f>
                            <m:fPr>
                              <m:ctrlPr>
                                <a:rPr lang="zh-TW" altLang="zh-TW" sz="2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2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altLang="zh-TW" sz="2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</m:e>
                      </m:func>
                      <m:r>
                        <a:rPr lang="en-US" altLang="zh-TW" sz="2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TW" sz="2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func>
                        <m:funcPr>
                          <m:ctrlPr>
                            <a:rPr lang="zh-TW" altLang="zh-TW" sz="2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TW" sz="2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𝑠𝑖𝑛</m:t>
                          </m:r>
                        </m:fName>
                        <m:e>
                          <m:f>
                            <m:fPr>
                              <m:ctrlPr>
                                <a:rPr lang="zh-TW" altLang="zh-TW" sz="2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2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altLang="zh-TW" sz="2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</m:e>
                      </m:func>
                      <m:r>
                        <a:rPr lang="en-US" altLang="zh-TW" sz="2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altLang="zh-TW" sz="2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en-US" altLang="zh-TW" sz="26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41DF60CD-CEE4-47ED-A550-5B27FEC619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392" y="1651509"/>
                <a:ext cx="5395608" cy="4412490"/>
              </a:xfrm>
              <a:prstGeom prst="rect">
                <a:avLst/>
              </a:prstGeom>
              <a:blipFill rotWithShape="0">
                <a:blip r:embed="rId5"/>
                <a:stretch>
                  <a:fillRect l="-2034" t="-138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548010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xmlns="" id="{3DB6471B-0CD7-4481-9183-D8596B223E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zh-TW" altLang="en-US" dirty="0">
                    <a:latin typeface="Cambria Math" panose="02040503050406030204" pitchFamily="18" charset="0"/>
                  </a:rPr>
                  <a:t>而因為左圖為</a:t>
                </a:r>
                <a:r>
                  <a:rPr lang="en-US" altLang="zh-TW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4k+2</a:t>
                </a:r>
                <a:r>
                  <a:rPr lang="zh-TW" altLang="en-US" dirty="0">
                    <a:latin typeface="Cambria Math" panose="02040503050406030204" pitchFamily="18" charset="0"/>
                  </a:rPr>
                  <a:t>邊形</a:t>
                </a:r>
                <a:endParaRPr lang="en-US" altLang="zh-TW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zh-TW" altLang="en-US" dirty="0">
                    <a:latin typeface="Cambria Math" panose="02040503050406030204" pitchFamily="18" charset="0"/>
                  </a:rPr>
                  <a:t>故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zh-TW" altLang="en-US" dirty="0">
                    <a:latin typeface="Cambria Math" panose="02040503050406030204" pitchFamily="18" charset="0"/>
                  </a:rPr>
                  <a:t>，可得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𝑠𝑖𝑛</m:t>
                        </m:r>
                      </m:fName>
                      <m:e>
                        <m:f>
                          <m:fPr>
                            <m:ctrlPr>
                              <a:rPr lang="zh-TW" altLang="zh-TW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</m:e>
                    </m:func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</m:oMath>
                </a14:m>
                <a:endParaRPr lang="en-US" altLang="zh-TW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zh-TW" altLang="en-US" dirty="0">
                    <a:latin typeface="Cambria Math" panose="02040503050406030204" pitchFamily="18" charset="0"/>
                  </a:rPr>
                  <a:t>根據引理得</a:t>
                </a:r>
                <a:r>
                  <a:rPr lang="en-US" altLang="zh-TW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N=6</a:t>
                </a:r>
              </a:p>
              <a:p>
                <a:pPr marL="0" indent="0">
                  <a:buNone/>
                </a:pPr>
                <a:endParaRPr lang="en-US" altLang="zh-TW" dirty="0"/>
              </a:p>
              <a:p>
                <a:pPr marL="0" indent="0">
                  <a:buNone/>
                </a:pPr>
                <a:r>
                  <a:rPr lang="en-US" altLang="zh-TW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b=0</a:t>
                </a:r>
                <a:r>
                  <a:rPr lang="zh-TW" altLang="en-US" dirty="0"/>
                  <a:t>的情況後面有</a:t>
                </a: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3DB6471B-0CD7-4481-9183-D8596B223E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217" t="-252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圖片 4">
            <a:extLst>
              <a:ext uri="{FF2B5EF4-FFF2-40B4-BE49-F238E27FC236}">
                <a16:creationId xmlns:a16="http://schemas.microsoft.com/office/drawing/2014/main" xmlns="" id="{B5F6B00B-5C97-4BCD-A4B4-5249A92824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524" b="96429" l="4348" r="95195">
                        <a14:foregroundMark x1="11899" y1="22857" x2="12357" y2="23333"/>
                        <a14:foregroundMark x1="6407" y1="42381" x2="4348" y2="50000"/>
                        <a14:foregroundMark x1="6636" y1="42857" x2="11899" y2="32381"/>
                        <a14:foregroundMark x1="11899" y1="32381" x2="12357" y2="22619"/>
                        <a14:foregroundMark x1="49428" y1="44762" x2="57208" y2="51190"/>
                        <a14:foregroundMark x1="31350" y1="8810" x2="43021" y2="6667"/>
                        <a14:foregroundMark x1="43021" y1="6667" x2="66133" y2="8333"/>
                        <a14:foregroundMark x1="64302" y1="5000" x2="64531" y2="4524"/>
                        <a14:foregroundMark x1="35240" y1="4524" x2="37986" y2="6667"/>
                        <a14:foregroundMark x1="64531" y1="4524" x2="65904" y2="6667"/>
                        <a14:foregroundMark x1="86957" y1="21905" x2="89016" y2="23810"/>
                        <a14:foregroundMark x1="89245" y1="28571" x2="95195" y2="49524"/>
                        <a14:foregroundMark x1="86957" y1="78571" x2="87643" y2="79286"/>
                        <a14:foregroundMark x1="31808" y1="91905" x2="43478" y2="93571"/>
                        <a14:foregroundMark x1="43478" y1="93571" x2="53776" y2="91190"/>
                        <a14:foregroundMark x1="53776" y1="91190" x2="64760" y2="91905"/>
                        <a14:foregroundMark x1="64760" y1="91905" x2="65904" y2="92619"/>
                        <a14:foregroundMark x1="35927" y1="96429" x2="36156" y2="96190"/>
                        <a14:foregroundMark x1="64531" y1="95476" x2="65217" y2="9571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314656" y="1828661"/>
            <a:ext cx="4524306" cy="4348302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xmlns="" id="{68B33130-604F-4A68-9104-B4BF15AC400B}"/>
              </a:ext>
            </a:extLst>
          </p:cNvPr>
          <p:cNvSpPr txBox="1"/>
          <p:nvPr/>
        </p:nvSpPr>
        <p:spPr>
          <a:xfrm>
            <a:off x="2178996" y="437745"/>
            <a:ext cx="76599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400" dirty="0">
                <a:solidFill>
                  <a:prstClr val="black"/>
                </a:solidFill>
              </a:rPr>
              <a:t>正</a:t>
            </a:r>
            <a:r>
              <a:rPr lang="en-US" altLang="zh-TW" sz="4400" dirty="0">
                <a:solidFill>
                  <a:prstClr val="black"/>
                </a:solidFill>
              </a:rPr>
              <a:t>4k+2</a:t>
            </a:r>
            <a:r>
              <a:rPr lang="zh-TW" altLang="en-US" sz="4400" dirty="0">
                <a:solidFill>
                  <a:prstClr val="black"/>
                </a:solidFill>
              </a:rPr>
              <a:t>邊形的情況</a:t>
            </a:r>
          </a:p>
        </p:txBody>
      </p:sp>
    </p:spTree>
    <p:extLst>
      <p:ext uri="{BB962C8B-B14F-4D97-AF65-F5344CB8AC3E}">
        <p14:creationId xmlns:p14="http://schemas.microsoft.com/office/powerpoint/2010/main" val="120619098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xmlns="" id="{904578BD-3E9E-4F1C-BE42-CE8E764ED3E0}"/>
              </a:ext>
            </a:extLst>
          </p:cNvPr>
          <p:cNvSpPr txBox="1">
            <a:spLocks/>
          </p:cNvSpPr>
          <p:nvPr/>
        </p:nvSpPr>
        <p:spPr>
          <a:xfrm>
            <a:off x="2157953" y="0"/>
            <a:ext cx="6254496" cy="1828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dirty="0">
                <a:solidFill>
                  <a:prstClr val="black"/>
                </a:solidFill>
              </a:rPr>
              <a:t>正</a:t>
            </a:r>
            <a:r>
              <a:rPr lang="en-US" altLang="zh-TW" dirty="0">
                <a:solidFill>
                  <a:prstClr val="black"/>
                </a:solidFill>
              </a:rPr>
              <a:t>4k</a:t>
            </a:r>
            <a:r>
              <a:rPr lang="zh-TW" altLang="en-US" dirty="0">
                <a:solidFill>
                  <a:prstClr val="black"/>
                </a:solidFill>
              </a:rPr>
              <a:t>邊形的情況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內容版面配置區 2">
                <a:extLst>
                  <a:ext uri="{FF2B5EF4-FFF2-40B4-BE49-F238E27FC236}">
                    <a16:creationId xmlns:a16="http://schemas.microsoft.com/office/drawing/2014/main" xmlns="" id="{7B911CFE-586C-4D99-9F69-0B628CDDF10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83595" y="1595335"/>
                <a:ext cx="6938128" cy="434816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zh-TW" altLang="en-US" sz="3000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因為我們會發現</a:t>
                </a:r>
                <a:endParaRPr lang="en-US" altLang="zh-TW" sz="3000" dirty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zh-TW" altLang="en-US" sz="3000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由</a:t>
                </a:r>
                <a:r>
                  <a:rPr lang="en-US" altLang="zh-TW" sz="3000" dirty="0" err="1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x,y</a:t>
                </a:r>
                <a:r>
                  <a:rPr lang="zh-TW" altLang="en-US" sz="3000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座標的對稱性</a:t>
                </a:r>
                <a:endParaRPr lang="en-US" altLang="zh-TW" sz="3000" dirty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altLang="zh-TW" sz="30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(</a:t>
                </a:r>
                <a:r>
                  <a:rPr lang="zh-TW" altLang="en-US" sz="3000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其實是我懶得打其他算式，嘻嘻</a:t>
                </a:r>
                <a:r>
                  <a:rPr lang="en-US" altLang="zh-TW" sz="30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zh-TW" altLang="en-US" sz="3000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可以得到</a:t>
                </a:r>
                <a14:m>
                  <m:oMath xmlns:m="http://schemas.openxmlformats.org/officeDocument/2006/math">
                    <m:r>
                      <a:rPr lang="en-US" altLang="zh-TW" sz="3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func>
                      <m:funcPr>
                        <m:ctrlPr>
                          <a:rPr lang="zh-TW" altLang="zh-TW" sz="3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zh-TW" sz="3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𝑠𝑖𝑛</m:t>
                        </m:r>
                      </m:fName>
                      <m:e>
                        <m:f>
                          <m:fPr>
                            <m:ctrlPr>
                              <a:rPr lang="zh-TW" altLang="zh-TW" sz="3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sz="3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altLang="zh-TW" sz="3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</m:e>
                    </m:func>
                    <m:r>
                      <a:rPr lang="en-US" altLang="zh-TW" sz="3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TW" sz="3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func>
                      <m:funcPr>
                        <m:ctrlPr>
                          <a:rPr lang="zh-TW" altLang="zh-TW" sz="3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zh-TW" sz="3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𝑐𝑜𝑠</m:t>
                        </m:r>
                      </m:fName>
                      <m:e>
                        <m:f>
                          <m:fPr>
                            <m:ctrlPr>
                              <a:rPr lang="zh-TW" altLang="zh-TW" sz="3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sz="3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altLang="zh-TW" sz="3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</m:e>
                    </m:func>
                    <m:r>
                      <a:rPr lang="en-US" altLang="zh-TW" sz="3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TW" sz="3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</m:oMath>
                </a14:m>
                <a:endParaRPr lang="en-US" altLang="zh-TW" sz="3000" dirty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zh-TW" altLang="en-US" sz="3000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於是再根據前面的</a:t>
                </a:r>
                <a14:m>
                  <m:oMath xmlns:m="http://schemas.openxmlformats.org/officeDocument/2006/math">
                    <m:r>
                      <a:rPr lang="en-US" altLang="zh-TW" sz="3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func>
                      <m:funcPr>
                        <m:ctrlPr>
                          <a:rPr lang="zh-TW" altLang="zh-TW" sz="3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zh-TW" sz="3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𝑐𝑜𝑠</m:t>
                        </m:r>
                      </m:fName>
                      <m:e>
                        <m:f>
                          <m:fPr>
                            <m:ctrlPr>
                              <a:rPr lang="zh-TW" altLang="zh-TW" sz="3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sz="3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altLang="zh-TW" sz="3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</m:e>
                    </m:func>
                    <m:r>
                      <a:rPr lang="en-US" altLang="zh-TW" sz="3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TW" sz="3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func>
                      <m:funcPr>
                        <m:ctrlPr>
                          <a:rPr lang="zh-TW" altLang="zh-TW" sz="3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zh-TW" sz="3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𝑠𝑖𝑛</m:t>
                        </m:r>
                      </m:fName>
                      <m:e>
                        <m:f>
                          <m:fPr>
                            <m:ctrlPr>
                              <a:rPr lang="zh-TW" altLang="zh-TW" sz="3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sz="3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altLang="zh-TW" sz="3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</m:e>
                    </m:func>
                    <m:r>
                      <a:rPr lang="en-US" altLang="zh-TW" sz="3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TW" sz="3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</m:oMath>
                </a14:m>
                <a:endParaRPr lang="en-US" altLang="zh-TW" sz="3000" dirty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zh-TW" altLang="en-US" sz="3000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我們知道</a:t>
                </a:r>
                <a:r>
                  <a:rPr lang="en-US" altLang="zh-TW" sz="3000" dirty="0" err="1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a,b</a:t>
                </a:r>
                <a:r>
                  <a:rPr lang="zh-TW" altLang="en-US" sz="3000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不會同時是</a:t>
                </a:r>
                <a:r>
                  <a:rPr lang="en-US" altLang="zh-TW" sz="30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0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zh-TW" altLang="en-US" sz="3000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相除得到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zh-TW" altLang="zh-TW" sz="3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zh-TW" sz="30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𝑡𝑎𝑛</m:t>
                        </m:r>
                      </m:fName>
                      <m:e>
                        <m:f>
                          <m:fPr>
                            <m:ctrlPr>
                              <a:rPr lang="zh-TW" altLang="zh-TW" sz="3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sz="3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altLang="zh-TW" sz="3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</m:e>
                    </m:func>
                    <m:r>
                      <a:rPr lang="zh-TW" altLang="en-US" sz="3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為</m:t>
                    </m:r>
                    <m:r>
                      <a:rPr lang="zh-TW" altLang="en-US" sz="30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有理數</m:t>
                    </m:r>
                  </m:oMath>
                </a14:m>
                <a:r>
                  <a:rPr lang="zh-TW" altLang="en-US" sz="3000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，故</a:t>
                </a:r>
                <a:r>
                  <a:rPr lang="en-US" altLang="zh-TW" sz="30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N=4</a:t>
                </a:r>
              </a:p>
            </p:txBody>
          </p:sp>
        </mc:Choice>
        <mc:Fallback xmlns="">
          <p:sp>
            <p:nvSpPr>
              <p:cNvPr id="5" name="內容版面配置區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7B911CFE-586C-4D99-9F69-0B628CDDF1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595" y="1595335"/>
                <a:ext cx="6938128" cy="4348162"/>
              </a:xfrm>
              <a:prstGeom prst="rect">
                <a:avLst/>
              </a:prstGeom>
              <a:blipFill rotWithShape="0">
                <a:blip r:embed="rId3"/>
                <a:stretch>
                  <a:fillRect l="-2021" t="-266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圖片 5">
            <a:extLst>
              <a:ext uri="{FF2B5EF4-FFF2-40B4-BE49-F238E27FC236}">
                <a16:creationId xmlns:a16="http://schemas.microsoft.com/office/drawing/2014/main" xmlns="" id="{7F957ACA-D7D5-4688-9F70-C8F717AD8633}"/>
              </a:ext>
            </a:extLst>
          </p:cNvPr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9" r="25576" b="1"/>
          <a:stretch/>
        </p:blipFill>
        <p:spPr>
          <a:xfrm>
            <a:off x="7976681" y="1411941"/>
            <a:ext cx="3342002" cy="4765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1593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xmlns="" id="{B72A1F9E-75A4-48E9-8F4C-97E347D63509}"/>
              </a:ext>
            </a:extLst>
          </p:cNvPr>
          <p:cNvSpPr txBox="1">
            <a:spLocks/>
          </p:cNvSpPr>
          <p:nvPr/>
        </p:nvSpPr>
        <p:spPr>
          <a:xfrm>
            <a:off x="877043" y="643467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sz="4800" dirty="0">
                <a:solidFill>
                  <a:prstClr val="black"/>
                </a:solidFill>
              </a:rPr>
              <a:t>關於前兩頁的</a:t>
            </a:r>
            <a:r>
              <a:rPr lang="en-US" altLang="zh-TW" sz="4800" dirty="0">
                <a:solidFill>
                  <a:prstClr val="black"/>
                </a:solidFill>
              </a:rPr>
              <a:t>b=0</a:t>
            </a:r>
            <a:r>
              <a:rPr lang="zh-TW" altLang="en-US" sz="4800" dirty="0">
                <a:solidFill>
                  <a:prstClr val="black"/>
                </a:solidFill>
              </a:rPr>
              <a:t>的</a:t>
            </a:r>
            <a:r>
              <a:rPr lang="en-US" altLang="zh-TW" sz="4800" dirty="0">
                <a:solidFill>
                  <a:prstClr val="black"/>
                </a:solidFill>
              </a:rPr>
              <a:t>case (´</a:t>
            </a:r>
            <a:r>
              <a:rPr lang="zh-TW" altLang="en-US" sz="4800" dirty="0">
                <a:solidFill>
                  <a:prstClr val="black"/>
                </a:solidFill>
              </a:rPr>
              <a:t>・</a:t>
            </a:r>
            <a:r>
              <a:rPr lang="en-US" altLang="zh-TW" sz="4800" dirty="0">
                <a:solidFill>
                  <a:prstClr val="black"/>
                </a:solidFill>
              </a:rPr>
              <a:t>ω</a:t>
            </a:r>
            <a:r>
              <a:rPr lang="zh-TW" altLang="en-US" sz="4800" dirty="0">
                <a:solidFill>
                  <a:prstClr val="black"/>
                </a:solidFill>
              </a:rPr>
              <a:t>・</a:t>
            </a:r>
            <a:r>
              <a:rPr lang="en-US" altLang="zh-TW" sz="4800" dirty="0">
                <a:solidFill>
                  <a:prstClr val="black"/>
                </a:solidFill>
              </a:rPr>
              <a:t>`)</a:t>
            </a: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xmlns="" id="{6EB71BF6-CC64-4BCC-B671-C6E47C2A820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2283" b="42220"/>
          <a:stretch/>
        </p:blipFill>
        <p:spPr>
          <a:xfrm>
            <a:off x="7019005" y="1513538"/>
            <a:ext cx="4181402" cy="424623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字方塊 2">
                <a:extLst>
                  <a:ext uri="{FF2B5EF4-FFF2-40B4-BE49-F238E27FC236}">
                    <a16:creationId xmlns:a16="http://schemas.microsoft.com/office/drawing/2014/main" xmlns="" id="{48908289-946B-44F9-96E7-4ABCE8833EEF}"/>
                  </a:ext>
                </a:extLst>
              </p:cNvPr>
              <p:cNvSpPr txBox="1"/>
              <p:nvPr/>
            </p:nvSpPr>
            <p:spPr>
              <a:xfrm>
                <a:off x="744717" y="1781666"/>
                <a:ext cx="6052010" cy="42804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TW" alt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右圖以</m:t>
                      </m:r>
                      <m:r>
                        <a:rPr lang="en-US" altLang="zh-TW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r>
                        <a:rPr lang="en-US" altLang="zh-TW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=10</m:t>
                      </m:r>
                      <m:r>
                        <a:rPr lang="zh-TW" alt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為例</m:t>
                      </m:r>
                    </m:oMath>
                  </m:oMathPara>
                </a14:m>
                <a:endParaRPr lang="en-US" altLang="zh-TW" sz="2400" dirty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zh-TW" altLang="en-US" sz="2400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易見</a:t>
                </a:r>
                <a:r>
                  <a:rPr lang="en-US" altLang="zh-TW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PJ</a:t>
                </a:r>
                <a:r>
                  <a:rPr lang="zh-TW" altLang="en-US" sz="2400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的斜率分別為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zh-TW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𝑐𝑜𝑡</m:t>
                        </m:r>
                      </m:fName>
                      <m:e>
                        <m:f>
                          <m:fPr>
                            <m:ctrlPr>
                              <a:rPr lang="zh-TW" altLang="zh-TW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altLang="zh-TW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altLang="zh-TW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</m:e>
                    </m:func>
                  </m:oMath>
                </a14:m>
                <a:endParaRPr lang="en-US" altLang="zh-TW" sz="2400" dirty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zh-TW" altLang="en-US" sz="2400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而</a:t>
                </a:r>
                <a:r>
                  <a:rPr lang="en-US" altLang="zh-TW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P</a:t>
                </a:r>
                <a:r>
                  <a:rPr lang="zh-TW" altLang="en-US" sz="2400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點的座標為</a:t>
                </a:r>
                <a14:m>
                  <m:oMath xmlns:m="http://schemas.openxmlformats.org/officeDocument/2006/math">
                    <m:r>
                      <a:rPr lang="en-US" altLang="zh-TW" sz="26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zh-TW" altLang="zh-TW" sz="2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zh-TW" sz="2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TW" sz="2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𝑠𝑒𝑐</m:t>
                        </m:r>
                      </m:fName>
                      <m:e>
                        <m:f>
                          <m:fPr>
                            <m:ctrlPr>
                              <a:rPr lang="zh-TW" altLang="zh-TW" sz="2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sz="2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altLang="zh-TW" sz="2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</m:e>
                    </m:func>
                    <m:func>
                      <m:funcPr>
                        <m:ctrlPr>
                          <a:rPr lang="zh-TW" altLang="zh-TW" sz="2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zh-TW" sz="2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𝑐𝑜𝑠</m:t>
                        </m:r>
                      </m:fName>
                      <m:e>
                        <m:f>
                          <m:fPr>
                            <m:ctrlPr>
                              <a:rPr lang="zh-TW" altLang="zh-TW" sz="2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sz="2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TW" sz="2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altLang="zh-TW" sz="2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</m:e>
                    </m:func>
                    <m:r>
                      <a:rPr lang="en-US" altLang="zh-TW" sz="2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func>
                      <m:funcPr>
                        <m:ctrlPr>
                          <a:rPr lang="zh-TW" altLang="zh-TW" sz="2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zh-TW" sz="2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𝑠𝑒𝑐</m:t>
                        </m:r>
                      </m:fName>
                      <m:e>
                        <m:f>
                          <m:fPr>
                            <m:ctrlPr>
                              <a:rPr lang="zh-TW" altLang="zh-TW" sz="2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sz="2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altLang="zh-TW" sz="2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</m:e>
                    </m:func>
                    <m:func>
                      <m:funcPr>
                        <m:ctrlPr>
                          <a:rPr lang="zh-TW" altLang="zh-TW" sz="2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zh-TW" sz="2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𝑠𝑖𝑛</m:t>
                        </m:r>
                      </m:fName>
                      <m:e>
                        <m:f>
                          <m:fPr>
                            <m:ctrlPr>
                              <a:rPr lang="zh-TW" altLang="zh-TW" sz="2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sz="2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TW" sz="2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altLang="zh-TW" sz="2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</m:e>
                    </m:func>
                    <m:r>
                      <a:rPr lang="en-US" altLang="zh-TW" sz="2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TW" altLang="en-US" sz="2600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 </a:t>
                </a:r>
                <a:endParaRPr lang="en-US" altLang="zh-TW" sz="2600" dirty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altLang="zh-TW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(</a:t>
                </a:r>
                <a:r>
                  <a:rPr lang="zh-TW" altLang="en-US" sz="2400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其實就是邊長乘以三角函數再判別正負</a:t>
                </a:r>
                <a:r>
                  <a:rPr lang="en-US" altLang="zh-TW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</a:p>
              <a:p>
                <a:r>
                  <a:rPr lang="zh-TW" altLang="en-US" sz="2400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因此</a:t>
                </a:r>
                <a:r>
                  <a:rPr lang="en-US" altLang="zh-TW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PJ</a:t>
                </a:r>
                <a:r>
                  <a:rPr lang="zh-TW" altLang="en-US" sz="2400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的方程式為</a:t>
                </a:r>
                <a:endParaRPr lang="en-US" altLang="zh-TW" sz="2400" dirty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altLang="zh-TW" sz="2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zh-TW" altLang="zh-TW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TW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𝑐𝑜𝑡</m:t>
                          </m:r>
                        </m:fName>
                        <m:e>
                          <m:f>
                            <m:fPr>
                              <m:ctrlPr>
                                <a:rPr lang="zh-TW" altLang="zh-TW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altLang="zh-TW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altLang="zh-TW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r>
                            <a:rPr lang="en-US" altLang="zh-TW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US" altLang="zh-TW" sz="2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zh-TW" altLang="zh-TW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TW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𝑐𝑜𝑡</m:t>
                          </m:r>
                        </m:fName>
                        <m:e>
                          <m:f>
                            <m:fPr>
                              <m:ctrlPr>
                                <a:rPr lang="zh-TW" altLang="zh-TW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altLang="zh-TW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altLang="zh-TW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</m:e>
                      </m:func>
                      <m:func>
                        <m:funcPr>
                          <m:ctrlPr>
                            <a:rPr lang="zh-TW" altLang="zh-TW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TW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𝑠𝑒𝑐</m:t>
                          </m:r>
                        </m:fName>
                        <m:e>
                          <m:f>
                            <m:fPr>
                              <m:ctrlPr>
                                <a:rPr lang="zh-TW" altLang="zh-TW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altLang="zh-TW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</m:e>
                      </m:func>
                      <m:func>
                        <m:funcPr>
                          <m:ctrlPr>
                            <a:rPr lang="zh-TW" altLang="zh-TW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TW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𝑐𝑜𝑠</m:t>
                          </m:r>
                        </m:fName>
                        <m:e>
                          <m:f>
                            <m:fPr>
                              <m:ctrlPr>
                                <a:rPr lang="zh-TW" altLang="zh-TW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TW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altLang="zh-TW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</m:e>
                      </m:func>
                      <m:r>
                        <a:rPr lang="en-US" altLang="zh-TW" sz="2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zh-TW" altLang="zh-TW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TW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𝑠𝑒𝑐</m:t>
                          </m:r>
                        </m:fName>
                        <m:e>
                          <m:f>
                            <m:fPr>
                              <m:ctrlPr>
                                <a:rPr lang="zh-TW" altLang="zh-TW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altLang="zh-TW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</m:e>
                      </m:func>
                      <m:func>
                        <m:funcPr>
                          <m:ctrlPr>
                            <a:rPr lang="zh-TW" altLang="zh-TW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TW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𝑠𝑖𝑛</m:t>
                          </m:r>
                        </m:fName>
                        <m:e>
                          <m:f>
                            <m:fPr>
                              <m:ctrlPr>
                                <a:rPr lang="zh-TW" altLang="zh-TW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TW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altLang="zh-TW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 altLang="zh-TW" sz="2000" dirty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altLang="zh-TW" sz="2200" dirty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altLang="zh-TW" sz="2200" dirty="0">
                  <a:solidFill>
                    <a:prstClr val="black"/>
                  </a:solidFill>
                </a:endParaRPr>
              </a:p>
              <a:p>
                <a:endParaRPr lang="en-US" altLang="zh-TW" sz="24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3" name="文字方塊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48908289-946B-44F9-96E7-4ABCE8833E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717" y="1781666"/>
                <a:ext cx="6052010" cy="4280403"/>
              </a:xfrm>
              <a:prstGeom prst="rect">
                <a:avLst/>
              </a:prstGeom>
              <a:blipFill rotWithShape="0">
                <a:blip r:embed="rId4"/>
                <a:stretch>
                  <a:fillRect l="-151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231043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xmlns="" id="{EB5C9487-551C-4843-99C7-9A90A7521F8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zh-TW" altLang="en-US" sz="2400" dirty="0">
                    <a:latin typeface="Cambria Math" panose="02040503050406030204" pitchFamily="18" charset="0"/>
                  </a:rPr>
                  <a:t>若金</a:t>
                </a:r>
                <a:r>
                  <a:rPr lang="en-US" altLang="zh-TW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n</a:t>
                </a:r>
                <a:r>
                  <a:rPr lang="zh-TW" altLang="en-US" sz="2400" dirty="0">
                    <a:latin typeface="Cambria Math" panose="02040503050406030204" pitchFamily="18" charset="0"/>
                  </a:rPr>
                  <a:t>點為</a:t>
                </a:r>
                <a:r>
                  <a:rPr lang="en-US" altLang="zh-TW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(a,0)</a:t>
                </a:r>
                <a:r>
                  <a:rPr lang="zh-TW" altLang="en-US" sz="2400" dirty="0">
                    <a:latin typeface="Cambria Math" panose="02040503050406030204" pitchFamily="18" charset="0"/>
                  </a:rPr>
                  <a:t>，則其到</a:t>
                </a:r>
                <a:r>
                  <a:rPr lang="en-US" altLang="zh-TW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PJ</a:t>
                </a:r>
                <a:r>
                  <a:rPr lang="zh-TW" altLang="en-US" sz="2400" dirty="0">
                    <a:latin typeface="Cambria Math" panose="02040503050406030204" pitchFamily="18" charset="0"/>
                  </a:rPr>
                  <a:t>的距離為</a:t>
                </a:r>
                <a:endParaRPr lang="en-US" altLang="zh-TW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zh-TW" altLang="zh-TW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𝑠𝑖𝑛</m:t>
                          </m:r>
                        </m:fName>
                        <m:e>
                          <m:f>
                            <m:fPr>
                              <m:ctrlPr>
                                <a:rPr lang="zh-TW" altLang="zh-TW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</m:e>
                      </m:func>
                      <m:d>
                        <m:dPr>
                          <m:begChr m:val="|"/>
                          <m:endChr m:val="|"/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func>
                            <m:funcPr>
                              <m:ctrlPr>
                                <a:rPr lang="zh-TW" altLang="zh-TW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𝑐𝑜𝑡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zh-TW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</m:t>
                                  </m:r>
                                </m:den>
                              </m:f>
                            </m:e>
                          </m:func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zh-TW" altLang="zh-TW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𝑐𝑜𝑡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zh-TW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</m:t>
                                  </m:r>
                                </m:den>
                              </m:f>
                            </m:e>
                          </m:func>
                          <m:func>
                            <m:funcPr>
                              <m:ctrlPr>
                                <a:rPr lang="zh-TW" altLang="zh-TW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𝑠𝑒𝑐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zh-TW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</m:t>
                                  </m:r>
                                </m:den>
                              </m:f>
                            </m:e>
                          </m:func>
                          <m:func>
                            <m:funcPr>
                              <m:ctrlPr>
                                <a:rPr lang="zh-TW" altLang="zh-TW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𝑐𝑜𝑠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zh-TW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</m:t>
                                  </m:r>
                                </m:den>
                              </m:f>
                            </m:e>
                          </m:func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zh-TW" altLang="zh-TW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𝑠𝑒𝑐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zh-TW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</m:t>
                                  </m:r>
                                </m:den>
                              </m:f>
                            </m:e>
                          </m:func>
                          <m:func>
                            <m:funcPr>
                              <m:ctrlPr>
                                <a:rPr lang="zh-TW" altLang="zh-TW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𝑠𝑖𝑛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zh-TW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</m:t>
                                  </m:r>
                                </m:den>
                              </m:f>
                            </m:e>
                          </m:func>
                        </m:e>
                      </m:d>
                    </m:oMath>
                  </m:oMathPara>
                </a14:m>
                <a:endParaRPr lang="en-US" altLang="zh-TW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zh-TW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TW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func>
                          <m:funcPr>
                            <m:ctrlPr>
                              <a:rPr lang="zh-TW" altLang="zh-TW" sz="24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𝑐𝑜</m:t>
                            </m:r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fName>
                          <m:e>
                            <m:f>
                              <m:fPr>
                                <m:ctrlPr>
                                  <a:rPr lang="zh-TW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</m:den>
                            </m:f>
                          </m:e>
                        </m:func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func>
                          <m:funcPr>
                            <m:ctrlPr>
                              <a:rPr lang="zh-TW" altLang="zh-TW" sz="24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𝑐𝑜</m:t>
                            </m:r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fName>
                          <m:e>
                            <m:f>
                              <m:fPr>
                                <m:ctrlPr>
                                  <a:rPr lang="zh-TW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</m:den>
                            </m:f>
                          </m:e>
                        </m:func>
                        <m:func>
                          <m:funcPr>
                            <m:ctrlPr>
                              <a:rPr lang="zh-TW" altLang="zh-TW" sz="24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𝑠𝑒𝑐</m:t>
                            </m:r>
                          </m:fName>
                          <m:e>
                            <m:f>
                              <m:fPr>
                                <m:ctrlPr>
                                  <a:rPr lang="zh-TW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</m:den>
                            </m:f>
                          </m:e>
                        </m:func>
                        <m:func>
                          <m:funcPr>
                            <m:ctrlPr>
                              <a:rPr lang="zh-TW" altLang="zh-TW" sz="24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𝑐𝑜𝑠</m:t>
                            </m:r>
                          </m:fName>
                          <m:e>
                            <m:f>
                              <m:fPr>
                                <m:ctrlPr>
                                  <a:rPr lang="zh-TW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</m:den>
                            </m:f>
                          </m:e>
                        </m:func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func>
                          <m:funcPr>
                            <m:ctrlPr>
                              <a:rPr lang="zh-TW" altLang="zh-TW" sz="24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𝑠𝑒𝑐</m:t>
                            </m:r>
                          </m:fName>
                          <m:e>
                            <m:f>
                              <m:fPr>
                                <m:ctrlPr>
                                  <a:rPr lang="zh-TW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</m:den>
                            </m:f>
                          </m:e>
                        </m:func>
                        <m:func>
                          <m:funcPr>
                            <m:ctrlPr>
                              <a:rPr lang="zh-TW" altLang="zh-TW" sz="24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𝑠𝑖𝑛</m:t>
                            </m:r>
                          </m:fName>
                          <m:e>
                            <m:f>
                              <m:fPr>
                                <m:ctrlPr>
                                  <a:rPr lang="zh-TW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</m:den>
                            </m:f>
                          </m:e>
                        </m:func>
                        <m:func>
                          <m:funcPr>
                            <m:ctrlPr>
                              <a:rPr lang="zh-TW" altLang="zh-TW" sz="24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𝑠𝑖𝑛</m:t>
                            </m:r>
                          </m:fName>
                          <m:e>
                            <m:f>
                              <m:fPr>
                                <m:ctrlPr>
                                  <a:rPr lang="zh-TW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</m:den>
                            </m:f>
                          </m:e>
                        </m:func>
                      </m:e>
                    </m:d>
                  </m:oMath>
                </a14:m>
                <a:endParaRPr lang="en-US" altLang="zh-TW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zh-TW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TW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func>
                          <m:funcPr>
                            <m:ctrlPr>
                              <a:rPr lang="zh-TW" altLang="zh-TW" sz="24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𝑐𝑜𝑠</m:t>
                            </m:r>
                          </m:fName>
                          <m:e>
                            <m:f>
                              <m:fPr>
                                <m:ctrlPr>
                                  <a:rPr lang="zh-TW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</m:den>
                            </m:f>
                          </m:e>
                        </m:func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func>
                          <m:funcPr>
                            <m:ctrlPr>
                              <a:rPr lang="zh-TW" altLang="zh-TW" sz="24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𝑠𝑒𝑐</m:t>
                            </m:r>
                          </m:fName>
                          <m:e>
                            <m:f>
                              <m:fPr>
                                <m:ctrlPr>
                                  <a:rPr lang="zh-TW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</m:den>
                            </m:f>
                          </m:e>
                        </m:func>
                        <m:func>
                          <m:funcPr>
                            <m:ctrlPr>
                              <a:rPr lang="zh-TW" altLang="zh-TW" sz="24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𝑐𝑜𝑠</m:t>
                            </m:r>
                          </m:fName>
                          <m:e>
                            <m:f>
                              <m:fPr>
                                <m:ctrlPr>
                                  <a:rPr lang="zh-TW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</m:den>
                            </m:f>
                          </m:e>
                        </m:func>
                      </m:e>
                    </m:d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func>
                          <m:funcPr>
                            <m:ctrlPr>
                              <a:rPr lang="zh-TW" altLang="zh-TW" sz="24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𝑐𝑜𝑠</m:t>
                            </m:r>
                          </m:fName>
                          <m:e>
                            <m:f>
                              <m:fPr>
                                <m:ctrlPr>
                                  <a:rPr lang="zh-TW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</m:den>
                            </m:f>
                          </m:e>
                        </m:func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e>
                    </m:d>
                  </m:oMath>
                </a14:m>
                <a:r>
                  <a:rPr lang="en-US" altLang="zh-TW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</a:t>
                </a:r>
                <a:r>
                  <a:rPr lang="zh-TW" altLang="en-US" sz="2400" dirty="0">
                    <a:latin typeface="Cambria Math" panose="02040503050406030204" pitchFamily="18" charset="0"/>
                  </a:rPr>
                  <a:t>差角公式</a:t>
                </a:r>
                <a:r>
                  <a:rPr lang="en-US" altLang="zh-TW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</a:p>
              <a:p>
                <a:pPr marL="0" indent="0">
                  <a:buNone/>
                </a:pPr>
                <a:r>
                  <a:rPr lang="zh-TW" altLang="en-US" sz="2400" dirty="0">
                    <a:latin typeface="Cambria Math" panose="02040503050406030204" pitchFamily="18" charset="0"/>
                  </a:rPr>
                  <a:t>因此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func>
                      <m:funcPr>
                        <m:ctrlPr>
                          <a:rPr lang="zh-TW" altLang="zh-TW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𝑐𝑜𝑠</m:t>
                        </m:r>
                      </m:fName>
                      <m:e>
                        <m:f>
                          <m:fPr>
                            <m:ctrlPr>
                              <a:rPr lang="zh-TW" altLang="zh-TW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</m:e>
                    </m:func>
                    <m:r>
                      <a:rPr lang="en-US" altLang="zh-TW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r>
                      <a:rPr lang="zh-TW" alt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TW" altLang="en-US" sz="2400" dirty="0">
                    <a:latin typeface="Cambria Math" panose="02040503050406030204" pitchFamily="18" charset="0"/>
                  </a:rPr>
                  <a:t>又根據前述有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func>
                      <m:funcPr>
                        <m:ctrlPr>
                          <a:rPr lang="zh-TW" altLang="zh-TW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𝑐𝑜𝑠</m:t>
                        </m:r>
                      </m:fName>
                      <m:e>
                        <m:f>
                          <m:fPr>
                            <m:ctrlPr>
                              <a:rPr lang="zh-TW" altLang="zh-TW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</m:e>
                    </m:func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zh-TW" altLang="en-US" sz="2400" dirty="0">
                    <a:latin typeface="Cambria Math" panose="02040503050406030204" pitchFamily="18" charset="0"/>
                  </a:rPr>
                  <a:t>，又</a:t>
                </a:r>
                <a:r>
                  <a:rPr lang="en-US" altLang="zh-TW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</a:t>
                </a:r>
                <a:r>
                  <a:rPr lang="zh-TW" altLang="en-US" sz="2400" dirty="0">
                    <a:latin typeface="Cambria Math" panose="02040503050406030204" pitchFamily="18" charset="0"/>
                  </a:rPr>
                  <a:t>不為</a:t>
                </a:r>
                <a:r>
                  <a:rPr lang="en-US" altLang="zh-TW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0</a:t>
                </a:r>
              </a:p>
              <a:p>
                <a:pPr marL="0" indent="0">
                  <a:buNone/>
                </a:pPr>
                <a:r>
                  <a:rPr lang="zh-TW" altLang="en-US" sz="2400" dirty="0">
                    <a:latin typeface="Cambria Math" panose="02040503050406030204" pitchFamily="18" charset="0"/>
                  </a:rPr>
                  <a:t>兩者相除得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𝑐𝑜𝑠</m:t>
                        </m:r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f>
                      <m:fPr>
                        <m:ctrlPr>
                          <a:rPr lang="zh-TW" altLang="zh-TW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den>
                    </m:f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−3=</m:t>
                    </m:r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𝑐𝑜𝑠</m:t>
                        </m:r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f>
                      <m:fPr>
                        <m:ctrlPr>
                          <a:rPr lang="zh-TW" altLang="zh-TW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den>
                    </m:f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𝑠𝑖𝑛</m:t>
                        </m:r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f>
                      <m:fPr>
                        <m:ctrlPr>
                          <a:rPr lang="zh-TW" altLang="zh-TW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den>
                    </m:f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</m:t>
                    </m:r>
                    <m:r>
                      <a:rPr lang="zh-TW" altLang="en-US" sz="24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𝑐𝑜𝑠</m:t>
                    </m:r>
                    <m:f>
                      <m:f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r>
                  <a:rPr lang="en-US" altLang="zh-TW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</m:oMath>
                </a14:m>
                <a:endParaRPr lang="en-US" altLang="zh-TW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zh-TW" alt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根據引理得</a:t>
                </a:r>
                <a:r>
                  <a:rPr lang="en-US" altLang="zh-TW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N=6</a:t>
                </a:r>
              </a:p>
              <a:p>
                <a:pPr marL="0" indent="0">
                  <a:buNone/>
                </a:pP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EB5C9487-551C-4843-99C7-9A90A7521F8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928" t="-210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5118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6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xmlns="" id="{EAFAFD88-B9A3-4DA7-9AE8-669909B1823C}"/>
              </a:ext>
            </a:extLst>
          </p:cNvPr>
          <p:cNvSpPr txBox="1">
            <a:spLocks/>
          </p:cNvSpPr>
          <p:nvPr/>
        </p:nvSpPr>
        <p:spPr>
          <a:xfrm>
            <a:off x="1953876" y="136321"/>
            <a:ext cx="6205171" cy="125074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sz="6000" dirty="0">
                <a:solidFill>
                  <a:prstClr val="black"/>
                </a:solidFill>
              </a:rPr>
              <a:t>Case 2</a:t>
            </a:r>
            <a:r>
              <a:rPr lang="zh-TW" altLang="en-US" sz="6000" dirty="0">
                <a:solidFill>
                  <a:prstClr val="black"/>
                </a:solidFill>
              </a:rPr>
              <a:t>：正奇數邊形</a:t>
            </a:r>
            <a:endParaRPr lang="en-US" altLang="zh-TW" sz="6000" dirty="0">
              <a:solidFill>
                <a:prstClr val="black"/>
              </a:solidFill>
            </a:endParaRPr>
          </a:p>
        </p:txBody>
      </p:sp>
      <p:pic>
        <p:nvPicPr>
          <p:cNvPr id="5" name="內容版面配置區 3">
            <a:extLst>
              <a:ext uri="{FF2B5EF4-FFF2-40B4-BE49-F238E27FC236}">
                <a16:creationId xmlns:a16="http://schemas.microsoft.com/office/drawing/2014/main" xmlns="" id="{314AA40C-D74F-40AC-8CF0-1E19C934085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704" b="94180" l="5946" r="96036">
                        <a14:foregroundMark x1="21982" y1="23280" x2="21982" y2="23280"/>
                        <a14:foregroundMark x1="27207" y1="21869" x2="27207" y2="21869"/>
                        <a14:foregroundMark x1="28829" y1="19400" x2="29550" y2="18871"/>
                        <a14:foregroundMark x1="32252" y1="18342" x2="32973" y2="18342"/>
                        <a14:foregroundMark x1="32973" y1="18342" x2="41982" y2="20988"/>
                        <a14:foregroundMark x1="53874" y1="24515" x2="53874" y2="24515"/>
                        <a14:foregroundMark x1="54054" y1="24515" x2="54054" y2="24515"/>
                        <a14:foregroundMark x1="53514" y1="26984" x2="51892" y2="36508"/>
                        <a14:foregroundMark x1="51892" y1="36508" x2="55315" y2="55379"/>
                        <a14:foregroundMark x1="54955" y1="57496" x2="46306" y2="60670"/>
                        <a14:foregroundMark x1="23423" y1="64903" x2="20180" y2="65079"/>
                        <a14:foregroundMark x1="19459" y1="63316" x2="19459" y2="63316"/>
                        <a14:foregroundMark x1="14414" y1="58201" x2="9189" y2="52381"/>
                        <a14:foregroundMark x1="9369" y1="46914" x2="15135" y2="44268"/>
                        <a14:foregroundMark x1="6306" y1="47090" x2="6306" y2="47090"/>
                        <a14:foregroundMark x1="9369" y1="44444" x2="9369" y2="44444"/>
                        <a14:foregroundMark x1="9550" y1="43915" x2="9550" y2="43915"/>
                        <a14:foregroundMark x1="7568" y1="45503" x2="7568" y2="45503"/>
                        <a14:foregroundMark x1="6667" y1="46737" x2="9910" y2="57496"/>
                        <a14:foregroundMark x1="9910" y1="57496" x2="11532" y2="59788"/>
                        <a14:foregroundMark x1="10270" y1="63492" x2="15135" y2="76014"/>
                        <a14:foregroundMark x1="29550" y1="50794" x2="47207" y2="31746"/>
                        <a14:foregroundMark x1="47207" y1="31746" x2="64505" y2="38801"/>
                        <a14:foregroundMark x1="64505" y1="38801" x2="77297" y2="50970"/>
                        <a14:foregroundMark x1="77297" y1="50970" x2="81622" y2="59612"/>
                        <a14:foregroundMark x1="81622" y1="59612" x2="80721" y2="77249"/>
                        <a14:foregroundMark x1="80721" y1="77249" x2="72072" y2="85362"/>
                        <a14:foregroundMark x1="72072" y1="85362" x2="25586" y2="76720"/>
                        <a14:foregroundMark x1="25586" y1="76720" x2="13514" y2="45150"/>
                        <a14:foregroundMark x1="13514" y1="45150" x2="18739" y2="32981"/>
                        <a14:foregroundMark x1="18739" y1="32981" x2="30631" y2="23810"/>
                        <a14:foregroundMark x1="30631" y1="23810" x2="42523" y2="20282"/>
                        <a14:foregroundMark x1="42523" y1="20282" x2="72072" y2="24162"/>
                        <a14:foregroundMark x1="72072" y1="24162" x2="81802" y2="36684"/>
                        <a14:foregroundMark x1="81802" y1="36684" x2="77477" y2="55556"/>
                        <a14:foregroundMark x1="77477" y1="55556" x2="75856" y2="56966"/>
                        <a14:foregroundMark x1="36577" y1="47443" x2="39459" y2="68430"/>
                        <a14:foregroundMark x1="39459" y1="68430" x2="52072" y2="69136"/>
                        <a14:foregroundMark x1="52072" y1="69136" x2="72252" y2="64727"/>
                        <a14:foregroundMark x1="9009" y1="35450" x2="51892" y2="5644"/>
                        <a14:foregroundMark x1="51892" y1="5644" x2="90450" y2="30335"/>
                        <a14:foregroundMark x1="90450" y1="30335" x2="91640" y2="31267"/>
                        <a14:foregroundMark x1="41982" y1="10935" x2="51351" y2="7584"/>
                        <a14:foregroundMark x1="51351" y1="7584" x2="61081" y2="7231"/>
                        <a14:foregroundMark x1="61081" y1="7231" x2="61441" y2="7231"/>
                        <a14:foregroundMark x1="9369" y1="34921" x2="44324" y2="8818"/>
                        <a14:foregroundMark x1="44324" y1="8818" x2="15676" y2="22928"/>
                        <a14:foregroundMark x1="15676" y1="22928" x2="10270" y2="30335"/>
                        <a14:foregroundMark x1="10270" y1="30335" x2="25045" y2="17813"/>
                        <a14:foregroundMark x1="25045" y1="17813" x2="14955" y2="23986"/>
                        <a14:foregroundMark x1="14955" y1="23986" x2="24865" y2="21517"/>
                        <a14:foregroundMark x1="24865" y1="21517" x2="33153" y2="16226"/>
                        <a14:foregroundMark x1="33153" y1="16226" x2="19640" y2="24339"/>
                        <a14:foregroundMark x1="19640" y1="24339" x2="36757" y2="12346"/>
                        <a14:foregroundMark x1="23243" y1="85362" x2="31712" y2="89594"/>
                        <a14:foregroundMark x1="31712" y1="89594" x2="41081" y2="89594"/>
                        <a14:foregroundMark x1="41081" y1="89594" x2="67027" y2="86420"/>
                        <a14:foregroundMark x1="67027" y1="86420" x2="76937" y2="87125"/>
                        <a14:foregroundMark x1="76937" y1="87125" x2="88108" y2="69489"/>
                        <a14:foregroundMark x1="88108" y1="69489" x2="89550" y2="38801"/>
                        <a14:foregroundMark x1="89550" y1="38801" x2="93514" y2="47266"/>
                        <a14:foregroundMark x1="93514" y1="47266" x2="88649" y2="66843"/>
                        <a14:foregroundMark x1="88649" y1="66843" x2="87568" y2="69136"/>
                        <a14:foregroundMark x1="38378" y1="92769" x2="70090" y2="86596"/>
                        <a14:foregroundMark x1="70090" y1="86596" x2="62342" y2="93298"/>
                        <a14:foregroundMark x1="62342" y1="93298" x2="41441" y2="94356"/>
                        <a14:foregroundMark x1="41441" y1="94356" x2="41081" y2="93827"/>
                        <a14:foregroundMark x1="51712" y1="4938" x2="52613" y2="4409"/>
                        <a14:foregroundMark x1="52252" y1="4056" x2="49910" y2="3880"/>
                        <a14:foregroundMark x1="50450" y1="4762" x2="49910" y2="4409"/>
                        <a14:foregroundMark x1="95315" y1="35450" x2="95315" y2="35450"/>
                        <a14:foregroundMark x1="96036" y1="34921" x2="95135" y2="34039"/>
                        <a14:foregroundMark x1="95135" y1="35450" x2="95495" y2="36155"/>
                        <a14:foregroundMark x1="95495" y1="35802" x2="93874" y2="37213"/>
                        <a14:foregroundMark x1="95495" y1="35273" x2="92072" y2="36508"/>
                        <a14:foregroundMark x1="95135" y1="34921" x2="93694" y2="35273"/>
                        <a14:foregroundMark x1="95135" y1="34921" x2="93333" y2="35273"/>
                        <a14:backgroundMark x1="91712" y1="31217" x2="92428" y2="32025"/>
                        <a14:backgroundMark x1="95135" y1="34039" x2="94775" y2="34039"/>
                      </a14:backgroundRemoval>
                    </a14:imgEffect>
                  </a14:imgLayer>
                </a14:imgProps>
              </a:ext>
            </a:extLst>
          </a:blip>
          <a:srcRect t="2000" r="1" b="1"/>
          <a:stretch/>
        </p:blipFill>
        <p:spPr>
          <a:xfrm>
            <a:off x="797907" y="1441322"/>
            <a:ext cx="4545203" cy="4545203"/>
          </a:xfrm>
          <a:custGeom>
            <a:avLst/>
            <a:gdLst/>
            <a:ahLst/>
            <a:cxnLst/>
            <a:rect l="l" t="t" r="r" b="b"/>
            <a:pathLst>
              <a:path w="3741748" h="3741748">
                <a:moveTo>
                  <a:pt x="1870874" y="0"/>
                </a:moveTo>
                <a:cubicBezTo>
                  <a:pt x="2904129" y="0"/>
                  <a:pt x="3741748" y="837619"/>
                  <a:pt x="3741748" y="1870874"/>
                </a:cubicBezTo>
                <a:cubicBezTo>
                  <a:pt x="3741748" y="2904129"/>
                  <a:pt x="2904129" y="3741748"/>
                  <a:pt x="1870874" y="3741748"/>
                </a:cubicBezTo>
                <a:cubicBezTo>
                  <a:pt x="837619" y="3741748"/>
                  <a:pt x="0" y="2904129"/>
                  <a:pt x="0" y="1870874"/>
                </a:cubicBezTo>
                <a:cubicBezTo>
                  <a:pt x="0" y="837619"/>
                  <a:pt x="837619" y="0"/>
                  <a:pt x="1870874" y="0"/>
                </a:cubicBezTo>
                <a:close/>
              </a:path>
            </a:pathLst>
          </a:cu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xmlns="" id="{611BA89A-CDD0-423D-8230-53D68B046FDD}"/>
              </a:ext>
            </a:extLst>
          </p:cNvPr>
          <p:cNvSpPr txBox="1"/>
          <p:nvPr/>
        </p:nvSpPr>
        <p:spPr>
          <a:xfrm>
            <a:off x="5056461" y="2196445"/>
            <a:ext cx="5871796" cy="32202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zh-TW" altLang="en-US" sz="2800" b="1" i="1" dirty="0">
                <a:solidFill>
                  <a:prstClr val="black"/>
                </a:solidFill>
              </a:rPr>
              <a:t>重點：金</a:t>
            </a:r>
            <a:r>
              <a:rPr lang="en-US" altLang="zh-TW" sz="2800" b="1" i="1" dirty="0">
                <a:solidFill>
                  <a:prstClr val="black"/>
                </a:solidFill>
              </a:rPr>
              <a:t>n</a:t>
            </a:r>
            <a:r>
              <a:rPr lang="zh-TW" altLang="en-US" sz="2800" b="1" i="1" dirty="0">
                <a:solidFill>
                  <a:prstClr val="black"/>
                </a:solidFill>
              </a:rPr>
              <a:t>點到每邊的距離比</a:t>
            </a:r>
            <a:endParaRPr lang="en-US" altLang="zh-TW" sz="2800" b="1" i="1" dirty="0">
              <a:solidFill>
                <a:prstClr val="black"/>
              </a:solidFill>
            </a:endParaRPr>
          </a:p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zh-TW" altLang="en-US" sz="2800" b="1" i="1" dirty="0">
                <a:solidFill>
                  <a:prstClr val="black"/>
                </a:solidFill>
              </a:rPr>
              <a:t>都是有理數比</a:t>
            </a:r>
            <a:endParaRPr lang="en-US" altLang="zh-TW" sz="2800" b="1" i="1" dirty="0">
              <a:solidFill>
                <a:prstClr val="black"/>
              </a:solidFill>
            </a:endParaRPr>
          </a:p>
          <a:p>
            <a:pPr algn="ctr">
              <a:lnSpc>
                <a:spcPct val="90000"/>
              </a:lnSpc>
              <a:spcBef>
                <a:spcPts val="1000"/>
              </a:spcBef>
            </a:pPr>
            <a:endParaRPr lang="en-US" altLang="zh-TW" sz="2800" b="1" i="1" dirty="0">
              <a:solidFill>
                <a:prstClr val="black"/>
              </a:solidFill>
            </a:endParaRPr>
          </a:p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altLang="zh-TW" sz="2800" dirty="0">
                <a:solidFill>
                  <a:prstClr val="black"/>
                </a:solidFill>
              </a:rPr>
              <a:t>WLOG</a:t>
            </a:r>
            <a:r>
              <a:rPr lang="zh-TW" altLang="en-US" sz="2800" dirty="0">
                <a:solidFill>
                  <a:prstClr val="black"/>
                </a:solidFill>
              </a:rPr>
              <a:t>可假設外接圓為單位圓</a:t>
            </a:r>
            <a:endParaRPr lang="en-US" altLang="zh-TW" sz="2800" dirty="0">
              <a:solidFill>
                <a:prstClr val="black"/>
              </a:solidFill>
            </a:endParaRPr>
          </a:p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zh-TW" altLang="en-US" sz="2800" dirty="0">
                <a:solidFill>
                  <a:prstClr val="black"/>
                </a:solidFill>
              </a:rPr>
              <a:t>設中心為原點</a:t>
            </a:r>
            <a:endParaRPr lang="en-US" altLang="zh-TW" sz="2800" dirty="0">
              <a:solidFill>
                <a:prstClr val="black"/>
              </a:solidFill>
            </a:endParaRPr>
          </a:p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zh-TW" altLang="en-US" sz="2800" dirty="0">
                <a:solidFill>
                  <a:prstClr val="black"/>
                </a:solidFill>
              </a:rPr>
              <a:t>觀察左圖，由底邊開始</a:t>
            </a:r>
            <a:endParaRPr lang="en-US" altLang="zh-TW" sz="2800" dirty="0">
              <a:solidFill>
                <a:prstClr val="black"/>
              </a:solidFill>
            </a:endParaRPr>
          </a:p>
          <a:p>
            <a:pPr algn="ctr">
              <a:lnSpc>
                <a:spcPct val="90000"/>
              </a:lnSpc>
              <a:spcBef>
                <a:spcPts val="1000"/>
              </a:spcBef>
            </a:pPr>
            <a:endParaRPr lang="en-US" altLang="zh-TW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894244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00589F6D-3377-4FA8-9AD9-F1B8DE981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3352" y="365125"/>
            <a:ext cx="9330447" cy="1325563"/>
          </a:xfrm>
        </p:spPr>
        <p:txBody>
          <a:bodyPr/>
          <a:lstStyle/>
          <a:p>
            <a:r>
              <a:rPr lang="zh-TW" altLang="en-US" dirty="0"/>
              <a:t>再次開炸！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xmlns="" id="{3DB6471B-0CD7-4481-9183-D8596B223E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zh-TW" altLang="en-US" sz="2400" dirty="0">
                    <a:latin typeface="Cambria Math" panose="02040503050406030204" pitchFamily="18" charset="0"/>
                  </a:rPr>
                  <a:t>我們可以發現</a:t>
                </a:r>
                <a:r>
                  <a:rPr lang="en-US" altLang="zh-TW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D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n-US" altLang="zh-TW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sin</m:t>
                        </m:r>
                        <m:f>
                          <m:fPr>
                            <m:ctrlPr>
                              <a:rPr lang="zh-TW" altLang="zh-TW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,−</m:t>
                        </m:r>
                        <m:func>
                          <m:funcPr>
                            <m:ctrlPr>
                              <a:rPr lang="zh-TW" altLang="zh-TW" sz="24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𝑐𝑜𝑠</m:t>
                            </m:r>
                          </m:fName>
                          <m:e>
                            <m:f>
                              <m:fPr>
                                <m:ctrlPr>
                                  <a:rPr lang="zh-TW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</m:den>
                            </m:f>
                          </m:e>
                        </m:func>
                      </m:e>
                    </m:d>
                  </m:oMath>
                </a14:m>
                <a:endParaRPr lang="en-US" altLang="zh-TW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zh-TW" altLang="en-US" sz="2400" dirty="0">
                    <a:latin typeface="Cambria Math" panose="02040503050406030204" pitchFamily="18" charset="0"/>
                  </a:rPr>
                  <a:t>又因為外角為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TW" altLang="zh-TW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endParaRPr lang="en-US" altLang="zh-TW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zh-TW" altLang="en-US" sz="2400" dirty="0">
                    <a:latin typeface="Cambria Math" panose="02040503050406030204" pitchFamily="18" charset="0"/>
                  </a:rPr>
                  <a:t>所以</a:t>
                </a:r>
                <a:r>
                  <a:rPr lang="en-US" altLang="zh-TW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CD</a:t>
                </a:r>
                <a:r>
                  <a:rPr lang="zh-TW" altLang="en-US" sz="2400" dirty="0">
                    <a:latin typeface="Cambria Math" panose="02040503050406030204" pitchFamily="18" charset="0"/>
                  </a:rPr>
                  <a:t>的方程式為</a:t>
                </a:r>
                <a:endParaRPr lang="en-US" altLang="zh-TW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func>
                        <m:funcPr>
                          <m:ctrlPr>
                            <a:rPr lang="zh-TW" altLang="zh-TW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𝑡𝑎𝑛</m:t>
                          </m:r>
                        </m:fName>
                        <m:e>
                          <m:f>
                            <m:fPr>
                              <m:ctrlPr>
                                <a:rPr lang="zh-TW" altLang="zh-TW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</m:e>
                      </m:func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zh-TW" altLang="zh-TW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𝑡𝑎𝑛</m:t>
                          </m:r>
                        </m:fName>
                        <m:e>
                          <m:f>
                            <m:fPr>
                              <m:ctrlPr>
                                <a:rPr lang="zh-TW" altLang="zh-TW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</m:e>
                      </m:func>
                      <m:func>
                        <m:funcPr>
                          <m:ctrlPr>
                            <a:rPr lang="zh-TW" altLang="zh-TW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𝑠𝑖𝑛</m:t>
                          </m:r>
                        </m:fName>
                        <m:e>
                          <m:f>
                            <m:fPr>
                              <m:ctrlPr>
                                <a:rPr lang="zh-TW" altLang="zh-TW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</m:e>
                      </m:func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zh-TW" altLang="zh-TW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𝑐𝑜𝑠</m:t>
                          </m:r>
                        </m:fName>
                        <m:e>
                          <m:f>
                            <m:fPr>
                              <m:ctrlPr>
                                <a:rPr lang="zh-TW" altLang="zh-TW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 altLang="zh-TW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zh-TW" altLang="en-US" sz="2400" dirty="0">
                    <a:latin typeface="Cambria Math" panose="02040503050406030204" pitchFamily="18" charset="0"/>
                  </a:rPr>
                  <a:t>與之對稱的邊</a:t>
                </a:r>
                <a:r>
                  <a:rPr lang="en-US" altLang="zh-TW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(EF)</a:t>
                </a:r>
                <a:r>
                  <a:rPr lang="zh-TW" altLang="en-US" sz="2400" dirty="0">
                    <a:latin typeface="Cambria Math" panose="02040503050406030204" pitchFamily="18" charset="0"/>
                  </a:rPr>
                  <a:t>為</a:t>
                </a:r>
                <a:endParaRPr lang="en-US" altLang="zh-TW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zh-TW" altLang="zh-TW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𝑡𝑎𝑛</m:t>
                          </m:r>
                        </m:fName>
                        <m:e>
                          <m:f>
                            <m:fPr>
                              <m:ctrlPr>
                                <a:rPr lang="zh-TW" altLang="zh-TW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</m:e>
                      </m:func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zh-TW" altLang="zh-TW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𝑡𝑎𝑛</m:t>
                          </m:r>
                        </m:fName>
                        <m:e>
                          <m:f>
                            <m:fPr>
                              <m:ctrlPr>
                                <a:rPr lang="zh-TW" altLang="zh-TW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</m:e>
                      </m:func>
                      <m:func>
                        <m:funcPr>
                          <m:ctrlPr>
                            <a:rPr lang="zh-TW" altLang="zh-TW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𝑠𝑖𝑛</m:t>
                          </m:r>
                        </m:fName>
                        <m:e>
                          <m:f>
                            <m:fPr>
                              <m:ctrlPr>
                                <a:rPr lang="zh-TW" altLang="zh-TW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</m:e>
                      </m:func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zh-TW" altLang="zh-TW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𝑐𝑜𝑠</m:t>
                          </m:r>
                        </m:fName>
                        <m:e>
                          <m:f>
                            <m:fPr>
                              <m:ctrlPr>
                                <a:rPr lang="zh-TW" altLang="zh-TW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zh-TW" altLang="en-US" sz="24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3DB6471B-0CD7-4481-9183-D8596B223E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928" t="-14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圖片 3">
            <a:extLst>
              <a:ext uri="{FF2B5EF4-FFF2-40B4-BE49-F238E27FC236}">
                <a16:creationId xmlns:a16="http://schemas.microsoft.com/office/drawing/2014/main" xmlns="" id="{F12F54FF-83AD-47D2-94A9-099A94AD55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960" b="96617" l="2954" r="97679">
                        <a14:foregroundMark x1="19620" y1="14799" x2="41139" y2="6554"/>
                        <a14:foregroundMark x1="41139" y1="6554" x2="51055" y2="5708"/>
                        <a14:foregroundMark x1="17932" y1="16279" x2="2954" y2="46934"/>
                        <a14:foregroundMark x1="10549" y1="29810" x2="5063" y2="37632"/>
                        <a14:foregroundMark x1="7384" y1="31924" x2="17722" y2="18605"/>
                        <a14:foregroundMark x1="23207" y1="11839" x2="35865" y2="5285"/>
                        <a14:foregroundMark x1="35865" y1="5285" x2="46835" y2="2960"/>
                        <a14:foregroundMark x1="46835" y1="2960" x2="69831" y2="7400"/>
                        <a14:foregroundMark x1="69831" y1="7400" x2="76163" y2="10378"/>
                        <a14:foregroundMark x1="82819" y1="16333" x2="86498" y2="21987"/>
                        <a14:foregroundMark x1="4852" y1="39958" x2="4852" y2="45243"/>
                        <a14:foregroundMark x1="4219" y1="41226" x2="4008" y2="42072"/>
                        <a14:foregroundMark x1="10338" y1="40381" x2="6962" y2="51797"/>
                        <a14:foregroundMark x1="6962" y1="51797" x2="5696" y2="52220"/>
                        <a14:foregroundMark x1="5696" y1="45455" x2="6751" y2="68076"/>
                        <a14:foregroundMark x1="6751" y1="68076" x2="8228" y2="70402"/>
                        <a14:foregroundMark x1="4430" y1="46300" x2="3376" y2="57928"/>
                        <a14:foregroundMark x1="6962" y1="60677" x2="10549" y2="73573"/>
                        <a14:foregroundMark x1="10549" y1="73573" x2="10338" y2="75053"/>
                        <a14:foregroundMark x1="8017" y1="71882" x2="23840" y2="88795"/>
                        <a14:foregroundMark x1="23840" y1="88795" x2="33755" y2="94715"/>
                        <a14:foregroundMark x1="33755" y1="94715" x2="57173" y2="97252"/>
                        <a14:foregroundMark x1="57173" y1="97252" x2="68143" y2="93869"/>
                        <a14:foregroundMark x1="68143" y1="93869" x2="69831" y2="92178"/>
                        <a14:foregroundMark x1="53586" y1="95772" x2="62658" y2="95137"/>
                        <a14:foregroundMark x1="46414" y1="92178" x2="50000" y2="92389"/>
                        <a14:foregroundMark x1="53376" y1="4440" x2="75949" y2="10359"/>
                        <a14:foregroundMark x1="82096" y1="17127" x2="90928" y2="26850"/>
                        <a14:foregroundMark x1="75949" y1="10359" x2="76064" y2="10486"/>
                        <a14:foregroundMark x1="90928" y1="26850" x2="95570" y2="49683"/>
                        <a14:foregroundMark x1="95570" y1="49683" x2="92827" y2="61734"/>
                        <a14:foregroundMark x1="87342" y1="26638" x2="97890" y2="47569"/>
                        <a14:foregroundMark x1="97890" y1="47569" x2="92827" y2="69556"/>
                        <a14:foregroundMark x1="92827" y1="69556" x2="77215" y2="86258"/>
                        <a14:foregroundMark x1="77215" y1="86258" x2="85232" y2="80550"/>
                        <a14:foregroundMark x1="86076" y1="80338" x2="88397" y2="76744"/>
                        <a14:foregroundMark x1="69831" y1="91966" x2="78059" y2="86681"/>
                        <a14:foregroundMark x1="91350" y1="37209" x2="91350" y2="38055"/>
                        <a14:foregroundMark x1="93882" y1="35095" x2="95570" y2="40381"/>
                        <a14:foregroundMark x1="4219" y1="43552" x2="3376" y2="49471"/>
                        <a14:foregroundMark x1="42194" y1="70190" x2="53376" y2="69556"/>
                        <a14:foregroundMark x1="53376" y1="69556" x2="49789" y2="74841"/>
                        <a14:foregroundMark x1="43882" y1="72304" x2="54219" y2="72093"/>
                        <a14:foregroundMark x1="50000" y1="3171" x2="54430" y2="3383"/>
                        <a14:foregroundMark x1="55485" y1="3383" x2="67089" y2="5708"/>
                        <a14:foregroundMark x1="67089" y1="5708" x2="80380" y2="13742"/>
                        <a14:foregroundMark x1="37975" y1="96195" x2="50000" y2="97463"/>
                        <a14:foregroundMark x1="50000" y1="97463" x2="62025" y2="96617"/>
                        <a14:foregroundMark x1="62025" y1="96617" x2="66878" y2="94292"/>
                        <a14:backgroundMark x1="81373" y1="12718" x2="84599" y2="1437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797773" y="1690688"/>
            <a:ext cx="4275235" cy="4266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7663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xmlns="" id="{3DB6471B-0CD7-4481-9183-D8596B223E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73157"/>
                <a:ext cx="10515600" cy="450380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zh-TW" altLang="en-US" sz="2600" dirty="0">
                    <a:latin typeface="Cambria Math" panose="02040503050406030204" pitchFamily="18" charset="0"/>
                  </a:rPr>
                  <a:t>如果假設金點為</a:t>
                </a:r>
                <a:r>
                  <a:rPr lang="en-US" altLang="zh-TW" sz="2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</a:t>
                </a:r>
                <a:r>
                  <a:rPr lang="en-US" altLang="zh-TW" sz="26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a,b</a:t>
                </a:r>
                <a:r>
                  <a:rPr lang="en-US" altLang="zh-TW" sz="2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</a:p>
              <a:p>
                <a:pPr marL="0" indent="0">
                  <a:buNone/>
                </a:pPr>
                <a:r>
                  <a:rPr lang="zh-TW" altLang="en-US" sz="2600" dirty="0">
                    <a:latin typeface="Cambria Math" panose="02040503050406030204" pitchFamily="18" charset="0"/>
                  </a:rPr>
                  <a:t>其到底邊的距離為</a:t>
                </a:r>
                <a14:m>
                  <m:oMath xmlns:m="http://schemas.openxmlformats.org/officeDocument/2006/math">
                    <m:r>
                      <a:rPr lang="en-US" altLang="zh-TW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altLang="zh-TW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zh-TW" altLang="zh-TW" sz="26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zh-TW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𝑐𝑜𝑠</m:t>
                        </m:r>
                      </m:fName>
                      <m:e>
                        <m:f>
                          <m:fPr>
                            <m:ctrlPr>
                              <a:rPr lang="zh-TW" altLang="zh-TW" sz="2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sz="2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altLang="zh-TW" sz="2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</m:e>
                    </m:func>
                  </m:oMath>
                </a14:m>
                <a:endParaRPr lang="en-US" altLang="zh-TW" sz="26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zh-TW" altLang="en-US" sz="2600" dirty="0">
                    <a:latin typeface="Cambria Math" panose="02040503050406030204" pitchFamily="18" charset="0"/>
                  </a:rPr>
                  <a:t>而其到</a:t>
                </a:r>
                <a:r>
                  <a:rPr lang="en-US" altLang="zh-TW" sz="2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CD</a:t>
                </a:r>
                <a:r>
                  <a:rPr lang="zh-TW" altLang="en-US" sz="2600" dirty="0">
                    <a:latin typeface="Cambria Math" panose="02040503050406030204" pitchFamily="18" charset="0"/>
                  </a:rPr>
                  <a:t>為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TW" altLang="zh-TW" sz="2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zh-TW" altLang="zh-TW" sz="2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TW" sz="2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  <m:func>
                              <m:funcPr>
                                <m:ctrlPr>
                                  <a:rPr lang="zh-TW" altLang="zh-TW" sz="26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a:rPr lang="en-US" altLang="zh-TW" sz="2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𝑡𝑎𝑛</m:t>
                                </m:r>
                              </m:fName>
                              <m:e>
                                <m:f>
                                  <m:fPr>
                                    <m:ctrlPr>
                                      <a:rPr lang="zh-TW" altLang="zh-TW" sz="26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sz="2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zh-TW" sz="2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𝜋</m:t>
                                    </m:r>
                                  </m:num>
                                  <m:den>
                                    <m:r>
                                      <a:rPr lang="en-US" altLang="zh-TW" sz="2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𝑁</m:t>
                                    </m:r>
                                  </m:den>
                                </m:f>
                              </m:e>
                            </m:func>
                            <m:r>
                              <a:rPr lang="en-US" altLang="zh-TW" sz="2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TW" sz="2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altLang="zh-TW" sz="2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func>
                              <m:funcPr>
                                <m:ctrlPr>
                                  <a:rPr lang="zh-TW" altLang="zh-TW" sz="26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a:rPr lang="en-US" altLang="zh-TW" sz="2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𝑡𝑎𝑛</m:t>
                                </m:r>
                              </m:fName>
                              <m:e>
                                <m:f>
                                  <m:fPr>
                                    <m:ctrlPr>
                                      <a:rPr lang="zh-TW" altLang="zh-TW" sz="26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sz="2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zh-TW" sz="2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𝜋</m:t>
                                    </m:r>
                                  </m:num>
                                  <m:den>
                                    <m:r>
                                      <a:rPr lang="en-US" altLang="zh-TW" sz="2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𝑁</m:t>
                                    </m:r>
                                  </m:den>
                                </m:f>
                              </m:e>
                            </m:func>
                            <m:func>
                              <m:funcPr>
                                <m:ctrlPr>
                                  <a:rPr lang="zh-TW" altLang="zh-TW" sz="26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a:rPr lang="en-US" altLang="zh-TW" sz="2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𝑠𝑖𝑛</m:t>
                                </m:r>
                              </m:fName>
                              <m:e>
                                <m:f>
                                  <m:fPr>
                                    <m:ctrlPr>
                                      <a:rPr lang="zh-TW" altLang="zh-TW" sz="26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sz="2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𝜋</m:t>
                                    </m:r>
                                  </m:num>
                                  <m:den>
                                    <m:r>
                                      <a:rPr lang="en-US" altLang="zh-TW" sz="2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𝑁</m:t>
                                    </m:r>
                                  </m:den>
                                </m:f>
                              </m:e>
                            </m:func>
                            <m:r>
                              <a:rPr lang="en-US" altLang="zh-TW" sz="2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func>
                              <m:funcPr>
                                <m:ctrlPr>
                                  <a:rPr lang="zh-TW" altLang="zh-TW" sz="26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a:rPr lang="en-US" altLang="zh-TW" sz="2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𝑐𝑜𝑠</m:t>
                                </m:r>
                              </m:fName>
                              <m:e>
                                <m:f>
                                  <m:fPr>
                                    <m:ctrlPr>
                                      <a:rPr lang="zh-TW" altLang="zh-TW" sz="26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sz="2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𝜋</m:t>
                                    </m:r>
                                  </m:num>
                                  <m:den>
                                    <m:r>
                                      <a:rPr lang="en-US" altLang="zh-TW" sz="2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𝑁</m:t>
                                    </m:r>
                                  </m:den>
                                </m:f>
                              </m:e>
                            </m:func>
                          </m:e>
                        </m:d>
                      </m:num>
                      <m:den>
                        <m:rad>
                          <m:radPr>
                            <m:degHide m:val="on"/>
                            <m:ctrlPr>
                              <a:rPr lang="zh-TW" altLang="zh-TW" sz="26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TW" sz="2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zh-TW" altLang="zh-TW" sz="2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func>
                                  <m:funcPr>
                                    <m:ctrlPr>
                                      <a:rPr lang="zh-TW" altLang="zh-TW" sz="26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a:rPr lang="en-US" altLang="zh-TW" sz="2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𝑡𝑎𝑛</m:t>
                                    </m:r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zh-TW" altLang="zh-TW" sz="2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zh-TW" sz="2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n-US" altLang="zh-TW" sz="2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num>
                                      <m:den>
                                        <m:r>
                                          <a:rPr lang="en-US" altLang="zh-TW" sz="2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den>
                                    </m:f>
                                  </m:e>
                                </m:func>
                              </m:e>
                              <m:sup>
                                <m:r>
                                  <a:rPr lang="en-US" altLang="zh-TW" sz="2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den>
                    </m:f>
                    <m:r>
                      <a:rPr lang="en-US" altLang="zh-TW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zh-TW" altLang="zh-TW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TW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func>
                          <m:funcPr>
                            <m:ctrlPr>
                              <a:rPr lang="zh-TW" altLang="zh-TW" sz="26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altLang="zh-TW" sz="2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𝑠𝑖𝑛</m:t>
                            </m:r>
                          </m:fName>
                          <m:e>
                            <m:f>
                              <m:fPr>
                                <m:ctrlPr>
                                  <a:rPr lang="zh-TW" altLang="zh-TW" sz="26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TW" sz="2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zh-TW" sz="2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n-US" altLang="zh-TW" sz="2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</m:den>
                            </m:f>
                          </m:e>
                        </m:func>
                        <m:r>
                          <a:rPr lang="en-US" altLang="zh-TW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TW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  <m:func>
                          <m:funcPr>
                            <m:ctrlPr>
                              <a:rPr lang="zh-TW" altLang="zh-TW" sz="26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altLang="zh-TW" sz="2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𝑐𝑜𝑠</m:t>
                            </m:r>
                          </m:fName>
                          <m:e>
                            <m:f>
                              <m:fPr>
                                <m:ctrlPr>
                                  <a:rPr lang="zh-TW" altLang="zh-TW" sz="26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TW" sz="2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zh-TW" sz="2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n-US" altLang="zh-TW" sz="2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</m:den>
                            </m:f>
                          </m:e>
                        </m:func>
                        <m:r>
                          <a:rPr lang="en-US" altLang="zh-TW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zh-TW" altLang="zh-TW" sz="26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altLang="zh-TW" sz="2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𝑐𝑜𝑠</m:t>
                            </m:r>
                          </m:fName>
                          <m:e>
                            <m:f>
                              <m:fPr>
                                <m:ctrlPr>
                                  <a:rPr lang="zh-TW" altLang="zh-TW" sz="26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TW" sz="2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n-US" altLang="zh-TW" sz="2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</m:den>
                            </m:f>
                          </m:e>
                        </m:func>
                      </m:e>
                    </m:d>
                  </m:oMath>
                </a14:m>
                <a:endParaRPr lang="en-US" altLang="zh-TW" sz="26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zh-TW" altLang="en-US" sz="2600" dirty="0">
                    <a:latin typeface="Cambria Math" panose="02040503050406030204" pitchFamily="18" charset="0"/>
                  </a:rPr>
                  <a:t>同理其到</a:t>
                </a:r>
                <a:r>
                  <a:rPr lang="en-US" altLang="zh-TW" sz="2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EF</a:t>
                </a:r>
                <a:r>
                  <a:rPr lang="zh-TW" altLang="en-US" sz="2600" dirty="0">
                    <a:latin typeface="Cambria Math" panose="02040503050406030204" pitchFamily="18" charset="0"/>
                  </a:rPr>
                  <a:t>的距離為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zh-TW" altLang="zh-TW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func>
                          <m:funcPr>
                            <m:ctrlPr>
                              <a:rPr lang="zh-TW" altLang="zh-TW" sz="26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altLang="zh-TW" sz="2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𝑠𝑖𝑛</m:t>
                            </m:r>
                          </m:fName>
                          <m:e>
                            <m:f>
                              <m:fPr>
                                <m:ctrlPr>
                                  <a:rPr lang="zh-TW" altLang="zh-TW" sz="26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TW" sz="2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zh-TW" sz="2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n-US" altLang="zh-TW" sz="2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</m:den>
                            </m:f>
                          </m:e>
                        </m:func>
                        <m:r>
                          <a:rPr lang="en-US" altLang="zh-TW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TW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  <m:func>
                          <m:funcPr>
                            <m:ctrlPr>
                              <a:rPr lang="zh-TW" altLang="zh-TW" sz="26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altLang="zh-TW" sz="2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𝑐𝑜𝑠</m:t>
                            </m:r>
                          </m:fName>
                          <m:e>
                            <m:f>
                              <m:fPr>
                                <m:ctrlPr>
                                  <a:rPr lang="zh-TW" altLang="zh-TW" sz="26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TW" sz="2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zh-TW" sz="2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n-US" altLang="zh-TW" sz="2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</m:den>
                            </m:f>
                          </m:e>
                        </m:func>
                        <m:r>
                          <a:rPr lang="en-US" altLang="zh-TW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zh-TW" altLang="zh-TW" sz="26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altLang="zh-TW" sz="2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𝑐𝑜𝑠</m:t>
                            </m:r>
                          </m:fName>
                          <m:e>
                            <m:f>
                              <m:fPr>
                                <m:ctrlPr>
                                  <a:rPr lang="zh-TW" altLang="zh-TW" sz="26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TW" sz="2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n-US" altLang="zh-TW" sz="2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</m:den>
                            </m:f>
                          </m:e>
                        </m:func>
                      </m:e>
                    </m:d>
                  </m:oMath>
                </a14:m>
                <a:endParaRPr lang="en-US" altLang="zh-TW" sz="26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zh-TW" altLang="en-US" sz="2600" dirty="0">
                    <a:latin typeface="Cambria Math" panose="02040503050406030204" pitchFamily="18" charset="0"/>
                  </a:rPr>
                  <a:t>因此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TW" altLang="zh-TW" sz="2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TW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func>
                          <m:funcPr>
                            <m:ctrlPr>
                              <a:rPr lang="zh-TW" altLang="zh-TW" sz="26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altLang="zh-TW" sz="2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𝑠𝑖𝑛</m:t>
                            </m:r>
                          </m:fName>
                          <m:e>
                            <m:f>
                              <m:fPr>
                                <m:ctrlPr>
                                  <a:rPr lang="zh-TW" altLang="zh-TW" sz="26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TW" sz="2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zh-TW" sz="2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n-US" altLang="zh-TW" sz="2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</m:den>
                            </m:f>
                          </m:e>
                        </m:func>
                        <m:r>
                          <a:rPr lang="en-US" altLang="zh-TW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TW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  <m:func>
                          <m:funcPr>
                            <m:ctrlPr>
                              <a:rPr lang="zh-TW" altLang="zh-TW" sz="26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altLang="zh-TW" sz="2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𝑐𝑜𝑠</m:t>
                            </m:r>
                          </m:fName>
                          <m:e>
                            <m:f>
                              <m:fPr>
                                <m:ctrlPr>
                                  <a:rPr lang="zh-TW" altLang="zh-TW" sz="26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TW" sz="2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zh-TW" sz="2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n-US" altLang="zh-TW" sz="2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</m:den>
                            </m:f>
                          </m:e>
                        </m:func>
                        <m:r>
                          <a:rPr lang="en-US" altLang="zh-TW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zh-TW" altLang="zh-TW" sz="26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altLang="zh-TW" sz="2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𝑐𝑜𝑠</m:t>
                            </m:r>
                          </m:fName>
                          <m:e>
                            <m:f>
                              <m:fPr>
                                <m:ctrlPr>
                                  <a:rPr lang="zh-TW" altLang="zh-TW" sz="26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TW" sz="2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n-US" altLang="zh-TW" sz="2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</m:den>
                            </m:f>
                          </m:e>
                        </m:func>
                      </m:num>
                      <m:den>
                        <m:r>
                          <a:rPr lang="en-US" altLang="zh-TW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TW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func>
                          <m:funcPr>
                            <m:ctrlPr>
                              <a:rPr lang="zh-TW" altLang="zh-TW" sz="26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altLang="zh-TW" sz="2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𝑐𝑜𝑠</m:t>
                            </m:r>
                          </m:fName>
                          <m:e>
                            <m:f>
                              <m:fPr>
                                <m:ctrlPr>
                                  <a:rPr lang="zh-TW" altLang="zh-TW" sz="26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TW" sz="2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n-US" altLang="zh-TW" sz="2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</m:den>
                            </m:f>
                          </m:e>
                        </m:func>
                      </m:den>
                    </m:f>
                    <m:r>
                      <a:rPr lang="en-US" altLang="zh-TW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zh-TW" altLang="zh-TW" sz="2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func>
                          <m:funcPr>
                            <m:ctrlPr>
                              <a:rPr lang="zh-TW" altLang="zh-TW" sz="26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altLang="zh-TW" sz="2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𝑠𝑖𝑛</m:t>
                            </m:r>
                          </m:fName>
                          <m:e>
                            <m:f>
                              <m:fPr>
                                <m:ctrlPr>
                                  <a:rPr lang="zh-TW" altLang="zh-TW" sz="26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TW" sz="2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zh-TW" sz="2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n-US" altLang="zh-TW" sz="2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</m:den>
                            </m:f>
                          </m:e>
                        </m:func>
                        <m:r>
                          <a:rPr lang="en-US" altLang="zh-TW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TW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  <m:func>
                          <m:funcPr>
                            <m:ctrlPr>
                              <a:rPr lang="zh-TW" altLang="zh-TW" sz="26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altLang="zh-TW" sz="2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𝑐𝑜𝑠</m:t>
                            </m:r>
                          </m:fName>
                          <m:e>
                            <m:f>
                              <m:fPr>
                                <m:ctrlPr>
                                  <a:rPr lang="zh-TW" altLang="zh-TW" sz="26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TW" sz="2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zh-TW" sz="2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n-US" altLang="zh-TW" sz="2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</m:den>
                            </m:f>
                          </m:e>
                        </m:func>
                        <m:r>
                          <a:rPr lang="en-US" altLang="zh-TW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zh-TW" altLang="zh-TW" sz="26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altLang="zh-TW" sz="2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𝑐𝑜𝑠</m:t>
                            </m:r>
                          </m:fName>
                          <m:e>
                            <m:f>
                              <m:fPr>
                                <m:ctrlPr>
                                  <a:rPr lang="zh-TW" altLang="zh-TW" sz="26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TW" sz="2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n-US" altLang="zh-TW" sz="2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</m:den>
                            </m:f>
                          </m:e>
                        </m:func>
                      </m:num>
                      <m:den>
                        <m:r>
                          <a:rPr lang="en-US" altLang="zh-TW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TW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func>
                          <m:funcPr>
                            <m:ctrlPr>
                              <a:rPr lang="zh-TW" altLang="zh-TW" sz="26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altLang="zh-TW" sz="2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𝑐𝑜𝑠</m:t>
                            </m:r>
                          </m:fName>
                          <m:e>
                            <m:f>
                              <m:fPr>
                                <m:ctrlPr>
                                  <a:rPr lang="zh-TW" altLang="zh-TW" sz="26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TW" sz="2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n-US" altLang="zh-TW" sz="2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</m:den>
                            </m:f>
                          </m:e>
                        </m:func>
                      </m:den>
                    </m:f>
                    <m:r>
                      <a:rPr lang="en-US" altLang="zh-TW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TW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r>
                      <a:rPr lang="en-US" altLang="zh-TW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f>
                      <m:fPr>
                        <m:ctrlPr>
                          <a:rPr lang="zh-TW" altLang="zh-TW" sz="2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altLang="zh-TW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func>
                          <m:funcPr>
                            <m:ctrlPr>
                              <a:rPr lang="zh-TW" altLang="zh-TW" sz="26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altLang="zh-TW" sz="2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𝑠𝑖𝑛</m:t>
                            </m:r>
                          </m:fName>
                          <m:e>
                            <m:f>
                              <m:fPr>
                                <m:ctrlPr>
                                  <a:rPr lang="zh-TW" altLang="zh-TW" sz="26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TW" sz="2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zh-TW" sz="2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n-US" altLang="zh-TW" sz="2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</m:den>
                            </m:f>
                          </m:e>
                        </m:func>
                      </m:num>
                      <m:den>
                        <m:r>
                          <a:rPr lang="en-US" altLang="zh-TW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TW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func>
                          <m:funcPr>
                            <m:ctrlPr>
                              <a:rPr lang="zh-TW" altLang="zh-TW" sz="26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altLang="zh-TW" sz="2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𝑐𝑜𝑠</m:t>
                            </m:r>
                          </m:fName>
                          <m:e>
                            <m:f>
                              <m:fPr>
                                <m:ctrlPr>
                                  <a:rPr lang="zh-TW" altLang="zh-TW" sz="26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TW" sz="2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n-US" altLang="zh-TW" sz="2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</m:den>
                            </m:f>
                          </m:e>
                        </m:func>
                      </m:den>
                    </m:f>
                    <m:r>
                      <a:rPr lang="en-US" altLang="zh-TW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TW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</m:oMath>
                </a14:m>
                <a:endParaRPr lang="zh-TW" altLang="zh-TW" sz="260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3DB6471B-0CD7-4481-9183-D8596B223E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73157"/>
                <a:ext cx="10515600" cy="4503806"/>
              </a:xfrm>
              <a:blipFill rotWithShape="0">
                <a:blip r:embed="rId3"/>
                <a:stretch>
                  <a:fillRect l="-1043" t="-216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0378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xmlns="" id="{3DB6471B-0CD7-4481-9183-D8596B223E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zh-TW" altLang="en-US" sz="3200" dirty="0">
                    <a:latin typeface="Cambria" panose="02040503050406030204" pitchFamily="18" charset="0"/>
                  </a:rPr>
                  <a:t>算角可以發現</a:t>
                </a:r>
                <a:r>
                  <a:rPr lang="en-US" altLang="zh-TW" sz="32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BJ</a:t>
                </a:r>
                <a:r>
                  <a:rPr lang="zh-TW" altLang="en-US" sz="3200" dirty="0">
                    <a:latin typeface="Cambria" panose="02040503050406030204" pitchFamily="18" charset="0"/>
                  </a:rPr>
                  <a:t>與</a:t>
                </a:r>
                <a:r>
                  <a:rPr lang="en-US" altLang="zh-TW" sz="32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BH</a:t>
                </a:r>
                <a:r>
                  <a:rPr lang="zh-TW" altLang="en-US" sz="3200" dirty="0">
                    <a:latin typeface="Cambria" panose="02040503050406030204" pitchFamily="18" charset="0"/>
                  </a:rPr>
                  <a:t>的斜率為</a:t>
                </a:r>
                <a:endParaRPr lang="en-US" altLang="zh-TW" sz="3200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zh-TW" altLang="zh-TW" sz="32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TW" sz="3200" i="1">
                              <a:latin typeface="Cambria Math" panose="02040503050406030204" pitchFamily="18" charset="0"/>
                            </a:rPr>
                            <m:t>𝑡𝑎𝑛</m:t>
                          </m:r>
                        </m:fName>
                        <m:e>
                          <m:f>
                            <m:fPr>
                              <m:ctrlPr>
                                <a:rPr lang="zh-TW" altLang="zh-TW" sz="3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32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altLang="zh-TW" sz="32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</m:e>
                      </m:func>
                      <m:r>
                        <a:rPr lang="en-US" altLang="zh-TW" sz="3200" i="1">
                          <a:latin typeface="Cambria Math" panose="02040503050406030204" pitchFamily="18" charset="0"/>
                        </a:rPr>
                        <m:t>,−</m:t>
                      </m:r>
                      <m:func>
                        <m:funcPr>
                          <m:ctrlPr>
                            <a:rPr lang="zh-TW" altLang="zh-TW" sz="32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TW" sz="3200" i="1">
                              <a:latin typeface="Cambria Math" panose="02040503050406030204" pitchFamily="18" charset="0"/>
                            </a:rPr>
                            <m:t>𝑡𝑎𝑛</m:t>
                          </m:r>
                        </m:fName>
                        <m:e>
                          <m:f>
                            <m:fPr>
                              <m:ctrlPr>
                                <a:rPr lang="zh-TW" altLang="zh-TW" sz="3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32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altLang="zh-TW" sz="32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 altLang="zh-TW" sz="3200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zh-TW" altLang="en-US" sz="3200" dirty="0">
                    <a:latin typeface="Cambria" panose="02040503050406030204" pitchFamily="18" charset="0"/>
                  </a:rPr>
                  <a:t>故直線方程式為</a:t>
                </a:r>
                <a:endParaRPr lang="en-US" altLang="zh-TW" sz="3200" i="1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3200" b="0" i="1" smtClean="0">
                          <a:latin typeface="Cambria Math" panose="02040503050406030204" pitchFamily="18" charset="0"/>
                        </a:rPr>
                        <m:t>𝐵𝐽</m:t>
                      </m:r>
                      <m:r>
                        <a:rPr lang="zh-TW" altLang="en-US" sz="3200" i="1">
                          <a:latin typeface="Cambria Math" panose="02040503050406030204" pitchFamily="18" charset="0"/>
                        </a:rPr>
                        <m:t>：</m:t>
                      </m:r>
                      <m:r>
                        <a:rPr lang="en-US" altLang="zh-TW" sz="32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TW" sz="320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zh-TW" altLang="zh-TW" sz="32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TW" sz="3200" i="1">
                              <a:latin typeface="Cambria Math" panose="02040503050406030204" pitchFamily="18" charset="0"/>
                            </a:rPr>
                            <m:t>𝑡𝑎𝑛</m:t>
                          </m:r>
                        </m:fName>
                        <m:e>
                          <m:f>
                            <m:fPr>
                              <m:ctrlPr>
                                <a:rPr lang="zh-TW" altLang="zh-TW" sz="3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32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altLang="zh-TW" sz="32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</m:e>
                      </m:func>
                      <m:r>
                        <a:rPr lang="en-US" altLang="zh-TW" sz="32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sz="3200" i="1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altLang="zh-TW" sz="3200" i="1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3200" b="0" i="1" smtClean="0">
                          <a:latin typeface="Cambria Math" panose="02040503050406030204" pitchFamily="18" charset="0"/>
                        </a:rPr>
                        <m:t>𝐵𝐻</m:t>
                      </m:r>
                      <m:r>
                        <a:rPr lang="zh-TW" altLang="en-US" sz="3200" i="1">
                          <a:latin typeface="Cambria Math" panose="02040503050406030204" pitchFamily="18" charset="0"/>
                        </a:rPr>
                        <m:t>：</m:t>
                      </m:r>
                      <m:r>
                        <a:rPr lang="en-US" altLang="zh-TW" sz="32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TW" sz="3200" i="1">
                          <a:latin typeface="Cambria Math" panose="02040503050406030204" pitchFamily="18" charset="0"/>
                        </a:rPr>
                        <m:t>=−</m:t>
                      </m:r>
                      <m:func>
                        <m:funcPr>
                          <m:ctrlPr>
                            <a:rPr lang="zh-TW" altLang="zh-TW" sz="32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TW" sz="3200" i="1">
                              <a:latin typeface="Cambria Math" panose="02040503050406030204" pitchFamily="18" charset="0"/>
                            </a:rPr>
                            <m:t>𝑡𝑎𝑛</m:t>
                          </m:r>
                        </m:fName>
                        <m:e>
                          <m:f>
                            <m:fPr>
                              <m:ctrlPr>
                                <a:rPr lang="zh-TW" altLang="zh-TW" sz="3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32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altLang="zh-TW" sz="32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</m:e>
                      </m:func>
                      <m:r>
                        <a:rPr lang="en-US" altLang="zh-TW" sz="32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sz="3200" i="1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altLang="zh-TW" sz="3200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marL="0" indent="0">
                  <a:buNone/>
                </a:pP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3DB6471B-0CD7-4481-9183-D8596B223E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507" t="-308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圖片 3">
            <a:extLst>
              <a:ext uri="{FF2B5EF4-FFF2-40B4-BE49-F238E27FC236}">
                <a16:creationId xmlns:a16="http://schemas.microsoft.com/office/drawing/2014/main" xmlns="" id="{E52095F9-CC6F-4C92-89B4-42C7F3F79D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960" b="96617" l="2954" r="97679">
                        <a14:foregroundMark x1="19620" y1="14799" x2="41139" y2="6554"/>
                        <a14:foregroundMark x1="41139" y1="6554" x2="51055" y2="5708"/>
                        <a14:foregroundMark x1="17932" y1="16279" x2="2954" y2="46934"/>
                        <a14:foregroundMark x1="10549" y1="29810" x2="5063" y2="37632"/>
                        <a14:foregroundMark x1="7384" y1="31924" x2="17722" y2="18605"/>
                        <a14:foregroundMark x1="23207" y1="11839" x2="35865" y2="5285"/>
                        <a14:foregroundMark x1="35865" y1="5285" x2="46835" y2="2960"/>
                        <a14:foregroundMark x1="46835" y1="2960" x2="69831" y2="7400"/>
                        <a14:foregroundMark x1="69831" y1="7400" x2="76163" y2="10378"/>
                        <a14:foregroundMark x1="82819" y1="16333" x2="86498" y2="21987"/>
                        <a14:foregroundMark x1="4852" y1="39958" x2="4852" y2="45243"/>
                        <a14:foregroundMark x1="4219" y1="41226" x2="4008" y2="42072"/>
                        <a14:foregroundMark x1="10338" y1="40381" x2="6962" y2="51797"/>
                        <a14:foregroundMark x1="6962" y1="51797" x2="5696" y2="52220"/>
                        <a14:foregroundMark x1="5696" y1="45455" x2="6751" y2="68076"/>
                        <a14:foregroundMark x1="6751" y1="68076" x2="8228" y2="70402"/>
                        <a14:foregroundMark x1="4430" y1="46300" x2="3376" y2="57928"/>
                        <a14:foregroundMark x1="6962" y1="60677" x2="10549" y2="73573"/>
                        <a14:foregroundMark x1="10549" y1="73573" x2="10338" y2="75053"/>
                        <a14:foregroundMark x1="8017" y1="71882" x2="23840" y2="88795"/>
                        <a14:foregroundMark x1="23840" y1="88795" x2="33755" y2="94715"/>
                        <a14:foregroundMark x1="33755" y1="94715" x2="57173" y2="97252"/>
                        <a14:foregroundMark x1="57173" y1="97252" x2="68143" y2="93869"/>
                        <a14:foregroundMark x1="68143" y1="93869" x2="69831" y2="92178"/>
                        <a14:foregroundMark x1="53586" y1="95772" x2="62658" y2="95137"/>
                        <a14:foregroundMark x1="46414" y1="92178" x2="50000" y2="92389"/>
                        <a14:foregroundMark x1="53376" y1="4440" x2="75949" y2="10359"/>
                        <a14:foregroundMark x1="82096" y1="17127" x2="90928" y2="26850"/>
                        <a14:foregroundMark x1="75949" y1="10359" x2="76064" y2="10486"/>
                        <a14:foregroundMark x1="90928" y1="26850" x2="95570" y2="49683"/>
                        <a14:foregroundMark x1="95570" y1="49683" x2="92827" y2="61734"/>
                        <a14:foregroundMark x1="87342" y1="26638" x2="97890" y2="47569"/>
                        <a14:foregroundMark x1="97890" y1="47569" x2="92827" y2="69556"/>
                        <a14:foregroundMark x1="92827" y1="69556" x2="77215" y2="86258"/>
                        <a14:foregroundMark x1="77215" y1="86258" x2="85232" y2="80550"/>
                        <a14:foregroundMark x1="86076" y1="80338" x2="88397" y2="76744"/>
                        <a14:foregroundMark x1="69831" y1="91966" x2="78059" y2="86681"/>
                        <a14:foregroundMark x1="91350" y1="37209" x2="91350" y2="38055"/>
                        <a14:foregroundMark x1="93882" y1="35095" x2="95570" y2="40381"/>
                        <a14:foregroundMark x1="4219" y1="43552" x2="3376" y2="49471"/>
                        <a14:foregroundMark x1="42194" y1="70190" x2="53376" y2="69556"/>
                        <a14:foregroundMark x1="53376" y1="69556" x2="49789" y2="74841"/>
                        <a14:foregroundMark x1="43882" y1="72304" x2="54219" y2="72093"/>
                        <a14:foregroundMark x1="50000" y1="3171" x2="54430" y2="3383"/>
                        <a14:foregroundMark x1="55485" y1="3383" x2="67089" y2="5708"/>
                        <a14:foregroundMark x1="67089" y1="5708" x2="80380" y2="13742"/>
                        <a14:foregroundMark x1="37975" y1="96195" x2="50000" y2="97463"/>
                        <a14:foregroundMark x1="50000" y1="97463" x2="62025" y2="96617"/>
                        <a14:foregroundMark x1="62025" y1="96617" x2="66878" y2="94292"/>
                        <a14:backgroundMark x1="81373" y1="12718" x2="84599" y2="1437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797773" y="1690688"/>
            <a:ext cx="4275235" cy="4266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2818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xmlns="" id="{542B18EA-8B61-4F5F-9F91-A2DD082C61A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44479"/>
                <a:ext cx="10515600" cy="4351338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zh-TW" altLang="en-US" dirty="0"/>
                  <a:t>可算出其距離為</a:t>
                </a:r>
                <a:endParaRPr lang="en-US" altLang="zh-TW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TW" altLang="zh-TW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zh-TW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func>
                                <m:funcPr>
                                  <m:ctrlPr>
                                    <a:rPr lang="zh-TW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𝑡𝑎𝑛</m:t>
                                  </m:r>
                                </m:fName>
                                <m:e>
                                  <m:f>
                                    <m:fPr>
                                      <m:ctrlPr>
                                        <a:rPr lang="zh-TW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num>
                                    <m:den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den>
                                  </m:f>
                                </m:e>
                              </m:func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num>
                        <m:den>
                          <m:rad>
                            <m:radPr>
                              <m:degHide m:val="on"/>
                              <m:ctrlPr>
                                <a:rPr lang="zh-TW" altLang="zh-TW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zh-TW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func>
                                    <m:funcPr>
                                      <m:ctrlPr>
                                        <a:rPr lang="zh-TW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𝑡𝑎𝑛</m:t>
                                      </m:r>
                                    </m:fName>
                                    <m:e>
                                      <m:f>
                                        <m:fPr>
                                          <m:ctrlPr>
                                            <a:rPr lang="zh-TW" altLang="zh-TW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  <m:t>𝜋</m:t>
                                          </m:r>
                                        </m:num>
                                        <m:den>
                                          <m: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den>
                                      </m:f>
                                    </m:e>
                                  </m:func>
                                </m:e>
                                <m:sup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zh-TW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±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𝑎</m:t>
                          </m:r>
                          <m:func>
                            <m:funcPr>
                              <m:ctrlPr>
                                <a:rPr lang="zh-TW" altLang="zh-TW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𝑠𝑖𝑛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zh-TW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den>
                              </m:f>
                            </m:e>
                          </m:func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𝑏</m:t>
                          </m:r>
                          <m:func>
                            <m:funcPr>
                              <m:ctrlPr>
                                <a:rPr lang="zh-TW" altLang="zh-TW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𝑐𝑜𝑠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zh-TW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den>
                              </m:f>
                            </m:e>
                          </m:func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zh-TW" altLang="zh-TW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𝑐𝑜𝑠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zh-TW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den>
                              </m:f>
                            </m:e>
                          </m:func>
                        </m:e>
                      </m:d>
                    </m:oMath>
                  </m:oMathPara>
                </a14:m>
                <a:endParaRPr lang="en-US" altLang="zh-TW" dirty="0"/>
              </a:p>
              <a:p>
                <a:pPr marL="0" indent="0">
                  <a:buNone/>
                </a:pPr>
                <a:r>
                  <a:rPr lang="zh-TW" altLang="en-US" dirty="0"/>
                  <a:t>於是也知道</a:t>
                </a:r>
                <a:endParaRPr lang="en-US" altLang="zh-TW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TW" altLang="zh-TW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±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𝑎</m:t>
                          </m:r>
                          <m:func>
                            <m:funcPr>
                              <m:ctrlPr>
                                <a:rPr lang="zh-TW" altLang="zh-TW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𝑠𝑖𝑛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zh-TW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den>
                              </m:f>
                            </m:e>
                          </m:func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𝑏</m:t>
                          </m:r>
                          <m:func>
                            <m:funcPr>
                              <m:ctrlPr>
                                <a:rPr lang="zh-TW" altLang="zh-TW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𝑐𝑜𝑠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zh-TW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den>
                              </m:f>
                            </m:e>
                          </m:func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zh-TW" altLang="zh-TW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𝑐𝑜𝑠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zh-TW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den>
                              </m:f>
                            </m:e>
                          </m:func>
                        </m:num>
                        <m:den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zh-TW" altLang="zh-TW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𝑐𝑜𝑠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zh-TW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den>
                              </m:f>
                            </m:e>
                          </m:func>
                        </m:den>
                      </m:f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→</m:t>
                      </m:r>
                      <m:f>
                        <m:fPr>
                          <m:ctrlPr>
                            <a:rPr lang="zh-TW" altLang="zh-TW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𝑎</m:t>
                          </m:r>
                          <m:func>
                            <m:funcPr>
                              <m:ctrlPr>
                                <a:rPr lang="zh-TW" altLang="zh-TW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𝑠𝑖𝑛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zh-TW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den>
                              </m:f>
                            </m:e>
                          </m:func>
                        </m:num>
                        <m:den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zh-TW" altLang="zh-TW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𝑐𝑜𝑠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zh-TW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den>
                              </m:f>
                            </m:e>
                          </m:func>
                        </m:den>
                      </m:f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en-US" altLang="zh-TW" dirty="0"/>
              </a:p>
              <a:p>
                <a:pPr marL="0" indent="0">
                  <a:buNone/>
                </a:pPr>
                <a:r>
                  <a:rPr lang="zh-TW" altLang="en-US" dirty="0"/>
                  <a:t>相除可得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2</m:t>
                    </m:r>
                    <m:func>
                      <m:funcPr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𝑐𝑜𝑠</m:t>
                        </m:r>
                      </m:fName>
                      <m:e>
                        <m:f>
                          <m:fPr>
                            <m:ctrlPr>
                              <a:rPr lang="zh-TW" altLang="zh-TW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</m:e>
                    </m:func>
                    <m:r>
                      <a:rPr lang="en-US" altLang="zh-TW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zh-TW" altLang="en-US" dirty="0"/>
                  <a:t>，根據引理得到</a:t>
                </a:r>
                <a:r>
                  <a:rPr lang="en-US" altLang="zh-TW" dirty="0"/>
                  <a:t>N=3</a:t>
                </a:r>
                <a:r>
                  <a:rPr lang="zh-TW" altLang="en-US" dirty="0"/>
                  <a:t>為唯一解</a:t>
                </a:r>
                <a:endParaRPr lang="en-US" altLang="zh-TW" dirty="0"/>
              </a:p>
              <a:p>
                <a:pPr marL="0" indent="0">
                  <a:buNone/>
                </a:pPr>
                <a:r>
                  <a:rPr lang="en-US" altLang="zh-TW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a=0</a:t>
                </a:r>
                <a:r>
                  <a:rPr lang="zh-TW" altLang="en-US" dirty="0"/>
                  <a:t>的情況後面有</a:t>
                </a:r>
              </a:p>
              <a:p>
                <a:pPr marL="0" indent="0">
                  <a:buNone/>
                </a:pPr>
                <a:endParaRPr lang="en-US" altLang="zh-TW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542B18EA-8B61-4F5F-9F91-A2DD082C61A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44479"/>
                <a:ext cx="10515600" cy="4351338"/>
              </a:xfrm>
              <a:blipFill rotWithShape="0">
                <a:blip r:embed="rId3"/>
                <a:stretch>
                  <a:fillRect l="-1043" t="-3226" b="-42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45122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2DE9F882-9BFF-477C-9D81-29AD1170E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0084" y="365125"/>
            <a:ext cx="9213715" cy="1325563"/>
          </a:xfrm>
        </p:spPr>
        <p:txBody>
          <a:bodyPr/>
          <a:lstStyle/>
          <a:p>
            <a:r>
              <a:rPr lang="zh-TW" altLang="en-US" dirty="0"/>
              <a:t>什麼是金</a:t>
            </a:r>
            <a:r>
              <a:rPr lang="en-US" altLang="zh-TW" dirty="0">
                <a:latin typeface="Cambria Math" panose="02040503050406030204" pitchFamily="18" charset="0"/>
                <a:ea typeface="Cambria Math" panose="02040503050406030204" pitchFamily="18" charset="0"/>
              </a:rPr>
              <a:t>n</a:t>
            </a:r>
            <a:r>
              <a:rPr lang="zh-TW" altLang="en-US" dirty="0"/>
              <a:t>點？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xmlns="" id="{EB989E04-7847-4870-8AEA-2A4A2F7B69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1916" y="230188"/>
            <a:ext cx="1283029" cy="1139559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xmlns="" id="{AA403DEC-7774-4D59-9360-A1A31A78EB98}"/>
              </a:ext>
            </a:extLst>
          </p:cNvPr>
          <p:cNvSpPr/>
          <p:nvPr/>
        </p:nvSpPr>
        <p:spPr>
          <a:xfrm>
            <a:off x="8482256" y="883218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prstClr val="black"/>
                </a:solidFill>
              </a:rPr>
              <a:t>不是他，謝謝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xmlns="" id="{67A283AB-4C6F-4494-8BE2-3497919445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5596" y="1578939"/>
            <a:ext cx="5153319" cy="4395843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xmlns="" id="{3D7C0358-DCE5-4EEC-9A64-307C5BF09D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07542" y="1578939"/>
            <a:ext cx="4404742" cy="4427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5188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00589F6D-3377-4FA8-9AD9-F1B8DE981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7908" y="365125"/>
            <a:ext cx="9345891" cy="1325563"/>
          </a:xfrm>
        </p:spPr>
        <p:txBody>
          <a:bodyPr/>
          <a:lstStyle/>
          <a:p>
            <a:r>
              <a:rPr lang="zh-TW" altLang="en-US" dirty="0"/>
              <a:t>關於前兩頁的</a:t>
            </a:r>
            <a:r>
              <a:rPr lang="en-US" altLang="zh-TW" dirty="0"/>
              <a:t>a=0</a:t>
            </a:r>
            <a:r>
              <a:rPr lang="zh-TW" altLang="en-US" dirty="0"/>
              <a:t>的</a:t>
            </a:r>
            <a:r>
              <a:rPr lang="en-US" altLang="zh-TW" dirty="0"/>
              <a:t>case (´</a:t>
            </a:r>
            <a:r>
              <a:rPr lang="zh-TW" altLang="en-US" dirty="0"/>
              <a:t>・</a:t>
            </a:r>
            <a:r>
              <a:rPr lang="en-US" altLang="zh-TW" dirty="0"/>
              <a:t>ω</a:t>
            </a:r>
            <a:r>
              <a:rPr lang="zh-TW" altLang="en-US" dirty="0"/>
              <a:t>・</a:t>
            </a:r>
            <a:r>
              <a:rPr lang="en-US" altLang="zh-TW" dirty="0"/>
              <a:t>`)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字方塊 2">
                <a:extLst>
                  <a:ext uri="{FF2B5EF4-FFF2-40B4-BE49-F238E27FC236}">
                    <a16:creationId xmlns:a16="http://schemas.microsoft.com/office/drawing/2014/main" xmlns="" id="{B029343A-7768-4011-B6C1-78633CD30924}"/>
                  </a:ext>
                </a:extLst>
              </p:cNvPr>
              <p:cNvSpPr txBox="1"/>
              <p:nvPr/>
            </p:nvSpPr>
            <p:spPr>
              <a:xfrm>
                <a:off x="867266" y="1690688"/>
                <a:ext cx="10143241" cy="53374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2600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以上的情況，到剛剛的邊的距離可以化簡成</a:t>
                </a:r>
                <a:endParaRPr lang="en-US" altLang="zh-TW" sz="2600" dirty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TW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altLang="zh-TW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zh-TW" altLang="zh-TW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zh-TW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𝑐𝑜𝑠</m:t>
                        </m:r>
                      </m:fName>
                      <m:e>
                        <m:f>
                          <m:fPr>
                            <m:ctrlPr>
                              <a:rPr lang="zh-TW" altLang="zh-TW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altLang="zh-TW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</m:e>
                    </m:func>
                  </m:oMath>
                </a14:m>
                <a:r>
                  <a:rPr lang="en-US" altLang="zh-TW" sz="26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,</a:t>
                </a:r>
                <a:r>
                  <a:rPr lang="zh-TW" altLang="zh-TW" sz="2600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zh-TW" altLang="zh-TW" sz="2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TW" sz="2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  <m:func>
                          <m:funcPr>
                            <m:ctrlPr>
                              <a:rPr lang="zh-TW" altLang="zh-TW" sz="2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altLang="zh-TW" sz="2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𝑐𝑜𝑠</m:t>
                            </m:r>
                          </m:fName>
                          <m:e>
                            <m:f>
                              <m:fPr>
                                <m:ctrlPr>
                                  <a:rPr lang="zh-TW" altLang="zh-TW" sz="26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TW" sz="26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zh-TW" sz="26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n-US" altLang="zh-TW" sz="26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</m:den>
                            </m:f>
                          </m:e>
                        </m:func>
                        <m:r>
                          <a:rPr lang="en-US" altLang="zh-TW" sz="2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zh-TW" altLang="zh-TW" sz="2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altLang="zh-TW" sz="2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𝑐𝑜𝑠</m:t>
                            </m:r>
                          </m:fName>
                          <m:e>
                            <m:f>
                              <m:fPr>
                                <m:ctrlPr>
                                  <a:rPr lang="zh-TW" altLang="zh-TW" sz="26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TW" sz="26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n-US" altLang="zh-TW" sz="26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</m:den>
                            </m:f>
                          </m:e>
                        </m:func>
                      </m:e>
                    </m:d>
                  </m:oMath>
                </a14:m>
                <a:r>
                  <a:rPr lang="en-US" altLang="zh-TW" sz="26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,</a:t>
                </a:r>
                <a:r>
                  <a:rPr lang="zh-TW" altLang="zh-TW" sz="2800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zh-TW" altLang="zh-TW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altLang="zh-TW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TW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TW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func>
                          <m:funcPr>
                            <m:ctrlPr>
                              <a:rPr lang="zh-TW" altLang="zh-TW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altLang="zh-TW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𝑐𝑜𝑠</m:t>
                            </m:r>
                          </m:fName>
                          <m:e>
                            <m:f>
                              <m:fPr>
                                <m:ctrlPr>
                                  <a:rPr lang="zh-TW" altLang="zh-TW" sz="28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TW" sz="28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n-US" altLang="zh-TW" sz="28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</m:den>
                            </m:f>
                          </m:e>
                        </m:func>
                      </m:e>
                    </m:d>
                  </m:oMath>
                </a14:m>
                <a:endParaRPr lang="en-US" altLang="zh-TW" sz="2800" dirty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zh-TW" altLang="en-US" sz="2800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我們知道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TW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func>
                          <m:funcPr>
                            <m:ctrlPr>
                              <a:rPr lang="zh-TW" altLang="zh-TW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altLang="zh-TW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𝑐𝑜𝑠</m:t>
                            </m:r>
                          </m:fName>
                          <m:e>
                            <m:f>
                              <m:fPr>
                                <m:ctrlPr>
                                  <a:rPr lang="zh-TW" altLang="zh-TW" sz="28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TW" sz="28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n-US" altLang="zh-TW" sz="28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</m:den>
                            </m:f>
                          </m:e>
                        </m:func>
                      </m:num>
                      <m:den>
                        <m:r>
                          <a:rPr lang="en-US" altLang="zh-TW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(1−</m:t>
                        </m:r>
                        <m:r>
                          <a:rPr lang="en-US" altLang="zh-TW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TW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func>
                          <m:funcPr>
                            <m:ctrlPr>
                              <a:rPr lang="zh-TW" altLang="zh-TW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altLang="zh-TW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𝑐𝑜𝑠</m:t>
                            </m:r>
                          </m:fName>
                          <m:e>
                            <m:f>
                              <m:fPr>
                                <m:ctrlPr>
                                  <a:rPr lang="zh-TW" altLang="zh-TW" sz="28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TW" sz="28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n-US" altLang="zh-TW" sz="28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</m:den>
                            </m:f>
                          </m:e>
                        </m:func>
                      </m:den>
                    </m:f>
                    <m:r>
                      <a:rPr lang="en-US" altLang="zh-TW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TW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r>
                      <a:rPr lang="zh-TW" alt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f>
                      <m:fPr>
                        <m:ctrlPr>
                          <a:rPr lang="en-US" altLang="zh-TW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TW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func>
                          <m:funcPr>
                            <m:ctrlPr>
                              <a:rPr lang="zh-TW" altLang="zh-TW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altLang="zh-TW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𝑐𝑜𝑠</m:t>
                            </m:r>
                          </m:fName>
                          <m:e>
                            <m:f>
                              <m:fPr>
                                <m:ctrlPr>
                                  <a:rPr lang="zh-TW" altLang="zh-TW" sz="28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TW" sz="28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n-US" altLang="zh-TW" sz="28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</m:den>
                            </m:f>
                          </m:e>
                        </m:func>
                      </m:num>
                      <m:den>
                        <m:d>
                          <m:dPr>
                            <m:ctrlPr>
                              <a:rPr lang="en-US" altLang="zh-TW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altLang="zh-TW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func>
                          <m:funcPr>
                            <m:ctrlPr>
                              <a:rPr lang="zh-TW" altLang="zh-TW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altLang="zh-TW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𝑐𝑜𝑠</m:t>
                            </m:r>
                          </m:fName>
                          <m:e>
                            <m:f>
                              <m:fPr>
                                <m:ctrlPr>
                                  <a:rPr lang="zh-TW" altLang="zh-TW" sz="28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TW" sz="28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n-US" altLang="zh-TW" sz="28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</m:den>
                            </m:f>
                          </m:e>
                        </m:func>
                      </m:den>
                    </m:f>
                    <m:r>
                      <a:rPr lang="en-US" altLang="zh-TW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−1=</m:t>
                    </m:r>
                    <m:f>
                      <m:fPr>
                        <m:ctrlPr>
                          <a:rPr lang="en-US" altLang="zh-TW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  <m:d>
                          <m:dPr>
                            <m:ctrlPr>
                              <a:rPr lang="en-US" altLang="zh-TW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1+</m:t>
                            </m:r>
                            <m:func>
                              <m:funcPr>
                                <m:ctrlPr>
                                  <a:rPr lang="zh-TW" altLang="zh-TW" sz="28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a:rPr lang="en-US" altLang="zh-TW" sz="28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𝑐𝑜𝑠</m:t>
                                </m:r>
                              </m:fName>
                              <m:e>
                                <m:f>
                                  <m:fPr>
                                    <m:ctrlPr>
                                      <a:rPr lang="zh-TW" altLang="zh-TW" sz="28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sz="28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𝜋</m:t>
                                    </m:r>
                                  </m:num>
                                  <m:den>
                                    <m:r>
                                      <a:rPr lang="en-US" altLang="zh-TW" sz="28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𝑁</m:t>
                                    </m:r>
                                  </m:den>
                                </m:f>
                              </m:e>
                            </m:func>
                          </m:e>
                        </m:d>
                      </m:num>
                      <m:den>
                        <m:d>
                          <m:dPr>
                            <m:ctrlPr>
                              <a:rPr lang="en-US" altLang="zh-TW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altLang="zh-TW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func>
                          <m:funcPr>
                            <m:ctrlPr>
                              <a:rPr lang="zh-TW" altLang="zh-TW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altLang="zh-TW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𝑐𝑜𝑠</m:t>
                            </m:r>
                          </m:fName>
                          <m:e>
                            <m:f>
                              <m:fPr>
                                <m:ctrlPr>
                                  <a:rPr lang="zh-TW" altLang="zh-TW" sz="28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TW" sz="28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n-US" altLang="zh-TW" sz="28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</m:den>
                            </m:f>
                          </m:e>
                        </m:func>
                      </m:den>
                    </m:f>
                    <m:r>
                      <a:rPr lang="en-US" altLang="zh-TW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TW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</m:oMath>
                </a14:m>
                <a:endParaRPr lang="en-US" altLang="zh-TW" sz="2800" dirty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zh-TW" altLang="en-US" sz="2800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又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TW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  <m:func>
                          <m:funcPr>
                            <m:ctrlPr>
                              <a:rPr lang="zh-TW" altLang="zh-TW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altLang="zh-TW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𝑐𝑜𝑠</m:t>
                            </m:r>
                          </m:fName>
                          <m:e>
                            <m:f>
                              <m:fPr>
                                <m:ctrlPr>
                                  <a:rPr lang="zh-TW" altLang="zh-TW" sz="28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TW" sz="28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zh-TW" sz="28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n-US" altLang="zh-TW" sz="28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</m:den>
                            </m:f>
                          </m:e>
                        </m:func>
                        <m:r>
                          <a:rPr lang="en-US" altLang="zh-TW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zh-TW" altLang="zh-TW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altLang="zh-TW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𝑐𝑜𝑠</m:t>
                            </m:r>
                          </m:fName>
                          <m:e>
                            <m:f>
                              <m:fPr>
                                <m:ctrlPr>
                                  <a:rPr lang="zh-TW" altLang="zh-TW" sz="28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TW" sz="28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n-US" altLang="zh-TW" sz="28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</m:den>
                            </m:f>
                          </m:e>
                        </m:func>
                      </m:num>
                      <m:den>
                        <m:r>
                          <a:rPr lang="en-US" altLang="zh-TW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(1−</m:t>
                        </m:r>
                        <m:r>
                          <a:rPr lang="en-US" altLang="zh-TW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TW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func>
                          <m:funcPr>
                            <m:ctrlPr>
                              <a:rPr lang="zh-TW" altLang="zh-TW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altLang="zh-TW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𝑐𝑜𝑠</m:t>
                            </m:r>
                          </m:fName>
                          <m:e>
                            <m:f>
                              <m:fPr>
                                <m:ctrlPr>
                                  <a:rPr lang="zh-TW" altLang="zh-TW" sz="28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TW" sz="28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n-US" altLang="zh-TW" sz="28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</m:den>
                            </m:f>
                          </m:e>
                        </m:func>
                      </m:den>
                    </m:f>
                    <m:r>
                      <a:rPr lang="en-US" altLang="zh-TW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TW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zh-TW" altLang="en-US" sz="2800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，故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TW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  <m:func>
                          <m:funcPr>
                            <m:ctrlPr>
                              <a:rPr lang="zh-TW" altLang="zh-TW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altLang="zh-TW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𝑐𝑜𝑠</m:t>
                            </m:r>
                          </m:fName>
                          <m:e>
                            <m:f>
                              <m:fPr>
                                <m:ctrlPr>
                                  <a:rPr lang="zh-TW" altLang="zh-TW" sz="28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TW" sz="28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zh-TW" sz="28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n-US" altLang="zh-TW" sz="28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</m:den>
                            </m:f>
                          </m:e>
                        </m:func>
                        <m:r>
                          <a:rPr lang="en-US" altLang="zh-TW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zh-TW" altLang="zh-TW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altLang="zh-TW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𝑐𝑜𝑠</m:t>
                            </m:r>
                          </m:fName>
                          <m:e>
                            <m:f>
                              <m:fPr>
                                <m:ctrlPr>
                                  <a:rPr lang="zh-TW" altLang="zh-TW" sz="28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TW" sz="28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n-US" altLang="zh-TW" sz="28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</m:den>
                            </m:f>
                          </m:e>
                        </m:func>
                      </m:num>
                      <m:den>
                        <m:r>
                          <a:rPr lang="en-US" altLang="zh-TW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(1−</m:t>
                        </m:r>
                        <m:r>
                          <a:rPr lang="en-US" altLang="zh-TW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TW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func>
                          <m:funcPr>
                            <m:ctrlPr>
                              <a:rPr lang="zh-TW" altLang="zh-TW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altLang="zh-TW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𝑐𝑜𝑠</m:t>
                            </m:r>
                          </m:fName>
                          <m:e>
                            <m:f>
                              <m:fPr>
                                <m:ctrlPr>
                                  <a:rPr lang="zh-TW" altLang="zh-TW" sz="28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TW" sz="28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n-US" altLang="zh-TW" sz="28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</m:den>
                            </m:f>
                          </m:e>
                        </m:func>
                      </m:den>
                    </m:f>
                    <m:r>
                      <a:rPr lang="en-US" altLang="zh-TW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TW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TW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func>
                          <m:funcPr>
                            <m:ctrlPr>
                              <a:rPr lang="zh-TW" altLang="zh-TW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altLang="zh-TW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𝑐𝑜𝑠</m:t>
                            </m:r>
                          </m:fName>
                          <m:e>
                            <m:f>
                              <m:fPr>
                                <m:ctrlPr>
                                  <a:rPr lang="zh-TW" altLang="zh-TW" sz="28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TW" sz="28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n-US" altLang="zh-TW" sz="28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</m:den>
                            </m:f>
                          </m:e>
                        </m:func>
                      </m:num>
                      <m:den>
                        <m:r>
                          <a:rPr lang="en-US" altLang="zh-TW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(1−</m:t>
                        </m:r>
                        <m:r>
                          <a:rPr lang="en-US" altLang="zh-TW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TW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func>
                          <m:funcPr>
                            <m:ctrlPr>
                              <a:rPr lang="zh-TW" altLang="zh-TW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altLang="zh-TW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𝑐𝑜𝑠</m:t>
                            </m:r>
                          </m:fName>
                          <m:e>
                            <m:f>
                              <m:fPr>
                                <m:ctrlPr>
                                  <a:rPr lang="zh-TW" altLang="zh-TW" sz="28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TW" sz="28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n-US" altLang="zh-TW" sz="28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</m:den>
                            </m:f>
                          </m:e>
                        </m:func>
                      </m:den>
                    </m:f>
                    <m:r>
                      <a:rPr lang="en-US" altLang="zh-TW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  <m:d>
                          <m:dPr>
                            <m:ctrlPr>
                              <a:rPr lang="en-US" altLang="zh-TW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1−</m:t>
                            </m:r>
                            <m:func>
                              <m:funcPr>
                                <m:ctrlPr>
                                  <a:rPr lang="zh-TW" altLang="zh-TW" sz="28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a:rPr lang="en-US" altLang="zh-TW" sz="28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𝑐𝑜𝑠</m:t>
                                </m:r>
                              </m:fName>
                              <m:e>
                                <m:f>
                                  <m:fPr>
                                    <m:ctrlPr>
                                      <a:rPr lang="zh-TW" altLang="zh-TW" sz="28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sz="28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zh-TW" sz="28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𝜋</m:t>
                                    </m:r>
                                  </m:num>
                                  <m:den>
                                    <m:r>
                                      <a:rPr lang="en-US" altLang="zh-TW" sz="28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𝑁</m:t>
                                    </m:r>
                                  </m:den>
                                </m:f>
                              </m:e>
                            </m:func>
                          </m:e>
                        </m:d>
                      </m:num>
                      <m:den>
                        <m:d>
                          <m:dPr>
                            <m:ctrlPr>
                              <a:rPr lang="en-US" altLang="zh-TW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altLang="zh-TW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func>
                          <m:funcPr>
                            <m:ctrlPr>
                              <a:rPr lang="zh-TW" altLang="zh-TW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altLang="zh-TW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𝑐𝑜𝑠</m:t>
                            </m:r>
                          </m:fName>
                          <m:e>
                            <m:f>
                              <m:fPr>
                                <m:ctrlPr>
                                  <a:rPr lang="zh-TW" altLang="zh-TW" sz="28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TW" sz="28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n-US" altLang="zh-TW" sz="28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</m:den>
                            </m:f>
                          </m:e>
                        </m:func>
                      </m:den>
                    </m:f>
                    <m:r>
                      <a:rPr lang="en-US" altLang="zh-TW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TW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</m:oMath>
                </a14:m>
                <a:endParaRPr lang="en-US" altLang="zh-TW" sz="2800" dirty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zh-TW" altLang="en-US" sz="28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又</a:t>
                </a:r>
                <a:r>
                  <a:rPr lang="en-US" altLang="zh-TW" sz="28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b</a:t>
                </a:r>
                <a:r>
                  <a:rPr lang="zh-TW" altLang="en-US" sz="28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不為</a:t>
                </a:r>
                <a:r>
                  <a:rPr lang="en-US" altLang="zh-TW" sz="28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0</a:t>
                </a:r>
                <a:r>
                  <a:rPr lang="zh-TW" altLang="en-US" sz="28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，故兩者相除得到</a:t>
                </a:r>
                <a14:m>
                  <m:oMath xmlns:m="http://schemas.openxmlformats.org/officeDocument/2006/math">
                    <m:r>
                      <a:rPr lang="en-US" altLang="zh-TW" sz="2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d>
                      <m:dPr>
                        <m:ctrlPr>
                          <a:rPr lang="en-US" altLang="zh-TW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func>
                          <m:funcPr>
                            <m:ctrlPr>
                              <a:rPr lang="zh-TW" altLang="zh-TW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altLang="zh-TW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𝑐𝑜𝑠</m:t>
                            </m:r>
                          </m:fName>
                          <m:e>
                            <m:f>
                              <m:fPr>
                                <m:ctrlPr>
                                  <a:rPr lang="zh-TW" altLang="zh-TW" sz="28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TW" sz="28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n-US" altLang="zh-TW" sz="28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</m:den>
                            </m:f>
                          </m:e>
                        </m:func>
                      </m:e>
                    </m:d>
                  </m:oMath>
                </a14:m>
                <a:r>
                  <a:rPr lang="en-US" altLang="zh-TW" sz="28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TW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r>
                      <a:rPr lang="zh-TW" alt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zh-TW" sz="28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N=3</a:t>
                </a:r>
              </a:p>
              <a:p>
                <a:endParaRPr lang="en-US" altLang="zh-TW" sz="2800" dirty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altLang="zh-TW" sz="2800" dirty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altLang="zh-TW" sz="2600" dirty="0">
                  <a:solidFill>
                    <a:prstClr val="black"/>
                  </a:solidFill>
                </a:endParaRPr>
              </a:p>
              <a:p>
                <a:endParaRPr lang="zh-TW" altLang="en-US" sz="26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3" name="文字方塊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B029343A-7768-4011-B6C1-78633CD309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266" y="1690688"/>
                <a:ext cx="10143241" cy="5337423"/>
              </a:xfrm>
              <a:prstGeom prst="rect">
                <a:avLst/>
              </a:prstGeom>
              <a:blipFill rotWithShape="0">
                <a:blip r:embed="rId3"/>
                <a:stretch>
                  <a:fillRect l="-1202" t="-102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247079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0EBFC32A-F77C-415E-A3C5-E26A42FFE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0878" y="499622"/>
            <a:ext cx="9317609" cy="1577566"/>
          </a:xfrm>
        </p:spPr>
        <p:txBody>
          <a:bodyPr/>
          <a:lstStyle/>
          <a:p>
            <a:r>
              <a:rPr lang="en-US" altLang="zh-TW" dirty="0"/>
              <a:t>Case 3</a:t>
            </a:r>
            <a:r>
              <a:rPr lang="zh-TW" altLang="en-US" dirty="0"/>
              <a:t>：正</a:t>
            </a:r>
            <a:r>
              <a:rPr lang="en-US" altLang="zh-TW" dirty="0"/>
              <a:t>3,4,6</a:t>
            </a:r>
            <a:r>
              <a:rPr lang="zh-TW" altLang="en-US" dirty="0"/>
              <a:t>邊形</a:t>
            </a:r>
            <a:br>
              <a:rPr lang="zh-TW" altLang="en-US" dirty="0"/>
            </a:b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xmlns="" id="{4A9C7EC7-F8C6-4C1F-AC0E-08C439998F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242" b="99597" l="9375" r="93750">
                        <a14:foregroundMark x1="11719" y1="8468" x2="11719" y2="8468"/>
                        <a14:foregroundMark x1="14063" y1="5242" x2="12891" y2="8871"/>
                        <a14:foregroundMark x1="15234" y1="8065" x2="14844" y2="5645"/>
                        <a14:foregroundMark x1="92969" y1="9677" x2="93359" y2="5645"/>
                        <a14:foregroundMark x1="10156" y1="17339" x2="10156" y2="17339"/>
                        <a14:foregroundMark x1="13281" y1="13710" x2="14063" y2="13306"/>
                        <a14:foregroundMark x1="17969" y1="21371" x2="59766" y2="48387"/>
                        <a14:foregroundMark x1="48828" y1="57258" x2="30469" y2="75000"/>
                        <a14:foregroundMark x1="30469" y1="75000" x2="9375" y2="49597"/>
                        <a14:foregroundMark x1="9375" y1="49597" x2="20313" y2="31048"/>
                        <a14:foregroundMark x1="20313" y1="31048" x2="42969" y2="36694"/>
                        <a14:foregroundMark x1="42969" y1="36694" x2="50000" y2="61290"/>
                        <a14:foregroundMark x1="50000" y1="61290" x2="32031" y2="72581"/>
                        <a14:foregroundMark x1="32031" y1="72581" x2="30469" y2="71371"/>
                        <a14:foregroundMark x1="48438" y1="18548" x2="71484" y2="25403"/>
                        <a14:foregroundMark x1="71484" y1="25403" x2="83203" y2="25000"/>
                        <a14:foregroundMark x1="50781" y1="31855" x2="76953" y2="61694"/>
                        <a14:foregroundMark x1="71484" y1="25403" x2="80859" y2="66129"/>
                        <a14:foregroundMark x1="80859" y1="66129" x2="80859" y2="68145"/>
                        <a14:foregroundMark x1="65625" y1="60484" x2="74609" y2="84274"/>
                        <a14:foregroundMark x1="14453" y1="79435" x2="63922" y2="92106"/>
                        <a14:foregroundMark x1="69435" y1="92053" x2="89453" y2="87500"/>
                        <a14:foregroundMark x1="93750" y1="90323" x2="91463" y2="91634"/>
                        <a14:foregroundMark x1="91453" y1="86533" x2="91016" y2="87097"/>
                        <a14:foregroundMark x1="8203" y1="97581" x2="13448" y2="97426"/>
                        <a14:foregroundMark x1="75620" y1="99456" x2="77506" y2="99582"/>
                        <a14:foregroundMark x1="87135" y1="99008" x2="90625" y2="98790"/>
                        <a14:foregroundMark x1="67578" y1="54839" x2="63281" y2="50403"/>
                        <a14:backgroundMark x1="93750" y1="85484" x2="91016" y2="85887"/>
                        <a14:backgroundMark x1="12109" y1="99597" x2="33594" y2="99597"/>
                        <a14:backgroundMark x1="33594" y1="99597" x2="75781" y2="99194"/>
                        <a14:backgroundMark x1="77734" y1="99194" x2="87500" y2="9838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098574" y="2046333"/>
            <a:ext cx="2488039" cy="2410288"/>
          </a:xfrm>
          <a:custGeom>
            <a:avLst/>
            <a:gdLst/>
            <a:ahLst/>
            <a:cxnLst/>
            <a:rect l="l" t="t" r="r" b="b"/>
            <a:pathLst>
              <a:path w="2487175" h="2487175">
                <a:moveTo>
                  <a:pt x="67328" y="0"/>
                </a:moveTo>
                <a:lnTo>
                  <a:pt x="2419847" y="0"/>
                </a:lnTo>
                <a:cubicBezTo>
                  <a:pt x="2457031" y="0"/>
                  <a:pt x="2487175" y="30144"/>
                  <a:pt x="2487175" y="67328"/>
                </a:cubicBezTo>
                <a:lnTo>
                  <a:pt x="2487175" y="2419847"/>
                </a:lnTo>
                <a:cubicBezTo>
                  <a:pt x="2487175" y="2457031"/>
                  <a:pt x="2457031" y="2487175"/>
                  <a:pt x="2419847" y="2487175"/>
                </a:cubicBezTo>
                <a:lnTo>
                  <a:pt x="67328" y="2487175"/>
                </a:lnTo>
                <a:cubicBezTo>
                  <a:pt x="30144" y="2487175"/>
                  <a:pt x="0" y="2457031"/>
                  <a:pt x="0" y="2419847"/>
                </a:cubicBezTo>
                <a:lnTo>
                  <a:pt x="0" y="67328"/>
                </a:lnTo>
                <a:cubicBezTo>
                  <a:pt x="0" y="30144"/>
                  <a:pt x="30144" y="0"/>
                  <a:pt x="67328" y="0"/>
                </a:cubicBezTo>
                <a:close/>
              </a:path>
            </a:pathLst>
          </a:cu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xmlns="" id="{B72CFCB5-1A61-488E-BCF7-C6F331E8FD5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3462" b="91923" l="8303" r="97473">
                        <a14:foregroundMark x1="38267" y1="15769" x2="21300" y2="30000"/>
                        <a14:foregroundMark x1="21300" y1="30000" x2="14079" y2="43846"/>
                        <a14:foregroundMark x1="44404" y1="21923" x2="42960" y2="76538"/>
                        <a14:foregroundMark x1="42960" y1="76538" x2="42960" y2="77308"/>
                        <a14:foregroundMark x1="53791" y1="14231" x2="36462" y2="80769"/>
                        <a14:foregroundMark x1="17329" y1="39231" x2="27798" y2="61538"/>
                        <a14:foregroundMark x1="27798" y1="61538" x2="57401" y2="71154"/>
                        <a14:foregroundMark x1="57401" y1="71154" x2="77617" y2="70385"/>
                        <a14:foregroundMark x1="77617" y1="70385" x2="84477" y2="49615"/>
                        <a14:foregroundMark x1="84477" y1="49615" x2="70758" y2="31154"/>
                        <a14:foregroundMark x1="70758" y1="31154" x2="49097" y2="38462"/>
                        <a14:foregroundMark x1="49097" y1="38462" x2="36462" y2="61923"/>
                        <a14:foregroundMark x1="36462" y1="61923" x2="44404" y2="80385"/>
                        <a14:foregroundMark x1="44404" y1="80385" x2="67148" y2="78462"/>
                        <a14:foregroundMark x1="67148" y1="78462" x2="73646" y2="59231"/>
                        <a14:foregroundMark x1="73646" y1="59231" x2="73285" y2="58077"/>
                        <a14:foregroundMark x1="74007" y1="3846" x2="75451" y2="5769"/>
                        <a14:foregroundMark x1="43682" y1="20385" x2="57040" y2="55000"/>
                        <a14:foregroundMark x1="24549" y1="37692" x2="65343" y2="47308"/>
                        <a14:foregroundMark x1="97473" y1="44615" x2="97473" y2="44615"/>
                        <a14:foregroundMark x1="73646" y1="86538" x2="73646" y2="88077"/>
                        <a14:foregroundMark x1="30686" y1="88846" x2="28159" y2="85769"/>
                        <a14:foregroundMark x1="33574" y1="55000" x2="48736" y2="68846"/>
                        <a14:foregroundMark x1="48736" y1="68846" x2="31047" y2="84231"/>
                        <a14:foregroundMark x1="31047" y1="84231" x2="14079" y2="57308"/>
                        <a14:foregroundMark x1="8664" y1="49231" x2="19495" y2="63846"/>
                        <a14:foregroundMark x1="27566" y1="12640" x2="29964" y2="8077"/>
                        <a14:foregroundMark x1="9747" y1="46538" x2="25732" y2="16128"/>
                        <a14:foregroundMark x1="29964" y1="8077" x2="27437" y2="10769"/>
                        <a14:foregroundMark x1="29964" y1="3846" x2="29603" y2="7692"/>
                        <a14:foregroundMark x1="97112" y1="46538" x2="93141" y2="51538"/>
                        <a14:foregroundMark x1="95668" y1="45385" x2="96751" y2="48462"/>
                        <a14:foregroundMark x1="29964" y1="6154" x2="30943" y2="6988"/>
                        <a14:foregroundMark x1="75451" y1="91923" x2="73285" y2="90000"/>
                        <a14:foregroundMark x1="49819" y1="51154" x2="65704" y2="69615"/>
                        <a14:foregroundMark x1="65704" y1="69615" x2="44404" y2="68077"/>
                        <a14:foregroundMark x1="44404" y1="68077" x2="45126" y2="43077"/>
                        <a14:foregroundMark x1="45126" y1="43077" x2="65343" y2="36538"/>
                        <a14:foregroundMark x1="65343" y1="36538" x2="78700" y2="53077"/>
                        <a14:foregroundMark x1="78700" y1="53077" x2="64982" y2="72308"/>
                        <a14:foregroundMark x1="64982" y1="72308" x2="41516" y2="47308"/>
                        <a14:foregroundMark x1="41516" y1="47308" x2="51625" y2="28846"/>
                        <a14:foregroundMark x1="51625" y1="28846" x2="51625" y2="28846"/>
                        <a14:foregroundMark x1="37906" y1="31154" x2="59567" y2="21923"/>
                        <a14:foregroundMark x1="59567" y1="21923" x2="66426" y2="23077"/>
                        <a14:foregroundMark x1="71841" y1="24231" x2="75812" y2="47308"/>
                        <a14:foregroundMark x1="75812" y1="47308" x2="75812" y2="47308"/>
                        <a14:foregroundMark x1="85560" y1="45385" x2="88087" y2="56154"/>
                        <a14:foregroundMark x1="31769" y1="32692" x2="29964" y2="50769"/>
                        <a14:foregroundMark x1="46570" y1="83846" x2="51264" y2="83846"/>
                        <a14:foregroundMark x1="45126" y1="89231" x2="64260" y2="89231"/>
                        <a14:foregroundMark x1="64260" y1="89231" x2="68953" y2="88462"/>
                        <a14:foregroundMark x1="71841" y1="86923" x2="80505" y2="60385"/>
                        <a14:foregroundMark x1="40072" y1="16154" x2="77978" y2="15769"/>
                        <a14:foregroundMark x1="68953" y1="20385" x2="89170" y2="46923"/>
                        <a14:foregroundMark x1="35740" y1="88462" x2="55957" y2="81923"/>
                        <a14:backgroundMark x1="29603" y1="9231" x2="32491" y2="923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742695" y="2148224"/>
            <a:ext cx="2518129" cy="2363587"/>
          </a:xfrm>
          <a:custGeom>
            <a:avLst/>
            <a:gdLst/>
            <a:ahLst/>
            <a:cxnLst/>
            <a:rect l="l" t="t" r="r" b="b"/>
            <a:pathLst>
              <a:path w="2028107" h="1916009">
                <a:moveTo>
                  <a:pt x="35370" y="0"/>
                </a:moveTo>
                <a:lnTo>
                  <a:pt x="1992737" y="0"/>
                </a:lnTo>
                <a:cubicBezTo>
                  <a:pt x="2012271" y="0"/>
                  <a:pt x="2028107" y="15836"/>
                  <a:pt x="2028107" y="35370"/>
                </a:cubicBezTo>
                <a:lnTo>
                  <a:pt x="2028107" y="1880639"/>
                </a:lnTo>
                <a:cubicBezTo>
                  <a:pt x="2028107" y="1900173"/>
                  <a:pt x="2012271" y="1916009"/>
                  <a:pt x="1992737" y="1916009"/>
                </a:cubicBezTo>
                <a:lnTo>
                  <a:pt x="35370" y="1916009"/>
                </a:lnTo>
                <a:cubicBezTo>
                  <a:pt x="15836" y="1916009"/>
                  <a:pt x="0" y="1900173"/>
                  <a:pt x="0" y="1880639"/>
                </a:cubicBezTo>
                <a:lnTo>
                  <a:pt x="0" y="35370"/>
                </a:lnTo>
                <a:cubicBezTo>
                  <a:pt x="0" y="15836"/>
                  <a:pt x="15836" y="0"/>
                  <a:pt x="35370" y="0"/>
                </a:cubicBezTo>
                <a:close/>
              </a:path>
            </a:pathLst>
          </a:custGeom>
        </p:spPr>
      </p:pic>
      <p:grpSp>
        <p:nvGrpSpPr>
          <p:cNvPr id="7" name="群組 6">
            <a:extLst>
              <a:ext uri="{FF2B5EF4-FFF2-40B4-BE49-F238E27FC236}">
                <a16:creationId xmlns:a16="http://schemas.microsoft.com/office/drawing/2014/main" xmlns="" id="{488A4152-0456-4217-B6E9-F25AAE2B5628}"/>
              </a:ext>
            </a:extLst>
          </p:cNvPr>
          <p:cNvGrpSpPr/>
          <p:nvPr/>
        </p:nvGrpSpPr>
        <p:grpSpPr>
          <a:xfrm>
            <a:off x="2016281" y="1905357"/>
            <a:ext cx="3146891" cy="2692240"/>
            <a:chOff x="148157" y="2044684"/>
            <a:chExt cx="3146891" cy="2692240"/>
          </a:xfrm>
        </p:grpSpPr>
        <p:pic>
          <p:nvPicPr>
            <p:cNvPr id="8" name="圖片 7">
              <a:extLst>
                <a:ext uri="{FF2B5EF4-FFF2-40B4-BE49-F238E27FC236}">
                  <a16:creationId xmlns:a16="http://schemas.microsoft.com/office/drawing/2014/main" xmlns="" id="{BFBBBDFD-2E56-4F89-8530-90616A46DC4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5298" b="95033" l="7649" r="91785">
                          <a14:foregroundMark x1="50142" y1="9934" x2="48384" y2="12091"/>
                          <a14:foregroundMark x1="11628" y1="87696" x2="9632" y2="92384"/>
                          <a14:foregroundMark x1="25842" y1="54305" x2="25547" y2="54999"/>
                          <a14:foregroundMark x1="26040" y1="53840" x2="25842" y2="54305"/>
                          <a14:foregroundMark x1="9632" y1="92384" x2="10000" y2="92437"/>
                          <a14:foregroundMark x1="91206" y1="93538" x2="93201" y2="93377"/>
                          <a14:foregroundMark x1="61628" y1="95922" x2="85680" y2="93983"/>
                          <a14:foregroundMark x1="47456" y1="11391" x2="46459" y2="9603"/>
                          <a14:foregroundMark x1="69500" y1="50898" x2="51430" y2="18513"/>
                          <a14:foregroundMark x1="93201" y1="93377" x2="92788" y2="92636"/>
                          <a14:foregroundMark x1="46459" y1="9603" x2="50142" y2="10596"/>
                          <a14:foregroundMark x1="63654" y1="92336" x2="85184" y2="92891"/>
                          <a14:foregroundMark x1="11376" y1="87535" x2="7932" y2="94371"/>
                          <a14:foregroundMark x1="27790" y1="54959" x2="27233" y2="56064"/>
                          <a14:foregroundMark x1="50142" y1="10596" x2="49112" y2="12640"/>
                          <a14:foregroundMark x1="7932" y1="94371" x2="7932" y2="94371"/>
                          <a14:foregroundMark x1="51841" y1="23841" x2="19686" y2="88412"/>
                          <a14:foregroundMark x1="50425" y1="35762" x2="24853" y2="87827"/>
                          <a14:foregroundMark x1="58074" y1="46026" x2="30430" y2="87570"/>
                          <a14:foregroundMark x1="45609" y1="45364" x2="25212" y2="81126"/>
                          <a14:foregroundMark x1="25212" y1="81126" x2="27479" y2="80464"/>
                          <a14:foregroundMark x1="43909" y1="66556" x2="30028" y2="84437"/>
                          <a14:foregroundMark x1="42776" y1="62914" x2="30028" y2="84768"/>
                          <a14:foregroundMark x1="63456" y1="47351" x2="34503" y2="87835"/>
                          <a14:foregroundMark x1="64306" y1="49338" x2="51841" y2="61921"/>
                          <a14:foregroundMark x1="51841" y1="61921" x2="40510" y2="86424"/>
                          <a14:foregroundMark x1="66572" y1="53642" x2="45464" y2="88546"/>
                          <a14:foregroundMark x1="66006" y1="64570" x2="51666" y2="88949"/>
                          <a14:foregroundMark x1="70255" y1="62252" x2="57977" y2="89359"/>
                          <a14:foregroundMark x1="73685" y1="67545" x2="63173" y2="88742"/>
                          <a14:foregroundMark x1="8499" y1="94702" x2="24079" y2="92715"/>
                          <a14:foregroundMark x1="24079" y1="92715" x2="74504" y2="94702"/>
                          <a14:foregroundMark x1="89731" y1="94379" x2="90085" y2="94371"/>
                          <a14:foregroundMark x1="74504" y1="94702" x2="85896" y2="94460"/>
                          <a14:foregroundMark x1="90085" y1="94371" x2="91785" y2="94371"/>
                          <a14:foregroundMark x1="52805" y1="16379" x2="72430" y2="49228"/>
                          <a14:foregroundMark x1="50142" y1="11921" x2="51770" y2="14646"/>
                          <a14:foregroundMark x1="91250" y1="93513" x2="91785" y2="94702"/>
                          <a14:foregroundMark x1="12501" y1="88252" x2="9065" y2="95364"/>
                          <a14:foregroundMark x1="28398" y1="55347" x2="27860" y2="56461"/>
                          <a14:foregroundMark x1="49858" y1="10927" x2="49052" y2="12595"/>
                          <a14:foregroundMark x1="49858" y1="10596" x2="34393" y2="38878"/>
                          <a14:foregroundMark x1="50142" y1="9934" x2="52691" y2="21523"/>
                          <a14:foregroundMark x1="51275" y1="11589" x2="57790" y2="31457"/>
                          <a14:foregroundMark x1="71388" y1="51656" x2="91218" y2="94040"/>
                          <a14:foregroundMark x1="51841" y1="5298" x2="52691" y2="5629"/>
                          <a14:foregroundMark x1="50142" y1="10596" x2="50708" y2="9272"/>
                          <a14:foregroundMark x1="52125" y1="5629" x2="50708" y2="8940"/>
                          <a14:foregroundMark x1="34278" y1="39404" x2="26912" y2="53642"/>
                          <a14:foregroundMark x1="27762" y1="55629" x2="8499" y2="93046"/>
                          <a14:backgroundMark x1="72238" y1="49338" x2="72891" y2="50777"/>
                          <a14:backgroundMark x1="25505" y1="52748" x2="25212" y2="53311"/>
                          <a14:backgroundMark x1="33144" y1="38079" x2="32908" y2="38533"/>
                          <a14:backgroundMark x1="25212" y1="53311" x2="25212" y2="53311"/>
                          <a14:backgroundMark x1="26062" y1="54305" x2="26062" y2="54305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48157" y="2044684"/>
              <a:ext cx="3146891" cy="2692240"/>
            </a:xfrm>
            <a:custGeom>
              <a:avLst/>
              <a:gdLst/>
              <a:ahLst/>
              <a:cxnLst/>
              <a:rect l="l" t="t" r="r" b="b"/>
              <a:pathLst>
                <a:path w="2028107" h="1916009">
                  <a:moveTo>
                    <a:pt x="35370" y="0"/>
                  </a:moveTo>
                  <a:lnTo>
                    <a:pt x="1992737" y="0"/>
                  </a:lnTo>
                  <a:cubicBezTo>
                    <a:pt x="2012271" y="0"/>
                    <a:pt x="2028107" y="15836"/>
                    <a:pt x="2028107" y="35370"/>
                  </a:cubicBezTo>
                  <a:lnTo>
                    <a:pt x="2028107" y="1880639"/>
                  </a:lnTo>
                  <a:cubicBezTo>
                    <a:pt x="2028107" y="1900173"/>
                    <a:pt x="2012271" y="1916009"/>
                    <a:pt x="1992737" y="1916009"/>
                  </a:cubicBezTo>
                  <a:lnTo>
                    <a:pt x="35370" y="1916009"/>
                  </a:lnTo>
                  <a:cubicBezTo>
                    <a:pt x="15836" y="1916009"/>
                    <a:pt x="0" y="1900173"/>
                    <a:pt x="0" y="1880639"/>
                  </a:cubicBezTo>
                  <a:lnTo>
                    <a:pt x="0" y="35370"/>
                  </a:lnTo>
                  <a:cubicBezTo>
                    <a:pt x="0" y="15836"/>
                    <a:pt x="15836" y="0"/>
                    <a:pt x="35370" y="0"/>
                  </a:cubicBezTo>
                  <a:close/>
                </a:path>
              </a:pathLst>
            </a:custGeom>
          </p:spPr>
        </p:pic>
        <p:cxnSp>
          <p:nvCxnSpPr>
            <p:cNvPr id="9" name="直線接點 8">
              <a:extLst>
                <a:ext uri="{FF2B5EF4-FFF2-40B4-BE49-F238E27FC236}">
                  <a16:creationId xmlns:a16="http://schemas.microsoft.com/office/drawing/2014/main" xmlns="" id="{C491B5A6-8651-4DD7-8C2D-D393CCC33C84}"/>
                </a:ext>
              </a:extLst>
            </p:cNvPr>
            <p:cNvCxnSpPr>
              <a:cxnSpLocks/>
            </p:cNvCxnSpPr>
            <p:nvPr/>
          </p:nvCxnSpPr>
          <p:spPr>
            <a:xfrm>
              <a:off x="1721224" y="2277035"/>
              <a:ext cx="1325227" cy="228634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直線接點 9">
              <a:extLst>
                <a:ext uri="{FF2B5EF4-FFF2-40B4-BE49-F238E27FC236}">
                  <a16:creationId xmlns:a16="http://schemas.microsoft.com/office/drawing/2014/main" xmlns="" id="{96EE7967-2675-4D83-867B-812B3393B81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0893" y="4563382"/>
              <a:ext cx="260528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直線接點 10">
              <a:extLst>
                <a:ext uri="{FF2B5EF4-FFF2-40B4-BE49-F238E27FC236}">
                  <a16:creationId xmlns:a16="http://schemas.microsoft.com/office/drawing/2014/main" xmlns="" id="{A9D9D9D1-C5AD-4D5C-8BE9-9317ED2557F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0894" y="2295739"/>
              <a:ext cx="1297368" cy="226764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2" name="文字方塊 11">
            <a:extLst>
              <a:ext uri="{FF2B5EF4-FFF2-40B4-BE49-F238E27FC236}">
                <a16:creationId xmlns:a16="http://schemas.microsoft.com/office/drawing/2014/main" xmlns="" id="{6A9B303D-B812-43F6-BEEE-747161C4544E}"/>
              </a:ext>
            </a:extLst>
          </p:cNvPr>
          <p:cNvSpPr txBox="1"/>
          <p:nvPr/>
        </p:nvSpPr>
        <p:spPr>
          <a:xfrm>
            <a:off x="2213029" y="4703975"/>
            <a:ext cx="722320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400" dirty="0">
                <a:solidFill>
                  <a:prstClr val="black"/>
                </a:solidFill>
              </a:rPr>
              <a:t>我的去背過程是個真真實實的悲劇</a:t>
            </a:r>
          </a:p>
        </p:txBody>
      </p:sp>
    </p:spTree>
    <p:extLst>
      <p:ext uri="{BB962C8B-B14F-4D97-AF65-F5344CB8AC3E}">
        <p14:creationId xmlns:p14="http://schemas.microsoft.com/office/powerpoint/2010/main" val="3428833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06244991-78BA-4DA6-9A49-532412485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3068" y="365125"/>
            <a:ext cx="9430732" cy="1325563"/>
          </a:xfrm>
        </p:spPr>
        <p:txBody>
          <a:bodyPr/>
          <a:lstStyle/>
          <a:p>
            <a:r>
              <a:rPr lang="en-US" altLang="zh-TW" dirty="0"/>
              <a:t>Case 3-1</a:t>
            </a:r>
            <a:r>
              <a:rPr lang="zh-TW" altLang="en-US" dirty="0"/>
              <a:t>：三角形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xmlns="" id="{CF0EF1CC-D336-4F56-A3E9-FC43E54E07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2073" y="1581319"/>
            <a:ext cx="5129784" cy="464277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xmlns="" id="{A591F7D1-58E2-47D4-88F2-AB67AC68D5B7}"/>
                  </a:ext>
                </a:extLst>
              </p:cNvPr>
              <p:cNvSpPr txBox="1"/>
              <p:nvPr/>
            </p:nvSpPr>
            <p:spPr>
              <a:xfrm>
                <a:off x="6481857" y="1999619"/>
                <a:ext cx="4522815" cy="34133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zh-TW" altLang="en-US" sz="2600" dirty="0">
                    <a:solidFill>
                      <a:prstClr val="black"/>
                    </a:solidFill>
                  </a:rPr>
                  <a:t>引述重心座標的結論</a:t>
                </a:r>
                <a:endParaRPr lang="en-US" altLang="zh-TW" sz="2600" dirty="0">
                  <a:solidFill>
                    <a:prstClr val="black"/>
                  </a:solidFill>
                </a:endParaRPr>
              </a:p>
              <a:p>
                <a:pPr>
                  <a:spcAft>
                    <a:spcPts val="600"/>
                  </a:spcAft>
                </a:pPr>
                <a:r>
                  <a:rPr lang="zh-TW" altLang="en-US" sz="2600" dirty="0">
                    <a:solidFill>
                      <a:prstClr val="black"/>
                    </a:solidFill>
                  </a:rPr>
                  <a:t>得到金</a:t>
                </a:r>
                <a:r>
                  <a:rPr lang="en-US" altLang="zh-TW" sz="26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n</a:t>
                </a:r>
                <a:r>
                  <a:rPr lang="zh-TW" altLang="en-US" sz="2600" dirty="0">
                    <a:solidFill>
                      <a:prstClr val="black"/>
                    </a:solidFill>
                  </a:rPr>
                  <a:t>點重心座標為</a:t>
                </a:r>
                <a14:m>
                  <m:oMath xmlns:m="http://schemas.openxmlformats.org/officeDocument/2006/math">
                    <m:r>
                      <a:rPr lang="en-US" altLang="zh-TW" sz="26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[</m:t>
                    </m:r>
                    <m:f>
                      <m:fPr>
                        <m:ctrlPr>
                          <a:rPr lang="en-US" altLang="zh-TW" sz="26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6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en-US" altLang="zh-TW" sz="26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altLang="zh-TW" sz="26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altLang="zh-TW" sz="26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6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num>
                      <m:den>
                        <m:r>
                          <a:rPr lang="en-US" altLang="zh-TW" sz="26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altLang="zh-TW" sz="26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altLang="zh-TW" sz="26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6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num>
                      <m:den>
                        <m:r>
                          <a:rPr lang="en-US" altLang="zh-TW" sz="26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altLang="zh-TW" sz="26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zh-TW" sz="2600" dirty="0">
                  <a:solidFill>
                    <a:prstClr val="black"/>
                  </a:solidFill>
                </a:endParaRPr>
              </a:p>
              <a:p>
                <a:pPr>
                  <a:spcAft>
                    <a:spcPts val="600"/>
                  </a:spcAft>
                </a:pPr>
                <a:r>
                  <a:rPr lang="zh-TW" altLang="en-US" sz="2600" dirty="0">
                    <a:solidFill>
                      <a:prstClr val="black"/>
                    </a:solidFill>
                  </a:rPr>
                  <a:t>其中</a:t>
                </a:r>
                <a14:m>
                  <m:oMath xmlns:m="http://schemas.openxmlformats.org/officeDocument/2006/math">
                    <m:r>
                      <a:rPr lang="en-US" altLang="zh-TW" sz="2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TW" sz="2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TW" sz="2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TW" sz="2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TW" sz="2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TW" sz="2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2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TW" sz="2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   </m:t>
                    </m:r>
                    <m:r>
                      <a:rPr lang="en-US" altLang="zh-TW" sz="2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TW" sz="2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sz="2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TW" sz="2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sz="2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TW" sz="2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TW" sz="2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</m:oMath>
                </a14:m>
                <a:endParaRPr lang="en-US" altLang="zh-TW" sz="2600" dirty="0">
                  <a:solidFill>
                    <a:prstClr val="black"/>
                  </a:solidFill>
                </a:endParaRPr>
              </a:p>
              <a:p>
                <a:pPr>
                  <a:spcAft>
                    <a:spcPts val="600"/>
                  </a:spcAft>
                </a:pPr>
                <a:r>
                  <a:rPr lang="zh-TW" altLang="en-US" sz="2600" dirty="0">
                    <a:solidFill>
                      <a:prstClr val="black"/>
                    </a:solidFill>
                  </a:rPr>
                  <a:t>得出對於</a:t>
                </a:r>
                <a14:m>
                  <m:oMath xmlns:m="http://schemas.openxmlformats.org/officeDocument/2006/math">
                    <m:r>
                      <a:rPr lang="en-US" altLang="zh-TW" sz="2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TW" sz="2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≥3</m:t>
                    </m:r>
                  </m:oMath>
                </a14:m>
                <a:r>
                  <a:rPr lang="zh-TW" altLang="en-US" sz="2600" dirty="0">
                    <a:solidFill>
                      <a:prstClr val="black"/>
                    </a:solidFill>
                  </a:rPr>
                  <a:t>，金</a:t>
                </a:r>
                <a:r>
                  <a:rPr lang="en-US" altLang="zh-TW" sz="26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n</a:t>
                </a:r>
                <a:r>
                  <a:rPr lang="zh-TW" altLang="en-US" sz="2600" dirty="0">
                    <a:solidFill>
                      <a:prstClr val="black"/>
                    </a:solidFill>
                  </a:rPr>
                  <a:t>點有</a:t>
                </a:r>
                <a:endParaRPr lang="en-US" altLang="zh-TW" sz="2600" dirty="0">
                  <a:solidFill>
                    <a:prstClr val="black"/>
                  </a:solidFill>
                </a:endParaRPr>
              </a:p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TW" sz="2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TW" sz="2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−3</m:t>
                          </m:r>
                        </m:sub>
                        <m:sup>
                          <m:r>
                            <a:rPr lang="en-US" altLang="zh-TW" sz="2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  <m:r>
                        <a:rPr lang="en-US" altLang="zh-TW" sz="2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sz="2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TW" sz="2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−2)(</m:t>
                          </m:r>
                          <m:r>
                            <a:rPr lang="en-US" altLang="zh-TW" sz="2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TW" sz="2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−1)</m:t>
                          </m:r>
                        </m:num>
                        <m:den>
                          <m:r>
                            <a:rPr lang="en-US" altLang="zh-TW" sz="2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zh-TW" altLang="en-US" sz="2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個</m:t>
                      </m:r>
                    </m:oMath>
                  </m:oMathPara>
                </a14:m>
                <a:endParaRPr lang="zh-TW" altLang="en-US" sz="26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A591F7D1-58E2-47D4-88F2-AB67AC68D5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1857" y="1999619"/>
                <a:ext cx="4522815" cy="3413370"/>
              </a:xfrm>
              <a:prstGeom prst="rect">
                <a:avLst/>
              </a:prstGeom>
              <a:blipFill rotWithShape="0">
                <a:blip r:embed="rId4"/>
                <a:stretch>
                  <a:fillRect l="-2426" t="-178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2988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00589F6D-3377-4FA8-9AD9-F1B8DE981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8482" y="365125"/>
            <a:ext cx="9355318" cy="1325563"/>
          </a:xfrm>
        </p:spPr>
        <p:txBody>
          <a:bodyPr/>
          <a:lstStyle/>
          <a:p>
            <a:r>
              <a:rPr lang="en-US" altLang="zh-TW" dirty="0"/>
              <a:t>Case 3-2</a:t>
            </a:r>
            <a:r>
              <a:rPr lang="zh-TW" altLang="en-US" dirty="0"/>
              <a:t>：正方形</a:t>
            </a:r>
            <a:endParaRPr lang="en-US" altLang="zh-TW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xmlns="" id="{0E69F081-B74B-4AB1-A648-910F0C089F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8390" y="1564850"/>
            <a:ext cx="4285410" cy="435133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xmlns="" id="{C8C31892-F3A1-4090-8218-1C1A132C81EC}"/>
                  </a:ext>
                </a:extLst>
              </p:cNvPr>
              <p:cNvSpPr txBox="1"/>
              <p:nvPr/>
            </p:nvSpPr>
            <p:spPr>
              <a:xfrm>
                <a:off x="1007344" y="1968000"/>
                <a:ext cx="5844138" cy="38092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zh-TW" altLang="en-US" sz="2600" dirty="0">
                    <a:solidFill>
                      <a:prstClr val="black"/>
                    </a:solidFill>
                  </a:rPr>
                  <a:t>參考原本的題目解法</a:t>
                </a:r>
                <a:endParaRPr lang="en-US" altLang="zh-TW" sz="2600" dirty="0">
                  <a:solidFill>
                    <a:prstClr val="black"/>
                  </a:solidFill>
                </a:endParaRPr>
              </a:p>
              <a:p>
                <a:pPr>
                  <a:spcAft>
                    <a:spcPts val="600"/>
                  </a:spcAft>
                </a:pPr>
                <a:r>
                  <a:rPr lang="zh-TW" altLang="en-US" sz="2600" dirty="0">
                    <a:solidFill>
                      <a:prstClr val="black"/>
                    </a:solidFill>
                  </a:rPr>
                  <a:t>設</a:t>
                </a:r>
                <a:r>
                  <a:rPr lang="en-US" altLang="zh-TW" sz="26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A(0,0),B(1,0),C(1,1),D(0,1)</a:t>
                </a:r>
              </a:p>
              <a:p>
                <a:pPr>
                  <a:spcAft>
                    <a:spcPts val="600"/>
                  </a:spcAft>
                </a:pPr>
                <a:r>
                  <a:rPr lang="zh-TW" altLang="en-US" sz="26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並設金</a:t>
                </a:r>
                <a:r>
                  <a:rPr lang="en-US" altLang="zh-TW" sz="26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n</a:t>
                </a:r>
                <a:r>
                  <a:rPr lang="zh-TW" altLang="en-US" sz="26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點為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TW" sz="2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TW" sz="2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sz="2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</m:num>
                          <m:den>
                            <m:r>
                              <a:rPr lang="en-US" altLang="zh-TW" sz="2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den>
                        </m:f>
                        <m:r>
                          <a:rPr lang="en-US" altLang="zh-TW" sz="2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altLang="zh-TW" sz="2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sz="2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num>
                          <m:den>
                            <m:r>
                              <a:rPr lang="en-US" altLang="zh-TW" sz="2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den>
                        </m:f>
                      </m:e>
                    </m:d>
                    <m:r>
                      <a:rPr lang="en-US" altLang="zh-TW" sz="2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sz="2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altLang="zh-TW" sz="2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TW" sz="2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en-US" altLang="zh-TW" sz="2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TW" sz="2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en-US" altLang="zh-TW" sz="2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TW" sz="2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</m:oMath>
                </a14:m>
                <a:endParaRPr lang="en-US" altLang="zh-TW" sz="2600" dirty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spcAft>
                    <a:spcPts val="600"/>
                  </a:spcAft>
                </a:pPr>
                <a:r>
                  <a:rPr lang="zh-TW" altLang="en-US" sz="26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可知此時</a:t>
                </a:r>
                <a14:m>
                  <m:oMath xmlns:m="http://schemas.openxmlformats.org/officeDocument/2006/math">
                    <m:r>
                      <a:rPr lang="en-US" altLang="zh-TW" sz="2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zh-TW" sz="2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</m:t>
                    </m:r>
                    <m:r>
                      <a:rPr lang="en-US" altLang="zh-TW" sz="2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altLang="zh-TW" sz="2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</m:t>
                    </m:r>
                    <m:r>
                      <a:rPr lang="en-US" altLang="zh-TW" sz="2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zh-TW" altLang="en-US" sz="2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須為偶數</m:t>
                    </m:r>
                  </m:oMath>
                </a14:m>
                <a:r>
                  <a:rPr lang="en-US" altLang="zh-TW" sz="26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</a:p>
              <a:p>
                <a:pPr>
                  <a:spcAft>
                    <a:spcPts val="600"/>
                  </a:spcAft>
                </a:pPr>
                <a:r>
                  <a:rPr lang="zh-TW" altLang="en-US" sz="26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則</a:t>
                </a:r>
                <a14:m>
                  <m:oMath xmlns:m="http://schemas.openxmlformats.org/officeDocument/2006/math">
                    <m:r>
                      <a:rPr lang="en-US" altLang="zh-TW" sz="2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0&lt;</m:t>
                    </m:r>
                    <m:r>
                      <a:rPr lang="en-US" altLang="zh-TW" sz="2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en-US" altLang="zh-TW" sz="2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TW" sz="2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en-US" altLang="zh-TW" sz="2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altLang="zh-TW" sz="2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TW" altLang="en-US" sz="26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皆為合理的解</a:t>
                </a:r>
                <a:endParaRPr lang="en-US" altLang="zh-TW" sz="2600" dirty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spcAft>
                    <a:spcPts val="600"/>
                  </a:spcAft>
                </a:pPr>
                <a:r>
                  <a:rPr lang="zh-TW" altLang="en-US" sz="26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亦可知此時有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sz="2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TW" sz="2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−1)</m:t>
                        </m:r>
                      </m:e>
                      <m:sup>
                        <m:r>
                          <a:rPr lang="en-US" altLang="zh-TW" sz="2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TW" sz="2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sz="2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TW" sz="2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TW" sz="2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TW" sz="2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−2)</m:t>
                            </m:r>
                          </m:e>
                          <m:sup>
                            <m:r>
                              <a:rPr lang="en-US" altLang="zh-TW" sz="2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TW" sz="2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zh-TW" altLang="en-US" sz="26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個金</a:t>
                </a:r>
                <a:r>
                  <a:rPr lang="en-US" altLang="zh-TW" sz="26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n</a:t>
                </a:r>
                <a:r>
                  <a:rPr lang="zh-TW" altLang="en-US" sz="26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點</a:t>
                </a:r>
                <a:endParaRPr lang="en-US" altLang="zh-TW" sz="2600" dirty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spcAft>
                    <a:spcPts val="600"/>
                  </a:spcAft>
                </a:pPr>
                <a:endParaRPr lang="zh-TW" altLang="en-US" sz="26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C8C31892-F3A1-4090-8218-1C1A132C81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344" y="1968000"/>
                <a:ext cx="5844138" cy="3809248"/>
              </a:xfrm>
              <a:prstGeom prst="rect">
                <a:avLst/>
              </a:prstGeom>
              <a:blipFill rotWithShape="0">
                <a:blip r:embed="rId5"/>
                <a:stretch>
                  <a:fillRect l="-1877" t="-16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919092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xmlns="" id="{9077C09F-EF4D-4100-801D-FB9A662F221C}"/>
              </a:ext>
            </a:extLst>
          </p:cNvPr>
          <p:cNvSpPr txBox="1"/>
          <p:nvPr/>
        </p:nvSpPr>
        <p:spPr>
          <a:xfrm>
            <a:off x="2000250" y="580642"/>
            <a:ext cx="50912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400" dirty="0">
                <a:solidFill>
                  <a:prstClr val="black"/>
                </a:solidFill>
              </a:rPr>
              <a:t>Case 3-3</a:t>
            </a:r>
            <a:r>
              <a:rPr lang="zh-TW" altLang="en-US" sz="4400" dirty="0">
                <a:solidFill>
                  <a:prstClr val="black"/>
                </a:solidFill>
              </a:rPr>
              <a:t>：正六邊形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xmlns="" id="{E3D3380A-151A-4A00-8243-EC310D2E728F}"/>
                  </a:ext>
                </a:extLst>
              </p:cNvPr>
              <p:cNvSpPr/>
              <p:nvPr/>
            </p:nvSpPr>
            <p:spPr>
              <a:xfrm>
                <a:off x="751102" y="1690688"/>
                <a:ext cx="5524499" cy="4086375"/>
              </a:xfrm>
              <a:prstGeom prst="rect">
                <a:avLst/>
              </a:prstGeom>
            </p:spPr>
            <p:txBody>
              <a:bodyPr wrap="square" numCol="1">
                <a:spAutoFit/>
              </a:bodyPr>
              <a:lstStyle/>
              <a:p>
                <a:r>
                  <a:rPr lang="zh-TW" altLang="zh-TW" sz="2600" dirty="0">
                    <a:solidFill>
                      <a:prstClr val="black"/>
                    </a:solidFill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假設金點為</a:t>
                </a:r>
                <a14:m>
                  <m:oMath xmlns:m="http://schemas.openxmlformats.org/officeDocument/2006/math">
                    <m:r>
                      <a:rPr lang="en-US" altLang="zh-TW" sz="2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TW" sz="2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altLang="zh-TW" sz="2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TW" sz="2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  <m:r>
                      <a:rPr lang="en-US" altLang="zh-TW" sz="2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zh-TW" altLang="zh-TW" sz="2600" dirty="0">
                    <a:solidFill>
                      <a:prstClr val="black"/>
                    </a:solidFill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，其中</a:t>
                </a:r>
                <a:endParaRPr lang="en-US" altLang="zh-TW" sz="2600" i="1" dirty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𝑎</m:t>
                      </m:r>
                      <m:r>
                        <a:rPr lang="en-US" altLang="zh-TW" sz="2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zh-TW" altLang="zh-TW" sz="2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TW" sz="2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𝑞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zh-TW" altLang="zh-TW" sz="2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TW" sz="2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e>
                          </m:rad>
                          <m:r>
                            <a:rPr lang="en-US" altLang="zh-TW" sz="2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den>
                      </m:f>
                      <m:r>
                        <a:rPr lang="en-US" altLang="zh-TW" sz="2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altLang="zh-TW" sz="2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𝑏</m:t>
                      </m:r>
                      <m:r>
                        <a:rPr lang="en-US" altLang="zh-TW" sz="2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zh-TW" altLang="zh-TW" sz="2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TW" sz="2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𝑟</m:t>
                          </m:r>
                        </m:num>
                        <m:den>
                          <m:r>
                            <a:rPr lang="en-US" altLang="zh-TW" sz="2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den>
                      </m:f>
                    </m:oMath>
                  </m:oMathPara>
                </a14:m>
                <a:endParaRPr lang="en-US" altLang="zh-TW" sz="2600" i="1" dirty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𝑞</m:t>
                      </m:r>
                      <m:r>
                        <a:rPr lang="en-US" altLang="zh-TW" sz="2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altLang="zh-TW" sz="2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𝑟</m:t>
                      </m:r>
                      <m:r>
                        <a:rPr lang="zh-TW" altLang="en-US" sz="2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均</m:t>
                      </m:r>
                      <m:r>
                        <a:rPr lang="zh-TW" altLang="en-US" sz="26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為整數</m:t>
                      </m:r>
                      <m:r>
                        <a:rPr lang="zh-TW" altLang="en-US" sz="26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或</m:t>
                      </m:r>
                      <m:r>
                        <a:rPr lang="zh-TW" altLang="en-US" sz="26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分母</m:t>
                      </m:r>
                      <m:r>
                        <a:rPr lang="zh-TW" altLang="en-US" sz="26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為</m:t>
                      </m:r>
                      <m:r>
                        <a:rPr lang="en-US" altLang="zh-TW" sz="26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2</m:t>
                      </m:r>
                      <m:r>
                        <a:rPr lang="zh-TW" altLang="en-US" sz="26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的</m:t>
                      </m:r>
                      <m:r>
                        <a:rPr lang="zh-TW" altLang="en-US" sz="26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分數</m:t>
                      </m:r>
                      <m:r>
                        <a:rPr lang="en-US" altLang="zh-TW" sz="26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altLang="zh-TW" sz="26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𝑝</m:t>
                      </m:r>
                      <m:r>
                        <a:rPr lang="zh-TW" altLang="en-US" sz="26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為正整數</m:t>
                      </m:r>
                    </m:oMath>
                  </m:oMathPara>
                </a14:m>
                <a:endParaRPr lang="en-US" altLang="zh-TW" sz="2600" dirty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zh-TW" altLang="en-US" sz="2600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而其到六邊的距離比為</a:t>
                </a:r>
                <a:endParaRPr lang="en-US" altLang="zh-TW" sz="2600" dirty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altLang="zh-TW" sz="2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+2</m:t>
                      </m:r>
                      <m:r>
                        <a:rPr lang="en-US" altLang="zh-TW" sz="2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  <m:r>
                        <a:rPr lang="en-US" altLang="zh-TW" sz="2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a:rPr lang="en-US" altLang="zh-TW" sz="2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altLang="zh-TW" sz="2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−2</m:t>
                      </m:r>
                      <m:r>
                        <a:rPr lang="en-US" altLang="zh-TW" sz="2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  <m:r>
                        <a:rPr lang="en-US" altLang="zh-TW" sz="2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a:rPr lang="en-US" altLang="zh-TW" sz="2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altLang="zh-TW" sz="2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zh-TW" sz="2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  <m:r>
                        <a:rPr lang="en-US" altLang="zh-TW" sz="2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altLang="zh-TW" sz="2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  <m:r>
                        <a:rPr lang="en-US" altLang="zh-TW" sz="2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a:rPr lang="en-US" altLang="zh-TW" sz="2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altLang="zh-TW" sz="2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altLang="zh-TW" sz="2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  <m:r>
                        <a:rPr lang="en-US" altLang="zh-TW" sz="2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zh-TW" sz="2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  <m:r>
                        <a:rPr lang="en-US" altLang="zh-TW" sz="2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altLang="zh-TW" sz="2600" i="1" dirty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altLang="zh-TW" sz="2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zh-TW" sz="2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  <m:r>
                        <a:rPr lang="en-US" altLang="zh-TW" sz="2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zh-TW" sz="2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  <m:r>
                        <a:rPr lang="en-US" altLang="zh-TW" sz="2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a:rPr lang="en-US" altLang="zh-TW" sz="2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altLang="zh-TW" sz="2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altLang="zh-TW" sz="2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  <m:r>
                        <a:rPr lang="en-US" altLang="zh-TW" sz="2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altLang="zh-TW" sz="2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altLang="zh-TW" sz="2600" dirty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zh-TW" altLang="en-US" sz="2600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目標是求出</a:t>
                </a:r>
                <a14:m>
                  <m:oMath xmlns:m="http://schemas.openxmlformats.org/officeDocument/2006/math">
                    <m:r>
                      <a:rPr lang="en-US" altLang="zh-TW" sz="2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2|</m:t>
                    </m:r>
                    <m:r>
                      <a:rPr lang="en-US" altLang="zh-TW" sz="2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en-US" altLang="zh-TW" sz="2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|≤</m:t>
                    </m:r>
                    <m:r>
                      <a:rPr lang="en-US" altLang="zh-TW" sz="2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altLang="zh-TW" sz="2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−1,|</m:t>
                    </m:r>
                    <m:r>
                      <a:rPr lang="en-US" altLang="zh-TW" sz="2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en-US" altLang="zh-TW" sz="2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|+|</m:t>
                    </m:r>
                    <m:r>
                      <a:rPr lang="en-US" altLang="zh-TW" sz="2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en-US" altLang="zh-TW" sz="2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|≤</m:t>
                    </m:r>
                    <m:r>
                      <a:rPr lang="en-US" altLang="zh-TW" sz="2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altLang="zh-TW" sz="2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</m:t>
                    </m:r>
                    <m:r>
                      <a:rPr lang="zh-TW" altLang="en-US" sz="2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TW" altLang="en-US" sz="2600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所有</a:t>
                </a:r>
                <a:r>
                  <a:rPr lang="en-US" altLang="zh-TW" sz="2600" dirty="0" err="1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q,r</a:t>
                </a:r>
                <a:r>
                  <a:rPr lang="zh-TW" altLang="en-US" sz="2600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解</a:t>
                </a:r>
                <a:endParaRPr lang="en-US" altLang="zh-TW" sz="2600" dirty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E3D3380A-151A-4A00-8243-EC310D2E72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102" y="1690688"/>
                <a:ext cx="5524499" cy="4086375"/>
              </a:xfrm>
              <a:prstGeom prst="rect">
                <a:avLst/>
              </a:prstGeom>
              <a:blipFill rotWithShape="0">
                <a:blip r:embed="rId3"/>
                <a:stretch>
                  <a:fillRect l="-1987" t="-1341" b="-283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圖片 3">
            <a:extLst>
              <a:ext uri="{FF2B5EF4-FFF2-40B4-BE49-F238E27FC236}">
                <a16:creationId xmlns:a16="http://schemas.microsoft.com/office/drawing/2014/main" xmlns="" id="{364350A4-F073-4452-AA0B-7174B59C34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8818" y="1690688"/>
            <a:ext cx="4507160" cy="4209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56200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>
            <a:extLst>
              <a:ext uri="{FF2B5EF4-FFF2-40B4-BE49-F238E27FC236}">
                <a16:creationId xmlns:a16="http://schemas.microsoft.com/office/drawing/2014/main" xmlns="" id="{09C3E19E-0045-4D93-BDB2-3A3A1628CD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8277" y="1680962"/>
            <a:ext cx="4507160" cy="420916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字方塊 2">
                <a:extLst>
                  <a:ext uri="{FF2B5EF4-FFF2-40B4-BE49-F238E27FC236}">
                    <a16:creationId xmlns:a16="http://schemas.microsoft.com/office/drawing/2014/main" xmlns="" id="{6C61A9D9-0F59-49A4-B71B-BA50EA5DFA66}"/>
                  </a:ext>
                </a:extLst>
              </p:cNvPr>
              <p:cNvSpPr txBox="1"/>
              <p:nvPr/>
            </p:nvSpPr>
            <p:spPr>
              <a:xfrm>
                <a:off x="385864" y="1680962"/>
                <a:ext cx="6618052" cy="40529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2600" dirty="0">
                    <a:solidFill>
                      <a:prstClr val="black"/>
                    </a:solidFill>
                  </a:rPr>
                  <a:t>我們可以注意到當</a:t>
                </a:r>
                <a:r>
                  <a:rPr lang="en-US" altLang="zh-TW" sz="26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|r|=0</a:t>
                </a:r>
                <a:r>
                  <a:rPr lang="zh-TW" altLang="en-US" sz="26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時</a:t>
                </a:r>
                <a:endParaRPr lang="en-US" altLang="zh-TW" sz="2600" dirty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altLang="zh-TW" sz="26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|q|</a:t>
                </a:r>
                <a:r>
                  <a:rPr lang="en-US" altLang="zh-TW" sz="2600" dirty="0">
                    <a:solidFill>
                      <a:prstClr val="black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TW" sz="2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altLang="zh-TW" sz="2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zh-TW" altLang="en-US" sz="2600" dirty="0">
                    <a:solidFill>
                      <a:prstClr val="black"/>
                    </a:solidFill>
                  </a:rPr>
                  <a:t>且為整數</a:t>
                </a:r>
                <a:endParaRPr lang="en-US" altLang="zh-TW" sz="2600" dirty="0">
                  <a:solidFill>
                    <a:prstClr val="black"/>
                  </a:solidFill>
                </a:endParaRPr>
              </a:p>
              <a:p>
                <a:r>
                  <a:rPr lang="zh-TW" altLang="en-US" sz="2600" dirty="0">
                    <a:solidFill>
                      <a:prstClr val="black"/>
                    </a:solidFill>
                  </a:rPr>
                  <a:t>故中間一排有</a:t>
                </a:r>
                <a:r>
                  <a:rPr lang="en-US" altLang="zh-TW" sz="26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2p-1</a:t>
                </a:r>
                <a:r>
                  <a:rPr lang="zh-TW" altLang="en-US" sz="26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個點</a:t>
                </a:r>
                <a:endParaRPr lang="en-US" altLang="zh-TW" sz="2600" dirty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zh-TW" altLang="en-US" sz="2600" dirty="0">
                    <a:solidFill>
                      <a:prstClr val="black"/>
                    </a:solidFill>
                  </a:rPr>
                  <a:t>當</a:t>
                </a:r>
                <a:r>
                  <a:rPr lang="en-US" altLang="zh-TW" sz="26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|r|=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2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sz="2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zh-TW" altLang="en-US" sz="2600" dirty="0">
                    <a:solidFill>
                      <a:prstClr val="black"/>
                    </a:solidFill>
                  </a:rPr>
                  <a:t>，</a:t>
                </a:r>
                <a:r>
                  <a:rPr lang="en-US" altLang="zh-TW" sz="26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|q|</a:t>
                </a:r>
                <a:r>
                  <a:rPr lang="en-US" altLang="zh-TW" sz="2600" dirty="0">
                    <a:solidFill>
                      <a:prstClr val="black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TW" sz="2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altLang="zh-TW" sz="2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TW" sz="2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altLang="zh-TW" sz="2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zh-TW" altLang="en-US" sz="2600" dirty="0">
                    <a:solidFill>
                      <a:prstClr val="black"/>
                    </a:solidFill>
                  </a:rPr>
                  <a:t>且為分數</a:t>
                </a:r>
                <a:endParaRPr lang="en-US" altLang="zh-TW" sz="2600" dirty="0">
                  <a:solidFill>
                    <a:prstClr val="black"/>
                  </a:solidFill>
                </a:endParaRPr>
              </a:p>
              <a:p>
                <a:r>
                  <a:rPr lang="zh-TW" altLang="en-US" sz="2600" dirty="0">
                    <a:solidFill>
                      <a:prstClr val="black"/>
                    </a:solidFill>
                  </a:rPr>
                  <a:t>故上下一排有</a:t>
                </a:r>
                <a:r>
                  <a:rPr lang="en-US" altLang="zh-TW" sz="26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2p-2</a:t>
                </a:r>
                <a:r>
                  <a:rPr lang="zh-TW" altLang="en-US" sz="26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個點</a:t>
                </a:r>
                <a:endParaRPr lang="en-US" altLang="zh-TW" sz="2600" dirty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zh-TW" altLang="en-US" sz="2600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以此類推，易見上下半均有</a:t>
                </a:r>
                <a:r>
                  <a:rPr lang="en-US" altLang="zh-TW" sz="2600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p</a:t>
                </a:r>
                <a:r>
                  <a:rPr lang="zh-TW" altLang="en-US" sz="2600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排</a:t>
                </a:r>
                <a:endParaRPr lang="en-US" altLang="zh-TW" sz="2600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r>
                  <a:rPr lang="zh-TW" altLang="en-US" sz="2600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故有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2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zh-TW" sz="2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TW" sz="2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zh-TW" sz="2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TW" sz="2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en-US" altLang="zh-TW" sz="2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  <m:r>
                          <a:rPr lang="en-US" altLang="zh-TW" sz="2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num>
                      <m:den>
                        <m:r>
                          <a:rPr lang="en-US" altLang="zh-TW" sz="2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TW" sz="2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∗2−</m:t>
                    </m:r>
                    <m:d>
                      <m:dPr>
                        <m:ctrlPr>
                          <a:rPr lang="en-US" altLang="zh-TW" sz="2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TW" sz="2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TW" sz="2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zh-TW" sz="2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=3</m:t>
                    </m:r>
                    <m:sSup>
                      <m:sSupPr>
                        <m:ctrlPr>
                          <a:rPr lang="en-US" altLang="zh-TW" sz="2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altLang="zh-TW" sz="2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TW" sz="2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−3</m:t>
                    </m:r>
                    <m:r>
                      <a:rPr lang="en-US" altLang="zh-TW" sz="2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TW" sz="2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altLang="zh-TW" sz="2600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r>
                  <a:rPr lang="zh-TW" altLang="en-US" sz="2600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個不同的金</a:t>
                </a:r>
                <a:r>
                  <a:rPr lang="en-US" altLang="zh-TW" sz="2600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n</a:t>
                </a:r>
                <a:r>
                  <a:rPr lang="zh-TW" altLang="en-US" sz="2600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點</a:t>
                </a:r>
                <a:endParaRPr lang="en-US" altLang="zh-TW" sz="2600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r>
                  <a:rPr lang="zh-TW" altLang="en-US" sz="2600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再用</a:t>
                </a:r>
                <a:r>
                  <a:rPr lang="en-US" altLang="zh-TW" sz="2600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n=6p</a:t>
                </a:r>
                <a:r>
                  <a:rPr lang="zh-TW" altLang="en-US" sz="2600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代換即為答案</a:t>
                </a:r>
              </a:p>
            </p:txBody>
          </p:sp>
        </mc:Choice>
        <mc:Fallback xmlns="">
          <p:sp>
            <p:nvSpPr>
              <p:cNvPr id="3" name="文字方塊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6C61A9D9-0F59-49A4-B71B-BA50EA5DFA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864" y="1680962"/>
                <a:ext cx="6618052" cy="4052969"/>
              </a:xfrm>
              <a:prstGeom prst="rect">
                <a:avLst/>
              </a:prstGeom>
              <a:blipFill rotWithShape="0">
                <a:blip r:embed="rId4"/>
                <a:stretch>
                  <a:fillRect l="-1657" t="-1654" b="-28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06036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xmlns="" id="{25457067-CA00-4560-B1E8-9AB6CC004C00}"/>
              </a:ext>
            </a:extLst>
          </p:cNvPr>
          <p:cNvSpPr txBox="1">
            <a:spLocks/>
          </p:cNvSpPr>
          <p:nvPr/>
        </p:nvSpPr>
        <p:spPr>
          <a:xfrm>
            <a:off x="2091447" y="365760"/>
            <a:ext cx="8661874" cy="11884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dirty="0">
                <a:solidFill>
                  <a:prstClr val="black"/>
                </a:solidFill>
              </a:rPr>
              <a:t>結論</a:t>
            </a:r>
            <a:r>
              <a:rPr lang="en-US" altLang="zh-TW" dirty="0">
                <a:solidFill>
                  <a:prstClr val="black"/>
                </a:solidFill>
              </a:rPr>
              <a:t>1</a:t>
            </a:r>
            <a:r>
              <a:rPr lang="zh-TW" altLang="en-US" dirty="0">
                <a:solidFill>
                  <a:prstClr val="black"/>
                </a:solidFill>
              </a:rPr>
              <a:t>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內容版面配置區 2">
                <a:extLst>
                  <a:ext uri="{FF2B5EF4-FFF2-40B4-BE49-F238E27FC236}">
                    <a16:creationId xmlns:a16="http://schemas.microsoft.com/office/drawing/2014/main" xmlns="" id="{8A48744B-50E3-4FF9-B3A8-D3A548E38A1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43487" y="1554164"/>
                <a:ext cx="8394781" cy="4605385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zh-TW" altLang="en-US" sz="2400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當 </a:t>
                </a:r>
                <a:r>
                  <a:rPr lang="en-US" altLang="zh-TW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N</a:t>
                </a:r>
                <a:r>
                  <a:rPr lang="zh-TW" altLang="en-US" sz="2400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 不為 </a:t>
                </a:r>
                <a:r>
                  <a:rPr lang="en-US" altLang="zh-TW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3,4,6</a:t>
                </a:r>
                <a:r>
                  <a:rPr lang="zh-TW" altLang="en-US" sz="2400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 時：</a:t>
                </a:r>
                <a:endParaRPr lang="en-US" altLang="zh-TW" sz="2400" dirty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indent="-457200">
                  <a:buFont typeface="Arial" panose="020B0604020202020204" pitchFamily="34" charset="0"/>
                  <a:buAutoNum type="arabicPeriod"/>
                </a:pPr>
                <a:r>
                  <a:rPr lang="zh-TW" altLang="en-US" sz="2400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如果</a:t>
                </a:r>
                <a:r>
                  <a:rPr lang="en-US" altLang="zh-TW" sz="2400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n</a:t>
                </a:r>
                <a:r>
                  <a:rPr lang="zh-TW" altLang="en-US" sz="2400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整除</a:t>
                </a:r>
                <a:r>
                  <a:rPr lang="en-US" altLang="zh-TW" sz="2400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N</a:t>
                </a:r>
                <a:r>
                  <a:rPr lang="zh-TW" altLang="en-US" sz="2400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時，金</a:t>
                </a:r>
                <a:r>
                  <a:rPr lang="en-US" altLang="zh-TW" sz="2400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n</a:t>
                </a:r>
                <a:r>
                  <a:rPr lang="zh-TW" altLang="en-US" sz="2400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點只有</a:t>
                </a:r>
                <a:r>
                  <a:rPr lang="en-US" altLang="zh-TW" sz="2400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1</a:t>
                </a:r>
                <a:r>
                  <a:rPr lang="zh-TW" altLang="en-US" sz="2400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個。</a:t>
                </a:r>
                <a:endParaRPr lang="en-US" altLang="zh-TW" sz="2400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pPr marL="457200" indent="-457200">
                  <a:buFont typeface="Arial" panose="020B0604020202020204" pitchFamily="34" charset="0"/>
                  <a:buAutoNum type="arabicPeriod"/>
                </a:pPr>
                <a:r>
                  <a:rPr lang="zh-TW" altLang="en-US" sz="2400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如果</a:t>
                </a:r>
                <a:r>
                  <a:rPr lang="en-US" altLang="zh-TW" sz="2400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n</a:t>
                </a:r>
                <a:r>
                  <a:rPr lang="zh-TW" altLang="en-US" sz="2400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不整除</a:t>
                </a:r>
                <a:r>
                  <a:rPr lang="en-US" altLang="zh-TW" sz="2400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N</a:t>
                </a:r>
                <a:r>
                  <a:rPr lang="zh-TW" altLang="en-US" sz="2400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，沒有金</a:t>
                </a:r>
                <a:r>
                  <a:rPr lang="en-US" altLang="zh-TW" sz="2400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n</a:t>
                </a:r>
                <a:r>
                  <a:rPr lang="zh-TW" altLang="en-US" sz="2400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點。</a:t>
                </a:r>
                <a:endParaRPr lang="en-US" altLang="zh-TW" sz="2400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zh-TW" altLang="en-US" sz="2400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當</a:t>
                </a:r>
                <a:r>
                  <a:rPr lang="en-US" altLang="zh-TW" sz="2400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N=3</a:t>
                </a:r>
                <a:r>
                  <a:rPr lang="zh-TW" altLang="en-US" sz="2400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，金</a:t>
                </a:r>
                <a:r>
                  <a:rPr lang="en-US" altLang="zh-TW" sz="2400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n</a:t>
                </a:r>
                <a:r>
                  <a:rPr lang="zh-TW" altLang="en-US" sz="2400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點有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24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sz="24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TW" sz="24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−1)(</m:t>
                        </m:r>
                        <m:r>
                          <a:rPr lang="en-US" altLang="zh-TW" sz="24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TW" sz="24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−2)</m:t>
                        </m:r>
                      </m:num>
                      <m:den>
                        <m: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zh-TW" altLang="en-US" sz="2400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個。</a:t>
                </a:r>
                <a:endParaRPr lang="en-US" altLang="zh-TW" sz="2400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zh-TW" altLang="en-US" sz="2400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當</a:t>
                </a:r>
                <a:r>
                  <a:rPr lang="en-US" altLang="zh-TW" sz="2400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N=4</a:t>
                </a:r>
                <a:r>
                  <a:rPr lang="zh-TW" altLang="en-US" sz="2400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時：</a:t>
                </a:r>
                <a:endParaRPr lang="en-US" altLang="zh-TW" sz="2400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zh-TW" altLang="en-US" sz="2400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若</a:t>
                </a:r>
                <a:r>
                  <a:rPr lang="en-US" altLang="zh-TW" sz="2400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n</a:t>
                </a:r>
                <a:r>
                  <a:rPr lang="zh-TW" altLang="en-US" sz="2400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為奇數，則沒有金</a:t>
                </a:r>
                <a:r>
                  <a:rPr lang="en-US" altLang="zh-TW" sz="2400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n</a:t>
                </a:r>
                <a:r>
                  <a:rPr lang="zh-TW" altLang="en-US" sz="2400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點。</a:t>
                </a:r>
                <a:endParaRPr lang="en-US" altLang="zh-TW" sz="2400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zh-TW" altLang="en-US" sz="2400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若</a:t>
                </a:r>
                <a:r>
                  <a:rPr lang="en-US" altLang="zh-TW" sz="2400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n</a:t>
                </a:r>
                <a:r>
                  <a:rPr lang="zh-TW" altLang="en-US" sz="2400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為偶數，則金</a:t>
                </a:r>
                <a:r>
                  <a:rPr lang="en-US" altLang="zh-TW" sz="2400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n</a:t>
                </a:r>
                <a:r>
                  <a:rPr lang="zh-TW" altLang="en-US" sz="2400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點有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TW" sz="24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TW" sz="24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TW" sz="24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−2)</m:t>
                            </m:r>
                          </m:e>
                          <m:sup>
                            <m:r>
                              <a:rPr lang="en-US" altLang="zh-TW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TW" sz="24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zh-TW" altLang="en-US" sz="2400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個。</a:t>
                </a:r>
                <a:endParaRPr lang="en-US" altLang="zh-TW" sz="2400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zh-TW" altLang="en-US" sz="2400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當</a:t>
                </a:r>
                <a:r>
                  <a:rPr lang="en-US" altLang="zh-TW" sz="2400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N=6</a:t>
                </a:r>
                <a:r>
                  <a:rPr lang="zh-TW" altLang="en-US" sz="2400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時：</a:t>
                </a:r>
                <a:endParaRPr lang="en-US" altLang="zh-TW" sz="2400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zh-TW" altLang="en-US" sz="2400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若</a:t>
                </a:r>
                <a:r>
                  <a:rPr lang="en-US" altLang="zh-TW" sz="2400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n</a:t>
                </a:r>
                <a:r>
                  <a:rPr lang="zh-TW" altLang="en-US" sz="2400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不為</a:t>
                </a:r>
                <a:r>
                  <a:rPr lang="en-US" altLang="zh-TW" sz="2400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6</a:t>
                </a:r>
                <a:r>
                  <a:rPr lang="zh-TW" altLang="en-US" sz="2400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的倍數，則沒有金</a:t>
                </a:r>
                <a:r>
                  <a:rPr lang="en-US" altLang="zh-TW" sz="2400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n</a:t>
                </a:r>
                <a:r>
                  <a:rPr lang="zh-TW" altLang="en-US" sz="2400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點。</a:t>
                </a:r>
                <a:endParaRPr lang="en-US" altLang="zh-TW" sz="2400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zh-TW" altLang="en-US" sz="2400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若</a:t>
                </a:r>
                <a:r>
                  <a:rPr lang="en-US" altLang="zh-TW" sz="2400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n</a:t>
                </a:r>
                <a:r>
                  <a:rPr lang="zh-TW" altLang="en-US" sz="2400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為</a:t>
                </a:r>
                <a:r>
                  <a:rPr lang="en-US" altLang="zh-TW" sz="2400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6</a:t>
                </a:r>
                <a:r>
                  <a:rPr lang="zh-TW" altLang="en-US" sz="2400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的倍數，則金</a:t>
                </a:r>
                <a:r>
                  <a:rPr lang="en-US" altLang="zh-TW" sz="2400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n</a:t>
                </a:r>
                <a:r>
                  <a:rPr lang="zh-TW" altLang="en-US" sz="2400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點有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24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TW" sz="24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TW" sz="24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TW" sz="24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−6</m:t>
                        </m:r>
                        <m:r>
                          <a:rPr lang="en-US" altLang="zh-TW" sz="24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TW" sz="24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+12</m:t>
                        </m:r>
                      </m:num>
                      <m:den>
                        <m: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TW" sz="24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zh-TW" altLang="en-US" sz="2400" i="1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個</m:t>
                    </m:r>
                  </m:oMath>
                </a14:m>
                <a:r>
                  <a:rPr lang="zh-TW" altLang="en-US" dirty="0">
                    <a:solidFill>
                      <a:prstClr val="white"/>
                    </a:solidFill>
                    <a:latin typeface="Cambria Math" panose="02040503050406030204" pitchFamily="18" charset="0"/>
                  </a:rPr>
                  <a:t>。</a:t>
                </a:r>
                <a:endParaRPr lang="en-US" altLang="zh-TW" dirty="0">
                  <a:solidFill>
                    <a:prstClr val="white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內容版面配置區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8A48744B-50E3-4FF9-B3A8-D3A548E38A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487" y="1554164"/>
                <a:ext cx="8394781" cy="4605385"/>
              </a:xfrm>
              <a:prstGeom prst="rect">
                <a:avLst/>
              </a:prstGeom>
              <a:blipFill rotWithShape="0">
                <a:blip r:embed="rId3"/>
                <a:stretch>
                  <a:fillRect l="-1089" t="-1987" b="-1205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866399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xmlns="" id="{A8D8329C-52E6-4F15-BAB8-1172574983B8}"/>
              </a:ext>
            </a:extLst>
          </p:cNvPr>
          <p:cNvSpPr txBox="1">
            <a:spLocks/>
          </p:cNvSpPr>
          <p:nvPr/>
        </p:nvSpPr>
        <p:spPr>
          <a:xfrm>
            <a:off x="2108647" y="370976"/>
            <a:ext cx="5318760" cy="1070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dirty="0">
                <a:solidFill>
                  <a:prstClr val="black"/>
                </a:solidFill>
              </a:rPr>
              <a:t>金</a:t>
            </a:r>
            <a:r>
              <a:rPr lang="en-US" altLang="zh-TW" dirty="0">
                <a:solidFill>
                  <a:prstClr val="black"/>
                </a:solidFill>
              </a:rPr>
              <a:t>n</a:t>
            </a:r>
            <a:r>
              <a:rPr lang="zh-TW" altLang="en-US" dirty="0">
                <a:solidFill>
                  <a:prstClr val="black"/>
                </a:solidFill>
              </a:rPr>
              <a:t>點有哪些性質</a:t>
            </a:r>
            <a:r>
              <a:rPr lang="en-US" altLang="zh-TW" dirty="0">
                <a:solidFill>
                  <a:prstClr val="black"/>
                </a:solidFill>
              </a:rPr>
              <a:t>-1</a:t>
            </a:r>
          </a:p>
        </p:txBody>
      </p:sp>
      <p:sp>
        <p:nvSpPr>
          <p:cNvPr id="5" name="Content Placeholder 31">
            <a:extLst>
              <a:ext uri="{FF2B5EF4-FFF2-40B4-BE49-F238E27FC236}">
                <a16:creationId xmlns:a16="http://schemas.microsoft.com/office/drawing/2014/main" xmlns="" id="{1F94050B-A02C-421A-8ACF-63100DBD4E17}"/>
              </a:ext>
            </a:extLst>
          </p:cNvPr>
          <p:cNvSpPr txBox="1">
            <a:spLocks/>
          </p:cNvSpPr>
          <p:nvPr/>
        </p:nvSpPr>
        <p:spPr>
          <a:xfrm>
            <a:off x="968971" y="1535989"/>
            <a:ext cx="5686353" cy="44146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TW" altLang="en-US" sz="3000" dirty="0">
                <a:solidFill>
                  <a:prstClr val="black"/>
                </a:solidFill>
                <a:latin typeface="Cambria Math" panose="02040503050406030204" pitchFamily="18" charset="0"/>
              </a:rPr>
              <a:t>右圖是當</a:t>
            </a:r>
            <a:r>
              <a:rPr lang="en-US" altLang="zh-TW" sz="30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n=16</a:t>
            </a:r>
            <a:r>
              <a:rPr lang="zh-TW" altLang="en-US" sz="3000" dirty="0">
                <a:solidFill>
                  <a:prstClr val="black"/>
                </a:solidFill>
                <a:latin typeface="Cambria Math" panose="02040503050406030204" pitchFamily="18" charset="0"/>
              </a:rPr>
              <a:t>時的金</a:t>
            </a:r>
            <a:r>
              <a:rPr lang="en-US" altLang="zh-TW" sz="30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16</a:t>
            </a:r>
            <a:r>
              <a:rPr lang="zh-TW" altLang="en-US" sz="3000" dirty="0">
                <a:solidFill>
                  <a:prstClr val="black"/>
                </a:solidFill>
                <a:latin typeface="Cambria Math" panose="02040503050406030204" pitchFamily="18" charset="0"/>
              </a:rPr>
              <a:t>點圖形</a:t>
            </a:r>
            <a:r>
              <a:rPr lang="en-US" altLang="zh-TW" sz="30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zh-TW" altLang="en-US" sz="3000" dirty="0">
                <a:solidFill>
                  <a:prstClr val="black"/>
                </a:solidFill>
                <a:latin typeface="Cambria Math" panose="02040503050406030204" pitchFamily="18" charset="0"/>
              </a:rPr>
              <a:t>共</a:t>
            </a:r>
            <a:r>
              <a:rPr lang="en-US" altLang="zh-TW" sz="30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49</a:t>
            </a:r>
            <a:r>
              <a:rPr lang="zh-TW" altLang="en-US" sz="3000" dirty="0">
                <a:solidFill>
                  <a:prstClr val="black"/>
                </a:solidFill>
                <a:latin typeface="Cambria Math" panose="02040503050406030204" pitchFamily="18" charset="0"/>
              </a:rPr>
              <a:t>個點</a:t>
            </a:r>
            <a:r>
              <a:rPr lang="en-US" altLang="zh-TW" sz="30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  <a:r>
              <a:rPr lang="zh-TW" altLang="en-US" sz="3000" dirty="0">
                <a:solidFill>
                  <a:prstClr val="black"/>
                </a:solidFill>
                <a:latin typeface="Cambria Math" panose="02040503050406030204" pitchFamily="18" charset="0"/>
              </a:rPr>
              <a:t>，看到這個圖形，我們會想問：</a:t>
            </a:r>
            <a:endParaRPr lang="en-US" altLang="zh-TW" sz="3000" dirty="0">
              <a:solidFill>
                <a:prstClr val="black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sz="3000" dirty="0">
                <a:solidFill>
                  <a:prstClr val="black"/>
                </a:solidFill>
                <a:latin typeface="Cambria Math" panose="02040503050406030204" pitchFamily="18" charset="0"/>
              </a:rPr>
              <a:t>這</a:t>
            </a:r>
            <a:r>
              <a:rPr lang="en-US" altLang="zh-TW" sz="30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49</a:t>
            </a:r>
            <a:r>
              <a:rPr lang="zh-TW" altLang="en-US" sz="3000" dirty="0">
                <a:solidFill>
                  <a:prstClr val="black"/>
                </a:solidFill>
                <a:latin typeface="Cambria Math" panose="02040503050406030204" pitchFamily="18" charset="0"/>
              </a:rPr>
              <a:t>個點的圖形是什麼？</a:t>
            </a:r>
            <a:endParaRPr lang="en-US" altLang="zh-TW" sz="3000" dirty="0">
              <a:solidFill>
                <a:prstClr val="black"/>
              </a:solidFill>
              <a:latin typeface="Cambria Math" panose="02040503050406030204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3000" dirty="0">
              <a:solidFill>
                <a:prstClr val="black"/>
              </a:solidFill>
              <a:latin typeface="Cambria Math" panose="020405030504060302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zh-TW" altLang="en-US" sz="3000" dirty="0">
                <a:solidFill>
                  <a:prstClr val="black"/>
                </a:solidFill>
                <a:latin typeface="Cambria Math" panose="02040503050406030204" pitchFamily="18" charset="0"/>
              </a:rPr>
              <a:t>很顯而易見的是個方陣。</a:t>
            </a:r>
            <a:endParaRPr lang="en-US" altLang="zh-TW" sz="3000" dirty="0">
              <a:solidFill>
                <a:prstClr val="black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xmlns="" id="{BE422629-7D6D-41CF-848C-29CCC752637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38" r="1541" b="-3"/>
          <a:stretch/>
        </p:blipFill>
        <p:spPr>
          <a:xfrm>
            <a:off x="6726119" y="1441770"/>
            <a:ext cx="4507305" cy="460312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04544242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xmlns="" id="{A8D8329C-52E6-4F15-BAB8-1172574983B8}"/>
              </a:ext>
            </a:extLst>
          </p:cNvPr>
          <p:cNvSpPr txBox="1">
            <a:spLocks/>
          </p:cNvSpPr>
          <p:nvPr/>
        </p:nvSpPr>
        <p:spPr>
          <a:xfrm>
            <a:off x="2108647" y="370976"/>
            <a:ext cx="5318760" cy="1070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dirty="0">
                <a:solidFill>
                  <a:prstClr val="black"/>
                </a:solidFill>
              </a:rPr>
              <a:t>金</a:t>
            </a:r>
            <a:r>
              <a:rPr lang="en-US" altLang="zh-TW" dirty="0">
                <a:solidFill>
                  <a:prstClr val="black"/>
                </a:solidFill>
              </a:rPr>
              <a:t>n</a:t>
            </a:r>
            <a:r>
              <a:rPr lang="zh-TW" altLang="en-US" dirty="0">
                <a:solidFill>
                  <a:prstClr val="black"/>
                </a:solidFill>
              </a:rPr>
              <a:t>點有哪些性質</a:t>
            </a:r>
            <a:r>
              <a:rPr lang="en-US" altLang="zh-TW" dirty="0">
                <a:solidFill>
                  <a:prstClr val="black"/>
                </a:solidFill>
              </a:rPr>
              <a:t>-2</a:t>
            </a:r>
          </a:p>
        </p:txBody>
      </p:sp>
      <p:sp>
        <p:nvSpPr>
          <p:cNvPr id="5" name="Content Placeholder 31">
            <a:extLst>
              <a:ext uri="{FF2B5EF4-FFF2-40B4-BE49-F238E27FC236}">
                <a16:creationId xmlns:a16="http://schemas.microsoft.com/office/drawing/2014/main" xmlns="" id="{1F94050B-A02C-421A-8ACF-63100DBD4E17}"/>
              </a:ext>
            </a:extLst>
          </p:cNvPr>
          <p:cNvSpPr txBox="1">
            <a:spLocks/>
          </p:cNvSpPr>
          <p:nvPr/>
        </p:nvSpPr>
        <p:spPr>
          <a:xfrm>
            <a:off x="968971" y="2538919"/>
            <a:ext cx="5686353" cy="34117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Arial" panose="020B0604020202020204" pitchFamily="34" charset="0"/>
              <a:buAutoNum type="arabicPeriod" startAt="2"/>
            </a:pPr>
            <a:r>
              <a:rPr lang="zh-TW" altLang="en-US" sz="3000" dirty="0">
                <a:solidFill>
                  <a:prstClr val="black"/>
                </a:solidFill>
                <a:latin typeface="Cambria Math" panose="02040503050406030204" pitchFamily="18" charset="0"/>
              </a:rPr>
              <a:t>見右圖，總共有幾層？</a:t>
            </a:r>
            <a:endParaRPr lang="en-US" altLang="zh-TW" sz="3000" dirty="0">
              <a:solidFill>
                <a:prstClr val="black"/>
              </a:solidFill>
              <a:latin typeface="Cambria Math" panose="020405030504060302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zh-TW" sz="3000" dirty="0">
              <a:solidFill>
                <a:prstClr val="black"/>
              </a:solidFill>
              <a:latin typeface="Cambria Math" panose="020405030504060302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zh-TW" altLang="en-US" sz="3000" dirty="0">
                <a:solidFill>
                  <a:prstClr val="black"/>
                </a:solidFill>
                <a:latin typeface="Cambria Math" panose="02040503050406030204" pitchFamily="18" charset="0"/>
              </a:rPr>
              <a:t>顯然是</a:t>
            </a:r>
            <a:r>
              <a:rPr lang="en-US" altLang="zh-TW" sz="30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4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xmlns="" id="{BE422629-7D6D-41CF-848C-29CCC752637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38" r="1541" b="-3"/>
          <a:stretch/>
        </p:blipFill>
        <p:spPr>
          <a:xfrm>
            <a:off x="6726119" y="1441770"/>
            <a:ext cx="4507305" cy="460312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95151297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xmlns="" id="{A8D8329C-52E6-4F15-BAB8-1172574983B8}"/>
              </a:ext>
            </a:extLst>
          </p:cNvPr>
          <p:cNvSpPr txBox="1">
            <a:spLocks/>
          </p:cNvSpPr>
          <p:nvPr/>
        </p:nvSpPr>
        <p:spPr>
          <a:xfrm>
            <a:off x="2108647" y="370976"/>
            <a:ext cx="5318760" cy="1070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dirty="0">
                <a:solidFill>
                  <a:prstClr val="black"/>
                </a:solidFill>
              </a:rPr>
              <a:t>金</a:t>
            </a:r>
            <a:r>
              <a:rPr lang="en-US" altLang="zh-TW" dirty="0">
                <a:solidFill>
                  <a:prstClr val="black"/>
                </a:solidFill>
              </a:rPr>
              <a:t>n</a:t>
            </a:r>
            <a:r>
              <a:rPr lang="zh-TW" altLang="en-US" dirty="0">
                <a:solidFill>
                  <a:prstClr val="black"/>
                </a:solidFill>
              </a:rPr>
              <a:t>點有哪些性質</a:t>
            </a:r>
            <a:r>
              <a:rPr lang="en-US" altLang="zh-TW" dirty="0">
                <a:solidFill>
                  <a:prstClr val="black"/>
                </a:solidFill>
              </a:rPr>
              <a:t>-3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1">
                <a:extLst>
                  <a:ext uri="{FF2B5EF4-FFF2-40B4-BE49-F238E27FC236}">
                    <a16:creationId xmlns:a16="http://schemas.microsoft.com/office/drawing/2014/main" xmlns="" id="{1F94050B-A02C-421A-8ACF-63100DBD4E1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68971" y="1535988"/>
                <a:ext cx="5686353" cy="495103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endParaRPr lang="en-US" altLang="zh-TW" sz="2600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pPr marL="514350" indent="-514350">
                  <a:buFont typeface="Arial" panose="020B0604020202020204" pitchFamily="34" charset="0"/>
                  <a:buAutoNum type="arabicPeriod" startAt="3"/>
                </a:pPr>
                <a:r>
                  <a:rPr lang="zh-TW" altLang="en-US" sz="3000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其邊長的公差為何？</a:t>
                </a:r>
                <a:endParaRPr lang="en-US" altLang="zh-TW" sz="3000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altLang="zh-TW" sz="3000" dirty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zh-TW" altLang="en-US" sz="30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假設原本的正方形邊長為</a:t>
                </a:r>
                <a:r>
                  <a:rPr lang="en-US" altLang="zh-TW" sz="30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a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zh-TW" altLang="en-US" sz="30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中間黑點顯然是</a:t>
                </a:r>
                <a:r>
                  <a:rPr lang="en-US" altLang="zh-TW" sz="30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0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zh-TW" altLang="en-US" sz="30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因為</a:t>
                </a:r>
                <a:r>
                  <a:rPr lang="en-US" altLang="zh-TW" sz="30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n=16</a:t>
                </a:r>
                <a:r>
                  <a:rPr lang="zh-TW" altLang="en-US" sz="30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，故</a:t>
                </a:r>
                <a:r>
                  <a:rPr lang="en-US" altLang="zh-TW" sz="30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p=8</a:t>
                </a:r>
                <a:r>
                  <a:rPr lang="zh-TW" altLang="en-US" sz="30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altLang="zh-TW" sz="30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(</a:t>
                </a:r>
                <a:r>
                  <a:rPr lang="zh-TW" altLang="en-US" sz="30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見之前的推導</a:t>
                </a:r>
                <a:r>
                  <a:rPr lang="en-US" altLang="zh-TW" sz="30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zh-TW" altLang="en-US" sz="30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因此紅框的邊長是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30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3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7</m:t>
                        </m:r>
                      </m:num>
                      <m:den>
                        <m:r>
                          <a:rPr lang="en-US" altLang="zh-TW" sz="3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8</m:t>
                        </m:r>
                      </m:den>
                    </m:f>
                    <m:r>
                      <a:rPr lang="en-US" altLang="zh-TW" sz="30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altLang="zh-TW" sz="30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TW" sz="30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30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sz="30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8</m:t>
                        </m:r>
                      </m:den>
                    </m:f>
                    <m:r>
                      <a:rPr lang="en-US" altLang="zh-TW" sz="30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altLang="zh-TW" sz="30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sz="30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30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altLang="zh-TW" sz="30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altLang="zh-TW" sz="30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</m:oMath>
                </a14:m>
                <a:endParaRPr lang="en-US" altLang="zh-TW" sz="3000" dirty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zh-TW" altLang="en-US" sz="30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故公差為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3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30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sz="3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altLang="zh-TW" sz="3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</m:oMath>
                </a14:m>
                <a:endParaRPr lang="en-US" altLang="zh-TW" sz="3000" dirty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Content Placeholder 31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1F94050B-A02C-421A-8ACF-63100DBD4E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971" y="1535988"/>
                <a:ext cx="5686353" cy="4951035"/>
              </a:xfrm>
              <a:prstGeom prst="rect">
                <a:avLst/>
              </a:prstGeom>
              <a:blipFill rotWithShape="0">
                <a:blip r:embed="rId3"/>
                <a:stretch>
                  <a:fillRect l="-257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圖片 5">
            <a:extLst>
              <a:ext uri="{FF2B5EF4-FFF2-40B4-BE49-F238E27FC236}">
                <a16:creationId xmlns:a16="http://schemas.microsoft.com/office/drawing/2014/main" xmlns="" id="{BE422629-7D6D-41CF-848C-29CCC752637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38" r="1541" b="-3"/>
          <a:stretch/>
        </p:blipFill>
        <p:spPr>
          <a:xfrm>
            <a:off x="6726119" y="1441770"/>
            <a:ext cx="4507305" cy="460312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70365532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94A2024D-3D49-492E-95C2-5B7C44CE1A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83278"/>
            <a:ext cx="10515600" cy="26751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3600" dirty="0">
                <a:latin typeface="Cambria Math" panose="02040503050406030204" pitchFamily="18" charset="0"/>
              </a:rPr>
              <a:t>注意到邊上所選的等分點們需要包含所有頂點</a:t>
            </a:r>
            <a:endParaRPr lang="en-US" altLang="zh-TW" sz="36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zh-TW" altLang="en-US" sz="3600" dirty="0">
                <a:latin typeface="Cambria Math" panose="02040503050406030204" pitchFamily="18" charset="0"/>
              </a:rPr>
              <a:t>因此，每一邊上的三角形數為整數</a:t>
            </a:r>
            <a:endParaRPr lang="en-US" altLang="zh-TW" sz="36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zh-TW" altLang="en-US" sz="3600" dirty="0">
                <a:latin typeface="Cambria Math" panose="02040503050406030204" pitchFamily="18" charset="0"/>
              </a:rPr>
              <a:t>也因此，可能的金</a:t>
            </a:r>
            <a:r>
              <a:rPr lang="en-US" altLang="zh-TW" sz="3600" dirty="0">
                <a:latin typeface="Cambria Math" panose="02040503050406030204" pitchFamily="18" charset="0"/>
                <a:ea typeface="Cambria Math" panose="02040503050406030204" pitchFamily="18" charset="0"/>
              </a:rPr>
              <a:t>n</a:t>
            </a:r>
            <a:r>
              <a:rPr lang="zh-TW" altLang="en-US" sz="3600" dirty="0">
                <a:latin typeface="Cambria Math" panose="02040503050406030204" pitchFamily="18" charset="0"/>
              </a:rPr>
              <a:t>點到每邊的距離比</a:t>
            </a:r>
            <a:r>
              <a:rPr lang="en-US" altLang="zh-TW" sz="3600" dirty="0"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zh-TW" altLang="en-US" sz="3600" dirty="0">
                <a:latin typeface="Cambria Math" panose="02040503050406030204" pitchFamily="18" charset="0"/>
              </a:rPr>
              <a:t>三角形的高</a:t>
            </a:r>
            <a:r>
              <a:rPr lang="en-US" altLang="zh-TW" sz="3600" dirty="0"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</a:p>
          <a:p>
            <a:pPr marL="0" indent="0">
              <a:buNone/>
            </a:pPr>
            <a:r>
              <a:rPr lang="zh-TW" altLang="en-US" sz="3600" dirty="0">
                <a:latin typeface="Cambria Math" panose="02040503050406030204" pitchFamily="18" charset="0"/>
              </a:rPr>
              <a:t>需要為有理數！</a:t>
            </a:r>
            <a:endParaRPr lang="en-US" altLang="zh-TW" sz="36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4022524"/>
      </p:ext>
    </p:extLst>
  </p:cSld>
  <p:clrMapOvr>
    <a:masterClrMapping/>
  </p:clrMapOvr>
  <p:transition spd="slow">
    <p:wip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xmlns="" id="{A8D8329C-52E6-4F15-BAB8-1172574983B8}"/>
              </a:ext>
            </a:extLst>
          </p:cNvPr>
          <p:cNvSpPr txBox="1">
            <a:spLocks/>
          </p:cNvSpPr>
          <p:nvPr/>
        </p:nvSpPr>
        <p:spPr>
          <a:xfrm>
            <a:off x="2108647" y="370976"/>
            <a:ext cx="5318760" cy="1070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dirty="0">
                <a:solidFill>
                  <a:prstClr val="black"/>
                </a:solidFill>
              </a:rPr>
              <a:t>金</a:t>
            </a:r>
            <a:r>
              <a:rPr lang="en-US" altLang="zh-TW" dirty="0">
                <a:solidFill>
                  <a:prstClr val="black"/>
                </a:solidFill>
              </a:rPr>
              <a:t>n</a:t>
            </a:r>
            <a:r>
              <a:rPr lang="zh-TW" altLang="en-US" dirty="0">
                <a:solidFill>
                  <a:prstClr val="black"/>
                </a:solidFill>
              </a:rPr>
              <a:t>點有哪些性質</a:t>
            </a:r>
            <a:r>
              <a:rPr lang="en-US" altLang="zh-TW" dirty="0">
                <a:solidFill>
                  <a:prstClr val="black"/>
                </a:solidFill>
              </a:rPr>
              <a:t>-4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1">
                <a:extLst>
                  <a:ext uri="{FF2B5EF4-FFF2-40B4-BE49-F238E27FC236}">
                    <a16:creationId xmlns:a16="http://schemas.microsoft.com/office/drawing/2014/main" xmlns="" id="{1F94050B-A02C-421A-8ACF-63100DBD4E1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68971" y="1535989"/>
                <a:ext cx="5686353" cy="441469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endParaRPr lang="en-US" altLang="zh-TW" sz="3000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altLang="zh-TW" sz="3000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pPr marL="514350" indent="-514350">
                  <a:buFont typeface="Arial" panose="020B0604020202020204" pitchFamily="34" charset="0"/>
                  <a:buAutoNum type="arabicPeriod" startAt="4"/>
                </a:pPr>
                <a:r>
                  <a:rPr lang="zh-TW" altLang="en-US" sz="3000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我們知道紅色邊框是金</a:t>
                </a:r>
                <a:r>
                  <a:rPr lang="en-US" altLang="zh-TW" sz="30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16</a:t>
                </a:r>
                <a:r>
                  <a:rPr lang="zh-TW" altLang="en-US" sz="3000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點圖形的最外層，其與黑色邊框的邊長比？</a:t>
                </a:r>
                <a:endParaRPr lang="en-US" altLang="zh-TW" sz="3000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altLang="zh-TW" sz="3000" dirty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zh-TW" altLang="en-US" sz="30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這在上一頁有提到，是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3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3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altLang="zh-TW" sz="3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altLang="zh-TW" sz="3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</m:oMath>
                </a14:m>
                <a:endParaRPr lang="en-US" altLang="zh-TW" sz="3000" dirty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zh-TW" altLang="en-US" sz="30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也就是原圖的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3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3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altLang="zh-TW" sz="3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zh-TW" altLang="en-US" sz="3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倍</m:t>
                    </m:r>
                  </m:oMath>
                </a14:m>
                <a:endParaRPr lang="en-US" altLang="zh-TW" sz="3000" dirty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Content Placeholder 31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1F94050B-A02C-421A-8ACF-63100DBD4E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971" y="1535989"/>
                <a:ext cx="5686353" cy="4414690"/>
              </a:xfrm>
              <a:prstGeom prst="rect">
                <a:avLst/>
              </a:prstGeom>
              <a:blipFill rotWithShape="0">
                <a:blip r:embed="rId3"/>
                <a:stretch>
                  <a:fillRect l="-2572" r="-2036" b="-124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圖片 5">
            <a:extLst>
              <a:ext uri="{FF2B5EF4-FFF2-40B4-BE49-F238E27FC236}">
                <a16:creationId xmlns:a16="http://schemas.microsoft.com/office/drawing/2014/main" xmlns="" id="{BE422629-7D6D-41CF-848C-29CCC752637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38" r="1541" b="-3"/>
          <a:stretch/>
        </p:blipFill>
        <p:spPr>
          <a:xfrm>
            <a:off x="6726119" y="1441770"/>
            <a:ext cx="4507305" cy="460312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415913407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xmlns="" id="{A8D8329C-52E6-4F15-BAB8-1172574983B8}"/>
              </a:ext>
            </a:extLst>
          </p:cNvPr>
          <p:cNvSpPr txBox="1">
            <a:spLocks/>
          </p:cNvSpPr>
          <p:nvPr/>
        </p:nvSpPr>
        <p:spPr>
          <a:xfrm>
            <a:off x="2108647" y="370976"/>
            <a:ext cx="5318760" cy="1070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dirty="0">
                <a:solidFill>
                  <a:prstClr val="black"/>
                </a:solidFill>
              </a:rPr>
              <a:t>金</a:t>
            </a:r>
            <a:r>
              <a:rPr lang="en-US" altLang="zh-TW" dirty="0">
                <a:solidFill>
                  <a:prstClr val="black"/>
                </a:solidFill>
              </a:rPr>
              <a:t>n</a:t>
            </a:r>
            <a:r>
              <a:rPr lang="zh-TW" altLang="en-US" dirty="0">
                <a:solidFill>
                  <a:prstClr val="black"/>
                </a:solidFill>
              </a:rPr>
              <a:t>點有哪些性質</a:t>
            </a:r>
            <a:r>
              <a:rPr lang="en-US" altLang="zh-TW" dirty="0">
                <a:solidFill>
                  <a:prstClr val="black"/>
                </a:solidFill>
              </a:rPr>
              <a:t>-5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1">
                <a:extLst>
                  <a:ext uri="{FF2B5EF4-FFF2-40B4-BE49-F238E27FC236}">
                    <a16:creationId xmlns:a16="http://schemas.microsoft.com/office/drawing/2014/main" xmlns="" id="{1F94050B-A02C-421A-8ACF-63100DBD4E1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68971" y="1535988"/>
                <a:ext cx="5686353" cy="495103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endParaRPr lang="en-US" altLang="zh-TW" sz="2600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pPr marL="514350" indent="-514350">
                  <a:buFont typeface="Arial" panose="020B0604020202020204" pitchFamily="34" charset="0"/>
                  <a:buAutoNum type="arabicPeriod" startAt="5"/>
                </a:pPr>
                <a:r>
                  <a:rPr lang="zh-TW" altLang="en-US" sz="3000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如果綠色邊框是黑色邊框金</a:t>
                </a:r>
                <a:r>
                  <a:rPr lang="en-US" altLang="zh-TW" sz="30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m</a:t>
                </a:r>
                <a:r>
                  <a:rPr lang="zh-TW" altLang="en-US" sz="3000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點的最外層，求</a:t>
                </a:r>
                <a:r>
                  <a:rPr lang="en-US" altLang="zh-TW" sz="30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m</a:t>
                </a:r>
                <a:r>
                  <a:rPr lang="zh-TW" altLang="en-US" sz="3000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。</a:t>
                </a:r>
                <a:endParaRPr lang="en-US" altLang="zh-TW" sz="3000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pPr marL="514350" indent="-514350">
                  <a:buFont typeface="Arial" panose="020B0604020202020204" pitchFamily="34" charset="0"/>
                  <a:buAutoNum type="arabicPeriod" startAt="5"/>
                </a:pPr>
                <a:endParaRPr lang="en-US" altLang="zh-TW" sz="3000" dirty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zh-TW" altLang="en-US" sz="30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根據先前的推導，綠框邊長為原本的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30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3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sz="3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zh-TW" altLang="en-US" sz="30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倍。</a:t>
                </a:r>
                <a:endParaRPr lang="en-US" altLang="zh-TW" sz="3000" dirty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zh-TW" altLang="en-US" sz="30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因此</a:t>
                </a:r>
                <a:r>
                  <a:rPr lang="en-US" altLang="zh-TW" sz="30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p=4</a:t>
                </a:r>
                <a:r>
                  <a:rPr lang="zh-TW" altLang="en-US" sz="30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，從而</a:t>
                </a:r>
                <a:r>
                  <a:rPr lang="en-US" altLang="zh-TW" sz="30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m=8</a:t>
                </a:r>
                <a:r>
                  <a:rPr lang="zh-TW" altLang="en-US" sz="30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。</a:t>
                </a:r>
                <a:endParaRPr lang="en-US" altLang="zh-TW" sz="3000" dirty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zh-TW" altLang="en-US" sz="30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如果把</a:t>
                </a:r>
                <a:r>
                  <a:rPr lang="en-US" altLang="zh-TW" sz="30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n</a:t>
                </a:r>
                <a:r>
                  <a:rPr lang="zh-TW" altLang="en-US" sz="30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改為其他數，這</a:t>
                </a:r>
                <a:r>
                  <a:rPr lang="en-US" altLang="zh-TW" sz="30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5</a:t>
                </a:r>
                <a:r>
                  <a:rPr lang="zh-TW" altLang="en-US" sz="30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題也是用同樣的邏輯解</a:t>
                </a:r>
                <a:endParaRPr lang="en-US" altLang="zh-TW" sz="3000" dirty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Content Placeholder 31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1F94050B-A02C-421A-8ACF-63100DBD4E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971" y="1535988"/>
                <a:ext cx="5686353" cy="4951035"/>
              </a:xfrm>
              <a:prstGeom prst="rect">
                <a:avLst/>
              </a:prstGeom>
              <a:blipFill rotWithShape="0">
                <a:blip r:embed="rId3"/>
                <a:stretch>
                  <a:fillRect l="-2572" r="-96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圖片 5">
            <a:extLst>
              <a:ext uri="{FF2B5EF4-FFF2-40B4-BE49-F238E27FC236}">
                <a16:creationId xmlns:a16="http://schemas.microsoft.com/office/drawing/2014/main" xmlns="" id="{BE422629-7D6D-41CF-848C-29CCC752637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38" r="1541" b="-3"/>
          <a:stretch/>
        </p:blipFill>
        <p:spPr>
          <a:xfrm>
            <a:off x="6726119" y="1441770"/>
            <a:ext cx="4507305" cy="460312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82195144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0EBFC32A-F77C-415E-A3C5-E26A42FFE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9884" y="365125"/>
            <a:ext cx="9213915" cy="1325563"/>
          </a:xfrm>
        </p:spPr>
        <p:txBody>
          <a:bodyPr/>
          <a:lstStyle/>
          <a:p>
            <a:r>
              <a:rPr lang="zh-TW" altLang="en-US" dirty="0"/>
              <a:t>三角形與正六邊形</a:t>
            </a:r>
          </a:p>
        </p:txBody>
      </p:sp>
      <p:sp>
        <p:nvSpPr>
          <p:cNvPr id="7" name="標題 1">
            <a:extLst>
              <a:ext uri="{FF2B5EF4-FFF2-40B4-BE49-F238E27FC236}">
                <a16:creationId xmlns:a16="http://schemas.microsoft.com/office/drawing/2014/main" xmlns="" id="{09215E4F-A40C-4ECA-AA86-F8669A08B27B}"/>
              </a:ext>
            </a:extLst>
          </p:cNvPr>
          <p:cNvSpPr txBox="1">
            <a:spLocks/>
          </p:cNvSpPr>
          <p:nvPr/>
        </p:nvSpPr>
        <p:spPr>
          <a:xfrm>
            <a:off x="841248" y="5010912"/>
            <a:ext cx="2889504" cy="13441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TW" altLang="en-US" sz="2600" dirty="0">
              <a:solidFill>
                <a:prstClr val="black"/>
              </a:solidFill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xmlns="" id="{C2D7D97E-7BCB-459D-8620-8927ABEA7B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0371" y="1690688"/>
            <a:ext cx="4457253" cy="3973936"/>
          </a:xfrm>
          <a:prstGeom prst="rect">
            <a:avLst/>
          </a:prstGeom>
        </p:spPr>
      </p:pic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xmlns="" id="{92883120-A043-415F-82FB-C1EA9DDD6A00}"/>
              </a:ext>
            </a:extLst>
          </p:cNvPr>
          <p:cNvSpPr txBox="1">
            <a:spLocks/>
          </p:cNvSpPr>
          <p:nvPr/>
        </p:nvSpPr>
        <p:spPr>
          <a:xfrm>
            <a:off x="1484378" y="5415968"/>
            <a:ext cx="6976872" cy="13441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400" dirty="0">
                <a:solidFill>
                  <a:prstClr val="black"/>
                </a:solidFill>
              </a:rPr>
              <a:t>探討跟剛剛相同的問題</a:t>
            </a:r>
            <a:endParaRPr lang="en-US" altLang="zh-TW" sz="2400" dirty="0">
              <a:solidFill>
                <a:prstClr val="black"/>
              </a:solidFill>
            </a:endParaRPr>
          </a:p>
          <a:p>
            <a:r>
              <a:rPr lang="zh-TW" altLang="en-US" sz="2400" dirty="0">
                <a:solidFill>
                  <a:prstClr val="black"/>
                </a:solidFill>
              </a:rPr>
              <a:t>只是</a:t>
            </a:r>
            <a:r>
              <a:rPr lang="en-US" altLang="zh-TW" sz="2400" dirty="0">
                <a:solidFill>
                  <a:prstClr val="black"/>
                </a:solidFill>
              </a:rPr>
              <a:t>……</a:t>
            </a:r>
            <a:r>
              <a:rPr lang="zh-TW" altLang="en-US" sz="2400" dirty="0">
                <a:solidFill>
                  <a:prstClr val="black"/>
                </a:solidFill>
              </a:rPr>
              <a:t>我懶得再把圖重畫</a:t>
            </a:r>
            <a:r>
              <a:rPr lang="en-US" altLang="zh-TW" sz="2400" dirty="0">
                <a:solidFill>
                  <a:prstClr val="black"/>
                </a:solidFill>
              </a:rPr>
              <a:t>XP</a:t>
            </a: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xmlns="" id="{518EB626-E564-4722-A09B-1D5F16B954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4171" y="1690688"/>
            <a:ext cx="4349426" cy="3973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49483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xmlns="" id="{73CBBDFA-6EDC-43FB-8557-A1C778AEFEB5}"/>
              </a:ext>
            </a:extLst>
          </p:cNvPr>
          <p:cNvSpPr txBox="1">
            <a:spLocks/>
          </p:cNvSpPr>
          <p:nvPr/>
        </p:nvSpPr>
        <p:spPr>
          <a:xfrm>
            <a:off x="2083324" y="365760"/>
            <a:ext cx="8937242" cy="11887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dirty="0">
                <a:solidFill>
                  <a:prstClr val="black"/>
                </a:solidFill>
              </a:rPr>
              <a:t>結論</a:t>
            </a:r>
            <a:r>
              <a:rPr lang="en-US" altLang="zh-TW" dirty="0">
                <a:solidFill>
                  <a:prstClr val="black"/>
                </a:solidFill>
              </a:rPr>
              <a:t>2</a:t>
            </a:r>
            <a:r>
              <a:rPr lang="zh-TW" altLang="en-US" dirty="0">
                <a:solidFill>
                  <a:prstClr val="black"/>
                </a:solidFill>
              </a:rPr>
              <a:t>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格 4">
                <a:extLst>
                  <a:ext uri="{FF2B5EF4-FFF2-40B4-BE49-F238E27FC236}">
                    <a16:creationId xmlns:a16="http://schemas.microsoft.com/office/drawing/2014/main" xmlns="" id="{E202EC26-89D6-40A0-8643-B9FB4114AFFD}"/>
                  </a:ext>
                </a:extLst>
              </p:cNvPr>
              <p:cNvGraphicFramePr>
                <a:graphicFrameLocks/>
              </p:cNvGraphicFramePr>
              <p:nvPr>
                <p:extLst/>
              </p:nvPr>
            </p:nvGraphicFramePr>
            <p:xfrm>
              <a:off x="838200" y="1922295"/>
              <a:ext cx="10515600" cy="3676524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2628900">
                      <a:extLst>
                        <a:ext uri="{9D8B030D-6E8A-4147-A177-3AD203B41FA5}">
                          <a16:colId xmlns:a16="http://schemas.microsoft.com/office/drawing/2014/main" xmlns="" val="4209101688"/>
                        </a:ext>
                      </a:extLst>
                    </a:gridCol>
                    <a:gridCol w="2628900">
                      <a:extLst>
                        <a:ext uri="{9D8B030D-6E8A-4147-A177-3AD203B41FA5}">
                          <a16:colId xmlns:a16="http://schemas.microsoft.com/office/drawing/2014/main" xmlns="" val="4066119656"/>
                        </a:ext>
                      </a:extLst>
                    </a:gridCol>
                    <a:gridCol w="2628900">
                      <a:extLst>
                        <a:ext uri="{9D8B030D-6E8A-4147-A177-3AD203B41FA5}">
                          <a16:colId xmlns:a16="http://schemas.microsoft.com/office/drawing/2014/main" xmlns="" val="2561872007"/>
                        </a:ext>
                      </a:extLst>
                    </a:gridCol>
                    <a:gridCol w="2628900">
                      <a:extLst>
                        <a:ext uri="{9D8B030D-6E8A-4147-A177-3AD203B41FA5}">
                          <a16:colId xmlns:a16="http://schemas.microsoft.com/office/drawing/2014/main" xmlns="" val="306896908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400" dirty="0"/>
                            <a:t>正三角形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400" dirty="0"/>
                            <a:t>正方形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400" dirty="0"/>
                            <a:t>正六邊形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204394487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400" dirty="0"/>
                            <a:t>金</a:t>
                          </a:r>
                          <a:r>
                            <a:rPr lang="en-US" altLang="zh-TW" sz="2400" dirty="0"/>
                            <a:t>n</a:t>
                          </a:r>
                          <a:r>
                            <a:rPr lang="zh-TW" altLang="en-US" sz="2400" dirty="0"/>
                            <a:t>點的圖形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400" dirty="0"/>
                            <a:t>正三角形點陣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400" dirty="0"/>
                            <a:t>正方形點陣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400" dirty="0"/>
                            <a:t>正六邊形點陣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2556028488"/>
                      </a:ext>
                    </a:extLst>
                  </a:tr>
                  <a:tr h="4870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400" dirty="0"/>
                            <a:t>可區分成</a:t>
                          </a:r>
                          <a:r>
                            <a:rPr lang="en-US" altLang="zh-TW" sz="2400" dirty="0"/>
                            <a:t>?</a:t>
                          </a:r>
                          <a:r>
                            <a:rPr lang="zh-TW" altLang="en-US" sz="2400" dirty="0"/>
                            <a:t>層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⌊"/>
                                    <m:endChr m:val="⌋"/>
                                    <m:ctrlPr>
                                      <a:rPr lang="zh-TW" alt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altLang="zh-TW" sz="2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zh-TW" sz="24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num>
                                      <m:den>
                                        <m:r>
                                          <a:rPr lang="en-US" altLang="zh-TW" sz="240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⌊"/>
                                    <m:endChr m:val="⌋"/>
                                    <m:ctrlPr>
                                      <a:rPr lang="zh-TW" alt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altLang="zh-TW" sz="2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zh-TW" sz="24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num>
                                      <m:den>
                                        <m:r>
                                          <a:rPr lang="en-US" altLang="zh-TW" sz="2400" b="0" i="1" smtClean="0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⌊"/>
                                    <m:endChr m:val="⌋"/>
                                    <m:ctrlPr>
                                      <a:rPr lang="zh-TW" alt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altLang="zh-TW" sz="2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zh-TW" sz="24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num>
                                      <m:den>
                                        <m:r>
                                          <a:rPr lang="en-US" altLang="zh-TW" sz="2400" b="0" i="1" smtClean="0">
                                            <a:latin typeface="Cambria Math" panose="02040503050406030204" pitchFamily="18" charset="0"/>
                                          </a:rPr>
                                          <m:t>6</m:t>
                                        </m:r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zh-TW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29235130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400" dirty="0"/>
                            <a:t>每一層的邊長差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400" dirty="0"/>
                            <a:t>原圖形的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zh-TW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oMath>
                          </a14:m>
                          <a:r>
                            <a:rPr lang="zh-TW" altLang="en-US" sz="2400" dirty="0"/>
                            <a:t>倍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2400" dirty="0"/>
                            <a:t>原圖形的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zh-TW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sz="240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num>
                                <m:den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oMath>
                          </a14:m>
                          <a:r>
                            <a:rPr lang="zh-TW" altLang="en-US" sz="2400" dirty="0"/>
                            <a:t>倍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2400" dirty="0"/>
                            <a:t>原圖形的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zh-TW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sz="240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num>
                                <m:den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oMath>
                          </a14:m>
                          <a:r>
                            <a:rPr lang="zh-TW" altLang="en-US" sz="2400" dirty="0"/>
                            <a:t>倍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9470945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400" dirty="0"/>
                            <a:t>由外往內數第</a:t>
                          </a:r>
                          <a:r>
                            <a:rPr lang="en-US" altLang="zh-TW" sz="2400" dirty="0"/>
                            <a:t>m</a:t>
                          </a:r>
                          <a:r>
                            <a:rPr lang="zh-TW" altLang="en-US" sz="2400" dirty="0"/>
                            <a:t>層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2400" dirty="0"/>
                            <a:t>原圖形的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2400" i="1" dirty="0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f>
                                <m:fPr>
                                  <m:ctrlPr>
                                    <a:rPr lang="en-US" altLang="zh-TW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num>
                                <m:den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oMath>
                          </a14:m>
                          <a:r>
                            <a:rPr lang="zh-TW" altLang="en-US" sz="2400" dirty="0"/>
                            <a:t>倍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2400" dirty="0"/>
                            <a:t>原圖形的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2400" i="1" dirty="0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f>
                                <m:fPr>
                                  <m:ctrlPr>
                                    <a:rPr lang="en-US" altLang="zh-TW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sz="240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num>
                                <m:den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oMath>
                          </a14:m>
                          <a:r>
                            <a:rPr lang="zh-TW" altLang="en-US" sz="2400" dirty="0"/>
                            <a:t>倍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2400" dirty="0"/>
                            <a:t>原圖形的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2400" i="1" dirty="0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f>
                                <m:fPr>
                                  <m:ctrlPr>
                                    <a:rPr lang="en-US" altLang="zh-TW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sz="240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num>
                                <m:den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oMath>
                          </a14:m>
                          <a:r>
                            <a:rPr lang="zh-TW" altLang="en-US" sz="2400" dirty="0"/>
                            <a:t>倍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24405381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400" dirty="0"/>
                            <a:t>第</a:t>
                          </a:r>
                          <a:r>
                            <a:rPr lang="en-US" altLang="zh-TW" sz="2400" dirty="0"/>
                            <a:t>m</a:t>
                          </a:r>
                          <a:r>
                            <a:rPr lang="zh-TW" altLang="en-US" sz="2400" dirty="0"/>
                            <a:t>層是原圖形的金</a:t>
                          </a:r>
                          <a:r>
                            <a:rPr lang="en-US" altLang="zh-TW" sz="2400" dirty="0"/>
                            <a:t>r</a:t>
                          </a:r>
                          <a:r>
                            <a:rPr lang="zh-TW" altLang="en-US" sz="2400" dirty="0"/>
                            <a:t>點的最外層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den>
                                </m:f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den>
                                </m:f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den>
                                </m:f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zh-TW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82474016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格 4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E202EC26-89D6-40A0-8643-B9FB4114AFFD}"/>
                  </a:ext>
                </a:extLst>
              </p:cNvPr>
              <p:cNvGraphicFramePr>
                <a:graphicFrameLocks/>
              </p:cNvGraphicFramePr>
              <p:nvPr>
                <p:extLst/>
              </p:nvPr>
            </p:nvGraphicFramePr>
            <p:xfrm>
              <a:off x="838200" y="1922295"/>
              <a:ext cx="10515600" cy="3676524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2628900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4209101688"/>
                        </a:ext>
                      </a:extLst>
                    </a:gridCol>
                    <a:gridCol w="2628900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4066119656"/>
                        </a:ext>
                      </a:extLst>
                    </a:gridCol>
                    <a:gridCol w="2628900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561872007"/>
                        </a:ext>
                      </a:extLst>
                    </a:gridCol>
                    <a:gridCol w="2628900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3068969084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400" dirty="0"/>
                            <a:t>正三角形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400" dirty="0"/>
                            <a:t>正方形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400" dirty="0"/>
                            <a:t>正六邊形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2043944876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400" dirty="0"/>
                            <a:t>金</a:t>
                          </a:r>
                          <a:r>
                            <a:rPr lang="en-US" altLang="zh-TW" sz="2400" dirty="0"/>
                            <a:t>n</a:t>
                          </a:r>
                          <a:r>
                            <a:rPr lang="zh-TW" altLang="en-US" sz="2400" dirty="0"/>
                            <a:t>點的圖形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400" dirty="0"/>
                            <a:t>正三角形點陣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400" dirty="0"/>
                            <a:t>正方形點陣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400" dirty="0"/>
                            <a:t>正六邊形點陣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2556028488"/>
                      </a:ext>
                    </a:extLst>
                  </a:tr>
                  <a:tr h="71780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400" dirty="0"/>
                            <a:t>可區分成</a:t>
                          </a:r>
                          <a:r>
                            <a:rPr lang="en-US" altLang="zh-TW" sz="2400" dirty="0"/>
                            <a:t>?</a:t>
                          </a:r>
                          <a:r>
                            <a:rPr lang="zh-TW" altLang="en-US" sz="2400" dirty="0"/>
                            <a:t>層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0464" t="-134746" r="-201160" b="-303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00000" t="-134746" r="-100694" b="-303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00696" t="-134746" r="-928" b="-3033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2923513088"/>
                      </a:ext>
                    </a:extLst>
                  </a:tr>
                  <a:tr h="6106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400" dirty="0"/>
                            <a:t>每一層的邊長差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0464" t="-277000" r="-201160" b="-258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00000" t="-277000" r="-100694" b="-258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00696" t="-277000" r="-928" b="-258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947094532"/>
                      </a:ext>
                    </a:extLst>
                  </a:tr>
                  <a:tr h="6106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400" dirty="0"/>
                            <a:t>由外往內數第</a:t>
                          </a:r>
                          <a:r>
                            <a:rPr lang="en-US" altLang="zh-TW" sz="2400" dirty="0"/>
                            <a:t>m</a:t>
                          </a:r>
                          <a:r>
                            <a:rPr lang="zh-TW" altLang="en-US" sz="2400" dirty="0"/>
                            <a:t>層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0464" t="-373267" r="-201160" b="-1554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00000" t="-373267" r="-100694" b="-1554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00696" t="-373267" r="-928" b="-15544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2440538188"/>
                      </a:ext>
                    </a:extLst>
                  </a:tr>
                  <a:tr h="8229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400" dirty="0"/>
                            <a:t>第</a:t>
                          </a:r>
                          <a:r>
                            <a:rPr lang="en-US" altLang="zh-TW" sz="2400" dirty="0"/>
                            <a:t>m</a:t>
                          </a:r>
                          <a:r>
                            <a:rPr lang="zh-TW" altLang="en-US" sz="2400" dirty="0"/>
                            <a:t>層是原圖形的金</a:t>
                          </a:r>
                          <a:r>
                            <a:rPr lang="en-US" altLang="zh-TW" sz="2400" dirty="0"/>
                            <a:t>r</a:t>
                          </a:r>
                          <a:r>
                            <a:rPr lang="zh-TW" altLang="en-US" sz="2400" dirty="0"/>
                            <a:t>點的最外層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0464" t="-354074" r="-201160" b="-162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00000" t="-354074" r="-100694" b="-162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00696" t="-354074" r="-928" b="-1629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82474016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61777380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xmlns="" id="{518D1B59-F238-4B92-A3A9-BDB293247237}"/>
              </a:ext>
            </a:extLst>
          </p:cNvPr>
          <p:cNvSpPr txBox="1">
            <a:spLocks/>
          </p:cNvSpPr>
          <p:nvPr/>
        </p:nvSpPr>
        <p:spPr>
          <a:xfrm>
            <a:off x="2089105" y="564279"/>
            <a:ext cx="6594189" cy="16252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3700" dirty="0">
                <a:solidFill>
                  <a:prstClr val="black"/>
                </a:solidFill>
              </a:rPr>
              <a:t>剩下的問題留給你們做</a:t>
            </a:r>
            <a:r>
              <a:rPr lang="en-US" altLang="zh-TW" sz="3700" dirty="0">
                <a:solidFill>
                  <a:prstClr val="black"/>
                </a:solidFill>
              </a:rPr>
              <a:t/>
            </a:r>
            <a:br>
              <a:rPr lang="en-US" altLang="zh-TW" sz="3700" dirty="0">
                <a:solidFill>
                  <a:prstClr val="black"/>
                </a:solidFill>
              </a:rPr>
            </a:br>
            <a:r>
              <a:rPr lang="en-US" altLang="zh-TW" sz="3700" dirty="0">
                <a:solidFill>
                  <a:prstClr val="black"/>
                </a:solidFill>
              </a:rPr>
              <a:t/>
            </a:r>
            <a:br>
              <a:rPr lang="en-US" altLang="zh-TW" sz="3700" dirty="0">
                <a:solidFill>
                  <a:prstClr val="black"/>
                </a:solidFill>
              </a:rPr>
            </a:br>
            <a:r>
              <a:rPr lang="zh-TW" altLang="en-US" sz="3700" dirty="0">
                <a:solidFill>
                  <a:prstClr val="black"/>
                </a:solidFill>
              </a:rPr>
              <a:t>如果你們想收這個爛攤子的話</a:t>
            </a:r>
            <a:r>
              <a:rPr lang="en-US" altLang="zh-TW" sz="3700" dirty="0">
                <a:solidFill>
                  <a:prstClr val="black"/>
                </a:solidFill>
              </a:rPr>
              <a:t>X)</a:t>
            </a:r>
            <a:endParaRPr lang="zh-TW" altLang="en-US" sz="3700" dirty="0">
              <a:solidFill>
                <a:prstClr val="black"/>
              </a:solidFill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xmlns="" id="{D58530AA-4BF2-4058-A949-B7B524DDDE6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98" b="-2"/>
          <a:stretch/>
        </p:blipFill>
        <p:spPr>
          <a:xfrm>
            <a:off x="8958185" y="0"/>
            <a:ext cx="2289419" cy="1323463"/>
          </a:xfrm>
          <a:prstGeom prst="rect">
            <a:avLst/>
          </a:prstGeom>
        </p:spPr>
      </p:pic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xmlns="" id="{D583550B-4CBF-46DA-99F9-AFE7C56A0B46}"/>
              </a:ext>
            </a:extLst>
          </p:cNvPr>
          <p:cNvSpPr txBox="1">
            <a:spLocks/>
          </p:cNvSpPr>
          <p:nvPr/>
        </p:nvSpPr>
        <p:spPr>
          <a:xfrm>
            <a:off x="565608" y="2554664"/>
            <a:ext cx="10860169" cy="29891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TW" sz="36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1.</a:t>
            </a:r>
            <a:r>
              <a:rPr lang="zh-TW" altLang="en-US" sz="3600" dirty="0">
                <a:solidFill>
                  <a:prstClr val="black"/>
                </a:solidFill>
                <a:latin typeface="Cambria Math" panose="02040503050406030204" pitchFamily="18" charset="0"/>
              </a:rPr>
              <a:t> 如果可以</a:t>
            </a:r>
            <a:r>
              <a:rPr lang="en-US" altLang="zh-TW" sz="36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Define</a:t>
            </a:r>
            <a:r>
              <a:rPr lang="zh-TW" altLang="en-US" sz="3600" dirty="0">
                <a:solidFill>
                  <a:prstClr val="black"/>
                </a:solidFill>
                <a:latin typeface="Cambria Math" panose="02040503050406030204" pitchFamily="18" charset="0"/>
              </a:rPr>
              <a:t>「體的金</a:t>
            </a:r>
            <a:r>
              <a:rPr lang="en-US" altLang="zh-TW" sz="36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</a:t>
            </a:r>
            <a:r>
              <a:rPr lang="zh-TW" altLang="en-US" sz="3600" dirty="0">
                <a:solidFill>
                  <a:prstClr val="black"/>
                </a:solidFill>
                <a:latin typeface="Cambria Math" panose="02040503050406030204" pitchFamily="18" charset="0"/>
              </a:rPr>
              <a:t>點」可以考慮去求體金</a:t>
            </a:r>
            <a:r>
              <a:rPr lang="en-US" altLang="zh-TW" sz="36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</a:t>
            </a:r>
            <a:r>
              <a:rPr lang="zh-TW" altLang="en-US" sz="3600" dirty="0">
                <a:solidFill>
                  <a:prstClr val="black"/>
                </a:solidFill>
                <a:latin typeface="Cambria Math" panose="02040503050406030204" pitchFamily="18" charset="0"/>
              </a:rPr>
              <a:t>點。</a:t>
            </a:r>
            <a:endParaRPr lang="en-US" altLang="zh-TW" sz="3600" dirty="0">
              <a:solidFill>
                <a:prstClr val="black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 sz="36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2.</a:t>
            </a:r>
            <a:r>
              <a:rPr lang="zh-TW" altLang="en-US" sz="3600" dirty="0">
                <a:solidFill>
                  <a:prstClr val="black"/>
                </a:solidFill>
                <a:latin typeface="Cambria Math" panose="02040503050406030204" pitchFamily="18" charset="0"/>
              </a:rPr>
              <a:t> 解除正</a:t>
            </a:r>
            <a:r>
              <a:rPr lang="en-US" altLang="zh-TW" sz="36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</a:t>
            </a:r>
            <a:r>
              <a:rPr lang="zh-TW" altLang="en-US" sz="3600" dirty="0">
                <a:solidFill>
                  <a:prstClr val="black"/>
                </a:solidFill>
                <a:latin typeface="Cambria Math" panose="02040503050406030204" pitchFamily="18" charset="0"/>
              </a:rPr>
              <a:t>邊形的限制，但有額外附加條件像是點對稱或者線對稱。</a:t>
            </a:r>
            <a:endParaRPr lang="en-US" altLang="zh-TW" sz="3600" dirty="0">
              <a:solidFill>
                <a:prstClr val="black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120226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xmlns="" id="{D583550B-4CBF-46DA-99F9-AFE7C56A0B46}"/>
              </a:ext>
            </a:extLst>
          </p:cNvPr>
          <p:cNvSpPr txBox="1">
            <a:spLocks/>
          </p:cNvSpPr>
          <p:nvPr/>
        </p:nvSpPr>
        <p:spPr>
          <a:xfrm>
            <a:off x="2441543" y="2554664"/>
            <a:ext cx="6843860" cy="29891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TW" altLang="en-US" sz="36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特別感謝：指導老師 尤貴弘老師</a:t>
            </a:r>
            <a:endParaRPr lang="en-US" altLang="zh-TW" sz="3600" dirty="0">
              <a:solidFill>
                <a:prstClr val="black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444617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331396" y="1735206"/>
            <a:ext cx="9144000" cy="2387600"/>
          </a:xfrm>
        </p:spPr>
        <p:txBody>
          <a:bodyPr/>
          <a:lstStyle/>
          <a:p>
            <a:r>
              <a:rPr lang="zh-TW" altLang="en-US" dirty="0"/>
              <a:t>謝謝大家的聆聽！</a:t>
            </a:r>
          </a:p>
        </p:txBody>
      </p:sp>
    </p:spTree>
    <p:extLst>
      <p:ext uri="{BB962C8B-B14F-4D97-AF65-F5344CB8AC3E}">
        <p14:creationId xmlns:p14="http://schemas.microsoft.com/office/powerpoint/2010/main" val="214030665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00589F6D-3377-4FA8-9AD9-F1B8DE981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2264" y="365125"/>
            <a:ext cx="9291536" cy="1325563"/>
          </a:xfrm>
        </p:spPr>
        <p:txBody>
          <a:bodyPr/>
          <a:lstStyle/>
          <a:p>
            <a:r>
              <a:rPr lang="zh-TW" altLang="en-US" dirty="0"/>
              <a:t>觀察：</a:t>
            </a:r>
          </a:p>
        </p:txBody>
      </p:sp>
      <p:pic>
        <p:nvPicPr>
          <p:cNvPr id="12" name="內容版面配置區 3">
            <a:extLst>
              <a:ext uri="{FF2B5EF4-FFF2-40B4-BE49-F238E27FC236}">
                <a16:creationId xmlns:a16="http://schemas.microsoft.com/office/drawing/2014/main" xmlns="" id="{D4B69482-23F9-4771-BC16-8BA5F4FF331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846" b="94675" l="8399" r="88714">
                        <a14:foregroundMark x1="13911" y1="29586" x2="8530" y2="48817"/>
                        <a14:foregroundMark x1="8530" y1="48817" x2="13780" y2="67751"/>
                        <a14:foregroundMark x1="13780" y1="67751" x2="14042" y2="68343"/>
                        <a14:foregroundMark x1="36089" y1="90237" x2="44488" y2="93343"/>
                        <a14:foregroundMark x1="44488" y1="93343" x2="52493" y2="92751"/>
                        <a14:foregroundMark x1="52493" y1="92751" x2="44619" y2="91272"/>
                        <a14:foregroundMark x1="44619" y1="91272" x2="53281" y2="88018"/>
                        <a14:foregroundMark x1="53281" y1="88018" x2="61286" y2="90680"/>
                        <a14:foregroundMark x1="61286" y1="90680" x2="61286" y2="90680"/>
                        <a14:foregroundMark x1="49344" y1="95118" x2="45801" y2="95118"/>
                        <a14:foregroundMark x1="85958" y1="51331" x2="88976" y2="49556"/>
                        <a14:foregroundMark x1="35039" y1="9763" x2="51444" y2="4586"/>
                        <a14:foregroundMark x1="51444" y1="4586" x2="43045" y2="7544"/>
                        <a14:foregroundMark x1="43045" y1="7544" x2="41864" y2="7249"/>
                        <a14:foregroundMark x1="46982" y1="3846" x2="46982" y2="3846"/>
                      </a14:backgroundRemoval>
                    </a14:imgEffect>
                  </a14:imgLayer>
                </a14:imgProps>
              </a:ext>
            </a:extLst>
          </a:blip>
          <a:srcRect l="4946" r="6304"/>
          <a:stretch/>
        </p:blipFill>
        <p:spPr>
          <a:xfrm>
            <a:off x="1039410" y="1333829"/>
            <a:ext cx="5334930" cy="5334930"/>
          </a:xfrm>
          <a:custGeom>
            <a:avLst/>
            <a:gdLst/>
            <a:ahLst/>
            <a:cxnLst/>
            <a:rect l="l" t="t" r="r" b="b"/>
            <a:pathLst>
              <a:path w="4048125" h="4048125">
                <a:moveTo>
                  <a:pt x="65094" y="0"/>
                </a:moveTo>
                <a:lnTo>
                  <a:pt x="3983031" y="0"/>
                </a:lnTo>
                <a:cubicBezTo>
                  <a:pt x="4018981" y="0"/>
                  <a:pt x="4048125" y="29144"/>
                  <a:pt x="4048125" y="65094"/>
                </a:cubicBezTo>
                <a:lnTo>
                  <a:pt x="4048125" y="3983031"/>
                </a:lnTo>
                <a:cubicBezTo>
                  <a:pt x="4048125" y="4018981"/>
                  <a:pt x="4018981" y="4048125"/>
                  <a:pt x="3983031" y="4048125"/>
                </a:cubicBezTo>
                <a:lnTo>
                  <a:pt x="65094" y="4048125"/>
                </a:lnTo>
                <a:cubicBezTo>
                  <a:pt x="29144" y="4048125"/>
                  <a:pt x="0" y="4018981"/>
                  <a:pt x="0" y="3983031"/>
                </a:cubicBezTo>
                <a:lnTo>
                  <a:pt x="0" y="65094"/>
                </a:lnTo>
                <a:cubicBezTo>
                  <a:pt x="0" y="29144"/>
                  <a:pt x="29144" y="0"/>
                  <a:pt x="65094" y="0"/>
                </a:cubicBezTo>
                <a:close/>
              </a:path>
            </a:pathLst>
          </a:cu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xmlns="" id="{6479CD6B-F405-4D2F-A314-0BBAE9FF39E5}"/>
                  </a:ext>
                </a:extLst>
              </p:cNvPr>
              <p:cNvSpPr txBox="1"/>
              <p:nvPr/>
            </p:nvSpPr>
            <p:spPr>
              <a:xfrm>
                <a:off x="6894725" y="3919535"/>
                <a:ext cx="3899647" cy="21574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3000" dirty="0">
                    <a:solidFill>
                      <a:prstClr val="black"/>
                    </a:solidFill>
                  </a:rPr>
                  <a:t>直覺：向某邊移近</a:t>
                </a:r>
                <a:r>
                  <a:rPr lang="en-US" altLang="zh-TW" sz="3000" dirty="0">
                    <a:solidFill>
                      <a:prstClr val="black"/>
                    </a:solidFill>
                  </a:rPr>
                  <a:t>1</a:t>
                </a:r>
                <a:r>
                  <a:rPr lang="zh-TW" altLang="en-US" sz="3000" dirty="0">
                    <a:solidFill>
                      <a:prstClr val="black"/>
                    </a:solidFill>
                  </a:rPr>
                  <a:t>格</a:t>
                </a:r>
                <a:r>
                  <a:rPr lang="en-US" altLang="zh-TW" sz="3000" dirty="0">
                    <a:solidFill>
                      <a:prstClr val="black"/>
                    </a:solidFill>
                  </a:rPr>
                  <a:t>=</a:t>
                </a:r>
                <a:r>
                  <a:rPr lang="zh-TW" altLang="en-US" sz="3000" dirty="0">
                    <a:solidFill>
                      <a:prstClr val="black"/>
                    </a:solidFill>
                  </a:rPr>
                  <a:t>向另一邊移近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3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3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TW" sz="3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TW" sz="3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zh-TW" altLang="en-US" sz="3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格</m:t>
                    </m:r>
                  </m:oMath>
                </a14:m>
                <a:endParaRPr lang="en-US" altLang="zh-TW" sz="3000" dirty="0">
                  <a:solidFill>
                    <a:prstClr val="black"/>
                  </a:solidFill>
                </a:endParaRPr>
              </a:p>
              <a:p>
                <a:endParaRPr lang="en-US" altLang="zh-TW" sz="3000" dirty="0">
                  <a:solidFill>
                    <a:prstClr val="black"/>
                  </a:solidFill>
                </a:endParaRPr>
              </a:p>
              <a:p>
                <a:r>
                  <a:rPr lang="zh-TW" altLang="en-US" sz="3000" dirty="0">
                    <a:solidFill>
                      <a:prstClr val="black"/>
                    </a:solidFill>
                  </a:rPr>
                  <a:t>所以答案為是！</a:t>
                </a:r>
              </a:p>
            </p:txBody>
          </p:sp>
        </mc:Choice>
        <mc:Fallback xmlns="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6479CD6B-F405-4D2F-A314-0BBAE9FF39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4725" y="3919535"/>
                <a:ext cx="3899647" cy="2157450"/>
              </a:xfrm>
              <a:prstGeom prst="rect">
                <a:avLst/>
              </a:prstGeom>
              <a:blipFill rotWithShape="0">
                <a:blip r:embed="rId5"/>
                <a:stretch>
                  <a:fillRect l="-3594" t="-3672" r="-1719" b="-762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字方塊 3">
            <a:extLst>
              <a:ext uri="{FF2B5EF4-FFF2-40B4-BE49-F238E27FC236}">
                <a16:creationId xmlns:a16="http://schemas.microsoft.com/office/drawing/2014/main" xmlns="" id="{6EB394F5-C694-42D9-A3E3-CEB6EB10D92D}"/>
              </a:ext>
            </a:extLst>
          </p:cNvPr>
          <p:cNvSpPr txBox="1"/>
          <p:nvPr/>
        </p:nvSpPr>
        <p:spPr>
          <a:xfrm>
            <a:off x="6536506" y="1690688"/>
            <a:ext cx="461608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dirty="0">
                <a:solidFill>
                  <a:prstClr val="black"/>
                </a:solidFill>
                <a:latin typeface="Cambria Math" panose="02040503050406030204" pitchFamily="18" charset="0"/>
              </a:rPr>
              <a:t>左邊的中心點是唯一可能存在的金</a:t>
            </a:r>
            <a:r>
              <a:rPr lang="en-US" altLang="zh-TW" sz="40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</a:t>
            </a:r>
            <a:r>
              <a:rPr lang="zh-TW" altLang="en-US" sz="4000" dirty="0">
                <a:solidFill>
                  <a:prstClr val="black"/>
                </a:solidFill>
                <a:latin typeface="Cambria Math" panose="02040503050406030204" pitchFamily="18" charset="0"/>
              </a:rPr>
              <a:t>點嗎？</a:t>
            </a:r>
          </a:p>
        </p:txBody>
      </p:sp>
    </p:spTree>
    <p:extLst>
      <p:ext uri="{BB962C8B-B14F-4D97-AF65-F5344CB8AC3E}">
        <p14:creationId xmlns:p14="http://schemas.microsoft.com/office/powerpoint/2010/main" val="25586616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00589F6D-3377-4FA8-9AD9-F1B8DE981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4470" y="365125"/>
            <a:ext cx="9289330" cy="1325563"/>
          </a:xfrm>
        </p:spPr>
        <p:txBody>
          <a:bodyPr/>
          <a:lstStyle/>
          <a:p>
            <a:r>
              <a:rPr lang="zh-TW" altLang="en-US" dirty="0"/>
              <a:t>發想：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xmlns="" id="{C8E72D9F-6E1A-46C5-A765-5930D51D1B7D}"/>
              </a:ext>
            </a:extLst>
          </p:cNvPr>
          <p:cNvSpPr txBox="1"/>
          <p:nvPr/>
        </p:nvSpPr>
        <p:spPr>
          <a:xfrm>
            <a:off x="2310835" y="2178782"/>
            <a:ext cx="4234653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solidFill>
                  <a:prstClr val="black"/>
                </a:solidFill>
              </a:rPr>
              <a:t>根據剛剛那個觀察</a:t>
            </a:r>
            <a:endParaRPr lang="en-US" altLang="zh-TW" sz="3200" dirty="0">
              <a:solidFill>
                <a:prstClr val="black"/>
              </a:solidFill>
            </a:endParaRPr>
          </a:p>
          <a:p>
            <a:r>
              <a:rPr lang="zh-TW" altLang="en-US" sz="3200" dirty="0">
                <a:solidFill>
                  <a:prstClr val="black"/>
                </a:solidFill>
              </a:rPr>
              <a:t>我們應該可以來</a:t>
            </a:r>
            <a:r>
              <a:rPr lang="en-US" altLang="zh-TW" sz="3200" dirty="0" err="1">
                <a:solidFill>
                  <a:prstClr val="black"/>
                </a:solidFill>
              </a:rPr>
              <a:t>BuaBueh</a:t>
            </a:r>
            <a:r>
              <a:rPr lang="en-US" altLang="zh-TW" sz="3200" dirty="0">
                <a:solidFill>
                  <a:prstClr val="black"/>
                </a:solidFill>
              </a:rPr>
              <a:t>(</a:t>
            </a:r>
            <a:r>
              <a:rPr lang="zh-TW" altLang="en-US" sz="3200" dirty="0">
                <a:solidFill>
                  <a:prstClr val="black"/>
                </a:solidFill>
              </a:rPr>
              <a:t>擲筊</a:t>
            </a:r>
            <a:r>
              <a:rPr lang="en-US" altLang="zh-TW" sz="3200" dirty="0">
                <a:solidFill>
                  <a:prstClr val="black"/>
                </a:solidFill>
              </a:rPr>
              <a:t>=</a:t>
            </a:r>
            <a:r>
              <a:rPr lang="zh-TW" altLang="en-US" sz="3200" dirty="0">
                <a:solidFill>
                  <a:prstClr val="black"/>
                </a:solidFill>
              </a:rPr>
              <a:t>直角</a:t>
            </a:r>
            <a:r>
              <a:rPr lang="en-US" altLang="zh-TW" sz="3200" dirty="0">
                <a:solidFill>
                  <a:prstClr val="black"/>
                </a:solidFill>
              </a:rPr>
              <a:t>)</a:t>
            </a:r>
            <a:r>
              <a:rPr lang="zh-TW" altLang="en-US" sz="3200" dirty="0">
                <a:solidFill>
                  <a:prstClr val="black"/>
                </a:solidFill>
              </a:rPr>
              <a:t>解析一下</a:t>
            </a:r>
            <a:r>
              <a:rPr lang="en-US" altLang="zh-TW" sz="3200" dirty="0">
                <a:solidFill>
                  <a:prstClr val="black"/>
                </a:solidFill>
              </a:rPr>
              <a:t>(??)</a:t>
            </a:r>
          </a:p>
          <a:p>
            <a:r>
              <a:rPr lang="zh-TW" altLang="en-US" sz="3200" dirty="0">
                <a:solidFill>
                  <a:prstClr val="black"/>
                </a:solidFill>
              </a:rPr>
              <a:t>右邊有沒有中心以外的金</a:t>
            </a:r>
            <a:r>
              <a:rPr lang="en-US" altLang="zh-TW" sz="3200" dirty="0">
                <a:solidFill>
                  <a:prstClr val="black"/>
                </a:solidFill>
              </a:rPr>
              <a:t>n</a:t>
            </a:r>
            <a:r>
              <a:rPr lang="zh-TW" altLang="en-US" sz="3200" dirty="0">
                <a:solidFill>
                  <a:prstClr val="black"/>
                </a:solidFill>
              </a:rPr>
              <a:t>點？</a:t>
            </a:r>
            <a:endParaRPr lang="en-US" altLang="zh-TW" sz="3200" dirty="0">
              <a:solidFill>
                <a:prstClr val="black"/>
              </a:solidFill>
            </a:endParaRPr>
          </a:p>
          <a:p>
            <a:endParaRPr lang="en-US" altLang="zh-TW" dirty="0">
              <a:solidFill>
                <a:prstClr val="black"/>
              </a:solidFill>
            </a:endParaRPr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xmlns="" id="{4800123E-7FF5-4279-99B1-049BD868A062}"/>
              </a:ext>
            </a:extLst>
          </p:cNvPr>
          <p:cNvGrpSpPr/>
          <p:nvPr/>
        </p:nvGrpSpPr>
        <p:grpSpPr>
          <a:xfrm>
            <a:off x="6861336" y="1606681"/>
            <a:ext cx="4492464" cy="4204564"/>
            <a:chOff x="4705350" y="-117940"/>
            <a:chExt cx="7338382" cy="7093880"/>
          </a:xfrm>
        </p:grpSpPr>
        <p:pic>
          <p:nvPicPr>
            <p:cNvPr id="4" name="內容版面配置區 3">
              <a:extLst>
                <a:ext uri="{FF2B5EF4-FFF2-40B4-BE49-F238E27FC236}">
                  <a16:creationId xmlns:a16="http://schemas.microsoft.com/office/drawing/2014/main" xmlns="" id="{75F91891-8389-4B0E-A816-E8EC4A69BED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5452" b="94692" l="3395" r="93777">
                          <a14:foregroundMark x1="36634" y1="18221" x2="36634" y2="18221"/>
                          <a14:foregroundMark x1="23621" y1="25825" x2="20368" y2="33286"/>
                          <a14:foregroundMark x1="20368" y1="33286" x2="19802" y2="44620"/>
                          <a14:foregroundMark x1="19802" y1="44620" x2="22772" y2="53085"/>
                          <a14:foregroundMark x1="22772" y1="53085" x2="22772" y2="53085"/>
                          <a14:foregroundMark x1="41867" y1="31994" x2="68600" y2="62554"/>
                          <a14:foregroundMark x1="68600" y1="62554" x2="69024" y2="65854"/>
                          <a14:foregroundMark x1="42433" y1="5452" x2="48939" y2="5595"/>
                          <a14:foregroundMark x1="9901" y1="35438" x2="3253" y2="50502"/>
                          <a14:foregroundMark x1="3480" y1="56958" x2="3536" y2="58537"/>
                          <a14:foregroundMark x1="3277" y1="51171" x2="3480" y2="56958"/>
                          <a14:foregroundMark x1="3253" y1="50502" x2="3256" y2="50574"/>
                          <a14:foregroundMark x1="3536" y1="58537" x2="8345" y2="64706"/>
                          <a14:foregroundMark x1="26874" y1="88953" x2="33805" y2="92970"/>
                          <a14:foregroundMark x1="33805" y1="92970" x2="41867" y2="94692"/>
                          <a14:foregroundMark x1="41867" y1="94692" x2="53890" y2="93400"/>
                          <a14:foregroundMark x1="88260" y1="36585" x2="93069" y2="42324"/>
                          <a14:foregroundMark x1="93069" y1="42324" x2="94625" y2="50646"/>
                          <a14:foregroundMark x1="94625" y1="50646" x2="93777" y2="57676"/>
                          <a14:foregroundMark x1="93777" y1="57676" x2="88543" y2="62267"/>
                          <a14:foregroundMark x1="88543" y1="62267" x2="88402" y2="63128"/>
                          <a14:backgroundMark x1="2687" y1="56958" x2="2687" y2="56958"/>
                          <a14:backgroundMark x1="2970" y1="56815" x2="2970" y2="56815"/>
                          <a14:backgroundMark x1="3536" y1="59110" x2="2829" y2="51363"/>
                          <a14:backgroundMark x1="3819" y1="60976" x2="2405" y2="48494"/>
                        </a14:backgroundRemoval>
                      </a14:imgEffect>
                    </a14:imgLayer>
                  </a14:imgProps>
                </a:ext>
              </a:extLst>
            </a:blip>
            <a:srcRect t="1214" r="1" b="646"/>
            <a:stretch/>
          </p:blipFill>
          <p:spPr>
            <a:xfrm>
              <a:off x="4705350" y="-117940"/>
              <a:ext cx="7338382" cy="7093880"/>
            </a:xfrm>
            <a:prstGeom prst="rect">
              <a:avLst/>
            </a:prstGeom>
          </p:spPr>
        </p:pic>
        <p:pic>
          <p:nvPicPr>
            <p:cNvPr id="6" name="圖片 5">
              <a:extLst>
                <a:ext uri="{FF2B5EF4-FFF2-40B4-BE49-F238E27FC236}">
                  <a16:creationId xmlns:a16="http://schemas.microsoft.com/office/drawing/2014/main" xmlns="" id="{4EF69660-733A-4218-ACFD-3B109AB57B8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5526" b="90731" l="6926" r="96284">
                          <a14:foregroundMark x1="33446" y1="9269" x2="39189" y2="7665"/>
                          <a14:foregroundMark x1="42905" y1="5882" x2="42905" y2="5882"/>
                          <a14:foregroundMark x1="91554" y1="58111" x2="91554" y2="58111"/>
                          <a14:foregroundMark x1="96284" y1="72193" x2="96284" y2="72193"/>
                          <a14:foregroundMark x1="36655" y1="90731" x2="36655" y2="90731"/>
                          <a14:foregroundMark x1="6926" y1="52763" x2="6926" y2="52763"/>
                          <a14:backgroundMark x1="50338" y1="67736" x2="50338" y2="67736"/>
                          <a14:backgroundMark x1="46115" y1="63636" x2="67230" y2="80749"/>
                          <a14:backgroundMark x1="45608" y1="60250" x2="51014" y2="75223"/>
                          <a14:backgroundMark x1="45270" y1="58824" x2="56419" y2="63815"/>
                          <a14:backgroundMark x1="56419" y1="63815" x2="64865" y2="71480"/>
                          <a14:backgroundMark x1="64865" y1="71480" x2="64865" y2="71480"/>
                          <a14:backgroundMark x1="43412" y1="56328" x2="43412" y2="56328"/>
                          <a14:backgroundMark x1="41554" y1="54545" x2="41554" y2="54545"/>
                          <a14:backgroundMark x1="19932" y1="89305" x2="19932" y2="89305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240835" y="1291404"/>
              <a:ext cx="4511431" cy="427519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19602138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00589F6D-3377-4FA8-9AD9-F1B8DE981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1604" y="365125"/>
            <a:ext cx="9242195" cy="1325563"/>
          </a:xfrm>
        </p:spPr>
        <p:txBody>
          <a:bodyPr/>
          <a:lstStyle/>
          <a:p>
            <a:r>
              <a:rPr lang="zh-TW" altLang="en-US" dirty="0"/>
              <a:t>沒空導的引理：</a:t>
            </a:r>
          </a:p>
        </p:txBody>
      </p:sp>
      <p:pic>
        <p:nvPicPr>
          <p:cNvPr id="5" name="內容版面配置區 3">
            <a:extLst>
              <a:ext uri="{FF2B5EF4-FFF2-40B4-BE49-F238E27FC236}">
                <a16:creationId xmlns:a16="http://schemas.microsoft.com/office/drawing/2014/main" xmlns="" id="{E5934216-616A-47EC-8163-9C11BE11C0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9351" y="3623395"/>
            <a:ext cx="7019925" cy="2263775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xmlns="" id="{EDBE8664-2234-4904-BC25-52AD9C3FE9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9351" y="1437392"/>
            <a:ext cx="7019925" cy="2097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150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標題 1">
            <a:extLst>
              <a:ext uri="{FF2B5EF4-FFF2-40B4-BE49-F238E27FC236}">
                <a16:creationId xmlns:a16="http://schemas.microsoft.com/office/drawing/2014/main" xmlns="" id="{5442B642-3B85-49EB-A247-65C35E631CDF}"/>
              </a:ext>
            </a:extLst>
          </p:cNvPr>
          <p:cNvSpPr txBox="1">
            <a:spLocks/>
          </p:cNvSpPr>
          <p:nvPr/>
        </p:nvSpPr>
        <p:spPr>
          <a:xfrm>
            <a:off x="2010796" y="174531"/>
            <a:ext cx="6767146" cy="11400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sz="6000" dirty="0">
                <a:solidFill>
                  <a:prstClr val="black"/>
                </a:solidFill>
              </a:rPr>
              <a:t>Case 1</a:t>
            </a:r>
            <a:r>
              <a:rPr lang="zh-TW" altLang="en-US" sz="6000" dirty="0">
                <a:solidFill>
                  <a:prstClr val="black"/>
                </a:solidFill>
              </a:rPr>
              <a:t>：正偶數邊形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xmlns="" id="{E4F57C6A-C3C6-4533-A77F-22C0D9EEB80D}"/>
              </a:ext>
            </a:extLst>
          </p:cNvPr>
          <p:cNvSpPr txBox="1"/>
          <p:nvPr/>
        </p:nvSpPr>
        <p:spPr>
          <a:xfrm>
            <a:off x="5178133" y="1725104"/>
            <a:ext cx="4804076" cy="414820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zh-TW" altLang="en-US" sz="2800" b="1" i="1" dirty="0">
                <a:solidFill>
                  <a:prstClr val="black"/>
                </a:solidFill>
                <a:latin typeface="新細明體" panose="02020500000000000000" pitchFamily="18" charset="-120"/>
              </a:rPr>
              <a:t>重點：金</a:t>
            </a:r>
            <a:r>
              <a:rPr lang="en-US" altLang="zh-TW" sz="2800" b="1" i="1" dirty="0">
                <a:solidFill>
                  <a:prstClr val="black"/>
                </a:solidFill>
                <a:latin typeface="新細明體" panose="02020500000000000000" pitchFamily="18" charset="-120"/>
              </a:rPr>
              <a:t>n</a:t>
            </a:r>
            <a:r>
              <a:rPr lang="zh-TW" altLang="en-US" sz="2800" b="1" i="1" dirty="0">
                <a:solidFill>
                  <a:prstClr val="black"/>
                </a:solidFill>
                <a:latin typeface="新細明體" panose="02020500000000000000" pitchFamily="18" charset="-120"/>
              </a:rPr>
              <a:t>點到每邊的距離比都是有理數比</a:t>
            </a:r>
            <a:endParaRPr lang="en-US" altLang="zh-TW" sz="2800" b="1" i="1" dirty="0">
              <a:solidFill>
                <a:prstClr val="black"/>
              </a:solidFill>
              <a:latin typeface="新細明體" panose="02020500000000000000" pitchFamily="18" charset="-120"/>
            </a:endParaRPr>
          </a:p>
          <a:p>
            <a:pPr algn="ctr">
              <a:lnSpc>
                <a:spcPct val="90000"/>
              </a:lnSpc>
              <a:spcBef>
                <a:spcPts val="1000"/>
              </a:spcBef>
            </a:pPr>
            <a:endParaRPr lang="en-US" altLang="zh-TW" sz="2800" b="1" i="1" dirty="0">
              <a:solidFill>
                <a:prstClr val="black"/>
              </a:solidFill>
              <a:latin typeface="新細明體" panose="02020500000000000000" pitchFamily="18" charset="-120"/>
            </a:endParaRPr>
          </a:p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altLang="zh-TW" sz="2800" dirty="0">
                <a:solidFill>
                  <a:prstClr val="black"/>
                </a:solidFill>
                <a:latin typeface="新細明體" panose="02020500000000000000" pitchFamily="18" charset="-120"/>
              </a:rPr>
              <a:t>WLOG</a:t>
            </a:r>
            <a:r>
              <a:rPr lang="zh-TW" altLang="en-US" sz="2800" dirty="0">
                <a:solidFill>
                  <a:prstClr val="black"/>
                </a:solidFill>
                <a:latin typeface="新細明體" panose="02020500000000000000" pitchFamily="18" charset="-120"/>
              </a:rPr>
              <a:t>可假設對邊的距離</a:t>
            </a:r>
            <a:endParaRPr lang="en-US" altLang="zh-TW" sz="2800" dirty="0">
              <a:solidFill>
                <a:prstClr val="black"/>
              </a:solidFill>
              <a:latin typeface="新細明體" panose="02020500000000000000" pitchFamily="18" charset="-120"/>
            </a:endParaRPr>
          </a:p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zh-TW" altLang="en-US" sz="2800" dirty="0">
                <a:solidFill>
                  <a:prstClr val="black"/>
                </a:solidFill>
                <a:latin typeface="新細明體" panose="02020500000000000000" pitchFamily="18" charset="-120"/>
              </a:rPr>
              <a:t>是有理數</a:t>
            </a:r>
            <a:r>
              <a:rPr lang="en-US" altLang="zh-TW" sz="2800" dirty="0">
                <a:solidFill>
                  <a:prstClr val="black"/>
                </a:solidFill>
                <a:latin typeface="新細明體" panose="02020500000000000000" pitchFamily="18" charset="-120"/>
              </a:rPr>
              <a:t>(</a:t>
            </a:r>
            <a:r>
              <a:rPr lang="zh-TW" altLang="en-US" sz="2800" dirty="0">
                <a:solidFill>
                  <a:prstClr val="black"/>
                </a:solidFill>
                <a:latin typeface="新細明體" panose="02020500000000000000" pitchFamily="18" charset="-120"/>
              </a:rPr>
              <a:t>設為</a:t>
            </a:r>
            <a:r>
              <a:rPr lang="en-US" altLang="zh-TW" sz="2800" dirty="0">
                <a:solidFill>
                  <a:prstClr val="black"/>
                </a:solidFill>
                <a:latin typeface="新細明體" panose="02020500000000000000" pitchFamily="18" charset="-120"/>
              </a:rPr>
              <a:t>2)</a:t>
            </a:r>
          </a:p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zh-TW" altLang="en-US" sz="2800" dirty="0">
                <a:solidFill>
                  <a:prstClr val="black"/>
                </a:solidFill>
                <a:latin typeface="新細明體" panose="02020500000000000000" pitchFamily="18" charset="-120"/>
              </a:rPr>
              <a:t>→金</a:t>
            </a:r>
            <a:r>
              <a:rPr lang="en-US" altLang="zh-TW" sz="2800" dirty="0">
                <a:solidFill>
                  <a:prstClr val="black"/>
                </a:solidFill>
                <a:latin typeface="新細明體" panose="02020500000000000000" pitchFamily="18" charset="-120"/>
              </a:rPr>
              <a:t>n</a:t>
            </a:r>
            <a:r>
              <a:rPr lang="zh-TW" altLang="en-US" sz="2800" dirty="0">
                <a:solidFill>
                  <a:prstClr val="black"/>
                </a:solidFill>
                <a:latin typeface="新細明體" panose="02020500000000000000" pitchFamily="18" charset="-120"/>
              </a:rPr>
              <a:t>點到每邊的距離都要是有理數</a:t>
            </a:r>
            <a:endParaRPr lang="en-US" altLang="zh-TW" sz="2800" dirty="0">
              <a:solidFill>
                <a:prstClr val="black"/>
              </a:solidFill>
              <a:latin typeface="新細明體" panose="02020500000000000000" pitchFamily="18" charset="-120"/>
            </a:endParaRPr>
          </a:p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zh-TW" altLang="en-US" sz="2800" dirty="0">
                <a:solidFill>
                  <a:prstClr val="black"/>
                </a:solidFill>
                <a:latin typeface="新細明體" panose="02020500000000000000" pitchFamily="18" charset="-120"/>
              </a:rPr>
              <a:t>設中心為原點</a:t>
            </a:r>
            <a:endParaRPr lang="en-US" altLang="zh-TW" sz="2800" dirty="0">
              <a:solidFill>
                <a:prstClr val="black"/>
              </a:solidFill>
              <a:latin typeface="新細明體" panose="02020500000000000000" pitchFamily="18" charset="-120"/>
            </a:endParaRPr>
          </a:p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zh-TW" altLang="en-US" sz="2800" dirty="0">
                <a:solidFill>
                  <a:prstClr val="black"/>
                </a:solidFill>
                <a:latin typeface="新細明體" panose="02020500000000000000" pitchFamily="18" charset="-120"/>
              </a:rPr>
              <a:t>觀察左圖的兩對三角形！</a:t>
            </a:r>
            <a:endParaRPr lang="en-US" altLang="zh-TW" sz="2800" dirty="0">
              <a:solidFill>
                <a:prstClr val="black"/>
              </a:solidFill>
              <a:latin typeface="新細明體" panose="02020500000000000000" pitchFamily="18" charset="-120"/>
            </a:endParaRPr>
          </a:p>
          <a:p>
            <a:pPr algn="ctr">
              <a:lnSpc>
                <a:spcPct val="90000"/>
              </a:lnSpc>
              <a:spcBef>
                <a:spcPts val="1000"/>
              </a:spcBef>
            </a:pPr>
            <a:endParaRPr lang="en-US" altLang="zh-TW" sz="2400" dirty="0">
              <a:solidFill>
                <a:srgbClr val="002060"/>
              </a:solidFill>
            </a:endParaRPr>
          </a:p>
        </p:txBody>
      </p:sp>
      <p:pic>
        <p:nvPicPr>
          <p:cNvPr id="15" name="內容版面配置區 7">
            <a:extLst>
              <a:ext uri="{FF2B5EF4-FFF2-40B4-BE49-F238E27FC236}">
                <a16:creationId xmlns:a16="http://schemas.microsoft.com/office/drawing/2014/main" xmlns="" id="{92E9FBD7-BF90-4B6F-8D4D-B115F6ED273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142" b="89886" l="11533" r="89343">
                        <a14:foregroundMark x1="50495" y1="13537" x2="50511" y2="13703"/>
                        <a14:foregroundMark x1="49364" y1="13624" x2="49343" y2="14519"/>
                        <a14:foregroundMark x1="30657" y1="13051" x2="45083" y2="11676"/>
                        <a14:foregroundMark x1="54355" y1="11720" x2="68321" y2="13051"/>
                        <a14:foregroundMark x1="44526" y1="17945" x2="36642" y2="19250"/>
                        <a14:foregroundMark x1="44088" y1="13499" x2="42044" y2="14029"/>
                        <a14:foregroundMark x1="42044" y1="14029" x2="51679" y2="13377"/>
                        <a14:foregroundMark x1="51465" y1="13462" x2="37664" y2="18923"/>
                        <a14:foregroundMark x1="37664" y1="18923" x2="47445" y2="18597"/>
                        <a14:foregroundMark x1="47445" y1="18597" x2="55912" y2="19902"/>
                        <a14:foregroundMark x1="55912" y1="19902" x2="50657" y2="25449"/>
                        <a14:foregroundMark x1="42774" y1="20881" x2="45693" y2="36215"/>
                        <a14:foregroundMark x1="45693" y1="36215" x2="46569" y2="37520"/>
                        <a14:foregroundMark x1="44234" y1="22512" x2="46131" y2="34258"/>
                        <a14:foregroundMark x1="46131" y1="34258" x2="50365" y2="44372"/>
                        <a14:foregroundMark x1="50365" y1="44372" x2="51241" y2="44861"/>
                        <a14:foregroundMark x1="56642" y1="23002" x2="53285" y2="30832"/>
                        <a14:foregroundMark x1="49927" y1="53997" x2="44380" y2="66558"/>
                        <a14:foregroundMark x1="52847" y1="63132" x2="54161" y2="76020"/>
                        <a14:foregroundMark x1="54161" y1="76020" x2="55036" y2="76998"/>
                        <a14:foregroundMark x1="40438" y1="76672" x2="42336" y2="77651"/>
                        <a14:foregroundMark x1="52993" y1="74715" x2="48613" y2="77651"/>
                        <a14:foregroundMark x1="48321" y1="75693" x2="40584" y2="79935"/>
                        <a14:foregroundMark x1="64380" y1="82871" x2="58978" y2="83361"/>
                        <a14:foregroundMark x1="12847" y1="49429" x2="12847" y2="49429"/>
                        <a14:foregroundMark x1="11971" y1="49592" x2="11533" y2="50245"/>
                        <a14:foregroundMark x1="62190" y1="58401" x2="62190" y2="58401"/>
                        <a14:foregroundMark x1="54745" y1="72757" x2="54745" y2="72757"/>
                        <a14:foregroundMark x1="58978" y1="79119" x2="58978" y2="79119"/>
                        <a14:foregroundMark x1="60438" y1="83361" x2="60438" y2="83361"/>
                        <a14:foregroundMark x1="49343" y1="84666" x2="41460" y2="87276"/>
                        <a14:foregroundMark x1="41460" y1="87276" x2="32993" y2="86297"/>
                        <a14:foregroundMark x1="32993" y1="86297" x2="61606" y2="83687"/>
                        <a14:foregroundMark x1="61606" y1="83687" x2="44234" y2="85481"/>
                        <a14:foregroundMark x1="85547" y1="45351" x2="89343" y2="51223"/>
                        <a14:foregroundMark x1="89197" y1="50082" x2="88467" y2="52365"/>
                        <a14:backgroundMark x1="45401" y1="11093" x2="53869" y2="10440"/>
                        <a14:backgroundMark x1="53869" y1="10440" x2="48905" y2="4894"/>
                        <a14:backgroundMark x1="49781" y1="2121" x2="50657" y2="5220"/>
                        <a14:backgroundMark x1="49197" y1="2936" x2="49197" y2="2936"/>
                        <a14:backgroundMark x1="49197" y1="2936" x2="49781" y2="6525"/>
                        <a14:backgroundMark x1="49051" y1="326" x2="50803" y2="6362"/>
                        <a14:backgroundMark x1="48029" y1="5710" x2="50949" y2="7667"/>
                      </a14:backgroundRemoval>
                    </a14:imgEffect>
                  </a14:imgLayer>
                </a14:imgProps>
              </a:ext>
            </a:extLst>
          </a:blip>
          <a:srcRect l="5184" r="5314" b="-3"/>
          <a:stretch/>
        </p:blipFill>
        <p:spPr>
          <a:xfrm>
            <a:off x="383892" y="1314626"/>
            <a:ext cx="5178249" cy="5178249"/>
          </a:xfrm>
          <a:custGeom>
            <a:avLst/>
            <a:gdLst/>
            <a:ahLst/>
            <a:cxnLst/>
            <a:rect l="l" t="t" r="r" b="b"/>
            <a:pathLst>
              <a:path w="3741748" h="3741748">
                <a:moveTo>
                  <a:pt x="1870874" y="0"/>
                </a:moveTo>
                <a:cubicBezTo>
                  <a:pt x="2904129" y="0"/>
                  <a:pt x="3741748" y="837619"/>
                  <a:pt x="3741748" y="1870874"/>
                </a:cubicBezTo>
                <a:cubicBezTo>
                  <a:pt x="3741748" y="2904129"/>
                  <a:pt x="2904129" y="3741748"/>
                  <a:pt x="1870874" y="3741748"/>
                </a:cubicBezTo>
                <a:cubicBezTo>
                  <a:pt x="837619" y="3741748"/>
                  <a:pt x="0" y="2904129"/>
                  <a:pt x="0" y="1870874"/>
                </a:cubicBezTo>
                <a:cubicBezTo>
                  <a:pt x="0" y="837619"/>
                  <a:pt x="837619" y="0"/>
                  <a:pt x="1870874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07180148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20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6" dur="20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00589F6D-3377-4FA8-9AD9-F1B8DE981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7336" y="365125"/>
            <a:ext cx="9336464" cy="1325563"/>
          </a:xfrm>
        </p:spPr>
        <p:txBody>
          <a:bodyPr/>
          <a:lstStyle/>
          <a:p>
            <a:r>
              <a:rPr lang="zh-TW" altLang="en-US" dirty="0"/>
              <a:t>開炸！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xmlns="" id="{3DB6471B-0CD7-4481-9183-D8596B223E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996233" cy="4351338"/>
              </a:xfrm>
            </p:spPr>
            <p:txBody>
              <a:bodyPr/>
              <a:lstStyle/>
              <a:p>
                <a:pPr marL="0" indent="0">
                  <a:spcAft>
                    <a:spcPts val="0"/>
                  </a:spcAft>
                  <a:buNone/>
                </a:pPr>
                <a:r>
                  <a:rPr lang="zh-TW" altLang="en-US" kern="100" dirty="0">
                    <a:latin typeface="Cambria" panose="02040503050406030204" pitchFamily="18" charset="0"/>
                    <a:cs typeface="Times New Roman" panose="02020603050405020304" pitchFamily="18" charset="0"/>
                  </a:rPr>
                  <a:t>如右是</a:t>
                </a:r>
                <a:r>
                  <a:rPr lang="zh-TW" altLang="zh-TW" kern="100" dirty="0">
                    <a:latin typeface="Cambria" panose="02040503050406030204" pitchFamily="18" charset="0"/>
                    <a:cs typeface="Times New Roman" panose="02020603050405020304" pitchFamily="18" charset="0"/>
                  </a:rPr>
                  <a:t>示意圖，其中</a:t>
                </a:r>
                <a:r>
                  <a:rPr lang="en-US" altLang="zh-TW" kern="100" dirty="0"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N=6</a:t>
                </a:r>
                <a:r>
                  <a:rPr lang="zh-TW" altLang="en-US" kern="100" dirty="0">
                    <a:latin typeface="Cambria" panose="02040503050406030204" pitchFamily="18" charset="0"/>
                    <a:cs typeface="Times New Roman" panose="02020603050405020304" pitchFamily="18" charset="0"/>
                  </a:rPr>
                  <a:t>：</a:t>
                </a:r>
                <a:endParaRPr lang="en-US" altLang="zh-TW" kern="100" dirty="0">
                  <a:latin typeface="Cambria" panose="02040503050406030204" pitchFamily="18" charset="0"/>
                  <a:ea typeface="Cambria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spcAft>
                    <a:spcPts val="0"/>
                  </a:spcAft>
                  <a:buNone/>
                </a:pPr>
                <a:r>
                  <a:rPr lang="zh-TW" altLang="en-US" kern="100" dirty="0">
                    <a:latin typeface="Cambria" panose="02040503050406030204" pitchFamily="18" charset="0"/>
                    <a:cs typeface="Times New Roman" panose="02020603050405020304" pitchFamily="18" charset="0"/>
                  </a:rPr>
                  <a:t>由右下角的圖可以發現</a:t>
                </a:r>
                <a:r>
                  <a:rPr lang="en-US" altLang="zh-TW" kern="100" dirty="0"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AB</a:t>
                </a:r>
                <a:r>
                  <a:rPr lang="zh-TW" altLang="en-US" kern="100" dirty="0">
                    <a:latin typeface="Cambria" panose="02040503050406030204" pitchFamily="18" charset="0"/>
                    <a:cs typeface="Times New Roman" panose="02020603050405020304" pitchFamily="18" charset="0"/>
                  </a:rPr>
                  <a:t>的斜率為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𝑡𝑎𝑛</m:t>
                        </m:r>
                      </m:fName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(</m:t>
                        </m:r>
                      </m:e>
                    </m:func>
                    <m:r>
                      <a:rPr lang="en-US" altLang="zh-TW" i="1">
                        <a:latin typeface="Cambria Math" panose="02040503050406030204" pitchFamily="18" charset="0"/>
                      </a:rPr>
                      <m:t>9</m:t>
                    </m:r>
                    <m:sSup>
                      <m:sSupPr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𝑜</m:t>
                        </m:r>
                      </m:sup>
                    </m:sSup>
                    <m:r>
                      <a:rPr lang="en-US" altLang="zh-TW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r>
                      <a:rPr lang="en-US" altLang="zh-TW" i="1">
                        <a:latin typeface="Cambria Math" panose="02040503050406030204" pitchFamily="18" charset="0"/>
                      </a:rPr>
                      <m:t>)=</m:t>
                    </m:r>
                    <m:func>
                      <m:funcPr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𝑐𝑜𝑡</m:t>
                        </m:r>
                      </m:fName>
                      <m:e>
                        <m:f>
                          <m:fPr>
                            <m:ctrlPr>
                              <a:rPr lang="zh-TW" altLang="zh-TW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</m:e>
                    </m:func>
                  </m:oMath>
                </a14:m>
                <a:endParaRPr lang="en-US" altLang="zh-TW" kern="100" dirty="0">
                  <a:latin typeface="Cambria" panose="02040503050406030204" pitchFamily="18" charset="0"/>
                  <a:ea typeface="Cambria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spcAft>
                    <a:spcPts val="0"/>
                  </a:spcAft>
                  <a:buNone/>
                </a:pPr>
                <a:r>
                  <a:rPr lang="en-US" altLang="zh-TW" kern="100" dirty="0"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zh-TW" altLang="en-US" kern="100" dirty="0">
                    <a:latin typeface="Cambria" panose="02040503050406030204" pitchFamily="18" charset="0"/>
                    <a:cs typeface="Times New Roman" panose="02020603050405020304" pitchFamily="18" charset="0"/>
                  </a:rPr>
                  <a:t>點座標為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(−</m:t>
                    </m:r>
                    <m:func>
                      <m:funcPr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𝑠𝑒𝑐</m:t>
                        </m:r>
                      </m:fName>
                      <m:e>
                        <m:f>
                          <m:fPr>
                            <m:ctrlPr>
                              <a:rPr lang="zh-TW" altLang="zh-TW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</m:e>
                    </m:func>
                    <m:r>
                      <a:rPr lang="en-US" altLang="zh-TW" i="1">
                        <a:latin typeface="Cambria Math" panose="02040503050406030204" pitchFamily="18" charset="0"/>
                      </a:rPr>
                      <m:t>,0)</m:t>
                    </m:r>
                  </m:oMath>
                </a14:m>
                <a:endParaRPr lang="en-US" altLang="zh-TW" kern="100" dirty="0">
                  <a:latin typeface="Cambria" panose="02040503050406030204" pitchFamily="18" charset="0"/>
                  <a:ea typeface="Cambria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zh-TW" altLang="en-US" dirty="0">
                    <a:latin typeface="Cambria" panose="02040503050406030204" pitchFamily="18" charset="0"/>
                  </a:rPr>
                  <a:t>因</a:t>
                </a:r>
                <a14:m>
                  <m:oMath xmlns:m="http://schemas.openxmlformats.org/officeDocument/2006/math">
                    <m:r>
                      <a:rPr lang="zh-TW" altLang="en-US" i="1">
                        <a:latin typeface="Cambria Math" panose="02040503050406030204" pitchFamily="18" charset="0"/>
                      </a:rPr>
                      <m:t>此</m:t>
                    </m:r>
                  </m:oMath>
                </a14:m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𝐴𝐵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zh-TW" altLang="zh-TW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𝑐𝑜𝑡</m:t>
                          </m:r>
                        </m:fName>
                        <m:e>
                          <m:f>
                            <m:fPr>
                              <m:ctrlPr>
                                <a:rPr lang="zh-TW" altLang="zh-TW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</m:e>
                      </m:func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zh-TW" altLang="zh-TW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𝑐𝑠𝑐</m:t>
                          </m:r>
                        </m:fName>
                        <m:e>
                          <m:f>
                            <m:fPr>
                              <m:ctrlPr>
                                <a:rPr lang="zh-TW" altLang="zh-TW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𝐶𝐷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zh-TW" altLang="zh-TW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𝑐𝑜𝑡</m:t>
                          </m:r>
                        </m:fName>
                        <m:e>
                          <m:f>
                            <m:fPr>
                              <m:ctrlPr>
                                <a:rPr lang="zh-TW" altLang="zh-TW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</m:e>
                      </m:func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zh-TW" altLang="zh-TW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𝑐𝑠𝑐</m:t>
                          </m:r>
                        </m:fName>
                        <m:e>
                          <m:f>
                            <m:fPr>
                              <m:ctrlPr>
                                <a:rPr lang="zh-TW" altLang="zh-TW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zh-TW" altLang="en-US" dirty="0"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3DB6471B-0CD7-4481-9183-D8596B223E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996233" cy="4351338"/>
              </a:xfrm>
              <a:blipFill rotWithShape="0">
                <a:blip r:embed="rId3"/>
                <a:stretch>
                  <a:fillRect l="-2136" t="-252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圖片 3">
            <a:extLst>
              <a:ext uri="{FF2B5EF4-FFF2-40B4-BE49-F238E27FC236}">
                <a16:creationId xmlns:a16="http://schemas.microsoft.com/office/drawing/2014/main" xmlns="" id="{D147E1D9-B54B-4491-A3D7-A278910EB0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749" b="98045" l="4048" r="95000">
                        <a14:foregroundMark x1="25000" y1="9777" x2="30952" y2="9218"/>
                        <a14:foregroundMark x1="27619" y1="5307" x2="26190" y2="4749"/>
                        <a14:foregroundMark x1="10000" y1="39106" x2="4048" y2="49441"/>
                        <a14:foregroundMark x1="4048" y1="49441" x2="9048" y2="49162"/>
                        <a14:foregroundMark x1="87143" y1="50559" x2="90476" y2="62570"/>
                        <a14:foregroundMark x1="90476" y1="62570" x2="90000" y2="63687"/>
                        <a14:foregroundMark x1="93333" y1="50838" x2="95476" y2="53073"/>
                        <a14:foregroundMark x1="72857" y1="93575" x2="75476" y2="93575"/>
                        <a14:foregroundMark x1="73571" y1="98045" x2="73810" y2="96648"/>
                        <a14:foregroundMark x1="4524" y1="50000" x2="5714" y2="51117"/>
                        <a14:foregroundMark x1="86190" y1="73184" x2="85238" y2="7402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566473" y="1922901"/>
            <a:ext cx="4481798" cy="3820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90306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xmlns="" id="{542B18EA-8B61-4F5F-9F91-A2DD082C61A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zh-TW" altLang="en-US" dirty="0">
                    <a:latin typeface="Cambria Math" panose="02040503050406030204" pitchFamily="18" charset="0"/>
                  </a:rPr>
                  <a:t>若設金</a:t>
                </a:r>
                <a:r>
                  <a:rPr lang="en-US" altLang="zh-TW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n</a:t>
                </a:r>
                <a:r>
                  <a:rPr lang="zh-TW" altLang="en-US" dirty="0">
                    <a:latin typeface="Cambria Math" panose="02040503050406030204" pitchFamily="18" charset="0"/>
                  </a:rPr>
                  <a:t>點為</a:t>
                </a:r>
                <a:r>
                  <a:rPr lang="en-US" altLang="zh-TW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</a:t>
                </a:r>
                <a:r>
                  <a:rPr lang="en-US" altLang="zh-TW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a,b</a:t>
                </a:r>
                <a:r>
                  <a:rPr lang="en-US" altLang="zh-TW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  <a:r>
                  <a:rPr lang="zh-TW" altLang="en-US" dirty="0">
                    <a:latin typeface="Cambria Math" panose="02040503050406030204" pitchFamily="18" charset="0"/>
                  </a:rPr>
                  <a:t>，則他到兩邊的距離為</a:t>
                </a:r>
                <a:endParaRPr lang="en-US" altLang="zh-TW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altLang="zh-TW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TW" altLang="zh-TW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func>
                            <m:funcPr>
                              <m:ctrlPr>
                                <a:rPr lang="zh-TW" altLang="zh-TW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𝑐𝑜𝑡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zh-TW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</m:t>
                                  </m:r>
                                </m:den>
                              </m:f>
                            </m:e>
                          </m:func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±</m:t>
                          </m:r>
                          <m:func>
                            <m:funcPr>
                              <m:ctrlPr>
                                <a:rPr lang="zh-TW" altLang="zh-TW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𝑐𝑠𝑐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zh-TW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</m:t>
                                  </m:r>
                                </m:den>
                              </m:f>
                            </m:e>
                          </m:func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zh-TW" altLang="zh-TW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1+</m:t>
                              </m:r>
                              <m:func>
                                <m:funcPr>
                                  <m:ctrlPr>
                                    <a:rPr lang="zh-TW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p>
                                    <m:sSupPr>
                                      <m:ctrlPr>
                                        <a:rPr lang="zh-TW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𝑐𝑜𝑡</m:t>
                                      </m:r>
                                    </m:e>
                                    <m:sup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fName>
                                <m:e>
                                  <m:f>
                                    <m:fPr>
                                      <m:ctrlPr>
                                        <a:rPr lang="zh-TW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𝜋</m:t>
                                      </m:r>
                                    </m:num>
                                    <m:den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𝑁</m:t>
                                      </m:r>
                                    </m:den>
                                  </m:f>
                                </m:e>
                              </m:func>
                            </m:e>
                          </m:rad>
                        </m:den>
                      </m:f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TW" altLang="zh-TW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func>
                            <m:funcPr>
                              <m:ctrlPr>
                                <a:rPr lang="zh-TW" altLang="zh-TW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𝑐𝑜𝑡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zh-TW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</m:t>
                                  </m:r>
                                </m:den>
                              </m:f>
                            </m:e>
                          </m:func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±</m:t>
                          </m:r>
                          <m:func>
                            <m:funcPr>
                              <m:ctrlPr>
                                <a:rPr lang="zh-TW" altLang="zh-TW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𝑐𝑠𝑐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zh-TW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</m:t>
                                  </m:r>
                                </m:den>
                              </m:f>
                            </m:e>
                          </m:func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</m:num>
                        <m:den>
                          <m:func>
                            <m:funcPr>
                              <m:ctrlPr>
                                <a:rPr lang="zh-TW" altLang="zh-TW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𝑐𝑠𝑐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zh-TW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</m:t>
                                  </m:r>
                                </m:den>
                              </m:f>
                            </m:e>
                          </m:func>
                        </m:den>
                      </m:f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zh-TW" altLang="zh-TW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𝑠𝑖𝑛</m:t>
                          </m:r>
                        </m:fName>
                        <m:e>
                          <m:f>
                            <m:fPr>
                              <m:ctrlPr>
                                <a:rPr lang="zh-TW" altLang="zh-TW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</m:e>
                      </m:func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func>
                        <m:funcPr>
                          <m:ctrlPr>
                            <a:rPr lang="zh-TW" altLang="zh-TW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𝑐𝑜𝑡</m:t>
                          </m:r>
                        </m:fName>
                        <m:e>
                          <m:f>
                            <m:fPr>
                              <m:ctrlPr>
                                <a:rPr lang="zh-TW" altLang="zh-TW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</m:e>
                      </m:func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±</m:t>
                      </m:r>
                      <m:func>
                        <m:funcPr>
                          <m:ctrlPr>
                            <a:rPr lang="zh-TW" altLang="zh-TW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𝑐𝑠𝑐</m:t>
                          </m:r>
                        </m:fName>
                        <m:e>
                          <m:f>
                            <m:fPr>
                              <m:ctrlPr>
                                <a:rPr lang="zh-TW" altLang="zh-TW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</m:e>
                      </m:func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US" altLang="zh-TW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zh-TW" altLang="en-US" dirty="0">
                    <a:latin typeface="Cambria Math" panose="02040503050406030204" pitchFamily="18" charset="0"/>
                  </a:rPr>
                  <a:t>因此我們可以發現</a:t>
                </a:r>
                <a:endParaRPr lang="en-US" altLang="zh-TW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func>
                        <m:funcPr>
                          <m:ctrlPr>
                            <a:rPr lang="zh-TW" altLang="zh-TW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𝑐𝑜𝑠</m:t>
                          </m:r>
                        </m:fName>
                        <m:e>
                          <m:f>
                            <m:fPr>
                              <m:ctrlPr>
                                <a:rPr lang="zh-TW" altLang="zh-TW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</m:e>
                      </m:func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func>
                        <m:funcPr>
                          <m:ctrlPr>
                            <a:rPr lang="zh-TW" altLang="zh-TW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𝑠𝑖𝑛</m:t>
                          </m:r>
                        </m:fName>
                        <m:e>
                          <m:f>
                            <m:fPr>
                              <m:ctrlPr>
                                <a:rPr lang="zh-TW" altLang="zh-TW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</m:e>
                      </m:func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zh-TW" altLang="zh-TW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542B18EA-8B61-4F5F-9F91-A2DD082C61A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217" t="-252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289196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5_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1023</Words>
  <Application>Microsoft Office PowerPoint</Application>
  <PresentationFormat>寬螢幕</PresentationFormat>
  <Paragraphs>222</Paragraphs>
  <Slides>36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3</vt:i4>
      </vt:variant>
      <vt:variant>
        <vt:lpstr>投影片標題</vt:lpstr>
      </vt:variant>
      <vt:variant>
        <vt:i4>36</vt:i4>
      </vt:variant>
    </vt:vector>
  </HeadingPairs>
  <TitlesOfParts>
    <vt:vector size="46" baseType="lpstr">
      <vt:lpstr>新細明體</vt:lpstr>
      <vt:lpstr>Arial</vt:lpstr>
      <vt:lpstr>Calibri</vt:lpstr>
      <vt:lpstr>Calibri Light</vt:lpstr>
      <vt:lpstr>Cambria</vt:lpstr>
      <vt:lpstr>Cambria Math</vt:lpstr>
      <vt:lpstr>Times New Roman</vt:lpstr>
      <vt:lpstr>Office 佈景主題</vt:lpstr>
      <vt:lpstr>5_Office 佈景主題</vt:lpstr>
      <vt:lpstr>1_Office 佈景主題</vt:lpstr>
      <vt:lpstr>PowerPoint 簡報</vt:lpstr>
      <vt:lpstr>什麼是金n點？</vt:lpstr>
      <vt:lpstr>PowerPoint 簡報</vt:lpstr>
      <vt:lpstr>觀察：</vt:lpstr>
      <vt:lpstr>發想：</vt:lpstr>
      <vt:lpstr>沒空導的引理：</vt:lpstr>
      <vt:lpstr>PowerPoint 簡報</vt:lpstr>
      <vt:lpstr>開炸！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再次開炸！</vt:lpstr>
      <vt:lpstr>PowerPoint 簡報</vt:lpstr>
      <vt:lpstr>PowerPoint 簡報</vt:lpstr>
      <vt:lpstr>PowerPoint 簡報</vt:lpstr>
      <vt:lpstr>關於前兩頁的a=0的case (´・ω・`)</vt:lpstr>
      <vt:lpstr>Case 3：正3,4,6邊形 </vt:lpstr>
      <vt:lpstr>Case 3-1：三角形</vt:lpstr>
      <vt:lpstr>Case 3-2：正方形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三角形與正六邊形</vt:lpstr>
      <vt:lpstr>PowerPoint 簡報</vt:lpstr>
      <vt:lpstr>PowerPoint 簡報</vt:lpstr>
      <vt:lpstr>PowerPoint 簡報</vt:lpstr>
      <vt:lpstr>謝謝大家的聆聽！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Microsoft account</dc:creator>
  <cp:lastModifiedBy>Microsoft account</cp:lastModifiedBy>
  <cp:revision>15</cp:revision>
  <dcterms:created xsi:type="dcterms:W3CDTF">2020-06-15T08:06:40Z</dcterms:created>
  <dcterms:modified xsi:type="dcterms:W3CDTF">2020-06-15T08:22:12Z</dcterms:modified>
</cp:coreProperties>
</file>