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CEF3-2351-4599-BFF5-E5392A0B7710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E283-C1C5-4C87-9231-20C800EC4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9CFDC-7F8A-48D3-AC47-408267D68836}" type="slidenum">
              <a:rPr lang="zh-TW" altLang="en-US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4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9CFDC-7F8A-48D3-AC47-408267D68836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9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FC10-E597-48F4-A431-D74141C450AD}" type="slidenum">
              <a:rPr lang="zh-TW" altLang="en-US" smtClean="0">
                <a:solidFill>
                  <a:prstClr val="black"/>
                </a:solidFill>
              </a:rPr>
              <a:pPr/>
              <a:t>31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9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8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7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2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6" y="2906720"/>
            <a:ext cx="10363200" cy="150018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4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988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82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77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71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65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60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5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199"/>
            <a:ext cx="5384800" cy="452596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199"/>
            <a:ext cx="5384800" cy="452596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5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9430" indent="0">
              <a:buNone/>
              <a:defRPr sz="2200" b="1"/>
            </a:lvl2pPr>
            <a:lvl3pPr marL="998861" indent="0">
              <a:buNone/>
              <a:defRPr sz="2100" b="1"/>
            </a:lvl3pPr>
            <a:lvl4pPr marL="1498290" indent="0">
              <a:buNone/>
              <a:defRPr sz="1800" b="1"/>
            </a:lvl4pPr>
            <a:lvl5pPr marL="1997723" indent="0">
              <a:buNone/>
              <a:defRPr sz="1800" b="1"/>
            </a:lvl5pPr>
            <a:lvl6pPr marL="2497151" indent="0">
              <a:buNone/>
              <a:defRPr sz="1800" b="1"/>
            </a:lvl6pPr>
            <a:lvl7pPr marL="2996584" indent="0">
              <a:buNone/>
              <a:defRPr sz="1800" b="1"/>
            </a:lvl7pPr>
            <a:lvl8pPr marL="3496014" indent="0">
              <a:buNone/>
              <a:defRPr sz="1800" b="1"/>
            </a:lvl8pPr>
            <a:lvl9pPr marL="3995445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80"/>
            <a:ext cx="5386917" cy="395128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9430" indent="0">
              <a:buNone/>
              <a:defRPr sz="2200" b="1"/>
            </a:lvl2pPr>
            <a:lvl3pPr marL="998861" indent="0">
              <a:buNone/>
              <a:defRPr sz="2100" b="1"/>
            </a:lvl3pPr>
            <a:lvl4pPr marL="1498290" indent="0">
              <a:buNone/>
              <a:defRPr sz="1800" b="1"/>
            </a:lvl4pPr>
            <a:lvl5pPr marL="1997723" indent="0">
              <a:buNone/>
              <a:defRPr sz="1800" b="1"/>
            </a:lvl5pPr>
            <a:lvl6pPr marL="2497151" indent="0">
              <a:buNone/>
              <a:defRPr sz="1800" b="1"/>
            </a:lvl6pPr>
            <a:lvl7pPr marL="2996584" indent="0">
              <a:buNone/>
              <a:defRPr sz="1800" b="1"/>
            </a:lvl7pPr>
            <a:lvl8pPr marL="3496014" indent="0">
              <a:buNone/>
              <a:defRPr sz="1800" b="1"/>
            </a:lvl8pPr>
            <a:lvl9pPr marL="3995445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1" y="2174880"/>
            <a:ext cx="5389033" cy="395128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0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0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7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5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6" cy="585311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9"/>
            <a:ext cx="401108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99430" indent="0">
              <a:buNone/>
              <a:defRPr sz="1300"/>
            </a:lvl2pPr>
            <a:lvl3pPr marL="998861" indent="0">
              <a:buNone/>
              <a:defRPr sz="1200"/>
            </a:lvl3pPr>
            <a:lvl4pPr marL="1498290" indent="0">
              <a:buNone/>
              <a:defRPr sz="900"/>
            </a:lvl4pPr>
            <a:lvl5pPr marL="1997723" indent="0">
              <a:buNone/>
              <a:defRPr sz="900"/>
            </a:lvl5pPr>
            <a:lvl6pPr marL="2497151" indent="0">
              <a:buNone/>
              <a:defRPr sz="900"/>
            </a:lvl6pPr>
            <a:lvl7pPr marL="2996584" indent="0">
              <a:buNone/>
              <a:defRPr sz="900"/>
            </a:lvl7pPr>
            <a:lvl8pPr marL="3496014" indent="0">
              <a:buNone/>
              <a:defRPr sz="900"/>
            </a:lvl8pPr>
            <a:lvl9pPr marL="399544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97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499430" indent="0">
              <a:buNone/>
              <a:defRPr sz="3100"/>
            </a:lvl2pPr>
            <a:lvl3pPr marL="998861" indent="0">
              <a:buNone/>
              <a:defRPr sz="2700"/>
            </a:lvl3pPr>
            <a:lvl4pPr marL="1498290" indent="0">
              <a:buNone/>
              <a:defRPr sz="2200"/>
            </a:lvl4pPr>
            <a:lvl5pPr marL="1997723" indent="0">
              <a:buNone/>
              <a:defRPr sz="2200"/>
            </a:lvl5pPr>
            <a:lvl6pPr marL="2497151" indent="0">
              <a:buNone/>
              <a:defRPr sz="2200"/>
            </a:lvl6pPr>
            <a:lvl7pPr marL="2996584" indent="0">
              <a:buNone/>
              <a:defRPr sz="2200"/>
            </a:lvl7pPr>
            <a:lvl8pPr marL="3496014" indent="0">
              <a:buNone/>
              <a:defRPr sz="2200"/>
            </a:lvl8pPr>
            <a:lvl9pPr marL="3995445" indent="0">
              <a:buNone/>
              <a:defRPr sz="22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4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99430" indent="0">
              <a:buNone/>
              <a:defRPr sz="1300"/>
            </a:lvl2pPr>
            <a:lvl3pPr marL="998861" indent="0">
              <a:buNone/>
              <a:defRPr sz="1200"/>
            </a:lvl3pPr>
            <a:lvl4pPr marL="1498290" indent="0">
              <a:buNone/>
              <a:defRPr sz="900"/>
            </a:lvl4pPr>
            <a:lvl5pPr marL="1997723" indent="0">
              <a:buNone/>
              <a:defRPr sz="900"/>
            </a:lvl5pPr>
            <a:lvl6pPr marL="2497151" indent="0">
              <a:buNone/>
              <a:defRPr sz="900"/>
            </a:lvl6pPr>
            <a:lvl7pPr marL="2996584" indent="0">
              <a:buNone/>
              <a:defRPr sz="900"/>
            </a:lvl7pPr>
            <a:lvl8pPr marL="3496014" indent="0">
              <a:buNone/>
              <a:defRPr sz="900"/>
            </a:lvl8pPr>
            <a:lvl9pPr marL="399544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5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7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8"/>
            <a:ext cx="8026400" cy="585152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7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5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9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6" y="2906720"/>
            <a:ext cx="10363200" cy="150018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4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988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82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77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71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65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60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5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60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199"/>
            <a:ext cx="5384800" cy="452596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199"/>
            <a:ext cx="5384800" cy="452596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55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9430" indent="0">
              <a:buNone/>
              <a:defRPr sz="2200" b="1"/>
            </a:lvl2pPr>
            <a:lvl3pPr marL="998861" indent="0">
              <a:buNone/>
              <a:defRPr sz="2100" b="1"/>
            </a:lvl3pPr>
            <a:lvl4pPr marL="1498290" indent="0">
              <a:buNone/>
              <a:defRPr sz="1800" b="1"/>
            </a:lvl4pPr>
            <a:lvl5pPr marL="1997723" indent="0">
              <a:buNone/>
              <a:defRPr sz="1800" b="1"/>
            </a:lvl5pPr>
            <a:lvl6pPr marL="2497151" indent="0">
              <a:buNone/>
              <a:defRPr sz="1800" b="1"/>
            </a:lvl6pPr>
            <a:lvl7pPr marL="2996584" indent="0">
              <a:buNone/>
              <a:defRPr sz="1800" b="1"/>
            </a:lvl7pPr>
            <a:lvl8pPr marL="3496014" indent="0">
              <a:buNone/>
              <a:defRPr sz="1800" b="1"/>
            </a:lvl8pPr>
            <a:lvl9pPr marL="3995445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80"/>
            <a:ext cx="5386917" cy="395128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9430" indent="0">
              <a:buNone/>
              <a:defRPr sz="2200" b="1"/>
            </a:lvl2pPr>
            <a:lvl3pPr marL="998861" indent="0">
              <a:buNone/>
              <a:defRPr sz="2100" b="1"/>
            </a:lvl3pPr>
            <a:lvl4pPr marL="1498290" indent="0">
              <a:buNone/>
              <a:defRPr sz="1800" b="1"/>
            </a:lvl4pPr>
            <a:lvl5pPr marL="1997723" indent="0">
              <a:buNone/>
              <a:defRPr sz="1800" b="1"/>
            </a:lvl5pPr>
            <a:lvl6pPr marL="2497151" indent="0">
              <a:buNone/>
              <a:defRPr sz="1800" b="1"/>
            </a:lvl6pPr>
            <a:lvl7pPr marL="2996584" indent="0">
              <a:buNone/>
              <a:defRPr sz="1800" b="1"/>
            </a:lvl7pPr>
            <a:lvl8pPr marL="3496014" indent="0">
              <a:buNone/>
              <a:defRPr sz="1800" b="1"/>
            </a:lvl8pPr>
            <a:lvl9pPr marL="3995445" indent="0">
              <a:buNone/>
              <a:defRPr sz="18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1" y="2174880"/>
            <a:ext cx="5389033" cy="395128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25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55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93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5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6" cy="585311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9"/>
            <a:ext cx="401108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99430" indent="0">
              <a:buNone/>
              <a:defRPr sz="1300"/>
            </a:lvl2pPr>
            <a:lvl3pPr marL="998861" indent="0">
              <a:buNone/>
              <a:defRPr sz="1200"/>
            </a:lvl3pPr>
            <a:lvl4pPr marL="1498290" indent="0">
              <a:buNone/>
              <a:defRPr sz="900"/>
            </a:lvl4pPr>
            <a:lvl5pPr marL="1997723" indent="0">
              <a:buNone/>
              <a:defRPr sz="900"/>
            </a:lvl5pPr>
            <a:lvl6pPr marL="2497151" indent="0">
              <a:buNone/>
              <a:defRPr sz="900"/>
            </a:lvl6pPr>
            <a:lvl7pPr marL="2996584" indent="0">
              <a:buNone/>
              <a:defRPr sz="900"/>
            </a:lvl7pPr>
            <a:lvl8pPr marL="3496014" indent="0">
              <a:buNone/>
              <a:defRPr sz="900"/>
            </a:lvl8pPr>
            <a:lvl9pPr marL="399544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33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499430" indent="0">
              <a:buNone/>
              <a:defRPr sz="3100"/>
            </a:lvl2pPr>
            <a:lvl3pPr marL="998861" indent="0">
              <a:buNone/>
              <a:defRPr sz="2700"/>
            </a:lvl3pPr>
            <a:lvl4pPr marL="1498290" indent="0">
              <a:buNone/>
              <a:defRPr sz="2200"/>
            </a:lvl4pPr>
            <a:lvl5pPr marL="1997723" indent="0">
              <a:buNone/>
              <a:defRPr sz="2200"/>
            </a:lvl5pPr>
            <a:lvl6pPr marL="2497151" indent="0">
              <a:buNone/>
              <a:defRPr sz="2200"/>
            </a:lvl6pPr>
            <a:lvl7pPr marL="2996584" indent="0">
              <a:buNone/>
              <a:defRPr sz="2200"/>
            </a:lvl7pPr>
            <a:lvl8pPr marL="3496014" indent="0">
              <a:buNone/>
              <a:defRPr sz="2200"/>
            </a:lvl8pPr>
            <a:lvl9pPr marL="3995445" indent="0">
              <a:buNone/>
              <a:defRPr sz="22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4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99430" indent="0">
              <a:buNone/>
              <a:defRPr sz="1300"/>
            </a:lvl2pPr>
            <a:lvl3pPr marL="998861" indent="0">
              <a:buNone/>
              <a:defRPr sz="1200"/>
            </a:lvl3pPr>
            <a:lvl4pPr marL="1498290" indent="0">
              <a:buNone/>
              <a:defRPr sz="900"/>
            </a:lvl4pPr>
            <a:lvl5pPr marL="1997723" indent="0">
              <a:buNone/>
              <a:defRPr sz="900"/>
            </a:lvl5pPr>
            <a:lvl6pPr marL="2497151" indent="0">
              <a:buNone/>
              <a:defRPr sz="900"/>
            </a:lvl6pPr>
            <a:lvl7pPr marL="2996584" indent="0">
              <a:buNone/>
              <a:defRPr sz="900"/>
            </a:lvl7pPr>
            <a:lvl8pPr marL="3496014" indent="0">
              <a:buNone/>
              <a:defRPr sz="900"/>
            </a:lvl8pPr>
            <a:lvl9pPr marL="399544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13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6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8"/>
            <a:ext cx="8026400" cy="585152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7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8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1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1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1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1" y="274636"/>
            <a:ext cx="10972800" cy="1143000"/>
          </a:xfrm>
          <a:prstGeom prst="rect">
            <a:avLst/>
          </a:prstGeom>
        </p:spPr>
        <p:txBody>
          <a:bodyPr vert="horz" lIns="99906" tIns="49953" rIns="99906" bIns="49953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600199"/>
            <a:ext cx="10972800" cy="4525966"/>
          </a:xfrm>
          <a:prstGeom prst="rect">
            <a:avLst/>
          </a:prstGeom>
        </p:spPr>
        <p:txBody>
          <a:bodyPr vert="horz" lIns="99906" tIns="49953" rIns="99906" bIns="49953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1" y="6356361"/>
            <a:ext cx="2844800" cy="365122"/>
          </a:xfrm>
          <a:prstGeom prst="rect">
            <a:avLst/>
          </a:prstGeom>
        </p:spPr>
        <p:txBody>
          <a:bodyPr vert="horz" lIns="99906" tIns="49953" rIns="99906" bIns="4995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1" y="6356361"/>
            <a:ext cx="3860800" cy="365122"/>
          </a:xfrm>
          <a:prstGeom prst="rect">
            <a:avLst/>
          </a:prstGeom>
        </p:spPr>
        <p:txBody>
          <a:bodyPr vert="horz" lIns="99906" tIns="49953" rIns="99906" bIns="4995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1" y="6356361"/>
            <a:ext cx="2844800" cy="365122"/>
          </a:xfrm>
          <a:prstGeom prst="rect">
            <a:avLst/>
          </a:prstGeom>
        </p:spPr>
        <p:txBody>
          <a:bodyPr vert="horz" lIns="99906" tIns="49953" rIns="99906" bIns="4995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9886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574" indent="-374574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1575" indent="-312145" algn="l" defTabSz="998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577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007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7438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6868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6301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5729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5161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9430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8861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290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97723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97151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96584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014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5445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1" y="274636"/>
            <a:ext cx="10972800" cy="1143000"/>
          </a:xfrm>
          <a:prstGeom prst="rect">
            <a:avLst/>
          </a:prstGeom>
        </p:spPr>
        <p:txBody>
          <a:bodyPr vert="horz" lIns="99906" tIns="49953" rIns="99906" bIns="49953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600199"/>
            <a:ext cx="10972800" cy="4525966"/>
          </a:xfrm>
          <a:prstGeom prst="rect">
            <a:avLst/>
          </a:prstGeom>
        </p:spPr>
        <p:txBody>
          <a:bodyPr vert="horz" lIns="99906" tIns="49953" rIns="99906" bIns="49953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1" y="6356361"/>
            <a:ext cx="2844800" cy="365122"/>
          </a:xfrm>
          <a:prstGeom prst="rect">
            <a:avLst/>
          </a:prstGeom>
        </p:spPr>
        <p:txBody>
          <a:bodyPr vert="horz" lIns="99906" tIns="49953" rIns="99906" bIns="4995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9A9E-2E6B-438A-9DBC-88B1A65CFEE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1" y="6356361"/>
            <a:ext cx="3860800" cy="365122"/>
          </a:xfrm>
          <a:prstGeom prst="rect">
            <a:avLst/>
          </a:prstGeom>
        </p:spPr>
        <p:txBody>
          <a:bodyPr vert="horz" lIns="99906" tIns="49953" rIns="99906" bIns="4995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1" y="6356361"/>
            <a:ext cx="2844800" cy="365122"/>
          </a:xfrm>
          <a:prstGeom prst="rect">
            <a:avLst/>
          </a:prstGeom>
        </p:spPr>
        <p:txBody>
          <a:bodyPr vert="horz" lIns="99906" tIns="49953" rIns="99906" bIns="4995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B137-8DF0-437E-9D12-1B74C1D1668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9886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574" indent="-374574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1575" indent="-312145" algn="l" defTabSz="998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577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007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7438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6868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6301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5729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5161" indent="-249716" algn="l" defTabSz="998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9430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8861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290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97723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97151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96584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014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5445" algn="l" defTabSz="9988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371600" y="728897"/>
            <a:ext cx="944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轉彎數的探討</a:t>
            </a:r>
            <a:endParaRPr lang="zh-TW" altLang="en-US" sz="280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524000" y="3280612"/>
            <a:ext cx="9144000" cy="221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8861">
              <a:lnSpc>
                <a:spcPct val="100000"/>
              </a:lnSpc>
              <a:spcBef>
                <a:spcPct val="20000"/>
              </a:spcBef>
            </a:pPr>
            <a:r>
              <a:rPr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老師：</a:t>
            </a:r>
            <a:r>
              <a:rPr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尤貴弘老師</a:t>
            </a:r>
            <a:endParaRPr lang="en-US" altLang="zh-TW" b="1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98861">
              <a:lnSpc>
                <a:spcPct val="100000"/>
              </a:lnSpc>
              <a:spcBef>
                <a:spcPct val="20000"/>
              </a:spcBef>
            </a:pPr>
            <a:r>
              <a:rPr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227 27 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鄭百里</a:t>
            </a:r>
          </a:p>
        </p:txBody>
      </p:sp>
    </p:spTree>
    <p:extLst>
      <p:ext uri="{BB962C8B-B14F-4D97-AF65-F5344CB8AC3E}">
        <p14:creationId xmlns:p14="http://schemas.microsoft.com/office/powerpoint/2010/main" val="10724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484785"/>
                <a:ext cx="10968833" cy="5040560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kumimoji="1" lang="zh-TW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若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為偶數、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為奇數，且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zh-TW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&gt;</m:t>
                    </m:r>
                  </m:oMath>
                </a14:m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：</a:t>
                </a:r>
                <a:b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/>
                </a:r>
                <a:b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首先證明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不可能有任何一直行沒有轉角：</a:t>
                </a:r>
                <a: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/>
                </a:r>
                <a:b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</a:b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­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利用反證法，先假設若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有一直行沒有轉角，則該直行一定是被</a:t>
                </a:r>
                <a: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n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條橫線通過，然後再用一些線段把那些端點連接成一個迴圈。觀察那</a:t>
                </a:r>
                <a: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n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個橫線之左端點，由於</a:t>
                </a:r>
                <a: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n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為奇數，故那</a:t>
                </a:r>
                <a: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n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個左端點不能全部都被兩兩配對連接，一定會有至少一個橫線之左端點是跟另外一條橫線之右端點連接，可是該直行之所有格子都已經被那</a:t>
                </a:r>
                <a:r>
                  <a:rPr kumimoji="1" lang="en-US" altLang="zh-TW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n</a:t>
                </a:r>
                <a:r>
                  <a:rPr kumimoji="1" lang="zh-TW" altLang="en-US" sz="3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條橫線通過，代表無法畫出那段連接兩不同側之端點的路徑，因此「有一直行沒有轉角」假設不成立，故得證。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/>
                </a:r>
                <a:b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</a:b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/>
                </a:r>
                <a:b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</a:b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/>
                </a:r>
                <a:b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endParaRPr kumimoji="1" lang="en-US" altLang="zh-TW" sz="3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484785"/>
                <a:ext cx="10968833" cy="5040560"/>
              </a:xfrm>
              <a:blipFill>
                <a:blip r:embed="rId3"/>
                <a:stretch>
                  <a:fillRect l="-1056" t="-1574" r="-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7797" y="1484785"/>
            <a:ext cx="10968833" cy="5040560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itchFamily="65" charset="-120"/>
              </a:rPr>
              <a:t>所以</a:t>
            </a:r>
            <a:r>
              <a:rPr kumimoji="1" lang="zh-TW" altLang="en-US" sz="33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標楷體" pitchFamily="65" charset="-120"/>
              </a:rPr>
              <a:t>就可以推得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 charset="-120"/>
              </a:rPr>
              <a:t>沒有任何一個直行轉彎數為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 charset="-120"/>
              </a:rPr>
              <a:t>0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 charset="-120"/>
              </a:rPr>
              <a:t>，也就是每行都至少有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 charset="-120"/>
              </a:rPr>
              <a:t>2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Shu-SB-Estd-BF" charset="-120"/>
              </a:rPr>
              <a:t>個轉彎數，轉彎數的最小值為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CMR12" charset="0"/>
              </a:rPr>
              <a:t>2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CMMI12" charset="0"/>
              </a:rPr>
              <a:t>m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CMR12" charset="0"/>
              </a:rPr>
              <a:t>。</a:t>
            </a:r>
            <a:r>
              <a:rPr kumimoji="1" lang="zh-TW" altLang="en-US" sz="33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/>
            </a:r>
            <a:br>
              <a:rPr kumimoji="1" lang="zh-TW" altLang="en-US" sz="33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</a:br>
            <a:r>
              <a:rPr kumimoji="1"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itchFamily="65" charset="-120"/>
              </a:rPr>
              <a:t/>
            </a:r>
            <a:br>
              <a:rPr kumimoji="1"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itchFamily="65" charset="-120"/>
              </a:rPr>
            </a:br>
            <a:r>
              <a:rPr kumimoji="1"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itchFamily="65" charset="-120"/>
              </a:rPr>
              <a:t/>
            </a:r>
            <a:br>
              <a:rPr kumimoji="1"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pitchFamily="65" charset="-120"/>
              </a:rPr>
            </a:br>
            <a:r>
              <a:rPr kumimoji="1" lang="zh-TW" altLang="en-US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/>
            </a:r>
            <a:br>
              <a:rPr kumimoji="1" lang="zh-TW" altLang="en-US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</a:br>
            <a:endParaRPr kumimoji="1" lang="en-US" altLang="zh-TW" sz="29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22580"/>
          <a:stretch/>
        </p:blipFill>
        <p:spPr bwMode="auto">
          <a:xfrm>
            <a:off x="4008252" y="2840556"/>
            <a:ext cx="4175497" cy="3396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2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若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m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為奇數、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n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為偶數：</a:t>
            </a:r>
            <a:b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</a:b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即為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m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為偶數、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n</a:t>
            </a:r>
            <a:r>
              <a:rPr kumimoji="1"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為奇數的狀況旋轉後的結果，不用再特別討論。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/>
            </a:r>
            <a:b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</a:br>
            <a:endParaRPr kumimoji="1" lang="en-US" altLang="zh-TW" sz="33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33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40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zh-TW" altLang="en-US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綜合以上，得最小轉彎數的公式為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(m</a:t>
                </a:r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中較小的偶數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構造方法：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kumimoji="1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以最左下角的方格為起點，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沿著邊長為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中較小偶數的邊走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到底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，然後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型繞回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</a:t>
                </a:r>
                <a:r>
                  <a:rPr lang="zh-TW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形成迴圈</a:t>
                </a:r>
                <a:r>
                  <a:rPr kumimoji="1" lang="zh-TW" altLang="en-US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。</a:t>
                </a:r>
                <a:r>
                  <a:rPr kumimoji="1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itchFamily="18" charset="-120"/>
                  </a:rPr>
                  <a:t> 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/>
                </a:r>
                <a:br>
                  <a:rPr kumimoji="1"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endParaRPr kumimoji="1"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sz="33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11" t="-1884" r="-1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若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m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、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n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皆為奇數</a:t>
            </a:r>
            <a:r>
              <a:rPr lang="zh-TW" altLang="en-US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：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/>
            </a:r>
            <a:b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</a:b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由黑白塗色法，可以知道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m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、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n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皆為奇數時沒有哈密頓圈。</a:t>
            </a:r>
            <a: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/>
            </a:r>
            <a:br>
              <a:rPr kumimoji="1"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</a:br>
            <a:endParaRPr kumimoji="1" lang="en-US" altLang="zh-TW" sz="33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33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9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TW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若</a:t>
                </a:r>
                <a:r>
                  <a:rPr lang="en-US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m</a:t>
                </a:r>
                <a:r>
                  <a:rPr lang="zh-TW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為偶數、</a:t>
                </a:r>
                <a:r>
                  <a:rPr lang="en-US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n</a:t>
                </a:r>
                <a:r>
                  <a:rPr lang="zh-TW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為奇數：</a:t>
                </a:r>
                <a:r>
                  <a:rPr lang="en-US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/>
                </a:r>
                <a:br>
                  <a:rPr lang="en-US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</a:br>
                <a:r>
                  <a:rPr lang="zh-TW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/>
                  </a:rPr>
                  <a:t>考慮每個直行出現的轉彎數，由於每行必有偶數個轉彎數，所以每個直行都至多只會有</a:t>
                </a:r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MI1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3300" i="1" kern="0">
                        <a:latin typeface="Cambria Math"/>
                        <a:cs typeface="CMMI12"/>
                      </a:rPr>
                      <m:t>−</m:t>
                    </m:r>
                  </m:oMath>
                </a14:m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1</a:t>
                </a:r>
                <a:r>
                  <a:rPr lang="zh-TW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個轉彎數，將所有直行的轉彎數最大可能值加起來，就是總轉彎數的最大可能值，故推得當</a:t>
                </a:r>
                <a:r>
                  <a:rPr lang="en-US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m</a:t>
                </a:r>
                <a:r>
                  <a:rPr lang="zh-TW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為偶數、</a:t>
                </a:r>
                <a:r>
                  <a:rPr lang="en-US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n</a:t>
                </a:r>
                <a:r>
                  <a:rPr lang="zh-TW" altLang="zh-TW" sz="3300" kern="15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>為奇數時</a:t>
                </a:r>
                <a:r>
                  <a:rPr lang="zh-TW" altLang="zh-TW" sz="3300" kern="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/>
                  </a:rPr>
                  <a:t>轉彎數的最大值至多是</a:t>
                </a:r>
                <a:r>
                  <a:rPr lang="en-US" altLang="zh-TW" sz="3300" kern="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CMMI12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3300" i="1" kern="0">
                        <a:latin typeface="Cambria Math"/>
                        <a:cs typeface="CMMI12"/>
                      </a:rPr>
                      <m:t>−</m:t>
                    </m:r>
                  </m:oMath>
                </a14:m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MI12"/>
                  </a:rPr>
                  <a:t>m</a:t>
                </a:r>
                <a:r>
                  <a:rPr lang="zh-TW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。</a:t>
                </a:r>
                <a:endParaRPr lang="en-US" altLang="zh-TW" sz="33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0" r="-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4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當</a:t>
                </a:r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m</a:t>
                </a:r>
                <a:r>
                  <a:rPr lang="zh-TW" altLang="en-US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為</a:t>
                </a:r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4</a:t>
                </a:r>
                <a:r>
                  <a:rPr lang="zh-TW" altLang="en-US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>的倍數時可以利用以下構造方法：</a:t>
                </a:r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/>
                </a:r>
                <a:b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</a:br>
                <a: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  <a:t/>
                </a:r>
                <a:br>
                  <a:rPr lang="en-US" altLang="zh-TW" sz="3300" kern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/>
                  </a:rPr>
                </a:b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最底下的兩列以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圖之方式繞：</a:t>
                </a: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可以推得最底下的兩列包含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2m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個轉彎數</a:t>
                </a: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4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5" y="3284223"/>
            <a:ext cx="7232854" cy="151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再上面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列以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圖之方式繞：</a:t>
                </a: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可推得這兩列包含</a:t>
                </a:r>
                <a14:m>
                  <m:oMath xmlns:m="http://schemas.openxmlformats.org/officeDocument/2006/math">
                    <m:r>
                      <a:rPr lang="zh-TW" altLang="zh-TW" sz="33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3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33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33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330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個轉彎數</a:t>
                </a: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4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29054"/>
          <a:stretch/>
        </p:blipFill>
        <p:spPr bwMode="auto">
          <a:xfrm>
            <a:off x="652424" y="2325695"/>
            <a:ext cx="10051022" cy="117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600199"/>
                <a:ext cx="10968833" cy="4852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最上面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列以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圖之方式繞：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可推得此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列包含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  <m:r>
                      <a:rPr lang="en-US" altLang="zh-TW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)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個轉彎數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600199"/>
                <a:ext cx="10968833" cy="4852437"/>
              </a:xfrm>
              <a:blipFill>
                <a:blip r:embed="rId3"/>
                <a:stretch>
                  <a:fillRect l="-1056" t="-1004" b="-10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4465" b="19308"/>
          <a:stretch/>
        </p:blipFill>
        <p:spPr bwMode="auto">
          <a:xfrm>
            <a:off x="639510" y="2143922"/>
            <a:ext cx="6680343" cy="351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6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9831" y="1484018"/>
                <a:ext cx="10968833" cy="5256584"/>
              </a:xfr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以上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三個數值相加即為此</a:t>
                </a:r>
                <a14:m>
                  <m:oMath xmlns:m="http://schemas.openxmlformats.org/officeDocument/2006/math">
                    <m:r>
                      <a:rPr lang="zh-TW" altLang="zh-TW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m</m:t>
                    </m:r>
                    <m:r>
                      <a:rPr lang="en-US" altLang="zh-TW" sz="28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  <m:r>
                      <a:rPr lang="en-US" altLang="zh-TW" sz="280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棋盤方格哈密頓圈的轉彎</a:t>
                </a:r>
                <a14:m>
                  <m:oMath xmlns:m="http://schemas.openxmlformats.org/officeDocument/2006/math">
                    <m:r>
                      <a:rPr lang="zh-TW" altLang="zh-TW" sz="2800">
                        <a:latin typeface="Cambria Math"/>
                      </a:rPr>
                      <m:t> </m:t>
                    </m:r>
                    <m:r>
                      <a:rPr lang="en-US" altLang="zh-TW" sz="2800">
                        <a:latin typeface="Cambria Math"/>
                      </a:rPr>
                      <m:t>=</m:t>
                    </m:r>
                    <m:r>
                      <a:rPr lang="zh-TW" alt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(2m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+</m:t>
                    </m:r>
                    <m:r>
                      <a:rPr lang="zh-TW" alt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28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+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+ (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  <m:r>
                      <a:rPr lang="en-US" altLang="zh-TW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)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zh-TW" sz="28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，與估計之上界相同。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8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/>
                </a:r>
                <a:br>
                  <a:rPr lang="en-US" altLang="zh-TW" sz="28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</a:b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最終繞出來的圖形會如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圖的樣子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831" y="1484018"/>
                <a:ext cx="10968833" cy="5256584"/>
              </a:xfrm>
              <a:blipFill>
                <a:blip r:embed="rId3"/>
                <a:stretch>
                  <a:fillRect l="-1056" t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2981" r="5411" b="10411"/>
          <a:stretch/>
        </p:blipFill>
        <p:spPr bwMode="auto">
          <a:xfrm>
            <a:off x="3792278" y="3510433"/>
            <a:ext cx="4607445" cy="28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8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專題介紹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m</m:t>
                    </m:r>
                    <m:r>
                      <a:rPr lang="en-US" altLang="zh-TW" sz="28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棋盤方格的哈密頓圈：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  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轉彎數：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344396" y="2348336"/>
            <a:ext cx="3689150" cy="3312394"/>
            <a:chOff x="2915816" y="3354418"/>
            <a:chExt cx="3312368" cy="2974091"/>
          </a:xfrm>
        </p:grpSpPr>
        <p:grpSp>
          <p:nvGrpSpPr>
            <p:cNvPr id="6" name="群組 5"/>
            <p:cNvGrpSpPr/>
            <p:nvPr/>
          </p:nvGrpSpPr>
          <p:grpSpPr>
            <a:xfrm>
              <a:off x="2915816" y="3354418"/>
              <a:ext cx="3312368" cy="2974091"/>
              <a:chOff x="2915816" y="3354418"/>
              <a:chExt cx="3312368" cy="2974091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2915816" y="3354418"/>
                <a:ext cx="3312368" cy="2974091"/>
                <a:chOff x="2915816" y="3354418"/>
                <a:chExt cx="3312368" cy="2974091"/>
              </a:xfrm>
            </p:grpSpPr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15816" y="3354418"/>
                  <a:ext cx="3312368" cy="29740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7" name="橢圓 16"/>
                <p:cNvSpPr/>
                <p:nvPr/>
              </p:nvSpPr>
              <p:spPr>
                <a:xfrm>
                  <a:off x="3534210" y="3653408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3542676" y="4253665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橢圓 18"/>
                <p:cNvSpPr/>
                <p:nvPr/>
              </p:nvSpPr>
              <p:spPr>
                <a:xfrm>
                  <a:off x="4682105" y="3653408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橢圓 19"/>
                <p:cNvSpPr/>
                <p:nvPr/>
              </p:nvSpPr>
              <p:spPr>
                <a:xfrm>
                  <a:off x="4118787" y="4257898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3538361" y="4861835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3542013" y="5466389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4720249" y="5469830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4682105" y="4245199"/>
                  <a:ext cx="144016" cy="14401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橢圓 8"/>
              <p:cNvSpPr/>
              <p:nvPr/>
            </p:nvSpPr>
            <p:spPr>
              <a:xfrm>
                <a:off x="5258169" y="4245199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5258169" y="3628092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796136" y="3628092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4720249" y="4877975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5240654" y="4881415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5244887" y="5474063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5813068" y="5478296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橢圓 6"/>
            <p:cNvSpPr/>
            <p:nvPr/>
          </p:nvSpPr>
          <p:spPr>
            <a:xfrm>
              <a:off x="4121962" y="4865275"/>
              <a:ext cx="144016" cy="14401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960879" y="2351776"/>
            <a:ext cx="3720431" cy="3308955"/>
            <a:chOff x="899592" y="2352321"/>
            <a:chExt cx="3264102" cy="2903096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352321"/>
              <a:ext cx="3264102" cy="290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6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7" b="16020"/>
            <a:stretch/>
          </p:blipFill>
          <p:spPr bwMode="auto">
            <a:xfrm>
              <a:off x="1348596" y="2379140"/>
              <a:ext cx="2756072" cy="2378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3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84" y="1555975"/>
            <a:ext cx="10968833" cy="5400601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皆為偶數：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首先考慮一個直的格線，若路徑在某橫列通過該條直格線，則代表該直格線左側和右側都有奇數個轉角發生在該橫列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，同理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橫的格線也會有此性質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進入、離開該橫列造成的轉彎，由於路徑在該橫列通過此直格線，因此推得恰存在一次進入該列、離開該列的位置在該直格線之異側，而其他都在同側，所以就可以知道在該直格線左側的轉彎數為奇數，同理也有右側也會是奇數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，故得證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100" dirty="0"/>
              <a:t/>
            </a:r>
            <a:br>
              <a:rPr lang="en-US" altLang="zh-TW" sz="3100" dirty="0"/>
            </a:b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1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68812" r="975" b="20000"/>
          <a:stretch/>
        </p:blipFill>
        <p:spPr bwMode="auto">
          <a:xfrm>
            <a:off x="2073255" y="3357009"/>
            <a:ext cx="7766294" cy="79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5317575" y="2942355"/>
            <a:ext cx="0" cy="1638507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391323" y="3725430"/>
            <a:ext cx="160398" cy="16039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661775" y="3700551"/>
            <a:ext cx="160398" cy="16039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013853" y="3699735"/>
            <a:ext cx="160398" cy="16039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50478" y="3699734"/>
            <a:ext cx="160398" cy="1603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04078" y="3699734"/>
            <a:ext cx="160398" cy="1603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752000" y="3733078"/>
            <a:ext cx="160398" cy="1603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9382994" y="3734162"/>
            <a:ext cx="160398" cy="1603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189936" y="3695503"/>
            <a:ext cx="160398" cy="1603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84" y="1600199"/>
            <a:ext cx="10968833" cy="485313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然後考慮一個將兩側分割成都有偶數直行的直格線，若該條直格線被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條橫線通過，則代表左側會有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列有奇數個轉彎數，也就是左側之所有格子共有至少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格沒有轉角，同理右側也是，加起來就是有至少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2k</a:t>
            </a:r>
            <a:r>
              <a:rPr lang="zh-TW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個格子沒有轉角。</a:t>
            </a:r>
            <a:endParaRPr lang="en-US" altLang="zh-TW"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33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25" y="3788957"/>
            <a:ext cx="3671558" cy="29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484784"/>
                <a:ext cx="10968833" cy="518457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棋盤方格分割成</a:t>
                </a:r>
                <a14:m>
                  <m:oMath xmlns:m="http://schemas.openxmlformats.org/officeDocument/2006/math">
                    <m:r>
                      <a:rPr lang="zh-TW" altLang="zh-TW" sz="28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/>
                          </a:rPr>
                          <m:t>mn</m:t>
                        </m:r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的區域，而這些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分割的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格線就恰好是那些將兩側分割成都有偶數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個格子之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格線，然後可以發現從一個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的區域走到另一個相鄰的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區域，會通過這些格線中的其中一條，然後由鴿籠原理，可以知道有一條格線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至少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被通過</a:t>
                </a:r>
                <a14:m>
                  <m:oMath xmlns:m="http://schemas.openxmlformats.org/officeDocument/2006/math">
                    <m:r>
                      <a:rPr lang="zh-TW" altLang="zh-TW" sz="2800">
                        <a:latin typeface="Cambria Math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/>
                                  </a:rPr>
                                  <m:t>mn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zh-TW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altLang="zh-TW" sz="280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80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800">
                                <a:latin typeface="Cambria Math"/>
                              </a:rPr>
                              <m:t> 2</m:t>
                            </m:r>
                          </m:den>
                        </m:f>
                      </m:e>
                    </m:d>
                    <m:r>
                      <a:rPr lang="en-US" altLang="zh-TW" sz="280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/>
                              </a:rPr>
                              <m:t>mn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+2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−8</m:t>
                            </m:r>
                          </m:den>
                        </m:f>
                      </m:e>
                    </m:d>
                    <m:r>
                      <a:rPr lang="en-US" altLang="zh-TW" sz="280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次，然後再由前面「每條格線必被通過偶數次」的推論，推得至少有一條格線被通過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2×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/>
                              </a:rPr>
                              <m:t>mn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+4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−16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次，所以轉彎數最多只能是</a:t>
                </a:r>
                <a:r>
                  <a:rPr lang="en-US" altLang="zh-TW" sz="28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/>
                      </a:rPr>
                      <m:t> </m:t>
                    </m:r>
                    <m:r>
                      <a:rPr lang="en-US" altLang="zh-TW" sz="2800" i="1">
                        <a:latin typeface="Cambria Math"/>
                      </a:rPr>
                      <m:t>−</m:t>
                    </m:r>
                    <m:r>
                      <a:rPr lang="zh-TW" altLang="en-US" sz="2800" i="1">
                        <a:latin typeface="Cambria Math"/>
                      </a:rPr>
                      <m:t> </m:t>
                    </m:r>
                    <m:r>
                      <a:rPr lang="en-US" altLang="zh-TW" sz="2800">
                        <a:latin typeface="Cambria Math"/>
                      </a:rPr>
                      <m:t>4×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/>
                              </a:rPr>
                              <m:t>mn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+4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−16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不皆為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484784"/>
                <a:ext cx="10968833" cy="5184577"/>
              </a:xfrm>
              <a:blipFill>
                <a:blip r:embed="rId3"/>
                <a:stretch>
                  <a:fillRect l="-1056" r="-1000" b="-1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97797" y="1412775"/>
                <a:ext cx="10968833" cy="5112569"/>
              </a:xfr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的倍數時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以下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的構造可以讓轉彎數為</a:t>
                </a:r>
                <a:r>
                  <a:rPr lang="en-US" altLang="zh-TW" sz="33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最底下的兩列以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圖之方式繞：</a:t>
                </a: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可以推得最底下的兩列包含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2m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個轉彎數</a:t>
                </a: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797" y="1412775"/>
                <a:ext cx="10968833" cy="5112569"/>
              </a:xfrm>
              <a:blipFill>
                <a:blip r:embed="rId3"/>
                <a:stretch>
                  <a:fillRect l="-1445" t="-15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2" y="3568222"/>
            <a:ext cx="7940305" cy="16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2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再上面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列以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圖之方式繞：</a:t>
                </a: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可推得這兩列包含</a:t>
                </a:r>
                <a14:m>
                  <m:oMath xmlns:m="http://schemas.openxmlformats.org/officeDocument/2006/math">
                    <m:r>
                      <a:rPr lang="zh-TW" altLang="zh-TW" sz="33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3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33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33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330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個轉彎數</a:t>
                </a: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TW" altLang="en-US" sz="3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33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4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29054"/>
          <a:stretch/>
        </p:blipFill>
        <p:spPr bwMode="auto">
          <a:xfrm>
            <a:off x="612691" y="2253704"/>
            <a:ext cx="10666686" cy="124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0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600201"/>
                <a:ext cx="10968833" cy="49964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最上面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列以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圖之方式繞：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可推得此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列包含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  <m:r>
                      <a:rPr lang="en-US" altLang="zh-TW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)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個轉彎數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600201"/>
                <a:ext cx="10968833" cy="4996418"/>
              </a:xfrm>
              <a:blipFill>
                <a:blip r:embed="rId3"/>
                <a:stretch>
                  <a:fillRect l="-1056" t="-1099" b="-50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3874" r="3425" b="3752"/>
          <a:stretch/>
        </p:blipFill>
        <p:spPr>
          <a:xfrm>
            <a:off x="644562" y="2072742"/>
            <a:ext cx="7035248" cy="40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9831" y="1484018"/>
                <a:ext cx="10968833" cy="5256584"/>
              </a:xfr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以上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三個數值相加即為此</a:t>
                </a:r>
                <a14:m>
                  <m:oMath xmlns:m="http://schemas.openxmlformats.org/officeDocument/2006/math">
                    <m:r>
                      <a:rPr lang="zh-TW" altLang="zh-TW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m</m:t>
                    </m:r>
                    <m:r>
                      <a:rPr lang="en-US" altLang="zh-TW" sz="28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  <m:r>
                      <a:rPr lang="en-US" altLang="zh-TW" sz="280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棋盤方格哈密頓圈的轉彎</a:t>
                </a:r>
                <a14:m>
                  <m:oMath xmlns:m="http://schemas.openxmlformats.org/officeDocument/2006/math">
                    <m:r>
                      <a:rPr lang="zh-TW" altLang="zh-TW" sz="2800">
                        <a:latin typeface="Cambria Math"/>
                      </a:rPr>
                      <m:t> </m:t>
                    </m:r>
                    <m:r>
                      <a:rPr lang="en-US" altLang="zh-TW" sz="2800">
                        <a:latin typeface="Cambria Math"/>
                      </a:rPr>
                      <m:t>=</m:t>
                    </m:r>
                    <m:r>
                      <a:rPr lang="zh-TW" alt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(2m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+</m:t>
                    </m:r>
                    <m:r>
                      <a:rPr lang="zh-TW" alt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28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+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 + (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  <m:r>
                      <a:rPr lang="en-US" altLang="zh-TW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800">
                        <a:latin typeface="Cambria Math"/>
                      </a:rPr>
                      <m:t> )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zh-TW" sz="28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，但仍與估計之上界有些差距。</a:t>
                </a:r>
                <a:r>
                  <a:rPr lang="en-US" altLang="zh-TW" sz="28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  <a:t/>
                </a:r>
                <a:br>
                  <a:rPr lang="en-US" altLang="zh-TW" sz="28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/>
                  </a:rPr>
                </a:b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最終繞出來的圖形會如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圖的樣子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TW" sz="2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831" y="1484018"/>
                <a:ext cx="10968833" cy="5256584"/>
              </a:xfrm>
              <a:blipFill>
                <a:blip r:embed="rId3"/>
                <a:stretch>
                  <a:fillRect l="-1056" t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2730" r="975" b="1316"/>
          <a:stretch/>
        </p:blipFill>
        <p:spPr bwMode="auto">
          <a:xfrm>
            <a:off x="4152234" y="3429000"/>
            <a:ext cx="3869342" cy="338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80178" indent="-680178">
                  <a:buFont typeface="Wingdings" panose="05000000000000000000" pitchFamily="2" charset="2"/>
                  <a:buChar char="Ø"/>
                </a:pP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有無哈密頓圈之討論：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利用黑白塗色法，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n</m:t>
                    </m:r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棋盤方格的格子黑白相間塗色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，推得總步數為偶數步，也就是代表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n</m:t>
                    </m:r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必為偶數，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至少有一個為偶數才有哈密頓圈。</a:t>
                </a:r>
              </a:p>
              <a:p>
                <a:pPr marL="680178" indent="-680178">
                  <a:buFont typeface="Wingdings" panose="05000000000000000000" pitchFamily="2" charset="2"/>
                  <a:buChar char="Ø"/>
                </a:pP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發現的性質：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每個直行必有偶數個轉彎數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每條格線必被通過偶數次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7" t="-1615" r="-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轉彎數的最小值探討：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轉彎數最小值的公式為：</a:t>
                </a:r>
                <a:r>
                  <a:rPr lang="en-US" altLang="zh-TW" sz="3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 sz="3300">
                        <a:solidFill>
                          <a:srgbClr val="FF0000"/>
                        </a:solidFill>
                        <a:latin typeface="Cambria Math"/>
                      </a:rPr>
                      <m:t> × </m:t>
                    </m:r>
                  </m:oMath>
                </a14:m>
                <a:r>
                  <a:rPr lang="en-US" altLang="zh-TW" sz="3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(m</a:t>
                </a:r>
                <a:r>
                  <a:rPr lang="zh-TW" altLang="zh-TW" sz="3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中較小的偶數</a:t>
                </a:r>
                <a:r>
                  <a:rPr lang="en-US" altLang="zh-TW" sz="3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證明方法：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分類討論，考慮每一直行的轉角個數，分為「其中至少有一個為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」和「都大於等於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」這兩種狀況去討論，並判斷該狀況是否有可能達成。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路徑走法：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kumimoji="1"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以最左下角的方格為起點，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沿著邊長為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中較小偶數的邊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走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到底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，然後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</a:t>
                </a:r>
                <a:r>
                  <a:rPr lang="en-US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型繞回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</a:t>
                </a:r>
                <a:r>
                  <a:rPr lang="zh-TW" altLang="zh-TW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r>
                  <a:rPr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形成迴圈</a:t>
                </a:r>
                <a:r>
                  <a:rPr kumimoji="1" lang="zh-TW" altLang="en-US" sz="33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。</a:t>
                </a:r>
                <a:r>
                  <a:rPr kumimoji="1" lang="zh-TW" altLang="en-US" sz="33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新細明體" pitchFamily="18" charset="-120"/>
                  </a:rPr>
                  <a:t> </a:t>
                </a:r>
                <a:endParaRPr kumimoji="1" lang="en-US" altLang="zh-TW" sz="33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0" r="-500" b="-6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593301"/>
                <a:ext cx="10968833" cy="5291284"/>
              </a:xfrm>
            </p:spPr>
            <p:txBody>
              <a:bodyPr>
                <a:no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轉彎數的最大值探討：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為偶數、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為奇數：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由於每行至多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個轉彎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，所以可以估計出上界為</a:t>
                </a:r>
                <a:r>
                  <a:rPr lang="en-US" altLang="zh-TW" sz="3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。當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的倍數時存在一種構造使得轉彎數為</a:t>
                </a:r>
                <a:r>
                  <a:rPr lang="en-US" altLang="zh-TW" sz="3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而當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不為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的倍數時則不一定，目前尚未找到對於所有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皆滿足的構造。</a:t>
                </a:r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593301"/>
                <a:ext cx="10968833" cy="5291284"/>
              </a:xfrm>
              <a:blipFill>
                <a:blip r:embed="rId3"/>
                <a:stretch>
                  <a:fillRect l="-1167" t="-1382" r="-1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有無哈密頓圈之討論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0500" y="1600199"/>
                <a:ext cx="10968833" cy="452596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如圖，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m</m:t>
                    </m:r>
                    <m:r>
                      <a:rPr lang="en-US" altLang="zh-TW" sz="28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棋盤方格的格子黑白相間塗色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行經的路徑格子顏色必為：黑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起點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→白→黑→白→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…...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→白→黑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終點，同時也是起始格子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故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可推得總步數為偶數步，也就是代表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m</m:t>
                    </m:r>
                    <m:r>
                      <a:rPr lang="en-US" altLang="zh-TW" sz="28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/>
                      </a:rPr>
                      <m:t>n</m:t>
                    </m:r>
                  </m:oMath>
                </a14:m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必為偶數，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至少有一個為偶數才有哈密頓圈。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00" y="1600199"/>
                <a:ext cx="10968833" cy="4525966"/>
              </a:xfrm>
              <a:blipFill>
                <a:blip r:embed="rId3"/>
                <a:stretch>
                  <a:fillRect l="-1056" t="-942" r="-10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3125" r="17600" b="26250"/>
          <a:stretch/>
        </p:blipFill>
        <p:spPr bwMode="auto">
          <a:xfrm>
            <a:off x="4584183" y="4151490"/>
            <a:ext cx="3039571" cy="2589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07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593301"/>
                <a:ext cx="10968833" cy="5291284"/>
              </a:xfr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皆為偶數：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棋盤方格分割成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mn</m:t>
                        </m:r>
                      </m:num>
                      <m:den>
                        <m:r>
                          <a:rPr lang="en-US" altLang="zh-TW" sz="32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TW" sz="320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的區域，然後考慮那些分割的格線被通過的次數，可以初步估算出轉彎數最多只能是</a:t>
                </a:r>
                <a:r>
                  <a:rPr lang="en-US" altLang="zh-TW" sz="3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>
                        <a:latin typeface="Cambria Math"/>
                      </a:rPr>
                      <m:t>4×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/>
                              </a:rPr>
                              <m:t>mn</m:t>
                            </m:r>
                          </m:num>
                          <m:den>
                            <m:r>
                              <a:rPr lang="en-US" altLang="zh-TW" sz="3200" i="1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+4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−16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。當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的倍數時會有構造使得轉彎數為</a:t>
                </a:r>
                <a:r>
                  <a:rPr lang="en-US" altLang="zh-TW" sz="3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，但仍然與</a:t>
                </a:r>
                <a:r>
                  <a:rPr lang="en-US" altLang="zh-TW" sz="3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mn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a:rPr lang="en-US" altLang="zh-TW" sz="3200">
                        <a:latin typeface="Cambria Math"/>
                      </a:rPr>
                      <m:t>4×</m:t>
                    </m:r>
                    <m:d>
                      <m:dPr>
                        <m:begChr m:val="⌈"/>
                        <m:endChr m:val="⌉"/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/>
                              </a:rPr>
                              <m:t>mn</m:t>
                            </m:r>
                          </m:num>
                          <m:den>
                            <m:r>
                              <a:rPr lang="en-US" altLang="zh-TW" sz="3200" i="1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+4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−16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有差距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而當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皆不為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的倍數之狀況目前還沒有好的構造及證明。</a:t>
                </a:r>
                <a:endPara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593301"/>
                <a:ext cx="10968833" cy="5291284"/>
              </a:xfrm>
              <a:blipFill>
                <a:blip r:embed="rId3"/>
                <a:stretch>
                  <a:fillRect l="-1333" t="-1382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299" y="1988839"/>
            <a:ext cx="10359453" cy="2952329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TW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br>
              <a:rPr lang="en-US" altLang="zh-TW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7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8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過程中會用到的性質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84" y="1556793"/>
            <a:ext cx="10968833" cy="4525963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每個直行必有偶數個轉彎數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同理，橫列也是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考慮哈密頓路徑在該行的進出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分為以下兩種：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直接橫線通過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，在該行造成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個轉彎數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進入該直行走一段後再出去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，在該行造成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個轉彎數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將這幾段進出該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造成的轉彎數加起來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就是該行的總轉彎數，由於每次進出該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行的路徑造成的轉彎數都是偶數，故加總起來也是偶數，也就是每行必有偶數個轉彎數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，得證</a:t>
            </a:r>
            <a:r>
              <a:rPr lang="zh-TW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t="81333" r="46223"/>
          <a:stretch/>
        </p:blipFill>
        <p:spPr bwMode="auto">
          <a:xfrm>
            <a:off x="1632537" y="3132170"/>
            <a:ext cx="1163113" cy="99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5" t="32607" r="62418" b="31119"/>
          <a:stretch/>
        </p:blipFill>
        <p:spPr bwMode="auto">
          <a:xfrm>
            <a:off x="5664052" y="1850779"/>
            <a:ext cx="786549" cy="3557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9283454" y="1845191"/>
            <a:ext cx="1223853" cy="3557876"/>
            <a:chOff x="9283398" y="1845618"/>
            <a:chExt cx="1224136" cy="3558700"/>
          </a:xfrm>
        </p:grpSpPr>
        <p:pic>
          <p:nvPicPr>
            <p:cNvPr id="8" name="Picture 6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6" t="3144" r="51610" b="16020"/>
            <a:stretch/>
          </p:blipFill>
          <p:spPr bwMode="auto">
            <a:xfrm>
              <a:off x="9407574" y="1845618"/>
              <a:ext cx="975784" cy="355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9283398" y="2049268"/>
              <a:ext cx="1224136" cy="43204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283398" y="2794096"/>
              <a:ext cx="1224136" cy="158417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9283398" y="4725938"/>
              <a:ext cx="1224136" cy="43204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過程中會用到的性質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每條格線必被通過偶數次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不妨假設此格線為直的格線，每次通過該條格線，就會從該條格線的左側走到右側，或是從右側走到左側，由於繞一圈後又會回到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回到同一側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，故可推得總共會經過該條格線偶數次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，得證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100116" y="2394775"/>
            <a:ext cx="3881364" cy="3296451"/>
            <a:chOff x="4098860" y="2395330"/>
            <a:chExt cx="3882262" cy="3297214"/>
          </a:xfrm>
        </p:grpSpPr>
        <p:pic>
          <p:nvPicPr>
            <p:cNvPr id="4" name="Picture 6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6" t="2894" r="1663" b="16020"/>
            <a:stretch/>
          </p:blipFill>
          <p:spPr bwMode="auto">
            <a:xfrm>
              <a:off x="4098860" y="2395330"/>
              <a:ext cx="3882262" cy="3297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橢圓 4"/>
            <p:cNvSpPr/>
            <p:nvPr/>
          </p:nvSpPr>
          <p:spPr>
            <a:xfrm>
              <a:off x="4799062" y="2699645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799061" y="3524173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99062" y="4353198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799062" y="5183386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5565750" y="2705995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5572872" y="5183386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6338788" y="3516138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6338788" y="4372248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7112772" y="2669255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7113544" y="5196086"/>
              <a:ext cx="160435" cy="1604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7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若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m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、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n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皆為奇數</a:t>
            </a:r>
            <a:r>
              <a:rPr lang="zh-TW" altLang="en-US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：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/>
            </a:r>
            <a:b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</a:b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由黑白塗色法，可以知道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m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、</a:t>
            </a:r>
            <a:r>
              <a:rPr lang="en-US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n</a:t>
            </a:r>
            <a:r>
              <a:rPr lang="zh-TW" altLang="zh-TW" sz="33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皆為奇數時沒有哈密頓圈。</a:t>
            </a:r>
            <a:endParaRPr lang="en-US" altLang="zh-TW" sz="33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6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556059"/>
                <a:ext cx="10968833" cy="50405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TW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若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、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皆為偶數，不妨設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zh-TW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</m:oMath>
                </a14:m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：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/>
                </a:r>
                <a:b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考慮每個直行出現的轉彎數，分為以下兩種狀況討論：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/>
                </a:r>
                <a:b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</a:b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1.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若有一行沒有任何轉角：</a:t>
                </a:r>
                <a:b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</a:b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該行一定是被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條橫線直接通過，然後至少要用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 charset="0"/>
                  </a:rPr>
                  <a:t>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條線段把他們連起來形成迴圈，而每新增一條連接的線段會多造成至少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LMRoman12-Regular-Identity-H" charset="-120"/>
                  </a:rPr>
                  <a:t>2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個轉彎數，因此至少會有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 charset="0"/>
                  </a:rPr>
                  <a:t>2n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個轉彎數。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/>
                </a:r>
                <a:b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</a:b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2.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若每行都有轉角：</a:t>
                </a:r>
                <a:b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</a:b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由於每個直行必有偶數個轉彎數，故每行都至少有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2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個轉彎數，而該棋盤方格共有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m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個直行，也就是至少會有</a:t>
                </a:r>
                <a:r>
                  <a:rPr kumimoji="1" lang="en-US" altLang="zh-TW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 charset="0"/>
                  </a:rPr>
                  <a:t>2m</a:t>
                </a:r>
                <a:r>
                  <a:rPr kumimoji="1" lang="zh-TW" altLang="en-US" sz="3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Shu-SB-Estd-BF" charset="-120"/>
                  </a:rPr>
                  <a:t>個轉彎數。</a:t>
                </a:r>
                <a:r>
                  <a:rPr kumimoji="1" lang="zh-TW" altLang="en-US" sz="3100" dirty="0">
                    <a:latin typeface="標楷體" pitchFamily="65" charset="-120"/>
                    <a:ea typeface="標楷體" pitchFamily="65" charset="-120"/>
                    <a:cs typeface="DFKaiShu-SB-Estd-BF" charset="-120"/>
                  </a:rPr>
                  <a:t/>
                </a:r>
                <a:br>
                  <a:rPr kumimoji="1" lang="zh-TW" altLang="en-US" sz="3100" dirty="0">
                    <a:latin typeface="標楷體" pitchFamily="65" charset="-120"/>
                    <a:ea typeface="標楷體" pitchFamily="65" charset="-120"/>
                    <a:cs typeface="DFKaiShu-SB-Estd-BF" charset="-120"/>
                  </a:rPr>
                </a:br>
                <a:endParaRPr lang="zh-TW" altLang="en-US" sz="3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10000"/>
                  </a:lnSpc>
                </a:pPr>
                <a:endParaRPr lang="zh-TW" altLang="en-US" sz="3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556059"/>
                <a:ext cx="10968833" cy="5040560"/>
              </a:xfrm>
              <a:blipFill>
                <a:blip r:embed="rId3"/>
                <a:stretch>
                  <a:fillRect l="-1056" t="-1330" r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2667" y="1484785"/>
                <a:ext cx="10968833" cy="504056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由於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zh-TW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</m:oMath>
                </a14:m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，因此可以推得該哈密頓圈的轉彎數至少為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2n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，而構造方法如下：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/>
                </a:r>
                <a:b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以最左下角之方格為起點，然後不斷往上直到走到最左上角之格子，然後再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S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型繞回起點形成迴圈。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/>
                </a:r>
                <a:b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endParaRPr kumimoji="1" lang="zh-TW" altLang="en-US" sz="2800" dirty="0">
                  <a:latin typeface="標楷體" pitchFamily="65" charset="-120"/>
                  <a:ea typeface="標楷體" pitchFamily="65" charset="-120"/>
                  <a:cs typeface="DFKaiShu-SB-Estd-BF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667" y="1484785"/>
                <a:ext cx="10968833" cy="5040560"/>
              </a:xfrm>
              <a:blipFill>
                <a:blip r:embed="rId3"/>
                <a:stretch>
                  <a:fillRect l="-1056" t="-9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" t="7044" r="6929"/>
          <a:stretch/>
        </p:blipFill>
        <p:spPr bwMode="auto">
          <a:xfrm>
            <a:off x="3923719" y="3429000"/>
            <a:ext cx="4116047" cy="321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1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轉彎數的最小值探討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84" y="1484785"/>
                <a:ext cx="10968833" cy="5040560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kumimoji="1" lang="zh-TW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若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為偶數、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為奇數，且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zh-TW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</m:oMath>
                </a14:m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n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：</a:t>
                </a:r>
                <a:b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</a:b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用</a:t>
                </a:r>
                <a:r>
                  <a:rPr kumimoji="1" lang="zh-TW" altLang="en-US" sz="2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標楷體" pitchFamily="65" charset="-120"/>
                  </a:rPr>
                  <a:t>同樣的方法討論每個直行的轉彎數情形，可以發現最少的轉彎數會發生在每個直行都有兩個轉角的時候，也就是代表轉彎數的最小值為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 charset="0"/>
                  </a:rPr>
                  <a:t>2</a:t>
                </a:r>
                <a:r>
                  <a:rPr kumimoji="1"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MI12" charset="0"/>
                  </a:rPr>
                  <a:t>m</a:t>
                </a:r>
                <a:r>
                  <a:rPr kumimoji="1"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MR12" charset="0"/>
                  </a:rPr>
                  <a:t>。</a:t>
                </a:r>
                <a:endParaRPr kumimoji="1" lang="en-US" altLang="zh-TW" sz="2800" dirty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84" y="1484785"/>
                <a:ext cx="10968833" cy="5040560"/>
              </a:xfrm>
              <a:blipFill>
                <a:blip r:embed="rId3"/>
                <a:stretch>
                  <a:fillRect l="-889" t="-10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"/>
          <a:stretch/>
        </p:blipFill>
        <p:spPr bwMode="auto">
          <a:xfrm>
            <a:off x="4368208" y="2997052"/>
            <a:ext cx="3281836" cy="37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93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776</Words>
  <Application>Microsoft Office PowerPoint</Application>
  <PresentationFormat>寬螢幕</PresentationFormat>
  <Paragraphs>119</Paragraphs>
  <Slides>31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7" baseType="lpstr">
      <vt:lpstr>CMMI12</vt:lpstr>
      <vt:lpstr>CMR12</vt:lpstr>
      <vt:lpstr>DFKaiShu-SB-Estd-BF</vt:lpstr>
      <vt:lpstr>LMRoman12-Regular-Identity-H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9_Office 佈景主題</vt:lpstr>
      <vt:lpstr>1_Office 佈景主題</vt:lpstr>
      <vt:lpstr>PowerPoint 簡報</vt:lpstr>
      <vt:lpstr>專題介紹</vt:lpstr>
      <vt:lpstr>有無哈密頓圈之討論</vt:lpstr>
      <vt:lpstr>過程中會用到的性質</vt:lpstr>
      <vt:lpstr>過程中會用到的性質</vt:lpstr>
      <vt:lpstr>轉彎數的最小值探討</vt:lpstr>
      <vt:lpstr>轉彎數的最小值探討</vt:lpstr>
      <vt:lpstr>轉彎數的最小值探討</vt:lpstr>
      <vt:lpstr>轉彎數的最小值探討</vt:lpstr>
      <vt:lpstr>轉彎數的最小值探討</vt:lpstr>
      <vt:lpstr>轉彎數的最小值探討</vt:lpstr>
      <vt:lpstr>轉彎數的最小值探討</vt:lpstr>
      <vt:lpstr>轉彎數的最小值探討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轉彎數的最大值探討</vt:lpstr>
      <vt:lpstr>結論</vt:lpstr>
      <vt:lpstr>結論</vt:lpstr>
      <vt:lpstr>結論</vt:lpstr>
      <vt:lpstr>結論</vt:lpstr>
      <vt:lpstr>The End  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account</dc:creator>
  <cp:lastModifiedBy>Microsoft account</cp:lastModifiedBy>
  <cp:revision>18</cp:revision>
  <dcterms:created xsi:type="dcterms:W3CDTF">2020-06-15T08:06:40Z</dcterms:created>
  <dcterms:modified xsi:type="dcterms:W3CDTF">2020-06-15T08:24:30Z</dcterms:modified>
</cp:coreProperties>
</file>