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3CEF3-2351-4599-BFF5-E5392A0B7710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E283-C1C5-4C87-9231-20C800EC4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96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28671-B710-492A-A65D-D0D44E849F67}" type="slidenum">
              <a:rPr lang="en-US" altLang="zh-TW" smtClean="0">
                <a:solidFill>
                  <a:prstClr val="black"/>
                </a:solidFill>
              </a:rPr>
              <a:pPr/>
              <a:t>19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2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0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14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680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0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05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6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0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6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4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0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797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7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6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04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9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9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22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2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4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5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593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1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1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48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14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11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1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74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2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13779-FEB6-40E2-B43C-561544106C6E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B7CC-3C96-4519-BDD4-74F9DC64E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1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23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0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371600" y="728897"/>
            <a:ext cx="94488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阻擋病毒大賽</a:t>
            </a:r>
            <a:endParaRPr lang="zh-TW" altLang="en-US" sz="2000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524000" y="3280612"/>
            <a:ext cx="9144000" cy="2211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老師：尤貴弘</a:t>
            </a:r>
            <a:r>
              <a:rPr lang="zh-TW" altLang="en-US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老師</a:t>
            </a:r>
            <a:endParaRPr lang="en-US" altLang="zh-TW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227 25 </a:t>
            </a:r>
            <a:r>
              <a:rPr lang="zh-TW" altLang="en-US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劉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得徵</a:t>
            </a:r>
          </a:p>
        </p:txBody>
      </p:sp>
    </p:spTree>
    <p:extLst>
      <p:ext uri="{BB962C8B-B14F-4D97-AF65-F5344CB8AC3E}">
        <p14:creationId xmlns:p14="http://schemas.microsoft.com/office/powerpoint/2010/main" val="4281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結束時隔板數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病毒佔據格數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𝑎𝑏</m:t>
                    </m:r>
                  </m:oMath>
                </a14:m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，再由算幾不等式知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</a:t>
                </a:r>
                <a:r>
                  <a:rPr lang="en-US" altLang="zh-TW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en-US" altLang="zh-TW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rad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≥8</m:t>
                    </m:r>
                  </m:oMath>
                </a14:m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病毒佔據格數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TW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ra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dirty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</m:ra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≥8</m:t>
                    </m:r>
                  </m:oMath>
                </a14:m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由算幾不等式等號成立條件知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達成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8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格時，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即可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不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讓病毒移到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且由不可浪費隔板知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不可阻擋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=1</m:t>
                    </m:r>
                    <m:r>
                      <a:rPr lang="zh-TW" altLang="en-US" i="1">
                        <a:latin typeface="Cambria Math"/>
                        <a:ea typeface="標楷體" pitchFamily="65" charset="-120"/>
                        <a:cs typeface="Times New Roman" panose="02020603050405020304" pitchFamily="18" charset="0"/>
                      </a:rPr>
                      <m:t>和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=2</m:t>
                    </m:r>
                    <m:r>
                      <a:rPr lang="zh-TW" altLang="en-US" i="1">
                        <a:latin typeface="Cambria Math"/>
                        <a:ea typeface="標楷體" pitchFamily="65" charset="-120"/>
                        <a:cs typeface="Times New Roman" panose="02020603050405020304" pitchFamily="18" charset="0"/>
                      </a:rPr>
                      <m:t>之間</m:t>
                    </m:r>
                  </m:oMath>
                </a14:m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</a:pP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2"/>
          <p:cNvSpPr txBox="1">
            <a:spLocks/>
          </p:cNvSpPr>
          <p:nvPr/>
        </p:nvSpPr>
        <p:spPr>
          <a:xfrm>
            <a:off x="1981200" y="5301211"/>
            <a:ext cx="5770984" cy="824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solidFill>
                <a:prstClr val="black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2441712" y="260648"/>
            <a:ext cx="8754694" cy="1584176"/>
            <a:chOff x="1661786" y="260648"/>
            <a:chExt cx="8754694" cy="1584176"/>
          </a:xfrm>
        </p:grpSpPr>
        <p:sp>
          <p:nvSpPr>
            <p:cNvPr id="10" name="向右箭號 9"/>
            <p:cNvSpPr/>
            <p:nvPr/>
          </p:nvSpPr>
          <p:spPr>
            <a:xfrm>
              <a:off x="1661786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手繪多邊形 10"/>
            <p:cNvSpPr/>
            <p:nvPr/>
          </p:nvSpPr>
          <p:spPr>
            <a:xfrm>
              <a:off x="1661786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3579703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5791516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7824230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48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20272" y="1813309"/>
                <a:ext cx="10502152" cy="4312857"/>
              </a:xfrm>
            </p:spPr>
            <p:txBody>
              <a:bodyPr>
                <a:normAutofit/>
              </a:bodyPr>
              <a:lstStyle/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而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8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個隔板必為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2*4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方格的邊界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不含已給定邊界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，故其內部無隔板，而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種可能圍成的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2*4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方格邊界必不含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，第一步可移到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(0,2)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，病毒進行的前兩次阻擋必包含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)(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否則病毒逃到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(0,3))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，如圖六，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272" y="1813309"/>
                <a:ext cx="10502152" cy="4312857"/>
              </a:xfrm>
              <a:blipFill rotWithShape="0">
                <a:blip r:embed="rId3"/>
                <a:stretch>
                  <a:fillRect l="-1045" t="-2401" r="-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/>
          <p:cNvGrpSpPr/>
          <p:nvPr/>
        </p:nvGrpSpPr>
        <p:grpSpPr>
          <a:xfrm>
            <a:off x="5823798" y="3705134"/>
            <a:ext cx="3834780" cy="2033000"/>
            <a:chOff x="6104563" y="4081652"/>
            <a:chExt cx="3834780" cy="20330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34833" r="35107" b="37376"/>
            <a:stretch/>
          </p:blipFill>
          <p:spPr bwMode="auto">
            <a:xfrm>
              <a:off x="6104563" y="4081652"/>
              <a:ext cx="3834780" cy="203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7215267" y="4524687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</a:rPr>
                <a:t>1</a:t>
              </a:r>
              <a:endParaRPr lang="zh-TW" altLang="en-US" sz="2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811353" y="4326574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</a:rPr>
                <a:t>2</a:t>
              </a:r>
              <a:endParaRPr lang="zh-TW" altLang="en-US" sz="2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441712" y="260648"/>
            <a:ext cx="8754694" cy="1584176"/>
            <a:chOff x="1661786" y="260648"/>
            <a:chExt cx="8754694" cy="1584176"/>
          </a:xfrm>
        </p:grpSpPr>
        <p:sp>
          <p:nvSpPr>
            <p:cNvPr id="14" name="向右箭號 13"/>
            <p:cNvSpPr/>
            <p:nvPr/>
          </p:nvSpPr>
          <p:spPr>
            <a:xfrm>
              <a:off x="1661786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手繪多邊形 14"/>
            <p:cNvSpPr/>
            <p:nvPr/>
          </p:nvSpPr>
          <p:spPr>
            <a:xfrm>
              <a:off x="1661786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3579703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5791516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7824230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05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兩條路徑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((0,2)(-1,2)(-2,2)~~) ((0,2) (1,2)(2,2)~~)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必有一條路徑中及兩側不被原先兩隔板中除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外另一者阻擋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鴿籠原理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，而在路徑上移到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(i,2)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時，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(i,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必定原先無隔板，且在避免讓病毒移到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下必擋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(i,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，如此下去病毒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可無限擴散。病毒至少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佔據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8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格且達不到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病毒至少佔據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9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格。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/>
          <p:cNvGrpSpPr/>
          <p:nvPr/>
        </p:nvGrpSpPr>
        <p:grpSpPr>
          <a:xfrm>
            <a:off x="6345436" y="4001294"/>
            <a:ext cx="3744527" cy="2165743"/>
            <a:chOff x="6816083" y="4293099"/>
            <a:chExt cx="3744527" cy="216574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96" t="35166" r="35625" b="35227"/>
            <a:stretch/>
          </p:blipFill>
          <p:spPr bwMode="auto">
            <a:xfrm>
              <a:off x="6816083" y="4293099"/>
              <a:ext cx="3744527" cy="2165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7935347" y="4725144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</a:rPr>
                <a:t>1</a:t>
              </a:r>
              <a:endParaRPr lang="zh-TW" altLang="en-US" sz="2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504638" y="4540478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</a:rPr>
                <a:t>2</a:t>
              </a:r>
              <a:endParaRPr lang="zh-TW" altLang="en-US" sz="2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441712" y="260648"/>
            <a:ext cx="8754694" cy="1584176"/>
            <a:chOff x="1661786" y="260648"/>
            <a:chExt cx="8754694" cy="1584176"/>
          </a:xfrm>
        </p:grpSpPr>
        <p:sp>
          <p:nvSpPr>
            <p:cNvPr id="13" name="向右箭號 12"/>
            <p:cNvSpPr/>
            <p:nvPr/>
          </p:nvSpPr>
          <p:spPr>
            <a:xfrm>
              <a:off x="1661786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手繪多邊形 13"/>
            <p:cNvSpPr/>
            <p:nvPr/>
          </p:nvSpPr>
          <p:spPr>
            <a:xfrm>
              <a:off x="1661786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5" name="手繪多邊形 14"/>
            <p:cNvSpPr/>
            <p:nvPr/>
          </p:nvSpPr>
          <p:spPr>
            <a:xfrm>
              <a:off x="3579703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5791516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7824230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進一步說明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9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格無法達成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當病毒佔據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恰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好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9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格且無法移動時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標楷體" pitchFamily="65" charset="-120"/>
                      </a:rPr>
                      <m:t>                 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</a:rPr>
                      <m:t>𝑎𝑏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</a:rPr>
                      <m:t>≥9</m:t>
                    </m:r>
                  </m:oMath>
                </a14:m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itchFamily="65" charset="-120"/>
                      </a:rPr>
                      <m:t>𝑎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itchFamily="65" charset="-120"/>
                      </a:rPr>
                      <m:t>+2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itchFamily="65" charset="-120"/>
                      </a:rPr>
                      <m:t>𝑏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itchFamily="65" charset="-12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dirty="0" smtClean="0">
                            <a:latin typeface="Cambria Math" panose="02040503050406030204" pitchFamily="18" charset="0"/>
                          </a:rPr>
                          <m:t>72</m:t>
                        </m:r>
                      </m:e>
                    </m:ra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&gt;8</m:t>
                    </m:r>
                  </m:oMath>
                </a14:m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至少用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9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個擋板，意即圍完後所用的擋板剛好是病毒圍的區域的邊界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不能浪費任何擋板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</a:rPr>
                      <m:t>+2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</a:rPr>
                      <m:t>=9</m:t>
                    </m:r>
                  </m:oMath>
                </a14:m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的正整數解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 dirty="0" err="1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</a:t>
                </a:r>
                <a:r>
                  <a:rPr lang="en-US" altLang="zh-TW" dirty="0" err="1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:r>
                  <a:rPr lang="en-US" altLang="zh-TW" i="1" dirty="0" err="1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)=(1,4) ,(3,3),(5,2),(7,1)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只有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(5,2)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(3,3)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滿足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</a:rPr>
                      <m:t>𝑎𝑏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</a:rPr>
                      <m:t>≥9</m:t>
                    </m:r>
                  </m:oMath>
                </a14:m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itchFamily="65" charset="-120"/>
                      </a:rPr>
                      <m:t>𝑎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itchFamily="65" charset="-120"/>
                      </a:rPr>
                      <m:t>=3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標楷體" pitchFamily="65" charset="-120"/>
                      </a:rPr>
                      <m:t>，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itchFamily="65" charset="-120"/>
                      </a:rPr>
                      <m:t>𝑏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itchFamily="65" charset="-120"/>
                      </a:rPr>
                      <m:t>=3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標楷體" pitchFamily="65" charset="-120"/>
                      </a:rPr>
                      <m:t>：</m:t>
                    </m:r>
                  </m:oMath>
                </a14:m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僅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3*3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區域邊界周長為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9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b="0" i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/>
                </a:r>
                <a:br>
                  <a:rPr lang="en-US" altLang="zh-TW" b="0" i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</a:rPr>
                      <m:t>=5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標楷體" pitchFamily="65" charset="-120"/>
                      </a:rPr>
                      <m:t>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</a:rPr>
                      <m:t>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標楷體" pitchFamily="65" charset="-120"/>
                      </a:rPr>
                      <m:t>=2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標楷體" pitchFamily="65" charset="-120"/>
                      </a:rPr>
                      <m:t>：</m:t>
                    </m:r>
                  </m:oMath>
                </a14:m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僅挖去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</a:rPr>
                      <m:t>=2</m:t>
                    </m:r>
                  </m:oMath>
                </a14:m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x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為區域中所有</a:t>
                </a:r>
                <a:r>
                  <a:rPr lang="en-US" altLang="zh-TW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x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座標的極值可使區域邊界周長為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9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/>
          <p:cNvGrpSpPr/>
          <p:nvPr/>
        </p:nvGrpSpPr>
        <p:grpSpPr>
          <a:xfrm>
            <a:off x="2441712" y="260648"/>
            <a:ext cx="8754694" cy="1584176"/>
            <a:chOff x="1661786" y="260648"/>
            <a:chExt cx="8754694" cy="1584176"/>
          </a:xfrm>
        </p:grpSpPr>
        <p:sp>
          <p:nvSpPr>
            <p:cNvPr id="9" name="向右箭號 8"/>
            <p:cNvSpPr/>
            <p:nvPr/>
          </p:nvSpPr>
          <p:spPr>
            <a:xfrm>
              <a:off x="1661786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手繪多邊形 14"/>
            <p:cNvSpPr/>
            <p:nvPr/>
          </p:nvSpPr>
          <p:spPr>
            <a:xfrm>
              <a:off x="1661786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3579703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5791516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7824230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59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4602"/>
                <a:ext cx="10515600" cy="4351338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altLang="zh-TW" sz="9600" b="1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Case1 .</a:t>
                </a:r>
              </a:p>
              <a:p>
                <a:pPr>
                  <a:lnSpc>
                    <a:spcPct val="120000"/>
                  </a:lnSpc>
                </a:pPr>
                <a:r>
                  <a:rPr lang="zh-TW" altLang="zh-TW" sz="96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若人類最終欲將病毒控制在</a:t>
                </a:r>
                <a:r>
                  <a:rPr lang="en-US" altLang="zh-TW" sz="96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3*3</a:t>
                </a:r>
                <a:r>
                  <a:rPr lang="zh-TW" altLang="zh-TW" sz="96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內</a:t>
                </a:r>
                <a:r>
                  <a:rPr lang="zh-TW" altLang="en-US" sz="96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sz="96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sz="96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en-US" altLang="zh-TW" sz="96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(1)</a:t>
                </a:r>
                <a:r>
                  <a:rPr lang="zh-TW" altLang="zh-TW" sz="96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至少一次擋</a:t>
                </a:r>
                <a:r>
                  <a:rPr lang="en-US" altLang="zh-TW" sz="96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(x,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9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9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altLang="zh-TW" sz="9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96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96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sz="96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人類第一次擋</a:t>
                </a:r>
                <a:r>
                  <a:rPr lang="en-US" altLang="zh-TW" sz="96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(x,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9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9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altLang="zh-TW" sz="9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96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sz="96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，如</a:t>
                </a:r>
                <a:r>
                  <a:rPr lang="zh-TW" altLang="en-US" sz="96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下</a:t>
                </a:r>
                <a:r>
                  <a:rPr lang="zh-TW" altLang="zh-TW" sz="96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圖。</a:t>
                </a:r>
                <a:r>
                  <a:rPr lang="en-US" altLang="zh-TW" sz="96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sz="96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en-US" altLang="zh-TW" sz="96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(2)</a:t>
                </a:r>
                <a:r>
                  <a:rPr lang="zh-TW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不能讓它佔據</a:t>
                </a:r>
                <a:r>
                  <a:rPr lang="en-US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r>
                  <a:rPr lang="zh-TW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個不同的</a:t>
                </a:r>
                <a:r>
                  <a:rPr lang="en-US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y</a:t>
                </a:r>
                <a:r>
                  <a:rPr lang="zh-TW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座標。</a:t>
                </a:r>
                <a:r>
                  <a:rPr lang="en-US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zh-TW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病毒的策略</a:t>
                </a:r>
                <a:r>
                  <a:rPr lang="zh-TW" altLang="en-US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</a:t>
                </a:r>
                <a:r>
                  <a:rPr lang="en-US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(0,1)→(1,1)→(2,1)</a:t>
                </a:r>
                <a:r>
                  <a:rPr lang="zh-TW" altLang="en-US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，則</a:t>
                </a:r>
                <a:r>
                  <a:rPr lang="zh-TW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病毒必須在某一次擋板方向平行</a:t>
                </a:r>
                <a:r>
                  <a:rPr lang="en-US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y</a:t>
                </a:r>
                <a:r>
                  <a:rPr lang="zh-TW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軸，設擋板為</a:t>
                </a:r>
                <a:r>
                  <a:rPr lang="en-US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9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9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96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,b)</a:t>
                </a:r>
                <a:r>
                  <a:rPr lang="zh-TW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endParaRPr lang="en-US" altLang="zh-TW" sz="9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9600" i="1">
                        <a:latin typeface="Cambria Math" panose="02040503050406030204" pitchFamily="18" charset="0"/>
                        <a:ea typeface="標楷體" pitchFamily="65" charset="-120"/>
                      </a:rPr>
                      <m:t>𝑎</m:t>
                    </m:r>
                    <m:r>
                      <a:rPr lang="en-US" altLang="zh-TW" sz="9600" i="1">
                        <a:latin typeface="Cambria Math" panose="02040503050406030204" pitchFamily="18" charset="0"/>
                        <a:ea typeface="標楷體" pitchFamily="65" charset="-120"/>
                      </a:rPr>
                      <m:t>≥0</m:t>
                    </m:r>
                  </m:oMath>
                </a14:m>
                <a:r>
                  <a:rPr lang="zh-TW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，則人類圍的的</a:t>
                </a:r>
                <a:r>
                  <a:rPr lang="en-US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3*3</a:t>
                </a:r>
                <a:r>
                  <a:rPr lang="zh-TW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</a:t>
                </a:r>
                <a:endParaRPr lang="en-US" altLang="zh-TW" sz="9600" i="1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−2≤</m:t>
                    </m:r>
                    <m:r>
                      <a:rPr lang="en-US" altLang="zh-TW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TW" altLang="en-US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TW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US" altLang="zh-TW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≤3</m:t>
                    </m:r>
                    <m:r>
                      <a:rPr lang="zh-TW" altLang="en-US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；</m:t>
                    </m:r>
                  </m:oMath>
                </a14:m>
                <a:r>
                  <a:rPr lang="en-US" altLang="zh-TW" sz="9600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sz="9600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endParaRPr lang="en-US" altLang="zh-TW" sz="9600" i="1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&lt;0</m:t>
                    </m:r>
                    <m:r>
                      <a:rPr lang="zh-TW" altLang="en-US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TW" altLang="en-US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則</a:t>
                </a:r>
                <a:r>
                  <a:rPr lang="zh-TW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人類圍的</a:t>
                </a:r>
                <a:r>
                  <a:rPr lang="en-US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3*3</a:t>
                </a:r>
                <a:r>
                  <a:rPr lang="zh-TW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</a:t>
                </a:r>
                <a:endParaRPr lang="en-US" altLang="zh-TW" sz="9600" i="1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+2</m:t>
                    </m:r>
                    <m:r>
                      <a:rPr lang="zh-TW" altLang="en-US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TW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US" altLang="zh-TW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sz="96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≤3</m:t>
                    </m:r>
                  </m:oMath>
                </a14:m>
                <a:r>
                  <a:rPr lang="zh-TW" altLang="en-US" sz="9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r>
                  <a:rPr lang="en-US" altLang="zh-TW" sz="9600" dirty="0"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sz="9600" dirty="0"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</a:br>
                <a:r>
                  <a:rPr lang="en-US" altLang="zh-TW" sz="8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sz="8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</a:br>
                <a:r>
                  <a:rPr lang="en-US" altLang="zh-TW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標楷體" pitchFamily="65" charset="-120"/>
                    <a:cs typeface="Times New Roman" panose="02020603050405020304" pitchFamily="18" charset="0"/>
                  </a:rPr>
                </a:b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4602"/>
                <a:ext cx="10515600" cy="4351338"/>
              </a:xfrm>
              <a:blipFill rotWithShape="0">
                <a:blip r:embed="rId3"/>
                <a:stretch>
                  <a:fillRect l="-812" t="-3366" r="-3362" b="-93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1" t="51833" r="35625" b="24084"/>
          <a:stretch/>
        </p:blipFill>
        <p:spPr bwMode="auto">
          <a:xfrm>
            <a:off x="6240019" y="3833136"/>
            <a:ext cx="4181677" cy="215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425084" y="370485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1</a:t>
            </a:r>
            <a:endParaRPr lang="zh-TW" altLang="en-US" sz="2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67440" y="497673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2</a:t>
            </a:r>
            <a:endParaRPr lang="zh-TW" altLang="en-US" sz="2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55005" y="3930216"/>
            <a:ext cx="471569" cy="565788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55978" y="3930216"/>
            <a:ext cx="471569" cy="565788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83436" y="3930216"/>
            <a:ext cx="471569" cy="565788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84409" y="4527642"/>
            <a:ext cx="471569" cy="485537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878655" y="4534277"/>
            <a:ext cx="471569" cy="485537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80855" y="4496007"/>
            <a:ext cx="471569" cy="485537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99833" y="5013179"/>
            <a:ext cx="471569" cy="485537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78654" y="5020786"/>
            <a:ext cx="471569" cy="485537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83436" y="4981544"/>
            <a:ext cx="471569" cy="485537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2441712" y="260648"/>
            <a:ext cx="8754694" cy="1584176"/>
            <a:chOff x="1661786" y="260648"/>
            <a:chExt cx="8754694" cy="1584176"/>
          </a:xfrm>
        </p:grpSpPr>
        <p:sp>
          <p:nvSpPr>
            <p:cNvPr id="28" name="向右箭號 27"/>
            <p:cNvSpPr/>
            <p:nvPr/>
          </p:nvSpPr>
          <p:spPr>
            <a:xfrm>
              <a:off x="1661786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手繪多邊形 28"/>
            <p:cNvSpPr/>
            <p:nvPr/>
          </p:nvSpPr>
          <p:spPr>
            <a:xfrm>
              <a:off x="1661786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30" name="手繪多邊形 29"/>
            <p:cNvSpPr/>
            <p:nvPr/>
          </p:nvSpPr>
          <p:spPr>
            <a:xfrm>
              <a:off x="3579703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31" name="手繪多邊形 30"/>
            <p:cNvSpPr/>
            <p:nvPr/>
          </p:nvSpPr>
          <p:spPr>
            <a:xfrm>
              <a:off x="5791516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32" name="手繪多邊形 31"/>
            <p:cNvSpPr/>
            <p:nvPr/>
          </p:nvSpPr>
          <p:spPr>
            <a:xfrm>
              <a:off x="7824230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16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又其中心方格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座標為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，病毒尚未佔去中心方格，病毒可運用前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次佔據中心方格外的其他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區域確定後，由於擋板不能被浪費，其內部不可放置格板，病毒可在內部任意移動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病毒接下來擋的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次，不可能圍住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3*3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，而開口和中心方格外的其他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格的其中一格相鄰，病毒可逃脫。</a:t>
            </a:r>
          </a:p>
          <a:p>
            <a:pPr>
              <a:lnSpc>
                <a:spcPct val="100000"/>
              </a:lnSpc>
            </a:pP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441712" y="260648"/>
            <a:ext cx="8754694" cy="1584176"/>
            <a:chOff x="1661786" y="260648"/>
            <a:chExt cx="8754694" cy="1584176"/>
          </a:xfrm>
        </p:grpSpPr>
        <p:sp>
          <p:nvSpPr>
            <p:cNvPr id="9" name="向右箭號 8"/>
            <p:cNvSpPr/>
            <p:nvPr/>
          </p:nvSpPr>
          <p:spPr>
            <a:xfrm>
              <a:off x="1661786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手繪多邊形 14"/>
            <p:cNvSpPr/>
            <p:nvPr/>
          </p:nvSpPr>
          <p:spPr>
            <a:xfrm>
              <a:off x="1661786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3579703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5791516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7824230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63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Case2.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人類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欲將病毒控制在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2*5-1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方格中，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Case2-1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.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人類第一次擋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，如圖。</a:t>
                </a: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圍成的區域為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(0,1),1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≤4</m:t>
                    </m:r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1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或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(0,1),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≤−1</m:t>
                    </m:r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1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i="1">
                        <a:latin typeface="Cambria Math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i="1">
                        <a:latin typeface="Cambria Math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病毒逃到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(1,1)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後區域即確定為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(0,1),1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≤4</m:t>
                    </m:r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1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i="1">
                        <a:latin typeface="Cambria Math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i="1">
                        <a:latin typeface="Cambria Math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，第二次必須阻擋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  <a:ea typeface="+mj-ea"/>
                          </a:rPr>
                          <m:t>0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  <a:ea typeface="+mj-ea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,1)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否則病毒可脫逃。病毒再移到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(1,2)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即有兩條邊界用到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(1,2)</a:t>
                </a: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而第三次只能阻擋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其中一條，必可逃脫。</a:t>
                </a:r>
              </a:p>
              <a:p>
                <a:endParaRPr lang="zh-TW" altLang="zh-TW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3"/>
                <a:stretch>
                  <a:fillRect l="-1043" t="-2381" r="-4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/>
          <p:cNvGrpSpPr/>
          <p:nvPr/>
        </p:nvGrpSpPr>
        <p:grpSpPr>
          <a:xfrm>
            <a:off x="6571442" y="4296862"/>
            <a:ext cx="3158649" cy="1880101"/>
            <a:chOff x="7347295" y="4428627"/>
            <a:chExt cx="3158649" cy="1880101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60" t="35500" r="38530" b="38799"/>
            <a:stretch/>
          </p:blipFill>
          <p:spPr bwMode="auto">
            <a:xfrm>
              <a:off x="7347295" y="4428627"/>
              <a:ext cx="3045942" cy="1880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8295387" y="5030822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</a:rPr>
                <a:t>1</a:t>
              </a:r>
              <a:endParaRPr lang="zh-TW" altLang="en-US" sz="2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281635" y="5292434"/>
              <a:ext cx="381160" cy="440823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629080" y="5232442"/>
              <a:ext cx="491256" cy="500815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662798" y="4797155"/>
              <a:ext cx="457541" cy="435287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126830" y="4813181"/>
              <a:ext cx="457541" cy="435287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590862" y="4813180"/>
              <a:ext cx="457541" cy="435287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048403" y="4813179"/>
              <a:ext cx="457541" cy="435287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120339" y="5232442"/>
              <a:ext cx="457541" cy="435287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597353" y="5265205"/>
              <a:ext cx="457541" cy="435287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048403" y="5265204"/>
              <a:ext cx="457541" cy="435287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441712" y="260648"/>
            <a:ext cx="8754694" cy="1584176"/>
            <a:chOff x="1661786" y="260648"/>
            <a:chExt cx="8754694" cy="1584176"/>
          </a:xfrm>
        </p:grpSpPr>
        <p:sp>
          <p:nvSpPr>
            <p:cNvPr id="25" name="向右箭號 24"/>
            <p:cNvSpPr/>
            <p:nvPr/>
          </p:nvSpPr>
          <p:spPr>
            <a:xfrm>
              <a:off x="1661786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手繪多邊形 25"/>
            <p:cNvSpPr/>
            <p:nvPr/>
          </p:nvSpPr>
          <p:spPr>
            <a:xfrm>
              <a:off x="1661786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27" name="手繪多邊形 26"/>
            <p:cNvSpPr/>
            <p:nvPr/>
          </p:nvSpPr>
          <p:spPr>
            <a:xfrm>
              <a:off x="3579703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28" name="手繪多邊形 27"/>
            <p:cNvSpPr/>
            <p:nvPr/>
          </p:nvSpPr>
          <p:spPr>
            <a:xfrm>
              <a:off x="5791516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29" name="手繪多邊形 28"/>
            <p:cNvSpPr/>
            <p:nvPr/>
          </p:nvSpPr>
          <p:spPr>
            <a:xfrm>
              <a:off x="7824230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54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47165" y="1600201"/>
                <a:ext cx="10488706" cy="31249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Case2. 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人類第一次不擋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，病毒第一次移到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(0,2)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，如圖。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人類能將病毒控制在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9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只能是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2*5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挖去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格，前二次必有一次必擋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，不能浪費擋板之另一次必不能擋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≥3</m:t>
                    </m:r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，將形如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:r>
                  <a:rPr lang="en-US" altLang="zh-TW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的擋板視為右擋板，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:r>
                  <a:rPr lang="en-US" altLang="zh-TW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的擋板視為左擋板，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165" y="1600201"/>
                <a:ext cx="10488706" cy="3124944"/>
              </a:xfrm>
              <a:blipFill rotWithShape="0">
                <a:blip r:embed="rId3"/>
                <a:stretch>
                  <a:fillRect l="-1046" t="-2148" r="-4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/>
          <p:cNvGrpSpPr/>
          <p:nvPr/>
        </p:nvGrpSpPr>
        <p:grpSpPr>
          <a:xfrm>
            <a:off x="5446942" y="4447528"/>
            <a:ext cx="3868822" cy="1506040"/>
            <a:chOff x="6019453" y="4797152"/>
            <a:chExt cx="3868822" cy="150604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34" t="33167" r="48431" b="48214"/>
            <a:stretch/>
          </p:blipFill>
          <p:spPr bwMode="auto">
            <a:xfrm>
              <a:off x="6019453" y="4941171"/>
              <a:ext cx="3868822" cy="1362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7008114" y="4797152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</a:rPr>
                <a:t>1</a:t>
              </a:r>
              <a:endParaRPr lang="zh-TW" altLang="en-US" sz="2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441712" y="260648"/>
            <a:ext cx="8754694" cy="1584176"/>
            <a:chOff x="1661786" y="260648"/>
            <a:chExt cx="8754694" cy="1584176"/>
          </a:xfrm>
        </p:grpSpPr>
        <p:sp>
          <p:nvSpPr>
            <p:cNvPr id="12" name="向右箭號 11"/>
            <p:cNvSpPr/>
            <p:nvPr/>
          </p:nvSpPr>
          <p:spPr>
            <a:xfrm>
              <a:off x="1661786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手繪多邊形 17"/>
            <p:cNvSpPr/>
            <p:nvPr/>
          </p:nvSpPr>
          <p:spPr>
            <a:xfrm>
              <a:off x="1661786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3579703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20" name="手繪多邊形 19"/>
            <p:cNvSpPr/>
            <p:nvPr/>
          </p:nvSpPr>
          <p:spPr>
            <a:xfrm>
              <a:off x="5791516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21" name="手繪多邊形 20"/>
            <p:cNvSpPr/>
            <p:nvPr/>
          </p:nvSpPr>
          <p:spPr>
            <a:xfrm>
              <a:off x="7824230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513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其中一次為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(0,2)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且已經過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(0,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  <a:ea typeface="+mj-ea"/>
                      </a:rPr>
                      <m:t> 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  <a:ea typeface="+mj-ea"/>
                          </a:rPr>
                          <m:t>1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  <a:ea typeface="+mj-ea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，故另一次必為左擋板或右擋板，不失一般性假設為左擋板，右半邊原無擋板，病毒策略：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(0,1)=&gt;(0,2)=&gt;(1,2)=&gt;(2,2)…=&gt;(5,2)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而過程中人類為了讓病毒逃不出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在病毒逃到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(b,2)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時只能擋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(b,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  <a:ea typeface="+mj-ea"/>
                      </a:rPr>
                      <m:t> 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  <a:ea typeface="+mj-ea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  <a:ea typeface="+mj-ea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，病毒逃到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(5,2)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後即佔據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6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個不同的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x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座標，矛盾。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病毒存在策略使其不被控制在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9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格。</a:t>
                </a:r>
              </a:p>
              <a:p>
                <a:pPr>
                  <a:lnSpc>
                    <a:spcPct val="100000"/>
                  </a:lnSpc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群組 18"/>
          <p:cNvGrpSpPr/>
          <p:nvPr/>
        </p:nvGrpSpPr>
        <p:grpSpPr>
          <a:xfrm>
            <a:off x="2441712" y="260648"/>
            <a:ext cx="8754694" cy="1584176"/>
            <a:chOff x="1661786" y="260648"/>
            <a:chExt cx="8754694" cy="1584176"/>
          </a:xfrm>
        </p:grpSpPr>
        <p:sp>
          <p:nvSpPr>
            <p:cNvPr id="20" name="向右箭號 19"/>
            <p:cNvSpPr/>
            <p:nvPr/>
          </p:nvSpPr>
          <p:spPr>
            <a:xfrm>
              <a:off x="1661786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手繪多邊形 20"/>
            <p:cNvSpPr/>
            <p:nvPr/>
          </p:nvSpPr>
          <p:spPr>
            <a:xfrm>
              <a:off x="1661786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22" name="手繪多邊形 21"/>
            <p:cNvSpPr/>
            <p:nvPr/>
          </p:nvSpPr>
          <p:spPr>
            <a:xfrm>
              <a:off x="3579703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5791516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24" name="手繪多邊形 23"/>
            <p:cNvSpPr/>
            <p:nvPr/>
          </p:nvSpPr>
          <p:spPr>
            <a:xfrm>
              <a:off x="7824230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411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20270" y="1988843"/>
                <a:ext cx="10502153" cy="4525963"/>
              </a:xfrm>
            </p:spPr>
            <p:txBody>
              <a:bodyPr>
                <a:normAutofit/>
              </a:bodyPr>
              <a:lstStyle/>
              <a:p>
                <a:r>
                  <a:rPr lang="zh-TW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至少佔據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18</a:t>
                </a:r>
                <a:r>
                  <a:rPr lang="zh-TW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格：先假定病毒結束時佔據</a:t>
                </a:r>
                <a:r>
                  <a:rPr lang="en-US" altLang="zh-TW" sz="2400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</a:t>
                </a:r>
                <a:r>
                  <a:rPr lang="zh-TW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個不同的</a:t>
                </a:r>
                <a:r>
                  <a:rPr lang="en-US" altLang="zh-TW" sz="2400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x</a:t>
                </a:r>
                <a:r>
                  <a:rPr lang="zh-TW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座標，</a:t>
                </a:r>
                <a:r>
                  <a:rPr lang="en-US" altLang="zh-TW" sz="2400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</a:t>
                </a:r>
                <a:r>
                  <a:rPr lang="zh-TW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個不同的</a:t>
                </a:r>
                <a:r>
                  <a:rPr lang="en-US" altLang="zh-TW" sz="2400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y</a:t>
                </a:r>
                <a:r>
                  <a:rPr lang="zh-TW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座標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下圖為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a=b=5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特例，病毒佔據藍色區域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對於每個</a:t>
                </a:r>
                <a:r>
                  <a:rPr lang="en-US" altLang="zh-TW" sz="2400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x</a:t>
                </a:r>
                <a:r>
                  <a:rPr lang="zh-TW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座標，至少對應兩隔板</a:t>
                </a:r>
                <a:r>
                  <a:rPr lang="zh-TW" altLang="zh-TW" sz="2400" dirty="0">
                    <a:latin typeface="標楷體" pitchFamily="65" charset="-120"/>
                    <a:ea typeface="標楷體" pitchFamily="65" charset="-120"/>
                  </a:rPr>
                  <a:t>，</a:t>
                </a:r>
                <a:r>
                  <a:rPr lang="zh-TW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每個</a:t>
                </a:r>
                <a:r>
                  <a:rPr lang="en-US" altLang="zh-TW" sz="2400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y</a:t>
                </a:r>
                <a:r>
                  <a:rPr lang="zh-TW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座標至少對應兩隔板。至少用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個隔板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400" dirty="0">
                    <a:latin typeface="Cambria Math" panose="020405030504060302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綠、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紅色各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個，黑、橙各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TW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，而</a:t>
                </a:r>
                <a:r>
                  <a:rPr lang="zh-TW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病毒至多佔據</a:t>
                </a:r>
                <a:r>
                  <a:rPr lang="en-US" altLang="zh-TW" sz="2400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ab</a:t>
                </a:r>
                <a:r>
                  <a:rPr lang="zh-TW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藍、紫色區域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270" y="1988843"/>
                <a:ext cx="10502153" cy="4525963"/>
              </a:xfrm>
              <a:blipFill rotWithShape="0">
                <a:blip r:embed="rId4"/>
                <a:stretch>
                  <a:fillRect l="-813" t="-1884" r="-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2441712" y="260648"/>
            <a:ext cx="8754694" cy="1584176"/>
            <a:chOff x="2549288" y="260648"/>
            <a:chExt cx="8754694" cy="1584176"/>
          </a:xfrm>
        </p:grpSpPr>
        <p:sp>
          <p:nvSpPr>
            <p:cNvPr id="16" name="向右箭號 15"/>
            <p:cNvSpPr/>
            <p:nvPr/>
          </p:nvSpPr>
          <p:spPr>
            <a:xfrm>
              <a:off x="2549288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手繪多邊形 16"/>
            <p:cNvSpPr/>
            <p:nvPr/>
          </p:nvSpPr>
          <p:spPr>
            <a:xfrm>
              <a:off x="2549288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4467205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6679018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20" name="手繪多邊形 19"/>
            <p:cNvSpPr/>
            <p:nvPr/>
          </p:nvSpPr>
          <p:spPr>
            <a:xfrm>
              <a:off x="8711732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632267" y="3933059"/>
          <a:ext cx="5611833" cy="2270927"/>
        </p:xfrm>
        <a:graphic>
          <a:graphicData uri="http://schemas.openxmlformats.org/drawingml/2006/table">
            <a:tbl>
              <a:tblPr/>
              <a:tblGrid>
                <a:gridCol w="931147"/>
                <a:gridCol w="931147"/>
                <a:gridCol w="931148"/>
                <a:gridCol w="931148"/>
                <a:gridCol w="931147"/>
                <a:gridCol w="956096"/>
              </a:tblGrid>
              <a:tr h="45418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8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8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8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8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78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66814" y="332659"/>
            <a:ext cx="4879454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摘要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itchFamily="65" charset="-120"/>
                <a:ea typeface="標楷體" pitchFamily="65" charset="-120"/>
              </a:rPr>
              <a:t>本主題主要探討當人類面臨病毒攻擊時，運用方法將病毒造成的傷害降至最輕。而本篇討論半平面及全平面正方形鑲嵌，一開始其中一格有病毒，一次病毒可擴散至和原病毒佔據格有公用邊，且該邊未被阻擋。</a:t>
            </a:r>
          </a:p>
          <a:p>
            <a:r>
              <a:rPr lang="zh-TW" altLang="zh-TW" dirty="0">
                <a:latin typeface="標楷體" pitchFamily="65" charset="-120"/>
                <a:ea typeface="標楷體" pitchFamily="65" charset="-120"/>
              </a:rPr>
              <a:t>而人類選擇兩相鄰正方形公用邊阻擋。人類先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阻擋</a:t>
            </a:r>
            <a:r>
              <a:rPr lang="zh-TW" altLang="zh-TW" dirty="0">
                <a:latin typeface="標楷體" pitchFamily="65" charset="-120"/>
                <a:ea typeface="標楷體" pitchFamily="65" charset="-120"/>
              </a:rPr>
              <a:t>，輪流進行。人類是否有機會讓病毒自某刻起完全無法擴散？如果是，要怎麼讓病毒佔據格數萬無一失的降到最少？本篇將介紹已知的結論。</a:t>
            </a:r>
          </a:p>
          <a:p>
            <a:endParaRPr lang="zh-TW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244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結束時隔板數和病毒佔據格數相等，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結束時隔板數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病毒佔據格數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𝑎𝑏</m:t>
                    </m:r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，再由算幾不等式知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itchFamily="65" charset="-12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itchFamily="65" charset="-12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itchFamily="65" charset="-120"/>
                            <a:cs typeface="Times New Roman" panose="02020603050405020304" pitchFamily="18" charset="0"/>
                          </a:rPr>
                          <m:t>𝑎𝑏</m:t>
                        </m:r>
                      </m:e>
                    </m:rad>
                  </m:oMath>
                </a14:m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標楷體" pitchFamily="65" charset="-12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標楷體" pitchFamily="65" charset="-12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標楷體" pitchFamily="65" charset="-120"/>
                            <a:cs typeface="Times New Roman" panose="02020603050405020304" pitchFamily="18" charset="0"/>
                          </a:rPr>
                          <m:t>𝑎𝑏</m:t>
                        </m:r>
                      </m:e>
                    </m:rad>
                  </m:oMath>
                </a14:m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≥16</m:t>
                    </m:r>
                  </m:oMath>
                </a14:m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病毒佔據格數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≥2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itchFamily="65" charset="-12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itchFamily="65" charset="-12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itchFamily="65" charset="-120"/>
                            <a:cs typeface="Times New Roman" panose="02020603050405020304" pitchFamily="18" charset="0"/>
                          </a:rPr>
                          <m:t>𝑎𝑏</m:t>
                        </m:r>
                      </m:e>
                    </m:rad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itchFamily="65" charset="-12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itchFamily="65" charset="-120"/>
                            <a:cs typeface="Times New Roman" panose="02020603050405020304" pitchFamily="18" charset="0"/>
                          </a:rPr>
                          <m:t>64</m:t>
                        </m:r>
                      </m:e>
                    </m:rad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=16</m:t>
                    </m:r>
                  </m:oMath>
                </a14:m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2441712" y="260648"/>
            <a:ext cx="8754694" cy="1584176"/>
            <a:chOff x="2549288" y="260648"/>
            <a:chExt cx="8754694" cy="1584176"/>
          </a:xfrm>
        </p:grpSpPr>
        <p:sp>
          <p:nvSpPr>
            <p:cNvPr id="10" name="向右箭號 9"/>
            <p:cNvSpPr/>
            <p:nvPr/>
          </p:nvSpPr>
          <p:spPr>
            <a:xfrm>
              <a:off x="2549288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手繪多邊形 10"/>
            <p:cNvSpPr/>
            <p:nvPr/>
          </p:nvSpPr>
          <p:spPr>
            <a:xfrm>
              <a:off x="2549288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4467205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6679018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8711732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83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由算幾不等式等號成立條件知達成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16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格時，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(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即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4*4)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，又初始位置為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(0,0)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，最終範圍必為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+3</m:t>
                    </m:r>
                  </m:oMath>
                </a14:m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+3</m:t>
                    </m:r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，無隔板時將平面旋轉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90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度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仍為原平面，不妨設第一次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隔板放置方向平行</a:t>
                </a:r>
                <a:r>
                  <a:rPr lang="en-US" altLang="zh-TW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y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軸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即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:r>
                  <a:rPr lang="en-US" altLang="zh-TW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 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。如圖七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特例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，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下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表知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可確定</a:t>
                </a:r>
                <a:r>
                  <a:rPr lang="en-US" altLang="zh-TW" i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</a:p>
              <a:p>
                <a:endParaRPr lang="zh-TW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 r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/>
          <p:cNvGrpSpPr/>
          <p:nvPr/>
        </p:nvGrpSpPr>
        <p:grpSpPr>
          <a:xfrm>
            <a:off x="6301924" y="2729919"/>
            <a:ext cx="3505464" cy="3447044"/>
            <a:chOff x="7162536" y="2992774"/>
            <a:chExt cx="3505464" cy="3447044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xmlns="" id="{768CFE42-BBE0-4406-9024-BC06F217E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536" y="2996952"/>
              <a:ext cx="3505464" cy="3442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8777335" y="4241075"/>
              <a:ext cx="477351" cy="477313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777335" y="3739988"/>
              <a:ext cx="477351" cy="477313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777334" y="3248286"/>
              <a:ext cx="477351" cy="477313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777335" y="4711543"/>
              <a:ext cx="477351" cy="477313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245651" y="4687805"/>
              <a:ext cx="477351" cy="477313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245651" y="4210492"/>
              <a:ext cx="477351" cy="477313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832304" y="2992774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</a:rPr>
                <a:t>2</a:t>
              </a:r>
              <a:endParaRPr lang="zh-TW" altLang="en-US" sz="2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245650" y="3739988"/>
              <a:ext cx="477351" cy="477313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264355" y="3140969"/>
              <a:ext cx="477351" cy="576064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299984" y="4687804"/>
              <a:ext cx="477351" cy="477313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299983" y="4234230"/>
              <a:ext cx="477351" cy="477313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299982" y="3756917"/>
              <a:ext cx="477351" cy="477313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309653" y="3140970"/>
              <a:ext cx="477351" cy="590728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809866" y="4725723"/>
              <a:ext cx="477351" cy="477313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832302" y="4210491"/>
              <a:ext cx="477351" cy="477313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809865" y="3756917"/>
              <a:ext cx="477351" cy="477313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552384" y="3717032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</a:rPr>
                <a:t>1</a:t>
              </a:r>
              <a:endParaRPr lang="zh-TW" altLang="en-US" sz="2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832302" y="3140972"/>
              <a:ext cx="477351" cy="613681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2441712" y="260648"/>
            <a:ext cx="8754694" cy="1584176"/>
            <a:chOff x="2549288" y="260648"/>
            <a:chExt cx="8754694" cy="1584176"/>
          </a:xfrm>
        </p:grpSpPr>
        <p:sp>
          <p:nvSpPr>
            <p:cNvPr id="35" name="向右箭號 34"/>
            <p:cNvSpPr/>
            <p:nvPr/>
          </p:nvSpPr>
          <p:spPr>
            <a:xfrm>
              <a:off x="2549288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手繪多邊形 35"/>
            <p:cNvSpPr/>
            <p:nvPr/>
          </p:nvSpPr>
          <p:spPr>
            <a:xfrm>
              <a:off x="2549288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37" name="手繪多邊形 36"/>
            <p:cNvSpPr/>
            <p:nvPr/>
          </p:nvSpPr>
          <p:spPr>
            <a:xfrm>
              <a:off x="4467205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38" name="手繪多邊形 37"/>
            <p:cNvSpPr/>
            <p:nvPr/>
          </p:nvSpPr>
          <p:spPr>
            <a:xfrm>
              <a:off x="6679018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39" name="手繪多邊形 38"/>
            <p:cNvSpPr/>
            <p:nvPr/>
          </p:nvSpPr>
          <p:spPr>
            <a:xfrm>
              <a:off x="8711732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35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143672" y="1772816"/>
          <a:ext cx="6096000" cy="4034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952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i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</a:t>
                      </a:r>
                      <a:endParaRPr lang="zh-TW" altLang="zh-TW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i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</a:t>
                      </a:r>
                      <a:endParaRPr lang="zh-TW" altLang="zh-TW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5243"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0,-4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-3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5243"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1,-3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-2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5243"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2,-2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5243"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3,-1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2441712" y="260648"/>
            <a:ext cx="8754694" cy="1584176"/>
            <a:chOff x="2549288" y="260648"/>
            <a:chExt cx="8754694" cy="1584176"/>
          </a:xfrm>
        </p:grpSpPr>
        <p:sp>
          <p:nvSpPr>
            <p:cNvPr id="10" name="向右箭號 9"/>
            <p:cNvSpPr/>
            <p:nvPr/>
          </p:nvSpPr>
          <p:spPr>
            <a:xfrm>
              <a:off x="2549288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手繪多邊形 10"/>
            <p:cNvSpPr/>
            <p:nvPr/>
          </p:nvSpPr>
          <p:spPr>
            <a:xfrm>
              <a:off x="2549288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4467205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6679018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8711732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031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病毒的策略是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(0,0)→(1,0)→(2,0)→(3,0)……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若病毒移到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(4,0)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則占據了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i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座標，矛盾。</a:t>
            </a:r>
          </a:p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為了讓病毒不要移到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(4,0)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，必須至少一次讓隔板平行</a:t>
            </a:r>
            <a:r>
              <a:rPr lang="en-US" altLang="zh-TW" i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軸，同理可得該擋板確定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值，即確定整個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4*4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區域，確定後由於恰有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條邊在區域的邊界，而剛好區域內有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格，必不能在區域內部放置擋板。故病毒可在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4*4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區域內設計一條動線。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441712" y="260648"/>
            <a:ext cx="8754694" cy="1584176"/>
            <a:chOff x="2549288" y="260648"/>
            <a:chExt cx="8754694" cy="1584176"/>
          </a:xfrm>
        </p:grpSpPr>
        <p:sp>
          <p:nvSpPr>
            <p:cNvPr id="9" name="向右箭號 8"/>
            <p:cNvSpPr/>
            <p:nvPr/>
          </p:nvSpPr>
          <p:spPr>
            <a:xfrm>
              <a:off x="2549288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手繪多邊形 9"/>
            <p:cNvSpPr/>
            <p:nvPr/>
          </p:nvSpPr>
          <p:spPr>
            <a:xfrm>
              <a:off x="2549288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4467205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6679018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8711732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296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4*4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區域中每個方格，若存在區域外的一方格和該方格有共用邊，則定義為「邊格」，顯然有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個邊格，區域內有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個非邊格。非邊格和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至多交於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格，確定區域內後不難知可將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個邊格佔滿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如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右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圖八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粗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箭頭所示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5585468" y="3255786"/>
            <a:ext cx="3138567" cy="2921177"/>
            <a:chOff x="7320139" y="3645027"/>
            <a:chExt cx="3138567" cy="292117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0139" y="3645027"/>
              <a:ext cx="3138567" cy="2921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9735547" y="4869160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</a:rPr>
                <a:t>1</a:t>
              </a:r>
              <a:endParaRPr lang="zh-TW" altLang="en-US" sz="2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895439" y="3933056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</a:rPr>
                <a:t>2</a:t>
              </a:r>
              <a:endParaRPr lang="zh-TW" altLang="en-US" sz="2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441712" y="260648"/>
            <a:ext cx="8754694" cy="1584176"/>
            <a:chOff x="2549288" y="260648"/>
            <a:chExt cx="8754694" cy="1584176"/>
          </a:xfrm>
        </p:grpSpPr>
        <p:sp>
          <p:nvSpPr>
            <p:cNvPr id="12" name="向右箭號 11"/>
            <p:cNvSpPr/>
            <p:nvPr/>
          </p:nvSpPr>
          <p:spPr>
            <a:xfrm>
              <a:off x="2549288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手繪多邊形 12"/>
            <p:cNvSpPr/>
            <p:nvPr/>
          </p:nvSpPr>
          <p:spPr>
            <a:xfrm>
              <a:off x="2549288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4467205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5" name="手繪多邊形 14"/>
            <p:cNvSpPr/>
            <p:nvPr/>
          </p:nvSpPr>
          <p:spPr>
            <a:xfrm>
              <a:off x="6679018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8711732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33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加上非邊格共至多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</a:rPr>
                      <m:t>12+2=14</m:t>
                    </m:r>
                  </m:oMath>
                </a14:m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格，人類至多進行第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15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次放置隔板，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16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條邊必有一條未放置隔板，又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12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個邊格均被佔據，存在一邊格可由沒有隔板的邊逃脫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邊格定義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，故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16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不可達。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≤8</m:t>
                    </m:r>
                  </m:oMath>
                </a14:m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時必有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病毒佔據格數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標楷體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itchFamily="65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itchFamily="65" charset="-12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itchFamily="65" charset="-12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算幾不等式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)=16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矛盾，故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9≤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18≤2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病毒佔據格數。</a:t>
                </a:r>
              </a:p>
              <a:p>
                <a:pPr>
                  <a:lnSpc>
                    <a:spcPct val="100000"/>
                  </a:lnSpc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1401" r="-4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/>
          <p:cNvGrpSpPr/>
          <p:nvPr/>
        </p:nvGrpSpPr>
        <p:grpSpPr>
          <a:xfrm>
            <a:off x="2441712" y="260648"/>
            <a:ext cx="8754694" cy="1584176"/>
            <a:chOff x="2549288" y="260648"/>
            <a:chExt cx="8754694" cy="1584176"/>
          </a:xfrm>
        </p:grpSpPr>
        <p:sp>
          <p:nvSpPr>
            <p:cNvPr id="9" name="向右箭號 8"/>
            <p:cNvSpPr/>
            <p:nvPr/>
          </p:nvSpPr>
          <p:spPr>
            <a:xfrm>
              <a:off x="2549288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手繪多邊形 9"/>
            <p:cNvSpPr/>
            <p:nvPr/>
          </p:nvSpPr>
          <p:spPr>
            <a:xfrm>
              <a:off x="2549288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4467205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6679018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8711732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25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全平面控制在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格的方法情況較多，大概的想法是先大略控制病毒在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5*6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去域內，留下一個開口，病毒只能從開口逃離，而開口處和區域的兩側距離至少為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，又半平面控制在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格的結果所用的區域的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座標都在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[-2,2]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之間，故可知接套用在全平面有單一開口的情形，最多再讓病毒多占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格，病毒可占最多格數是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6+11=41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441712" y="260648"/>
            <a:ext cx="8754694" cy="1584176"/>
            <a:chOff x="1661786" y="260648"/>
            <a:chExt cx="8754694" cy="1584176"/>
          </a:xfrm>
        </p:grpSpPr>
        <p:sp>
          <p:nvSpPr>
            <p:cNvPr id="9" name="向右箭號 8"/>
            <p:cNvSpPr/>
            <p:nvPr/>
          </p:nvSpPr>
          <p:spPr>
            <a:xfrm>
              <a:off x="1661786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手繪多邊形 9"/>
            <p:cNvSpPr/>
            <p:nvPr/>
          </p:nvSpPr>
          <p:spPr>
            <a:xfrm>
              <a:off x="1661786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3579703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5791516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7824230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第一次擋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(2,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，分第一次病毒移動方向討論。</a:t>
                </a:r>
              </a:p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Case1.</a:t>
                </a: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病毒第一次移到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(0,-1)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第二次擋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(-2,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可控制在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30+11=41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格內。</a:t>
                </a:r>
              </a:p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Case2.</a:t>
                </a: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病毒第一次移到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(-1,0)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第二次擋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(-3,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可控制在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30+11=41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格內。</a:t>
                </a:r>
              </a:p>
              <a:p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28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/>
          <p:cNvGrpSpPr/>
          <p:nvPr/>
        </p:nvGrpSpPr>
        <p:grpSpPr>
          <a:xfrm>
            <a:off x="2441712" y="260648"/>
            <a:ext cx="8754694" cy="1584176"/>
            <a:chOff x="1661786" y="260648"/>
            <a:chExt cx="8754694" cy="1584176"/>
          </a:xfrm>
        </p:grpSpPr>
        <p:sp>
          <p:nvSpPr>
            <p:cNvPr id="9" name="向右箭號 8"/>
            <p:cNvSpPr/>
            <p:nvPr/>
          </p:nvSpPr>
          <p:spPr>
            <a:xfrm>
              <a:off x="1661786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手繪多邊形 9"/>
            <p:cNvSpPr/>
            <p:nvPr/>
          </p:nvSpPr>
          <p:spPr>
            <a:xfrm>
              <a:off x="1661786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3579703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5791516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7824230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67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第一次擋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(2,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，分第一次病毒移動方向討論。</a:t>
                </a:r>
              </a:p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Case3. 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病毒第一次移到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(0,1)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第二次擋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(-2,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病毒第二次必定移到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(0,2)(1,0)(1,1)(0,-1)(-1,0)(-1,1)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中的其中一格</a:t>
                </a:r>
              </a:p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Case3-1.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病毒第二次移到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(1,0)(0,-1)(-1,0)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中的其中一格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可控制在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25+11=36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格內。</a:t>
                </a:r>
              </a:p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Case3-2. 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病毒第二次移到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(1,1)(-1,1)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中的其中一格，可控制在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25+11=36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格內。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13"/>
          <p:cNvGrpSpPr/>
          <p:nvPr/>
        </p:nvGrpSpPr>
        <p:grpSpPr>
          <a:xfrm>
            <a:off x="2441712" y="260648"/>
            <a:ext cx="8754694" cy="1584176"/>
            <a:chOff x="1661786" y="260648"/>
            <a:chExt cx="8754694" cy="1584176"/>
          </a:xfrm>
        </p:grpSpPr>
        <p:sp>
          <p:nvSpPr>
            <p:cNvPr id="15" name="向右箭號 14"/>
            <p:cNvSpPr/>
            <p:nvPr/>
          </p:nvSpPr>
          <p:spPr>
            <a:xfrm>
              <a:off x="1661786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手繪多邊形 20"/>
            <p:cNvSpPr/>
            <p:nvPr/>
          </p:nvSpPr>
          <p:spPr>
            <a:xfrm>
              <a:off x="1661786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22" name="手繪多邊形 21"/>
            <p:cNvSpPr/>
            <p:nvPr/>
          </p:nvSpPr>
          <p:spPr>
            <a:xfrm>
              <a:off x="3579703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5791516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24" name="手繪多邊形 23"/>
            <p:cNvSpPr/>
            <p:nvPr/>
          </p:nvSpPr>
          <p:spPr>
            <a:xfrm>
              <a:off x="7824230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442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Case3-3.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病毒第二次移到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(0,2)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第三次擋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(2,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endParaRPr lang="zh-TW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病毒第三次可能逃到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(0,-1),(1,0),(-1,0),(1,1),(-1,1),(1,2),(-1,2),(0,3)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Case3-3-1.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控制在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20+11=31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格內。</a:t>
                </a:r>
              </a:p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Case3-3-2.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病毒第三次逃到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(0,-1) </a:t>
                </a:r>
                <a:endParaRPr lang="zh-TW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Case3-3-2-1.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病毒從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(0,3)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(1,3)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或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(-1,3)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共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30+11=41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格。</a:t>
                </a:r>
              </a:p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Case3-3-2-2.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病毒從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(3,0)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移到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(4,0)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20+5+11=36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</a:t>
                </a:r>
                <a:r>
                  <a:rPr lang="zh-TW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內</a:t>
                </a:r>
                <a:endParaRPr lang="zh-TW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/>
          <p:cNvGrpSpPr/>
          <p:nvPr/>
        </p:nvGrpSpPr>
        <p:grpSpPr>
          <a:xfrm>
            <a:off x="2441712" y="260648"/>
            <a:ext cx="8754694" cy="1584176"/>
            <a:chOff x="1661786" y="260648"/>
            <a:chExt cx="8754694" cy="1584176"/>
          </a:xfrm>
        </p:grpSpPr>
        <p:sp>
          <p:nvSpPr>
            <p:cNvPr id="9" name="向右箭號 8"/>
            <p:cNvSpPr/>
            <p:nvPr/>
          </p:nvSpPr>
          <p:spPr>
            <a:xfrm>
              <a:off x="1661786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手繪多邊形 9"/>
            <p:cNvSpPr/>
            <p:nvPr/>
          </p:nvSpPr>
          <p:spPr>
            <a:xfrm>
              <a:off x="1661786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3579703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5791516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7824230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5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66814" y="404667"/>
            <a:ext cx="4879454" cy="1325563"/>
          </a:xfrm>
        </p:spPr>
        <p:txBody>
          <a:bodyPr>
            <a:normAutofit/>
          </a:bodyPr>
          <a:lstStyle/>
          <a:p>
            <a:r>
              <a:rPr lang="zh-TW" altLang="zh-TW" dirty="0">
                <a:latin typeface="標楷體" pitchFamily="65" charset="-120"/>
                <a:ea typeface="標楷體" pitchFamily="65" charset="-120"/>
              </a:rPr>
              <a:t>研究過程或方法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坐標系建立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：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1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. 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全平面可設</a:t>
                </a:r>
                <a:r>
                  <a:rPr lang="en-US" altLang="zh-TW" dirty="0" err="1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x,y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座標均為整數，病毒初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始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位置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/>
                </a:r>
                <a:b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</a:b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    (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0,0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)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。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2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. 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半平面可設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x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座標為整數，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y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座標為正整數，病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/>
                </a:r>
                <a:b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</a:b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    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毒初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始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位置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(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0,1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。</a:t>
                </a: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定義兩方格公用邊：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,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b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表示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(</a:t>
                </a:r>
                <a:r>
                  <a:rPr lang="en-US" altLang="zh-TW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zh-TW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,</a:t>
                </a:r>
                <a:r>
                  <a:rPr lang="en-US" altLang="zh-TW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b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)(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a+1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,</a:t>
                </a:r>
                <a:r>
                  <a:rPr lang="en-US" altLang="zh-TW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b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公用邊。</a:t>
                </a:r>
              </a:p>
              <a:p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              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,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b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表示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(</a:t>
                </a:r>
                <a:r>
                  <a:rPr lang="en-US" altLang="zh-TW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a</a:t>
                </a:r>
                <a:r>
                  <a:rPr lang="en-US" altLang="zh-TW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,</a:t>
                </a:r>
                <a:r>
                  <a:rPr lang="en-US" altLang="zh-TW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b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) (</a:t>
                </a:r>
                <a:r>
                  <a:rPr lang="en-US" altLang="zh-TW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a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-1,</a:t>
                </a:r>
                <a:r>
                  <a:rPr lang="en-US" altLang="zh-TW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b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公用邊。</a:t>
                </a:r>
              </a:p>
              <a:p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                  (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a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表示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(</a:t>
                </a:r>
                <a:r>
                  <a:rPr lang="en-US" altLang="zh-TW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a</a:t>
                </a:r>
                <a:r>
                  <a:rPr lang="en-US" altLang="zh-TW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,</a:t>
                </a:r>
                <a:r>
                  <a:rPr lang="en-US" altLang="zh-TW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b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) (</a:t>
                </a:r>
                <a:r>
                  <a:rPr lang="en-US" altLang="zh-TW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a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,</a:t>
                </a:r>
                <a:r>
                  <a:rPr lang="en-US" altLang="zh-TW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b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+1)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公用邊。</a:t>
                </a:r>
              </a:p>
              <a:p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                  (</a:t>
                </a:r>
                <a:r>
                  <a:rPr lang="en-US" altLang="zh-TW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a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)</a:t>
                </a:r>
                <a:r>
                  <a:rPr lang="zh-TW" altLang="zh-TW" dirty="0"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表示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(</a:t>
                </a:r>
                <a:r>
                  <a:rPr lang="en-US" altLang="zh-TW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a</a:t>
                </a:r>
                <a:r>
                  <a:rPr lang="en-US" altLang="zh-TW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,</a:t>
                </a:r>
                <a:r>
                  <a:rPr lang="en-US" altLang="zh-TW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b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) (</a:t>
                </a:r>
                <a:r>
                  <a:rPr lang="en-US" altLang="zh-TW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a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,</a:t>
                </a:r>
                <a:r>
                  <a:rPr lang="en-US" altLang="zh-TW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b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-1)</a:t>
                </a:r>
                <a:r>
                  <a:rPr lang="zh-TW" altLang="zh-TW" dirty="0"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公用邊。</a:t>
                </a:r>
                <a:r>
                  <a:rPr lang="en-US" altLang="zh-TW" dirty="0"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 </a:t>
                </a:r>
                <a:endParaRPr lang="zh-TW" altLang="zh-TW" dirty="0">
                  <a:latin typeface="Times New Roman" pitchFamily="18" charset="0"/>
                  <a:ea typeface="標楷體" pitchFamily="65" charset="-12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381"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23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Case3-3-3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可控制在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41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格內。</a:t>
                </a:r>
              </a:p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Case3-3-4.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病毒第三次逃到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(1,2), (-1,2)</a:t>
                </a:r>
                <a:endParaRPr lang="zh-TW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第四次擋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(-2,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後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分逃到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(0,3),(1,3)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討論。</a:t>
                </a: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病毒逃到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(0,3)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時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可控制在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20+11=31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格內。</a:t>
                </a: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病毒逃到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(1,3) 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時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可控制在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30+11=41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格內。</a:t>
                </a:r>
              </a:p>
              <a:p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/>
          <p:cNvGrpSpPr/>
          <p:nvPr/>
        </p:nvGrpSpPr>
        <p:grpSpPr>
          <a:xfrm>
            <a:off x="2441712" y="260648"/>
            <a:ext cx="8754694" cy="1584176"/>
            <a:chOff x="1661786" y="260648"/>
            <a:chExt cx="8754694" cy="1584176"/>
          </a:xfrm>
        </p:grpSpPr>
        <p:sp>
          <p:nvSpPr>
            <p:cNvPr id="9" name="向右箭號 8"/>
            <p:cNvSpPr/>
            <p:nvPr/>
          </p:nvSpPr>
          <p:spPr>
            <a:xfrm>
              <a:off x="1661786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手繪多邊形 14"/>
            <p:cNvSpPr/>
            <p:nvPr/>
          </p:nvSpPr>
          <p:spPr>
            <a:xfrm>
              <a:off x="1661786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3579703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5791516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7824230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70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Case4.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病毒第一次移到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(1,0)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第二次擋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(2,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Case4-1.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病毒第二次移到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(0,1)(0,-1)(-1,0)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中的其中一格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可控制在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36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格內。</a:t>
                </a:r>
              </a:p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Case4-2. 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病毒第二次移到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(1,1)(1,-1)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中的其中一格，可控制在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25+11=36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格內。</a:t>
                </a:r>
              </a:p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Case4-3.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病毒第二次移到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(2,0)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第三次擋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(-1,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病毒第三次可能逃到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(-1,0),(0,1),(0,-1),(1,1),(1,-1),(2,1),(2,-1),(3,0)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</a:p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Case4-3-1.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病毒第三次逃到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(0,1),(0,-1),(1,1),(1,-1)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其中一格，可控制在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20+11=31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格內。</a:t>
                </a:r>
              </a:p>
              <a:p>
                <a:endParaRPr lang="zh-TW" altLang="en-US" dirty="0">
                  <a:latin typeface="標楷體" pitchFamily="65" charset="-120"/>
                  <a:ea typeface="標楷體" pitchFamily="65" charset="-120"/>
                </a:endParaRPr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/>
          <p:cNvGrpSpPr/>
          <p:nvPr/>
        </p:nvGrpSpPr>
        <p:grpSpPr>
          <a:xfrm>
            <a:off x="2441712" y="260648"/>
            <a:ext cx="8754694" cy="1584176"/>
            <a:chOff x="1661786" y="260648"/>
            <a:chExt cx="8754694" cy="1584176"/>
          </a:xfrm>
        </p:grpSpPr>
        <p:sp>
          <p:nvSpPr>
            <p:cNvPr id="9" name="向右箭號 8"/>
            <p:cNvSpPr/>
            <p:nvPr/>
          </p:nvSpPr>
          <p:spPr>
            <a:xfrm>
              <a:off x="1661786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手繪多邊形 9"/>
            <p:cNvSpPr/>
            <p:nvPr/>
          </p:nvSpPr>
          <p:spPr>
            <a:xfrm>
              <a:off x="1661786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3579703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5791516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7824230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727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Case4-3-2.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病毒第三次逃到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(-1,0)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則第四次擋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(-1,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可不妨設病毒從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(2,0)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逃到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(3,0)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，分擋完後病毒的動向討論。</a:t>
                </a:r>
              </a:p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Case4-3-2-1.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病毒從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(3,0)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(3,1) or (3,-1)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可控制在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30+11=41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格。</a:t>
                </a:r>
              </a:p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Case4-3-2-2.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病毒從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(3,0)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移到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(4,0)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可控制在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20+5+11=36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格內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/>
          <p:cNvGrpSpPr/>
          <p:nvPr/>
        </p:nvGrpSpPr>
        <p:grpSpPr>
          <a:xfrm>
            <a:off x="2441712" y="260648"/>
            <a:ext cx="8754694" cy="1584176"/>
            <a:chOff x="1661786" y="260648"/>
            <a:chExt cx="8754694" cy="1584176"/>
          </a:xfrm>
        </p:grpSpPr>
        <p:sp>
          <p:nvSpPr>
            <p:cNvPr id="9" name="向右箭號 8"/>
            <p:cNvSpPr/>
            <p:nvPr/>
          </p:nvSpPr>
          <p:spPr>
            <a:xfrm>
              <a:off x="1661786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手繪多邊形 14"/>
            <p:cNvSpPr/>
            <p:nvPr/>
          </p:nvSpPr>
          <p:spPr>
            <a:xfrm>
              <a:off x="1661786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3579703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5791516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7824230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06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Case4-3-3.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可控制在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41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格內。</a:t>
                </a:r>
              </a:p>
              <a:p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Case4-3-4.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病毒第三次逃到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(2,1), (2,-1)</a:t>
                </a:r>
                <a:endParaRPr lang="zh-TW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第四次擋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(-1,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後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分逃到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(3,0),(3,-1)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討論。</a:t>
                </a: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病毒逃到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(3,0)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時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可控制在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20+11=31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格內。</a:t>
                </a: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病毒逃到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(3,-1) 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時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可控制在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30+11=41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格內。</a:t>
                </a:r>
              </a:p>
              <a:p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/>
          <p:cNvGrpSpPr/>
          <p:nvPr/>
        </p:nvGrpSpPr>
        <p:grpSpPr>
          <a:xfrm>
            <a:off x="2441712" y="260648"/>
            <a:ext cx="8754694" cy="1584176"/>
            <a:chOff x="1661786" y="260648"/>
            <a:chExt cx="8754694" cy="1584176"/>
          </a:xfrm>
        </p:grpSpPr>
        <p:sp>
          <p:nvSpPr>
            <p:cNvPr id="9" name="向右箭號 8"/>
            <p:cNvSpPr/>
            <p:nvPr/>
          </p:nvSpPr>
          <p:spPr>
            <a:xfrm>
              <a:off x="1661786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手繪多邊形 14"/>
            <p:cNvSpPr/>
            <p:nvPr/>
          </p:nvSpPr>
          <p:spPr>
            <a:xfrm>
              <a:off x="1661786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3579703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5791516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7824230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741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62041" y="332659"/>
            <a:ext cx="4447406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一邊有邊界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(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半平面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)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的情況病毒至少保證佔據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10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格，人類保證控制病毒在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11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格內。</a:t>
            </a:r>
            <a:b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</a:b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無邊界的情況病毒至少保證佔據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18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格，人類保證控制病毒在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41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194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71587" y="332659"/>
            <a:ext cx="3511302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將正方形鑲嵌推廣到正三角形及正六邊形鑲嵌，將平面鑲嵌推廣到立體鑲嵌。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將人類與病毒輪流操作的規則改變。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將擋板的功能改變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改變病毒初位置</a:t>
            </a:r>
          </a:p>
        </p:txBody>
      </p:sp>
    </p:spTree>
    <p:extLst>
      <p:ext uri="{BB962C8B-B14F-4D97-AF65-F5344CB8AC3E}">
        <p14:creationId xmlns:p14="http://schemas.microsoft.com/office/powerpoint/2010/main" val="157763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57624" y="2628781"/>
            <a:ext cx="627675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9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謝謝大家</a:t>
            </a:r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466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人類將病毒控制在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格的構造：第一次擋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 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</a:p>
              <a:p>
                <a:r>
                  <a:rPr lang="en-US" altLang="zh-TW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Case1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.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病毒第一次移到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(1,1)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則第二次擋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(2,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endParaRPr lang="zh-TW" altLang="zh-TW" dirty="0"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Case1-1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.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病毒第二次移到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(-1,1)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則第三次擋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(-2,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，如圖一，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可控制在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</a:rPr>
                      <m:t>≤2</m:t>
                    </m:r>
                    <m:r>
                      <a:rPr lang="zh-TW" altLang="en-US" i="1" smtClean="0">
                        <a:latin typeface="Cambria Math" panose="02040503050406030204" pitchFamily="18" charset="0"/>
                        <a:ea typeface="標楷體" pitchFamily="65" charset="-120"/>
                      </a:rPr>
                      <m:t>，</m:t>
                    </m:r>
                  </m:oMath>
                </a14:m>
                <a:endParaRPr lang="en-US" altLang="zh-TW" i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</a:rPr>
                      <m:t>−2≤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</a:rPr>
                      <m:t>≤2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標楷體" pitchFamily="65" charset="-120"/>
                      </a:rPr>
                      <m:t>，</m:t>
                    </m:r>
                  </m:oMath>
                </a14:m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共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格內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/>
          <p:cNvGrpSpPr/>
          <p:nvPr/>
        </p:nvGrpSpPr>
        <p:grpSpPr>
          <a:xfrm>
            <a:off x="2441712" y="260648"/>
            <a:ext cx="8754694" cy="1584176"/>
            <a:chOff x="-3085564" y="2060845"/>
            <a:chExt cx="13272307" cy="4064000"/>
          </a:xfrm>
          <a:solidFill>
            <a:schemeClr val="tx1"/>
          </a:solidFill>
        </p:grpSpPr>
        <p:sp>
          <p:nvSpPr>
            <p:cNvPr id="9" name="向右箭號 8"/>
            <p:cNvSpPr/>
            <p:nvPr/>
          </p:nvSpPr>
          <p:spPr>
            <a:xfrm>
              <a:off x="-3085564" y="2060845"/>
              <a:ext cx="13272307" cy="4064000"/>
            </a:xfrm>
            <a:prstGeom prst="rightArrow">
              <a:avLst/>
            </a:prstGeom>
            <a:grpFill/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手繪多邊形 9"/>
            <p:cNvSpPr/>
            <p:nvPr/>
          </p:nvSpPr>
          <p:spPr>
            <a:xfrm>
              <a:off x="-3085564" y="3284989"/>
              <a:ext cx="2907599" cy="1625599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-177965" y="3280047"/>
              <a:ext cx="3296782" cy="162560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3175197" y="3324081"/>
              <a:ext cx="3081636" cy="162560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6256836" y="3324081"/>
              <a:ext cx="3197053" cy="162560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xmlns="" id="{A64502D9-5ADB-4050-8E18-781B284624DE}"/>
              </a:ext>
            </a:extLst>
          </p:cNvPr>
          <p:cNvGrpSpPr/>
          <p:nvPr/>
        </p:nvGrpSpPr>
        <p:grpSpPr>
          <a:xfrm>
            <a:off x="5981903" y="3940981"/>
            <a:ext cx="4141277" cy="2082308"/>
            <a:chOff x="4457900" y="3940981"/>
            <a:chExt cx="4141277" cy="2082308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xmlns="" id="{E59D933A-0855-442E-AEB2-EE1BE67CB888}"/>
                </a:ext>
              </a:extLst>
            </p:cNvPr>
            <p:cNvGrpSpPr/>
            <p:nvPr/>
          </p:nvGrpSpPr>
          <p:grpSpPr>
            <a:xfrm>
              <a:off x="4457900" y="3940981"/>
              <a:ext cx="4141277" cy="2082308"/>
              <a:chOff x="4457900" y="3940981"/>
              <a:chExt cx="4141277" cy="2082308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xmlns="" id="{D3A19FFF-804F-4BD3-A7A5-7361FF882FD6}"/>
                  </a:ext>
                </a:extLst>
              </p:cNvPr>
              <p:cNvGrpSpPr/>
              <p:nvPr/>
            </p:nvGrpSpPr>
            <p:grpSpPr>
              <a:xfrm>
                <a:off x="4457900" y="3940981"/>
                <a:ext cx="4141277" cy="2082308"/>
                <a:chOff x="4457900" y="3940981"/>
                <a:chExt cx="4141277" cy="2082308"/>
              </a:xfrm>
            </p:grpSpPr>
            <p:pic>
              <p:nvPicPr>
                <p:cNvPr id="1029" name="Picture 5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889" t="26667" r="35625" b="48167"/>
                <a:stretch/>
              </p:blipFill>
              <p:spPr bwMode="auto">
                <a:xfrm>
                  <a:off x="4457900" y="3966273"/>
                  <a:ext cx="4141277" cy="2057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xmlns="" id="{A9D7D2DD-B324-4EA7-A5B1-892BBF9CEE6B}"/>
                    </a:ext>
                  </a:extLst>
                </p:cNvPr>
                <p:cNvSpPr/>
                <p:nvPr/>
              </p:nvSpPr>
              <p:spPr>
                <a:xfrm>
                  <a:off x="6084168" y="3940981"/>
                  <a:ext cx="367408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2800" b="1" dirty="0">
                      <a:ln w="22225">
                        <a:solidFill>
                          <a:srgbClr val="ED7D31"/>
                        </a:solidFill>
                        <a:prstDash val="solid"/>
                      </a:ln>
                      <a:solidFill>
                        <a:srgbClr val="ED7D31">
                          <a:lumMod val="40000"/>
                          <a:lumOff val="60000"/>
                        </a:srgbClr>
                      </a:solidFill>
                    </a:rPr>
                    <a:t>1</a:t>
                  </a:r>
                  <a:endParaRPr lang="zh-TW" altLang="en-US" sz="2800" b="1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</a:endParaRPr>
                </a:p>
              </p:txBody>
            </p:sp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6E792AB0-9DF4-456E-8751-8FC99424941B}"/>
                  </a:ext>
                </a:extLst>
              </p:cNvPr>
              <p:cNvSpPr/>
              <p:nvPr/>
            </p:nvSpPr>
            <p:spPr>
              <a:xfrm>
                <a:off x="7686573" y="4149080"/>
                <a:ext cx="367408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2800" b="1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</a:rPr>
                  <a:t>2</a:t>
                </a:r>
                <a:endParaRPr lang="zh-TW" altLang="en-US" sz="2800" b="1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</a:endParaRP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634474A6-0CDF-4B5E-88C9-AD02BD6CCCC2}"/>
                </a:ext>
              </a:extLst>
            </p:cNvPr>
            <p:cNvSpPr/>
            <p:nvPr/>
          </p:nvSpPr>
          <p:spPr>
            <a:xfrm>
              <a:off x="5896041" y="4190852"/>
              <a:ext cx="36740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800" b="1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</a:rPr>
                <a:t>3</a:t>
              </a:r>
              <a:endParaRPr lang="zh-TW" altLang="en-US" sz="2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340307" y="4444072"/>
            <a:ext cx="467313" cy="540000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07620" y="4444072"/>
            <a:ext cx="467313" cy="540000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257363" y="4433857"/>
            <a:ext cx="467313" cy="540000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674348" y="4433857"/>
            <a:ext cx="467313" cy="540000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39362" y="4454781"/>
            <a:ext cx="467313" cy="540000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356918" y="4994783"/>
            <a:ext cx="467313" cy="411691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24233" y="4994784"/>
            <a:ext cx="467313" cy="411691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260689" y="4985194"/>
            <a:ext cx="467313" cy="411691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674348" y="5000043"/>
            <a:ext cx="467313" cy="411691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39361" y="5008929"/>
            <a:ext cx="467313" cy="411691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27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Case1-2.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病毒第二次移到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(0,2)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第三次擋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,3)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公用邊，如圖二，可控制在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itchFamily="65" charset="-120"/>
                      </a:rPr>
                      <m:t>≤3</m:t>
                    </m:r>
                  </m:oMath>
                </a14:m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itchFamily="65" charset="-120"/>
                      </a:rPr>
                      <m:t>−1≤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itchFamily="65" charset="-120"/>
                      </a:rPr>
                      <m:t>𝑥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itchFamily="65" charset="-120"/>
                      </a:rPr>
                      <m:t>≤2</m:t>
                    </m:r>
                  </m:oMath>
                </a14:m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，扣除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(2,3)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，共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格內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521" r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/>
          <p:cNvGrpSpPr/>
          <p:nvPr/>
        </p:nvGrpSpPr>
        <p:grpSpPr>
          <a:xfrm>
            <a:off x="2778735" y="3052575"/>
            <a:ext cx="5587674" cy="2983636"/>
            <a:chOff x="4352041" y="3577010"/>
            <a:chExt cx="5587674" cy="2983636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xmlns="" id="{A5E5814F-3BD7-4E92-AB45-17C7C8EC9D1C}"/>
                </a:ext>
              </a:extLst>
            </p:cNvPr>
            <p:cNvGrpSpPr/>
            <p:nvPr/>
          </p:nvGrpSpPr>
          <p:grpSpPr>
            <a:xfrm>
              <a:off x="4352041" y="3577010"/>
              <a:ext cx="5587674" cy="2983636"/>
              <a:chOff x="2856085" y="3464666"/>
              <a:chExt cx="5587674" cy="2983636"/>
            </a:xfrm>
          </p:grpSpPr>
          <p:pic>
            <p:nvPicPr>
              <p:cNvPr id="10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14" t="60333" r="35198" b="11852"/>
              <a:stretch/>
            </p:blipFill>
            <p:spPr bwMode="auto">
              <a:xfrm>
                <a:off x="2856085" y="3464666"/>
                <a:ext cx="5587674" cy="29836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21AAF428-1E7B-4B04-8E32-06052772B031}"/>
                  </a:ext>
                </a:extLst>
              </p:cNvPr>
              <p:cNvSpPr/>
              <p:nvPr/>
            </p:nvSpPr>
            <p:spPr>
              <a:xfrm>
                <a:off x="6901904" y="3464666"/>
                <a:ext cx="367408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2800" b="1" dirty="0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</a:rPr>
                  <a:t>3</a:t>
                </a:r>
                <a:endParaRPr lang="zh-TW" altLang="en-US" sz="2800" b="1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6639202" y="3603165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</a:rPr>
                <a:t>1</a:t>
              </a:r>
              <a:endParaRPr lang="zh-TW" altLang="en-US" sz="2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765268" y="3933056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</a:rPr>
                <a:t>2</a:t>
              </a:r>
              <a:endParaRPr lang="zh-TW" altLang="en-US" sz="2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378708" y="4869160"/>
              <a:ext cx="609904" cy="648072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992134" y="4869160"/>
              <a:ext cx="609904" cy="648072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573700" y="4869160"/>
              <a:ext cx="609904" cy="648072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802471" y="4869160"/>
              <a:ext cx="609904" cy="648072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408765" y="4221088"/>
              <a:ext cx="609904" cy="648072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963796" y="4221088"/>
              <a:ext cx="609904" cy="648072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581564" y="4221088"/>
              <a:ext cx="609904" cy="648072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807872" y="4199522"/>
              <a:ext cx="609904" cy="648072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872456" y="3603167"/>
              <a:ext cx="536311" cy="569873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63796" y="3603168"/>
              <a:ext cx="609904" cy="596357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417776" y="3609020"/>
              <a:ext cx="546020" cy="580190"/>
            </a:xfrm>
            <a:prstGeom prst="rect">
              <a:avLst/>
            </a:prstGeom>
            <a:solidFill>
              <a:srgbClr val="00B0F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2441712" y="260648"/>
            <a:ext cx="8754694" cy="1584176"/>
            <a:chOff x="-3085564" y="2060845"/>
            <a:chExt cx="13272307" cy="4064000"/>
          </a:xfrm>
          <a:solidFill>
            <a:schemeClr val="tx1"/>
          </a:solidFill>
        </p:grpSpPr>
        <p:sp>
          <p:nvSpPr>
            <p:cNvPr id="32" name="向右箭號 31"/>
            <p:cNvSpPr/>
            <p:nvPr/>
          </p:nvSpPr>
          <p:spPr>
            <a:xfrm>
              <a:off x="-3085564" y="2060845"/>
              <a:ext cx="13272307" cy="4064000"/>
            </a:xfrm>
            <a:prstGeom prst="rightArrow">
              <a:avLst/>
            </a:prstGeom>
            <a:grpFill/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手繪多邊形 32"/>
            <p:cNvSpPr/>
            <p:nvPr/>
          </p:nvSpPr>
          <p:spPr>
            <a:xfrm>
              <a:off x="-3085564" y="3284989"/>
              <a:ext cx="2907599" cy="1625599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34" name="手繪多邊形 33"/>
            <p:cNvSpPr/>
            <p:nvPr/>
          </p:nvSpPr>
          <p:spPr>
            <a:xfrm>
              <a:off x="-177965" y="3280047"/>
              <a:ext cx="3296782" cy="162560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35" name="手繪多邊形 34"/>
            <p:cNvSpPr/>
            <p:nvPr/>
          </p:nvSpPr>
          <p:spPr>
            <a:xfrm>
              <a:off x="3175197" y="3324081"/>
              <a:ext cx="3081636" cy="162560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36" name="手繪多邊形 35"/>
            <p:cNvSpPr/>
            <p:nvPr/>
          </p:nvSpPr>
          <p:spPr>
            <a:xfrm>
              <a:off x="6256836" y="3324081"/>
              <a:ext cx="3197053" cy="162560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21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Case1-3.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病毒第二次移到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(2,1)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，第三次擋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,1)</a:t>
                </a:r>
                <a:endParaRPr lang="zh-TW" altLang="zh-TW" dirty="0"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對應後，病毒必逃到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(i,2)(i=0 or 1),(-1,1)</a:t>
                </a: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其中一格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已擋好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(2,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同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Case1-1</a:t>
                </a:r>
                <a:r>
                  <a:rPr lang="zh-TW" altLang="en-US" dirty="0">
                    <a:latin typeface="Cambria Math" panose="020405030504060302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1-2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4EA1B4DA-2273-417A-AE07-0CCDF79D57E8}"/>
              </a:ext>
            </a:extLst>
          </p:cNvPr>
          <p:cNvGrpSpPr/>
          <p:nvPr/>
        </p:nvGrpSpPr>
        <p:grpSpPr>
          <a:xfrm>
            <a:off x="6039133" y="3789040"/>
            <a:ext cx="4533418" cy="2397170"/>
            <a:chOff x="4113032" y="3552110"/>
            <a:chExt cx="4533418" cy="239717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50" t="45667" r="34970" b="25666"/>
            <a:stretch/>
          </p:blipFill>
          <p:spPr bwMode="auto">
            <a:xfrm>
              <a:off x="4113032" y="3552110"/>
              <a:ext cx="4533418" cy="239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DCECB99F-7D05-428F-99D3-A7DC1E907B05}"/>
                </a:ext>
              </a:extLst>
            </p:cNvPr>
            <p:cNvSpPr/>
            <p:nvPr/>
          </p:nvSpPr>
          <p:spPr>
            <a:xfrm>
              <a:off x="7812360" y="4581128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3200" b="1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</a:rPr>
                <a:t>3</a:t>
              </a:r>
              <a:endParaRPr lang="zh-TW" altLang="en-US" sz="32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918816" y="381537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1</a:t>
            </a:r>
            <a:endParaRPr lang="zh-TW" altLang="en-US" sz="2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54757" y="4077072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2</a:t>
            </a:r>
            <a:endParaRPr lang="zh-TW" altLang="en-US" sz="2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2441712" y="260648"/>
            <a:ext cx="8754694" cy="1584176"/>
            <a:chOff x="-3085564" y="2060845"/>
            <a:chExt cx="13272307" cy="4064000"/>
          </a:xfrm>
          <a:solidFill>
            <a:schemeClr val="tx1"/>
          </a:solidFill>
        </p:grpSpPr>
        <p:sp>
          <p:nvSpPr>
            <p:cNvPr id="15" name="向右箭號 14"/>
            <p:cNvSpPr/>
            <p:nvPr/>
          </p:nvSpPr>
          <p:spPr>
            <a:xfrm>
              <a:off x="-3085564" y="2060845"/>
              <a:ext cx="13272307" cy="4064000"/>
            </a:xfrm>
            <a:prstGeom prst="rightArrow">
              <a:avLst/>
            </a:prstGeom>
            <a:grpFill/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手繪多邊形 15"/>
            <p:cNvSpPr/>
            <p:nvPr/>
          </p:nvSpPr>
          <p:spPr>
            <a:xfrm>
              <a:off x="-3085564" y="3284989"/>
              <a:ext cx="2907599" cy="1625599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-177965" y="3280047"/>
              <a:ext cx="3296782" cy="162560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3175197" y="3324081"/>
              <a:ext cx="3081636" cy="162560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6256836" y="3324081"/>
              <a:ext cx="3197053" cy="162560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363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Case2.</a:t>
                </a: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病毒第一次移到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(0,2)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第二次擋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,3)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如圖三，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可控制在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9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格內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0" t="35552" r="32278" b="39334"/>
          <a:stretch/>
        </p:blipFill>
        <p:spPr bwMode="auto">
          <a:xfrm>
            <a:off x="5848472" y="3432664"/>
            <a:ext cx="4819531" cy="212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7575307" y="350100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1</a:t>
            </a:r>
            <a:endParaRPr lang="zh-TW" altLang="en-US" sz="2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76320" y="343266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2</a:t>
            </a:r>
            <a:endParaRPr lang="zh-TW" altLang="en-US" sz="2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71259" y="4365107"/>
            <a:ext cx="445520" cy="473401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39976" y="4386537"/>
            <a:ext cx="445520" cy="473401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85496" y="4386537"/>
            <a:ext cx="445520" cy="473401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39976" y="3932892"/>
            <a:ext cx="445520" cy="473401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71259" y="3913136"/>
            <a:ext cx="445520" cy="473401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85496" y="3913136"/>
            <a:ext cx="445520" cy="473401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93173" y="3482486"/>
            <a:ext cx="445520" cy="473401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39976" y="3459491"/>
            <a:ext cx="445520" cy="473401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686073" y="3482486"/>
            <a:ext cx="445520" cy="473401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2441712" y="260648"/>
            <a:ext cx="8754694" cy="1584176"/>
            <a:chOff x="-3085564" y="2060845"/>
            <a:chExt cx="13272307" cy="4064000"/>
          </a:xfrm>
          <a:solidFill>
            <a:schemeClr val="tx1"/>
          </a:solidFill>
        </p:grpSpPr>
        <p:sp>
          <p:nvSpPr>
            <p:cNvPr id="27" name="向右箭號 26"/>
            <p:cNvSpPr/>
            <p:nvPr/>
          </p:nvSpPr>
          <p:spPr>
            <a:xfrm>
              <a:off x="-3085564" y="2060845"/>
              <a:ext cx="13272307" cy="4064000"/>
            </a:xfrm>
            <a:prstGeom prst="rightArrow">
              <a:avLst/>
            </a:prstGeom>
            <a:grpFill/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手繪多邊形 27"/>
            <p:cNvSpPr/>
            <p:nvPr/>
          </p:nvSpPr>
          <p:spPr>
            <a:xfrm>
              <a:off x="-3085564" y="3284989"/>
              <a:ext cx="2907599" cy="1625599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29" name="手繪多邊形 28"/>
            <p:cNvSpPr/>
            <p:nvPr/>
          </p:nvSpPr>
          <p:spPr>
            <a:xfrm>
              <a:off x="-177965" y="3280047"/>
              <a:ext cx="3296782" cy="162560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30" name="手繪多邊形 29"/>
            <p:cNvSpPr/>
            <p:nvPr/>
          </p:nvSpPr>
          <p:spPr>
            <a:xfrm>
              <a:off x="3175197" y="3324081"/>
              <a:ext cx="3081636" cy="162560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31" name="手繪多邊形 30"/>
            <p:cNvSpPr/>
            <p:nvPr/>
          </p:nvSpPr>
          <p:spPr>
            <a:xfrm>
              <a:off x="6256836" y="3324081"/>
              <a:ext cx="3197053" cy="162560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Case3.</a:t>
            </a:r>
          </a:p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病毒第一次移到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(-1,1)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左右對稱性知將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Case1.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的所有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座標變號，</a:t>
            </a:r>
            <a:r>
              <a:rPr lang="en-US" altLang="zh-TW" i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座標不變即可。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441712" y="260648"/>
            <a:ext cx="8754694" cy="1584176"/>
            <a:chOff x="-3085564" y="2060845"/>
            <a:chExt cx="13272307" cy="4064000"/>
          </a:xfrm>
          <a:solidFill>
            <a:schemeClr val="tx1"/>
          </a:solidFill>
        </p:grpSpPr>
        <p:sp>
          <p:nvSpPr>
            <p:cNvPr id="9" name="向右箭號 8"/>
            <p:cNvSpPr/>
            <p:nvPr/>
          </p:nvSpPr>
          <p:spPr>
            <a:xfrm>
              <a:off x="-3085564" y="2060845"/>
              <a:ext cx="13272307" cy="4064000"/>
            </a:xfrm>
            <a:prstGeom prst="rightArrow">
              <a:avLst/>
            </a:prstGeom>
            <a:grpFill/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手繪多邊形 10"/>
            <p:cNvSpPr/>
            <p:nvPr/>
          </p:nvSpPr>
          <p:spPr>
            <a:xfrm>
              <a:off x="-3085564" y="3284989"/>
              <a:ext cx="2907599" cy="1625599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-177965" y="3280047"/>
              <a:ext cx="3296782" cy="162560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3175197" y="3324081"/>
              <a:ext cx="3081636" cy="162560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6256836" y="3324081"/>
              <a:ext cx="3197053" cy="162560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05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先假定病毒結束時佔據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個不同的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座標，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個不同的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TW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座標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藍色底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右圖為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a=5,b=4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特例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人類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至少用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</a:rPr>
                      <m:t>+2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</a:rPr>
                      <m:t>𝑏</m:t>
                    </m:r>
                  </m:oMath>
                </a14:m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個隔板，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個紅色，黑、橙各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TW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病毒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至多佔據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itchFamily="65" charset="-120"/>
                      </a:rPr>
                      <m:t>𝑎𝑏</m:t>
                    </m:r>
                  </m:oMath>
                </a14:m>
                <a:r>
                  <a:rPr lang="zh-TW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格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藍色底和紫色底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知結束時隔板數和病毒擴佔據格數相等，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/>
          <p:cNvGrpSpPr/>
          <p:nvPr/>
        </p:nvGrpSpPr>
        <p:grpSpPr>
          <a:xfrm>
            <a:off x="2441712" y="260648"/>
            <a:ext cx="8754694" cy="1584176"/>
            <a:chOff x="1661786" y="260648"/>
            <a:chExt cx="8754694" cy="1584176"/>
          </a:xfrm>
        </p:grpSpPr>
        <p:sp>
          <p:nvSpPr>
            <p:cNvPr id="16" name="向右箭號 15"/>
            <p:cNvSpPr/>
            <p:nvPr/>
          </p:nvSpPr>
          <p:spPr>
            <a:xfrm>
              <a:off x="1661786" y="260648"/>
              <a:ext cx="8754694" cy="1584176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手繪多邊形 16"/>
            <p:cNvSpPr/>
            <p:nvPr/>
          </p:nvSpPr>
          <p:spPr>
            <a:xfrm>
              <a:off x="1661786" y="737828"/>
              <a:ext cx="191791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3579703" y="735902"/>
              <a:ext cx="2174627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半平面病毒保證佔據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5791516" y="753066"/>
              <a:ext cx="2032712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全平面病毒保證佔據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  <p:sp>
          <p:nvSpPr>
            <p:cNvPr id="20" name="手繪多邊形 19"/>
            <p:cNvSpPr/>
            <p:nvPr/>
          </p:nvSpPr>
          <p:spPr>
            <a:xfrm>
              <a:off x="7824230" y="753066"/>
              <a:ext cx="2108844" cy="633670"/>
            </a:xfrm>
            <a:custGeom>
              <a:avLst/>
              <a:gdLst>
                <a:gd name="connsiteX0" fmla="*/ 0 w 1467445"/>
                <a:gd name="connsiteY0" fmla="*/ 244579 h 1625600"/>
                <a:gd name="connsiteX1" fmla="*/ 244579 w 1467445"/>
                <a:gd name="connsiteY1" fmla="*/ 0 h 1625600"/>
                <a:gd name="connsiteX2" fmla="*/ 1222866 w 1467445"/>
                <a:gd name="connsiteY2" fmla="*/ 0 h 1625600"/>
                <a:gd name="connsiteX3" fmla="*/ 1467445 w 1467445"/>
                <a:gd name="connsiteY3" fmla="*/ 244579 h 1625600"/>
                <a:gd name="connsiteX4" fmla="*/ 1467445 w 1467445"/>
                <a:gd name="connsiteY4" fmla="*/ 1381021 h 1625600"/>
                <a:gd name="connsiteX5" fmla="*/ 1222866 w 1467445"/>
                <a:gd name="connsiteY5" fmla="*/ 1625600 h 1625600"/>
                <a:gd name="connsiteX6" fmla="*/ 244579 w 1467445"/>
                <a:gd name="connsiteY6" fmla="*/ 1625600 h 1625600"/>
                <a:gd name="connsiteX7" fmla="*/ 0 w 1467445"/>
                <a:gd name="connsiteY7" fmla="*/ 1381021 h 1625600"/>
                <a:gd name="connsiteX8" fmla="*/ 0 w 1467445"/>
                <a:gd name="connsiteY8" fmla="*/ 244579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1625600">
                  <a:moveTo>
                    <a:pt x="0" y="244579"/>
                  </a:moveTo>
                  <a:cubicBezTo>
                    <a:pt x="0" y="109502"/>
                    <a:pt x="109502" y="0"/>
                    <a:pt x="244579" y="0"/>
                  </a:cubicBezTo>
                  <a:lnTo>
                    <a:pt x="1222866" y="0"/>
                  </a:lnTo>
                  <a:cubicBezTo>
                    <a:pt x="1357943" y="0"/>
                    <a:pt x="1467445" y="109502"/>
                    <a:pt x="1467445" y="244579"/>
                  </a:cubicBezTo>
                  <a:lnTo>
                    <a:pt x="1467445" y="1381021"/>
                  </a:lnTo>
                  <a:cubicBezTo>
                    <a:pt x="1467445" y="1516098"/>
                    <a:pt x="1357943" y="1625600"/>
                    <a:pt x="1222866" y="1625600"/>
                  </a:cubicBezTo>
                  <a:lnTo>
                    <a:pt x="244579" y="1625600"/>
                  </a:lnTo>
                  <a:cubicBezTo>
                    <a:pt x="109502" y="1625600"/>
                    <a:pt x="0" y="1516098"/>
                    <a:pt x="0" y="1381021"/>
                  </a:cubicBezTo>
                  <a:lnTo>
                    <a:pt x="0" y="244579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5455" tIns="155455" rIns="155455" bIns="15545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全平面人類保證控制在</a:t>
              </a:r>
              <a:r>
                <a: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41</a:t>
              </a:r>
              <a:r>
                <a:rPr lang="zh-TW" altLang="en-US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格</a:t>
              </a: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230722" y="2780928"/>
          <a:ext cx="2825022" cy="2090058"/>
        </p:xfrm>
        <a:graphic>
          <a:graphicData uri="http://schemas.openxmlformats.org/drawingml/2006/table">
            <a:tbl>
              <a:tblPr/>
              <a:tblGrid>
                <a:gridCol w="470837"/>
                <a:gridCol w="470837"/>
                <a:gridCol w="470837"/>
                <a:gridCol w="470837"/>
                <a:gridCol w="470837"/>
                <a:gridCol w="470837"/>
              </a:tblGrid>
              <a:tr h="52251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51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51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51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直線接點 27"/>
          <p:cNvCxnSpPr/>
          <p:nvPr/>
        </p:nvCxnSpPr>
        <p:spPr>
          <a:xfrm>
            <a:off x="7680176" y="3284987"/>
            <a:ext cx="0" cy="5409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7249030" y="3825959"/>
            <a:ext cx="0" cy="57515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7680176" y="3284984"/>
            <a:ext cx="0" cy="5040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7249030" y="4350864"/>
            <a:ext cx="0" cy="5040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8616280" y="2780928"/>
            <a:ext cx="0" cy="5040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9615764" y="2780928"/>
            <a:ext cx="0" cy="504056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9615764" y="3303442"/>
            <a:ext cx="0" cy="504056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9120336" y="3825957"/>
            <a:ext cx="0" cy="504056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9120336" y="4360941"/>
            <a:ext cx="0" cy="504056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>
            <a:off x="9119848" y="2780928"/>
            <a:ext cx="495916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>
            <a:off x="8616280" y="2780928"/>
            <a:ext cx="495916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H="1">
            <a:off x="8176092" y="3311873"/>
            <a:ext cx="495916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>
            <a:off x="7680176" y="3304290"/>
            <a:ext cx="495916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>
            <a:off x="7184260" y="3825165"/>
            <a:ext cx="495916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73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2286</Words>
  <Application>Microsoft Office PowerPoint</Application>
  <PresentationFormat>寬螢幕</PresentationFormat>
  <Paragraphs>284</Paragraphs>
  <Slides>36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36</vt:i4>
      </vt:variant>
    </vt:vector>
  </HeadingPairs>
  <TitlesOfParts>
    <vt:vector size="46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5_Office 佈景主題</vt:lpstr>
      <vt:lpstr>1_Office 佈景主題</vt:lpstr>
      <vt:lpstr>PowerPoint 簡報</vt:lpstr>
      <vt:lpstr>摘要</vt:lpstr>
      <vt:lpstr>研究過程或方法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研究結果</vt:lpstr>
      <vt:lpstr>未來展望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account</dc:creator>
  <cp:lastModifiedBy>Microsoft account</cp:lastModifiedBy>
  <cp:revision>16</cp:revision>
  <dcterms:created xsi:type="dcterms:W3CDTF">2020-06-15T08:06:40Z</dcterms:created>
  <dcterms:modified xsi:type="dcterms:W3CDTF">2020-06-15T08:22:59Z</dcterms:modified>
</cp:coreProperties>
</file>