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632C3-EA2B-4FED-A5E5-9A305F7C5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AD6D55-AF34-4299-9463-C154EFCF7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D911EE-E84B-4BFE-BEE5-2CE4684EB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A295-D90A-455F-AD41-D89504AC93B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0C3C7-D693-44C2-8C48-63A72822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DD6C7-886A-487E-993D-8071CDC0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562-D2CA-4C97-AB6B-F0160C30F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542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AA42C-80CE-41FD-BC81-CDA0AA71A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781B17-AC10-4F7D-9CA5-CBEF2A604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BCF67-7855-449C-A61D-6DD94707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A295-D90A-455F-AD41-D89504AC93B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3008E-8325-4F7A-AD26-48CBEC98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F290F-335C-4F92-BEC8-771B2F42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562-D2CA-4C97-AB6B-F0160C30F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47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7242C2-59B9-408B-B14D-EE3DF263A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221B0A-69DB-45B0-B211-F0A0439E3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50465-A565-42BF-A962-8B0A5E7F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A295-D90A-455F-AD41-D89504AC93B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2FD6C-EA54-4831-94E6-4FDD3D65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93336-2404-43A3-9831-ADF50ED2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562-D2CA-4C97-AB6B-F0160C30F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D6057-47A9-49A3-9161-E81FCB9B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C78F65-F1C1-49C7-8D16-4AC6F5B7A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352AB-A4E9-4F17-8CDE-9B2FF80B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A295-D90A-455F-AD41-D89504AC93B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9A956-541B-4830-B11C-D917DB87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4C1A4-EBC9-46EF-AA41-176FFFAB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562-D2CA-4C97-AB6B-F0160C30F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7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A0EEA-A0D9-4FB2-BDE7-60856F5A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16DF8-365E-43D6-BDB6-59A0FF7F4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217C3-2A3C-4BB6-9693-2E82A424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A295-D90A-455F-AD41-D89504AC93B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E0ADDA-75BD-42F0-AC0F-FECFE16A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59FD7-4612-49A5-8ADD-55816162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562-D2CA-4C97-AB6B-F0160C30F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18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0C962-4100-4F37-9E26-250DEA86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B738D-FACF-40CE-889C-57AB0EAB2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8A67A6-0DBD-43DA-B9AA-28D7E1448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6F9E05-E8B7-47A9-A658-42438C4D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A295-D90A-455F-AD41-D89504AC93B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AEA262-065D-4860-AA32-21176C79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D4EF75-269C-49D8-ABBA-952EA2A6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562-D2CA-4C97-AB6B-F0160C30F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34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F66A7-1F16-4BFD-A84F-BCD47C6C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67CEDD-F1D6-4920-ABE1-5CD865A87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3268C6-774B-4F94-97E0-04707DF0D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69C6A3-A699-49DC-B685-7C8EF5835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F66CAC-4363-40DE-B484-8BC7FBC11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076D97-6623-4A3D-B0ED-9CA92EB9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A295-D90A-455F-AD41-D89504AC93B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6A2852-9422-4CD0-8829-66897514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80046B-4BAC-4B91-BAE1-1756A815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562-D2CA-4C97-AB6B-F0160C30F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3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1674E-F466-40A2-ABFD-30828740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7C405F-6922-4326-AC3C-436154CE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A295-D90A-455F-AD41-D89504AC93B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4C9A60-FDCE-456A-90D7-56736A9C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2D2E56-D2F1-4826-A3C0-D49B29749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562-D2CA-4C97-AB6B-F0160C30F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0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1F1F19-A0AB-4048-B8F7-61336216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A295-D90A-455F-AD41-D89504AC93B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62EF71-B7EA-4B41-B914-9442872D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6C4FA-92E4-4A62-98A6-BA690523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562-D2CA-4C97-AB6B-F0160C30F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8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ABE6-0E9B-4B1E-9F7F-D7B9E8B8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AC96F-3769-4CBC-994E-D4CCD632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4B0D32-F212-41DC-BEDB-0085B4361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10AF72-5624-4783-84BB-CF524B05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A295-D90A-455F-AD41-D89504AC93B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7A6A7-2D73-4255-A606-0E733AD4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8F9E2-6BE4-453D-8B84-79924879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562-D2CA-4C97-AB6B-F0160C30F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72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D1A6F-21E8-49E4-9E8E-2B0CEC68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B4DC28-B5B1-4C57-BDA1-E4608DFF1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0255DF-B417-47B3-AA71-548AE807F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34762-0CD6-4EA6-81FF-89BF326DA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A295-D90A-455F-AD41-D89504AC93B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D0606-D5B5-4426-96A6-B2363EF8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987CBF-DAA7-4453-840A-29E8CC81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9562-D2CA-4C97-AB6B-F0160C30F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46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D9A815-2ECC-4461-AD8C-266CA9FEA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10CA9-A599-457A-B7D7-577849830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F1194B-9ABA-42EB-938D-DDF554CE5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A295-D90A-455F-AD41-D89504AC93BE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7B6055-B198-46F5-A40C-2B81B66D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EFDCD-2A2F-4EFE-A31F-BF25F42C7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9562-D2CA-4C97-AB6B-F0160C30F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96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EEC72-DB54-40CF-9A83-4AD3A7868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Developing RL model efficiently diagnosing Dementia using CERAD-K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AC0502-586A-486C-8E34-C2213811E2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박준원</a:t>
            </a:r>
          </a:p>
        </p:txBody>
      </p:sp>
    </p:spTree>
    <p:extLst>
      <p:ext uri="{BB962C8B-B14F-4D97-AF65-F5344CB8AC3E}">
        <p14:creationId xmlns:p14="http://schemas.microsoft.com/office/powerpoint/2010/main" val="1405285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18550-6D24-4638-BE96-830922EF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1) reward</a:t>
            </a:r>
            <a:r>
              <a:rPr lang="ko-KR" altLang="en-US" dirty="0"/>
              <a:t> 주는 방식 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BF908-4B00-4658-AF74-D1588D4BA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(1)</a:t>
            </a:r>
            <a:r>
              <a:rPr lang="ko-KR" altLang="en-US" dirty="0"/>
              <a:t>중복검사 </a:t>
            </a:r>
            <a:r>
              <a:rPr lang="en-US" altLang="ko-KR" dirty="0"/>
              <a:t>reward?(-) </a:t>
            </a:r>
            <a:r>
              <a:rPr lang="en-US" altLang="ko-KR" sz="2200" dirty="0"/>
              <a:t>-&gt;</a:t>
            </a:r>
            <a:r>
              <a:rPr lang="ko-KR" altLang="en-US" sz="2200" dirty="0"/>
              <a:t>중복검사는 해당 검사결과 많이 이용한다는 의미 </a:t>
            </a:r>
            <a:r>
              <a:rPr lang="en-US" altLang="ko-KR" sz="2200" dirty="0"/>
              <a:t>-&gt; </a:t>
            </a:r>
            <a:r>
              <a:rPr lang="ko-KR" altLang="en-US" sz="2200" dirty="0"/>
              <a:t>이 </a:t>
            </a:r>
            <a:r>
              <a:rPr lang="en-US" altLang="ko-KR" sz="2200" dirty="0"/>
              <a:t>penalty</a:t>
            </a:r>
            <a:r>
              <a:rPr lang="ko-KR" altLang="en-US" sz="2200" dirty="0"/>
              <a:t>가 크면 아직 안 한 검사를 찾기 </a:t>
            </a:r>
            <a:r>
              <a:rPr lang="ko-KR" altLang="en-US" sz="2200" dirty="0" err="1"/>
              <a:t>어려워짐</a:t>
            </a:r>
            <a:r>
              <a:rPr lang="en-US" altLang="ko-KR" sz="2200" dirty="0"/>
              <a:t>, </a:t>
            </a:r>
            <a:r>
              <a:rPr lang="ko-KR" altLang="en-US" sz="2200" dirty="0"/>
              <a:t>작으면 신경망 가중치 증가 대신 중복검사 선택 가능  </a:t>
            </a:r>
            <a:r>
              <a:rPr lang="en-US" altLang="ko-KR" sz="2200" dirty="0"/>
              <a:t>=</a:t>
            </a:r>
            <a:r>
              <a:rPr lang="en-US" altLang="ko-KR" sz="2200" dirty="0">
                <a:highlight>
                  <a:srgbClr val="FFFF00"/>
                </a:highlight>
              </a:rPr>
              <a:t>&gt; </a:t>
            </a:r>
            <a:r>
              <a:rPr lang="ko-KR" altLang="en-US" sz="2200" dirty="0">
                <a:highlight>
                  <a:srgbClr val="FFFF00"/>
                </a:highlight>
              </a:rPr>
              <a:t>적당히 작아야 한다</a:t>
            </a:r>
            <a:r>
              <a:rPr lang="en-US" altLang="ko-KR" sz="2200" dirty="0">
                <a:highlight>
                  <a:srgbClr val="FFFF00"/>
                </a:highlight>
              </a:rPr>
              <a:t>.(a=-0.3)</a:t>
            </a:r>
          </a:p>
          <a:p>
            <a:r>
              <a:rPr lang="en-US" altLang="ko-KR" dirty="0"/>
              <a:t>(2)</a:t>
            </a:r>
            <a:r>
              <a:rPr lang="ko-KR" altLang="en-US" dirty="0"/>
              <a:t>검사 추가 시 </a:t>
            </a:r>
            <a:r>
              <a:rPr lang="en-US" altLang="ko-KR" dirty="0"/>
              <a:t>reward?(-) </a:t>
            </a:r>
            <a:r>
              <a:rPr lang="en-US" altLang="ko-KR" sz="2200" dirty="0"/>
              <a:t>-&gt;</a:t>
            </a:r>
            <a:r>
              <a:rPr lang="ko-KR" altLang="en-US" sz="2200" dirty="0"/>
              <a:t>임상에서는 검사 추가해서 정보 더 많이 얻는 게 선호된다</a:t>
            </a:r>
            <a:r>
              <a:rPr lang="en-US" altLang="ko-KR" sz="2200" dirty="0"/>
              <a:t>. =&gt; </a:t>
            </a:r>
            <a:r>
              <a:rPr lang="en-US" altLang="ko-KR" sz="2200" dirty="0">
                <a:highlight>
                  <a:srgbClr val="FFFF00"/>
                </a:highlight>
              </a:rPr>
              <a:t>penalty</a:t>
            </a:r>
            <a:r>
              <a:rPr lang="ko-KR" altLang="en-US" sz="2200" dirty="0">
                <a:highlight>
                  <a:srgbClr val="FFFF00"/>
                </a:highlight>
              </a:rPr>
              <a:t>가 작아야 하지만 본 연구의 목적 강화를 위해 적당히 작으면 된다</a:t>
            </a:r>
            <a:r>
              <a:rPr lang="en-US" altLang="ko-KR" sz="2200" dirty="0">
                <a:highlight>
                  <a:srgbClr val="FFFF00"/>
                </a:highlight>
              </a:rPr>
              <a:t>.(b=-1.5)</a:t>
            </a:r>
          </a:p>
          <a:p>
            <a:r>
              <a:rPr lang="en-US" altLang="ko-KR" dirty="0"/>
              <a:t>(3)</a:t>
            </a:r>
            <a:r>
              <a:rPr lang="ko-KR" altLang="en-US" dirty="0"/>
              <a:t>진단 결과 시 </a:t>
            </a:r>
            <a:r>
              <a:rPr lang="en-US" altLang="ko-KR" dirty="0"/>
              <a:t>reward? </a:t>
            </a:r>
            <a:r>
              <a:rPr lang="en-US" altLang="ko-KR" sz="2200" dirty="0"/>
              <a:t>-&gt; </a:t>
            </a:r>
            <a:r>
              <a:rPr lang="ko-KR" altLang="en-US" sz="2200" dirty="0"/>
              <a:t>실제 진단결과와 예측한 진단결과 차이가 작아야 한다</a:t>
            </a:r>
            <a:r>
              <a:rPr lang="en-US" altLang="ko-KR" sz="2200" dirty="0"/>
              <a:t>. -&gt; </a:t>
            </a:r>
            <a:r>
              <a:rPr lang="ko-KR" altLang="en-US" sz="2200" dirty="0"/>
              <a:t>차이에 비례해 </a:t>
            </a:r>
            <a:r>
              <a:rPr lang="en-US" altLang="ko-KR" sz="2200" dirty="0"/>
              <a:t>reward </a:t>
            </a:r>
            <a:r>
              <a:rPr lang="ko-KR" altLang="en-US" sz="2200" dirty="0"/>
              <a:t>준다</a:t>
            </a:r>
            <a:r>
              <a:rPr lang="en-US" altLang="ko-KR" sz="2200" dirty="0"/>
              <a:t> -&gt; reward=40-10bias </a:t>
            </a:r>
            <a:r>
              <a:rPr lang="ko-KR" altLang="en-US" sz="2200" dirty="0"/>
              <a:t>해서 </a:t>
            </a:r>
            <a:r>
              <a:rPr lang="en-US" altLang="ko-KR" sz="2200" dirty="0"/>
              <a:t>bias</a:t>
            </a:r>
            <a:r>
              <a:rPr lang="ko-KR" altLang="en-US" sz="2200" dirty="0"/>
              <a:t>에 따른 </a:t>
            </a:r>
            <a:r>
              <a:rPr lang="en-US" altLang="ko-KR" sz="2200" dirty="0"/>
              <a:t>reward </a:t>
            </a:r>
            <a:r>
              <a:rPr lang="ko-KR" altLang="en-US" sz="2200" dirty="0"/>
              <a:t>차이 크게 한다</a:t>
            </a:r>
            <a:r>
              <a:rPr lang="en-US" altLang="ko-KR" sz="2200" dirty="0"/>
              <a:t>. =&gt; </a:t>
            </a:r>
            <a:r>
              <a:rPr lang="en-US" altLang="ko-KR" sz="2200" dirty="0">
                <a:highlight>
                  <a:srgbClr val="FFFF00"/>
                </a:highlight>
              </a:rPr>
              <a:t>reward=-40~40 =c</a:t>
            </a:r>
          </a:p>
          <a:p>
            <a:endParaRPr lang="en-US" altLang="ko-KR" sz="2200" dirty="0">
              <a:highlight>
                <a:srgbClr val="FFFF00"/>
              </a:highlight>
            </a:endParaRPr>
          </a:p>
          <a:p>
            <a:r>
              <a:rPr lang="en-US" altLang="ko-KR" sz="2200" dirty="0">
                <a:highlight>
                  <a:srgbClr val="FFFF00"/>
                </a:highlight>
              </a:rPr>
              <a:t>=&gt; c</a:t>
            </a:r>
            <a:r>
              <a:rPr lang="ko-KR" altLang="en-US" sz="2200" dirty="0">
                <a:highlight>
                  <a:srgbClr val="FFFF00"/>
                </a:highlight>
              </a:rPr>
              <a:t>는 </a:t>
            </a:r>
            <a:r>
              <a:rPr lang="en-US" altLang="ko-KR" sz="2200" dirty="0">
                <a:highlight>
                  <a:srgbClr val="FFFF00"/>
                </a:highlight>
              </a:rPr>
              <a:t>baseline</a:t>
            </a:r>
            <a:r>
              <a:rPr lang="ko-KR" altLang="en-US" sz="2200" dirty="0">
                <a:highlight>
                  <a:srgbClr val="FFFF00"/>
                </a:highlight>
              </a:rPr>
              <a:t>이라고 치면</a:t>
            </a:r>
            <a:r>
              <a:rPr lang="en-US" altLang="ko-KR" sz="2200" dirty="0">
                <a:highlight>
                  <a:srgbClr val="FFFF00"/>
                </a:highlight>
              </a:rPr>
              <a:t>, </a:t>
            </a:r>
            <a:r>
              <a:rPr lang="en-US" altLang="ko-KR" sz="2200" dirty="0" err="1">
                <a:highlight>
                  <a:srgbClr val="FFFF00"/>
                </a:highlight>
              </a:rPr>
              <a:t>a,b</a:t>
            </a:r>
            <a:r>
              <a:rPr lang="ko-KR" altLang="en-US" sz="2200" dirty="0">
                <a:highlight>
                  <a:srgbClr val="FFFF00"/>
                </a:highlight>
              </a:rPr>
              <a:t>는 </a:t>
            </a:r>
            <a:r>
              <a:rPr lang="en-US" altLang="ko-KR" sz="2200" dirty="0">
                <a:highlight>
                  <a:srgbClr val="FFFF00"/>
                </a:highlight>
              </a:rPr>
              <a:t>hyperparameter</a:t>
            </a:r>
            <a:r>
              <a:rPr lang="ko-KR" altLang="en-US" sz="2200" dirty="0">
                <a:highlight>
                  <a:srgbClr val="FFFF00"/>
                </a:highlight>
              </a:rPr>
              <a:t>라고 하기에는</a:t>
            </a:r>
            <a:r>
              <a:rPr lang="en-US" altLang="ko-KR" sz="2200" dirty="0">
                <a:highlight>
                  <a:srgbClr val="FFFF00"/>
                </a:highlight>
              </a:rPr>
              <a:t>, Env </a:t>
            </a:r>
            <a:r>
              <a:rPr lang="ko-KR" altLang="en-US" sz="2200" dirty="0">
                <a:highlight>
                  <a:srgbClr val="FFFF00"/>
                </a:highlight>
              </a:rPr>
              <a:t>구성요소이므로 임상적으로 판단해 결정해야 할 듯하다</a:t>
            </a:r>
            <a:r>
              <a:rPr lang="en-US" altLang="ko-KR" sz="2200" dirty="0">
                <a:highlight>
                  <a:srgbClr val="FFFF00"/>
                </a:highlight>
              </a:rPr>
              <a:t>…</a:t>
            </a:r>
            <a:endParaRPr lang="ko-KR" altLang="en-US" sz="2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3089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FE42A-F72D-4EFB-A6AD-A290F88C9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Reward </a:t>
            </a:r>
            <a:r>
              <a:rPr lang="ko-KR" altLang="en-US" dirty="0"/>
              <a:t>매기는 방식 수정 후 </a:t>
            </a:r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9B05F-C835-45AB-8C55-94D7CFBEE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797386-F824-4942-8C65-02947A8392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034719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50640995"/>
                    </a:ext>
                  </a:extLst>
                </a:gridCol>
                <a:gridCol w="2256322">
                  <a:extLst>
                    <a:ext uri="{9D8B030D-6E8A-4147-A177-3AD203B41FA5}">
                      <a16:colId xmlns:a16="http://schemas.microsoft.com/office/drawing/2014/main" val="3694257457"/>
                    </a:ext>
                  </a:extLst>
                </a:gridCol>
                <a:gridCol w="1949918">
                  <a:extLst>
                    <a:ext uri="{9D8B030D-6E8A-4147-A177-3AD203B41FA5}">
                      <a16:colId xmlns:a16="http://schemas.microsoft.com/office/drawing/2014/main" val="19716058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99145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87671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Target(avg reward)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gamma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NN learning rate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5.883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0.1834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0.9713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0.0003011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2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8.933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0.1605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0.001196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5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26.06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0.2701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0.009568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6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27.1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0.3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0.9006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0.01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6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25.30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64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3.891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0.9473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85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0.2487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0.006678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271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023352-4A6E-4173-B6A4-A904A18B0220}"/>
              </a:ext>
            </a:extLst>
          </p:cNvPr>
          <p:cNvSpPr txBox="1"/>
          <p:nvPr/>
        </p:nvSpPr>
        <p:spPr>
          <a:xfrm>
            <a:off x="2582779" y="5229726"/>
            <a:ext cx="737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1)Hyperparameter Tuning: Bayesian optimization(</a:t>
            </a:r>
            <a:r>
              <a:rPr lang="en-US" altLang="ko-KR" dirty="0" err="1"/>
              <a:t>init_point</a:t>
            </a:r>
            <a:r>
              <a:rPr lang="en-US" altLang="ko-KR" dirty="0"/>
              <a:t>=2, </a:t>
            </a:r>
            <a:r>
              <a:rPr lang="en-US" altLang="ko-KR" dirty="0" err="1"/>
              <a:t>iter</a:t>
            </a:r>
            <a:r>
              <a:rPr lang="en-US" altLang="ko-KR" dirty="0"/>
              <a:t>=5)</a:t>
            </a:r>
          </a:p>
          <a:p>
            <a:r>
              <a:rPr lang="en-US" altLang="ko-KR" dirty="0"/>
              <a:t>2)Epochs per iteration: total patient number//4(~1600)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221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68B7C-E260-4E64-A832-5518AEE4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Reward </a:t>
            </a:r>
            <a:r>
              <a:rPr lang="ko-KR" altLang="en-US" dirty="0"/>
              <a:t>매기는 방식 수정 후 </a:t>
            </a:r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61336-B8C5-4048-B0EA-23FB90886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1242" y="1825625"/>
            <a:ext cx="4022558" cy="4351338"/>
          </a:xfrm>
        </p:spPr>
        <p:txBody>
          <a:bodyPr/>
          <a:lstStyle/>
          <a:p>
            <a:r>
              <a:rPr lang="en-US" altLang="ko-KR" dirty="0"/>
              <a:t>(1) </a:t>
            </a:r>
            <a:r>
              <a:rPr lang="ko-KR" altLang="en-US" dirty="0"/>
              <a:t>결과 변동성 폭이 크다 </a:t>
            </a:r>
            <a:r>
              <a:rPr lang="en-US" altLang="ko-KR" dirty="0"/>
              <a:t>-&gt; batch size </a:t>
            </a:r>
            <a:r>
              <a:rPr lang="ko-KR" altLang="en-US" dirty="0"/>
              <a:t>크게 조절 </a:t>
            </a:r>
            <a:r>
              <a:rPr lang="en-US" altLang="ko-KR" dirty="0"/>
              <a:t>-&gt; </a:t>
            </a:r>
            <a:r>
              <a:rPr lang="ko-KR" altLang="en-US" dirty="0"/>
              <a:t>학습 안정화</a:t>
            </a:r>
            <a:endParaRPr lang="en-US" altLang="ko-KR" dirty="0"/>
          </a:p>
          <a:p>
            <a:r>
              <a:rPr lang="en-US" altLang="ko-KR" dirty="0"/>
              <a:t>(2)best hp</a:t>
            </a:r>
            <a:r>
              <a:rPr lang="ko-KR" altLang="en-US" dirty="0"/>
              <a:t>로 시도해서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3084C5-5900-4621-AD3C-9A6544BE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054" y="1843088"/>
            <a:ext cx="53530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79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1AB1-A7C0-4B26-ADD4-1B682700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2)</a:t>
            </a:r>
            <a:r>
              <a:rPr lang="en-US" altLang="ko-KR" dirty="0" err="1"/>
              <a:t>batch_size</a:t>
            </a:r>
            <a:r>
              <a:rPr lang="en-US" altLang="ko-KR" dirty="0"/>
              <a:t> </a:t>
            </a:r>
            <a:r>
              <a:rPr lang="ko-KR" altLang="en-US" dirty="0"/>
              <a:t>까지 </a:t>
            </a:r>
            <a:r>
              <a:rPr lang="en-US" altLang="ko-KR" dirty="0"/>
              <a:t>hp </a:t>
            </a:r>
            <a:r>
              <a:rPr lang="ko-KR" altLang="en-US" dirty="0"/>
              <a:t>포함 시 </a:t>
            </a:r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E08D28-F413-4562-A665-0C17F2D81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내용 개체 틀 3">
            <a:extLst>
              <a:ext uri="{FF2B5EF4-FFF2-40B4-BE49-F238E27FC236}">
                <a16:creationId xmlns:a16="http://schemas.microsoft.com/office/drawing/2014/main" id="{AA9735D8-D4A1-446A-9F0C-C848F7662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8579611"/>
              </p:ext>
            </p:extLst>
          </p:nvPr>
        </p:nvGraphicFramePr>
        <p:xfrm>
          <a:off x="838200" y="1825625"/>
          <a:ext cx="105155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1577">
                  <a:extLst>
                    <a:ext uri="{9D8B030D-6E8A-4147-A177-3AD203B41FA5}">
                      <a16:colId xmlns:a16="http://schemas.microsoft.com/office/drawing/2014/main" val="150640995"/>
                    </a:ext>
                  </a:extLst>
                </a:gridCol>
                <a:gridCol w="1857714">
                  <a:extLst>
                    <a:ext uri="{9D8B030D-6E8A-4147-A177-3AD203B41FA5}">
                      <a16:colId xmlns:a16="http://schemas.microsoft.com/office/drawing/2014/main" val="3694257457"/>
                    </a:ext>
                  </a:extLst>
                </a:gridCol>
                <a:gridCol w="1857714">
                  <a:extLst>
                    <a:ext uri="{9D8B030D-6E8A-4147-A177-3AD203B41FA5}">
                      <a16:colId xmlns:a16="http://schemas.microsoft.com/office/drawing/2014/main" val="1351624624"/>
                    </a:ext>
                  </a:extLst>
                </a:gridCol>
                <a:gridCol w="1605440">
                  <a:extLst>
                    <a:ext uri="{9D8B030D-6E8A-4147-A177-3AD203B41FA5}">
                      <a16:colId xmlns:a16="http://schemas.microsoft.com/office/drawing/2014/main" val="1971605821"/>
                    </a:ext>
                  </a:extLst>
                </a:gridCol>
                <a:gridCol w="1731577">
                  <a:extLst>
                    <a:ext uri="{9D8B030D-6E8A-4147-A177-3AD203B41FA5}">
                      <a16:colId xmlns:a16="http://schemas.microsoft.com/office/drawing/2014/main" val="2599914592"/>
                    </a:ext>
                  </a:extLst>
                </a:gridCol>
                <a:gridCol w="1731577">
                  <a:extLst>
                    <a:ext uri="{9D8B030D-6E8A-4147-A177-3AD203B41FA5}">
                      <a16:colId xmlns:a16="http://schemas.microsoft.com/office/drawing/2014/main" val="3887671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Target(avg reward)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Batch_size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gamma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NN learning rate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21.64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39.18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0.1052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0.9544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0.004523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2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26.38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38.5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0.1661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0.9203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0.006307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5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5.553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38.49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0.1659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0.009457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6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26.23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38.45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0.2963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0.008398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6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10.28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42.44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0.001282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64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85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271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201D43-2027-47D5-B83F-371E243D8AFC}"/>
              </a:ext>
            </a:extLst>
          </p:cNvPr>
          <p:cNvSpPr txBox="1"/>
          <p:nvPr/>
        </p:nvSpPr>
        <p:spPr>
          <a:xfrm>
            <a:off x="2582779" y="5229726"/>
            <a:ext cx="7379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1)Hyperparameter Tuning: Bayesian optimization(</a:t>
            </a:r>
            <a:r>
              <a:rPr lang="en-US" altLang="ko-KR" dirty="0" err="1"/>
              <a:t>init_point</a:t>
            </a:r>
            <a:r>
              <a:rPr lang="en-US" altLang="ko-KR" dirty="0"/>
              <a:t>=2, </a:t>
            </a:r>
            <a:r>
              <a:rPr lang="en-US" altLang="ko-KR" dirty="0" err="1"/>
              <a:t>iter</a:t>
            </a:r>
            <a:r>
              <a:rPr lang="en-US" altLang="ko-KR" dirty="0"/>
              <a:t>=5)</a:t>
            </a:r>
          </a:p>
          <a:p>
            <a:r>
              <a:rPr lang="en-US" altLang="ko-KR" dirty="0"/>
              <a:t>2)Epochs per iteration: total patient number</a:t>
            </a:r>
          </a:p>
          <a:p>
            <a:r>
              <a:rPr lang="en-US" altLang="ko-KR" dirty="0"/>
              <a:t>3)Random</a:t>
            </a:r>
            <a:r>
              <a:rPr lang="ko-KR" altLang="en-US" dirty="0"/>
              <a:t> </a:t>
            </a:r>
            <a:r>
              <a:rPr lang="en-US" altLang="ko-KR" dirty="0"/>
              <a:t>seed=2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07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C11E7-6916-4CCA-952F-4AD1FD09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RL Algorithms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C37E1-AB37-445C-8545-F8139745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Action space – continuous</a:t>
            </a:r>
          </a:p>
          <a:p>
            <a:r>
              <a:rPr lang="en-US" altLang="ko-KR" dirty="0"/>
              <a:t>Output variable: </a:t>
            </a:r>
            <a:r>
              <a:rPr lang="en-US" altLang="ko-KR" dirty="0" err="1"/>
              <a:t>new_dx</a:t>
            </a:r>
            <a:r>
              <a:rPr lang="en-US" altLang="ko-KR" dirty="0"/>
              <a:t>(0~8) -&gt;cont.</a:t>
            </a:r>
          </a:p>
          <a:p>
            <a:r>
              <a:rPr lang="en-US" altLang="ko-KR" dirty="0"/>
              <a:t>Input variable: </a:t>
            </a:r>
          </a:p>
          <a:p>
            <a:r>
              <a:rPr lang="en-US" altLang="ko-KR" dirty="0"/>
              <a:t>Demographic(3)- age, sex, education</a:t>
            </a:r>
          </a:p>
          <a:p>
            <a:r>
              <a:rPr lang="en-US" altLang="ko-KR" dirty="0"/>
              <a:t>Neuropsychological(16)- CERAD-K(12), CDR-sb, GDS,</a:t>
            </a:r>
            <a:r>
              <a:rPr lang="ko-KR" altLang="en-US" dirty="0"/>
              <a:t> </a:t>
            </a:r>
            <a:r>
              <a:rPr lang="en-US" altLang="ko-KR" dirty="0"/>
              <a:t>ADL, IADL</a:t>
            </a:r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A2C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A3C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PPO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DQN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DDPG</a:t>
            </a:r>
          </a:p>
          <a:p>
            <a:r>
              <a:rPr lang="en-US" altLang="ko-KR" dirty="0"/>
              <a:t>SAC- discrete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90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076B5-0321-4910-9493-2136DE73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PPO</a:t>
            </a:r>
            <a:r>
              <a:rPr lang="ko-KR" altLang="en-US" dirty="0"/>
              <a:t> </a:t>
            </a:r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22A21-33DB-4C3E-8E4B-9C6F6EFEA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Step 0. </a:t>
            </a:r>
          </a:p>
          <a:p>
            <a:pPr marL="0" indent="0">
              <a:buNone/>
            </a:pPr>
            <a:r>
              <a:rPr lang="en-US" altLang="ko-KR" dirty="0"/>
              <a:t>  initial state-age, sex, education</a:t>
            </a:r>
          </a:p>
          <a:p>
            <a:pPr marL="0" indent="0">
              <a:buNone/>
            </a:pPr>
            <a:r>
              <a:rPr lang="en-US" altLang="ko-KR" dirty="0"/>
              <a:t>Step1.</a:t>
            </a:r>
          </a:p>
          <a:p>
            <a:pPr marL="0" indent="0">
              <a:buNone/>
            </a:pPr>
            <a:r>
              <a:rPr lang="en-US" altLang="ko-KR" dirty="0"/>
              <a:t>  state -&gt; </a:t>
            </a:r>
            <a:r>
              <a:rPr lang="en-US" altLang="ko-KR" dirty="0">
                <a:solidFill>
                  <a:schemeClr val="accent2"/>
                </a:solidFill>
              </a:rPr>
              <a:t>actor NN </a:t>
            </a:r>
            <a:r>
              <a:rPr lang="en-US" altLang="ko-KR" dirty="0"/>
              <a:t>-&gt; action prob -&gt; </a:t>
            </a:r>
            <a:r>
              <a:rPr lang="en-US" altLang="ko-KR" dirty="0">
                <a:solidFill>
                  <a:schemeClr val="accent2"/>
                </a:solidFill>
              </a:rPr>
              <a:t>env</a:t>
            </a:r>
            <a:r>
              <a:rPr lang="en-US" altLang="ko-KR" dirty="0"/>
              <a:t> -&gt; reward, next</a:t>
            </a:r>
          </a:p>
          <a:p>
            <a:pPr marL="0" indent="0">
              <a:buNone/>
            </a:pPr>
            <a:r>
              <a:rPr lang="en-US" altLang="ko-KR" dirty="0"/>
              <a:t>  state -&gt; -log(pi)*(</a:t>
            </a:r>
            <a:r>
              <a:rPr lang="en-US" altLang="ko-KR" dirty="0" err="1"/>
              <a:t>r+g</a:t>
            </a:r>
            <a:r>
              <a:rPr lang="en-US" altLang="ko-KR" dirty="0"/>
              <a:t>*v’-v) </a:t>
            </a:r>
            <a:r>
              <a:rPr lang="en-US" altLang="ko-KR" dirty="0">
                <a:solidFill>
                  <a:schemeClr val="accent2"/>
                </a:solidFill>
              </a:rPr>
              <a:t>SGD</a:t>
            </a:r>
            <a:r>
              <a:rPr lang="en-US" altLang="ko-KR" dirty="0"/>
              <a:t> -&gt; actor-critic NN update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08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D076B5-0321-4910-9493-2136DE73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PPO</a:t>
            </a:r>
            <a:r>
              <a:rPr lang="ko-KR" altLang="en-US" dirty="0"/>
              <a:t> </a:t>
            </a:r>
            <a:r>
              <a:rPr lang="en-US" altLang="ko-KR" dirty="0"/>
              <a:t>Application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22A21-33DB-4C3E-8E4B-9C6F6EFEA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Mechanism (patient num, N~6700)</a:t>
            </a:r>
          </a:p>
          <a:p>
            <a:pPr marL="514350" indent="-514350">
              <a:buAutoNum type="arabicParenR"/>
            </a:pPr>
            <a:r>
              <a:rPr lang="en-US" altLang="ko-KR" dirty="0"/>
              <a:t>Epoch=N//4</a:t>
            </a:r>
          </a:p>
          <a:p>
            <a:pPr marL="514350" indent="-514350">
              <a:buAutoNum type="arabicParenR"/>
            </a:pPr>
            <a:r>
              <a:rPr lang="en-US" altLang="ko-KR" dirty="0"/>
              <a:t>Each epoch -&gt; 20 episodes(20 patients)</a:t>
            </a:r>
          </a:p>
          <a:p>
            <a:pPr marL="0" indent="0">
              <a:buNone/>
            </a:pPr>
            <a:r>
              <a:rPr lang="en-US" altLang="ko-KR" dirty="0"/>
              <a:t>3) Each episode(single patient) -&gt; starting with initial 3 state, </a:t>
            </a:r>
          </a:p>
          <a:p>
            <a:pPr marL="0" indent="0">
              <a:buNone/>
            </a:pPr>
            <a:r>
              <a:rPr lang="en-US" altLang="ko-KR" dirty="0"/>
              <a:t>4) Actor NN: print probs(n=19+9) -&gt; add info(state) or diagnose</a:t>
            </a:r>
          </a:p>
          <a:p>
            <a:pPr marL="0" indent="0">
              <a:buNone/>
            </a:pPr>
            <a:r>
              <a:rPr lang="en-US" altLang="ko-KR" dirty="0"/>
              <a:t>5) </a:t>
            </a:r>
            <a:r>
              <a:rPr lang="en-US" altLang="ko-KR" dirty="0">
                <a:highlight>
                  <a:srgbClr val="FFFF00"/>
                </a:highlight>
              </a:rPr>
              <a:t>Env: diagnose-&gt; reward=(40-|</a:t>
            </a:r>
            <a:r>
              <a:rPr lang="en-US" altLang="ko-KR" dirty="0" err="1">
                <a:highlight>
                  <a:srgbClr val="FFFF00"/>
                </a:highlight>
              </a:rPr>
              <a:t>pred</a:t>
            </a:r>
            <a:r>
              <a:rPr lang="en-US" altLang="ko-KR" dirty="0">
                <a:highlight>
                  <a:srgbClr val="FFFF00"/>
                </a:highlight>
              </a:rPr>
              <a:t>-label|*10)/40  -&gt; -1~1</a:t>
            </a:r>
          </a:p>
          <a:p>
            <a:pPr marL="0" indent="0">
              <a:buNone/>
            </a:pPr>
            <a:r>
              <a:rPr lang="en-US" altLang="ko-KR" dirty="0">
                <a:highlight>
                  <a:srgbClr val="FFFF00"/>
                </a:highlight>
              </a:rPr>
              <a:t>Duplicate action-&gt; reward=-1.0, </a:t>
            </a:r>
            <a:r>
              <a:rPr lang="ko-KR" altLang="en-US" dirty="0">
                <a:highlight>
                  <a:srgbClr val="FFFF00"/>
                </a:highlight>
              </a:rPr>
              <a:t>검사 하나 추가</a:t>
            </a:r>
            <a:r>
              <a:rPr lang="en-US" altLang="ko-KR" dirty="0">
                <a:highlight>
                  <a:srgbClr val="FFFF00"/>
                </a:highlight>
              </a:rPr>
              <a:t>-&gt; reward=-5.0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79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D02EE-0D53-4B16-B92F-1BBA6AEA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BF5B8-885E-48BF-B6A6-37F940EBD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Shared NN</a:t>
            </a:r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en-US" altLang="ko-KR" dirty="0" err="1"/>
              <a:t>state_dim</a:t>
            </a:r>
            <a:r>
              <a:rPr lang="en-US" altLang="ko-KR" dirty="0"/>
              <a:t> – 64 - 40</a:t>
            </a:r>
          </a:p>
          <a:p>
            <a:endParaRPr lang="en-US" altLang="ko-KR" dirty="0"/>
          </a:p>
          <a:p>
            <a:r>
              <a:rPr lang="en-US" altLang="ko-KR" dirty="0"/>
              <a:t>Actor NN</a:t>
            </a:r>
          </a:p>
          <a:p>
            <a:pPr marL="0" indent="0">
              <a:buNone/>
            </a:pPr>
            <a:r>
              <a:rPr lang="en-US" altLang="ko-KR" dirty="0"/>
              <a:t>: 40 - 30 - 28</a:t>
            </a:r>
          </a:p>
          <a:p>
            <a:endParaRPr lang="en-US" altLang="ko-KR" dirty="0"/>
          </a:p>
          <a:p>
            <a:r>
              <a:rPr lang="en-US" altLang="ko-KR" dirty="0"/>
              <a:t>Critic NN</a:t>
            </a:r>
          </a:p>
          <a:p>
            <a:pPr marL="0" indent="0">
              <a:buNone/>
            </a:pPr>
            <a:r>
              <a:rPr lang="en-US" altLang="ko-KR" dirty="0"/>
              <a:t>: 40 – 20 – 10 - 1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E10F0-77DD-43E1-B610-F1238AB9092C}"/>
              </a:ext>
            </a:extLst>
          </p:cNvPr>
          <p:cNvSpPr txBox="1"/>
          <p:nvPr/>
        </p:nvSpPr>
        <p:spPr>
          <a:xfrm>
            <a:off x="6400800" y="3053443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Activation function: </a:t>
            </a:r>
            <a:r>
              <a:rPr lang="en-US" altLang="ko-KR" dirty="0" err="1"/>
              <a:t>ReLU</a:t>
            </a:r>
            <a:endParaRPr lang="en-US" altLang="ko-KR" dirty="0"/>
          </a:p>
          <a:p>
            <a:r>
              <a:rPr lang="en-US" altLang="ko-KR" dirty="0"/>
              <a:t>Dropout: 0.5</a:t>
            </a:r>
          </a:p>
          <a:p>
            <a:endParaRPr lang="en-US" altLang="ko-KR" dirty="0"/>
          </a:p>
          <a:p>
            <a:r>
              <a:rPr lang="en-US" altLang="ko-KR" dirty="0"/>
              <a:t>Loss=policy loss+0.5*value loss-0.01*entropy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346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F8282-34EB-429F-871F-809D126C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0388" cy="1325563"/>
          </a:xfrm>
        </p:spPr>
        <p:txBody>
          <a:bodyPr/>
          <a:lstStyle/>
          <a:p>
            <a:r>
              <a:rPr lang="en-US" altLang="ko-KR" dirty="0"/>
              <a:t>3. PPO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r>
              <a:rPr lang="ko-KR" altLang="en-US" dirty="0"/>
              <a:t> </a:t>
            </a:r>
            <a:endParaRPr lang="ko-KR" altLang="en-US" sz="3400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87DD25B-137D-4AE7-8A9F-C68FB059D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206954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50640995"/>
                    </a:ext>
                  </a:extLst>
                </a:gridCol>
                <a:gridCol w="2256322">
                  <a:extLst>
                    <a:ext uri="{9D8B030D-6E8A-4147-A177-3AD203B41FA5}">
                      <a16:colId xmlns:a16="http://schemas.microsoft.com/office/drawing/2014/main" val="3694257457"/>
                    </a:ext>
                  </a:extLst>
                </a:gridCol>
                <a:gridCol w="1949918">
                  <a:extLst>
                    <a:ext uri="{9D8B030D-6E8A-4147-A177-3AD203B41FA5}">
                      <a16:colId xmlns:a16="http://schemas.microsoft.com/office/drawing/2014/main" val="19716058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99145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87671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Iteration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Target(avg reward)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gamma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NN learning rate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-2.577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0.1834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0.9713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0.0003011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2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-2.704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0.1605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0.001196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5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-0.676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0.2701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0.009568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6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-2.505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0.0003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6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-2.545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0.1715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0.9909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0.001709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645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-1.048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0.2593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0.9322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85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7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0.5873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0.2487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0.9165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0.006678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271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F02E9D-F4C4-41AD-80FE-F173F2F318CF}"/>
              </a:ext>
            </a:extLst>
          </p:cNvPr>
          <p:cNvSpPr txBox="1"/>
          <p:nvPr/>
        </p:nvSpPr>
        <p:spPr>
          <a:xfrm>
            <a:off x="2582779" y="5229726"/>
            <a:ext cx="7379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1)Hyperparameter Tuning: Bayesian optimization(</a:t>
            </a:r>
            <a:r>
              <a:rPr lang="en-US" altLang="ko-KR" dirty="0" err="1"/>
              <a:t>init_point</a:t>
            </a:r>
            <a:r>
              <a:rPr lang="en-US" altLang="ko-KR" dirty="0"/>
              <a:t>=2, </a:t>
            </a:r>
            <a:r>
              <a:rPr lang="en-US" altLang="ko-KR" dirty="0" err="1"/>
              <a:t>iter</a:t>
            </a:r>
            <a:r>
              <a:rPr lang="en-US" altLang="ko-KR" dirty="0"/>
              <a:t>=5)</a:t>
            </a:r>
          </a:p>
          <a:p>
            <a:r>
              <a:rPr lang="en-US" altLang="ko-KR" dirty="0"/>
              <a:t>2)Epochs per iteration: total patient number//4(~1600)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39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F8282-34EB-429F-871F-809D126C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0388" cy="1325563"/>
          </a:xfrm>
        </p:spPr>
        <p:txBody>
          <a:bodyPr/>
          <a:lstStyle/>
          <a:p>
            <a:r>
              <a:rPr lang="en-US" altLang="ko-KR" dirty="0"/>
              <a:t>3. PPO</a:t>
            </a:r>
            <a:r>
              <a:rPr lang="ko-KR" altLang="en-US" dirty="0"/>
              <a:t> </a:t>
            </a:r>
            <a:r>
              <a:rPr lang="en-US" altLang="ko-KR" dirty="0"/>
              <a:t>Result</a:t>
            </a:r>
            <a:r>
              <a:rPr lang="ko-KR" altLang="en-US" dirty="0"/>
              <a:t> </a:t>
            </a:r>
            <a:endParaRPr lang="ko-KR" altLang="en-US" sz="3400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87DD25B-137D-4AE7-8A9F-C68FB059D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899183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50640995"/>
                    </a:ext>
                  </a:extLst>
                </a:gridCol>
                <a:gridCol w="2256322">
                  <a:extLst>
                    <a:ext uri="{9D8B030D-6E8A-4147-A177-3AD203B41FA5}">
                      <a16:colId xmlns:a16="http://schemas.microsoft.com/office/drawing/2014/main" val="3694257457"/>
                    </a:ext>
                  </a:extLst>
                </a:gridCol>
                <a:gridCol w="1949918">
                  <a:extLst>
                    <a:ext uri="{9D8B030D-6E8A-4147-A177-3AD203B41FA5}">
                      <a16:colId xmlns:a16="http://schemas.microsoft.com/office/drawing/2014/main" val="19716058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999145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87671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Random seed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Target(avg reward)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gamma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NN learning rate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40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0.5352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0.2487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0.006678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2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0.5030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0.2487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0.006678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35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0.6702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0.2487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0.006678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66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0.4221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0.2487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0.006678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6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0.5393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0.2487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0.006678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6453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F02E9D-F4C4-41AD-80FE-F173F2F318CF}"/>
              </a:ext>
            </a:extLst>
          </p:cNvPr>
          <p:cNvSpPr txBox="1"/>
          <p:nvPr/>
        </p:nvSpPr>
        <p:spPr>
          <a:xfrm>
            <a:off x="3795104" y="4980214"/>
            <a:ext cx="460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Epochs per iteration: total patient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99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EEF37-288B-467D-8D8A-5C0604DD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4700" cy="1325563"/>
          </a:xfrm>
        </p:spPr>
        <p:txBody>
          <a:bodyPr/>
          <a:lstStyle/>
          <a:p>
            <a:r>
              <a:rPr lang="en-US" altLang="ko-KR" dirty="0"/>
              <a:t>Seed=2, previous hp combination - result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9CC69B1-9A19-4A5D-897F-5E377ADB8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6729" y="1682590"/>
            <a:ext cx="5570083" cy="44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9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90DAA-9DB8-4981-84AC-B604D33D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추가로 진행할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701FF-A5AA-4FCA-A3C6-446EFF52C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Epoch </a:t>
            </a:r>
            <a:r>
              <a:rPr lang="ko-KR" altLang="en-US" dirty="0"/>
              <a:t>들이 사실 임의로 </a:t>
            </a:r>
            <a:r>
              <a:rPr lang="en-US" altLang="ko-KR" dirty="0"/>
              <a:t>patient </a:t>
            </a:r>
            <a:r>
              <a:rPr lang="ko-KR" altLang="en-US" dirty="0"/>
              <a:t>고르는 건데 중복될 경우 문제가 생기나</a:t>
            </a:r>
            <a:r>
              <a:rPr lang="en-US" altLang="ko-KR" dirty="0"/>
              <a:t>?? </a:t>
            </a:r>
          </a:p>
          <a:p>
            <a:r>
              <a:rPr lang="en-US" altLang="ko-KR" dirty="0"/>
              <a:t>Bayes-</a:t>
            </a:r>
            <a:r>
              <a:rPr lang="en-US" altLang="ko-KR" dirty="0" err="1"/>
              <a:t>optim</a:t>
            </a:r>
            <a:r>
              <a:rPr lang="ko-KR" altLang="en-US" dirty="0"/>
              <a:t>을 연쇄적으로 진행해 최적의 </a:t>
            </a:r>
            <a:r>
              <a:rPr lang="en-US" altLang="ko-KR" dirty="0"/>
              <a:t>hp</a:t>
            </a:r>
            <a:r>
              <a:rPr lang="ko-KR" altLang="en-US" dirty="0"/>
              <a:t>조합 찾기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1) Reward </a:t>
            </a:r>
            <a:r>
              <a:rPr lang="ko-KR" altLang="en-US" dirty="0"/>
              <a:t>주는 방식 수정해보기</a:t>
            </a:r>
            <a:r>
              <a:rPr lang="en-US" altLang="ko-KR" dirty="0"/>
              <a:t> –hp</a:t>
            </a:r>
            <a:r>
              <a:rPr lang="ko-KR" altLang="en-US" dirty="0"/>
              <a:t> </a:t>
            </a:r>
            <a:r>
              <a:rPr lang="en-US" altLang="ko-KR" dirty="0"/>
              <a:t>tuning</a:t>
            </a:r>
          </a:p>
          <a:p>
            <a:r>
              <a:rPr lang="en-US" altLang="ko-KR" dirty="0"/>
              <a:t>2) Loss function </a:t>
            </a:r>
            <a:r>
              <a:rPr lang="ko-KR" altLang="en-US" dirty="0"/>
              <a:t>식의 계수</a:t>
            </a:r>
            <a:r>
              <a:rPr lang="en-US" altLang="ko-KR" dirty="0"/>
              <a:t>, batch size</a:t>
            </a:r>
            <a:r>
              <a:rPr lang="ko-KR" altLang="en-US" dirty="0"/>
              <a:t> 수정해보기 </a:t>
            </a:r>
            <a:r>
              <a:rPr lang="en-US" altLang="ko-KR" dirty="0"/>
              <a:t>–hp tuning</a:t>
            </a:r>
          </a:p>
          <a:p>
            <a:r>
              <a:rPr lang="en-US" altLang="ko-KR" dirty="0"/>
              <a:t>3) DDQN, Dueling DQN </a:t>
            </a:r>
            <a:r>
              <a:rPr lang="ko-KR" altLang="en-US" dirty="0"/>
              <a:t>알고리즘도 유사하게 구현하기</a:t>
            </a:r>
            <a:endParaRPr lang="en-US" altLang="ko-KR" dirty="0"/>
          </a:p>
          <a:p>
            <a:r>
              <a:rPr lang="en-US" altLang="ko-KR" dirty="0"/>
              <a:t>4) reward </a:t>
            </a:r>
            <a:r>
              <a:rPr lang="ko-KR" altLang="en-US" dirty="0"/>
              <a:t>말고 </a:t>
            </a:r>
            <a:r>
              <a:rPr lang="en-US" altLang="ko-KR" dirty="0"/>
              <a:t>bias</a:t>
            </a:r>
            <a:r>
              <a:rPr lang="ko-KR" altLang="en-US" dirty="0"/>
              <a:t>값도 기록해서 평균 </a:t>
            </a:r>
            <a:r>
              <a:rPr lang="en-US" altLang="ko-KR" dirty="0"/>
              <a:t>bias </a:t>
            </a:r>
            <a:r>
              <a:rPr lang="ko-KR" altLang="en-US" dirty="0"/>
              <a:t>보기</a:t>
            </a:r>
            <a:r>
              <a:rPr lang="en-US" altLang="ko-KR" dirty="0"/>
              <a:t>(</a:t>
            </a:r>
            <a:r>
              <a:rPr lang="ko-KR" altLang="en-US" dirty="0"/>
              <a:t>최근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35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819</Words>
  <Application>Microsoft Office PowerPoint</Application>
  <PresentationFormat>와이드스크린</PresentationFormat>
  <Paragraphs>220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Developing RL model efficiently diagnosing Dementia using CERAD-K</vt:lpstr>
      <vt:lpstr>1. RL Algorithms</vt:lpstr>
      <vt:lpstr>2. PPO Application</vt:lpstr>
      <vt:lpstr>2. PPO Application</vt:lpstr>
      <vt:lpstr>PowerPoint 프레젠테이션</vt:lpstr>
      <vt:lpstr>3. PPO Result </vt:lpstr>
      <vt:lpstr>3. PPO Result </vt:lpstr>
      <vt:lpstr>Seed=2, previous hp combination - result</vt:lpstr>
      <vt:lpstr>추가로 진행할 것</vt:lpstr>
      <vt:lpstr>1) reward 주는 방식 수정</vt:lpstr>
      <vt:lpstr>Reward 매기는 방식 수정 후 Result</vt:lpstr>
      <vt:lpstr>Reward 매기는 방식 수정 후 Result</vt:lpstr>
      <vt:lpstr>2)batch_size 까지 hp 포함 시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RL model efficiently diagnosing Dementia using CERAD-K</dc:title>
  <dc:creator>cmc</dc:creator>
  <cp:lastModifiedBy>cmc</cp:lastModifiedBy>
  <cp:revision>22</cp:revision>
  <dcterms:created xsi:type="dcterms:W3CDTF">2025-07-23T11:24:40Z</dcterms:created>
  <dcterms:modified xsi:type="dcterms:W3CDTF">2025-07-25T09:07:27Z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Fasoo_Trace_ID" pid="5">
    <vt:lpwstr>eyJub2RlMSI6eyJkc2QiOiIwMTAwMDAwMDAwMDAzMTk0IiwibG9nVGltZSI6IjIwMjUtMDctMjNUMTI6Mjk6NTRaIiwicElEIjoxLCJwcm9jZXNzSWQiOjM5NDk2LCJwcm9jZXNzTmFtZSI6IlBPV0VSUE5ULkVYRSIsInRyYWNlSWQiOiI2MDk5NDNDRjVBQUU0MjI5OEQwRjAwMDIzREI0RUIwRCIsInVzZXJDb2RlIjoiMjE0MDAyNjQifSwibm9kZTIiOnsiZHNkIjoiMDEwMDAwMDAwMDAwMzE5NCIsImxvZ1RpbWUiOiIyMDI1LTA3LTIzVDEyOjI5OjU0WiIsInBJRCI6MSwicHJvY2Vzc0lkIjozOTQ5NiwicHJvY2Vzc05hbWUiOiJQT1dFUlBOVC5FWEUiLCJ0cmFjZUlkIjoiNjA5OTQzQ0Y1QUFFNDIyOThEMEYwMDAyM0RCNEVCMEQiLCJ1c2VyQ29kZSI6IjIxNDAwMjY0In0sIm5vZGUzIjp7ImRzZCI6IjAwMDAwMDAwMDAwMDAwMDAiLCJsb2dUaW1lIjoiMjAyNS0wNy0yNVQwNjoyOTo1MloiLCJwSUQiOjIwNDgsInByb2Nlc3NJZCI6Mzk0OTYsInByb2Nlc3NOYW1lIjoiUE9XRVJQTlQuRVhFIiwidHJhY2VJZCI6IjJCMkVERTcxRjgyRjRCRjI5RkMzM0E1OTAwNzFBOUI3IiwidXNlckNvZGUiOiIyMTQwMDI2NCJ9LCJub2RlNCI6eyJkc2QiOiIwMTAwMDAwMDAwMDAzMTk0IiwibG9nVGltZSI6IjIwMjUtMDctMjVUMDY6MzA6MzRaIiwicElEIjoxLCJwcm9jZXNzSWQiOjM5NDk2LCJwcm9jZXNzTmFtZSI6IlBPV0VSUE5ULkVYRSIsInRyYWNlSWQiOiI3QjNBNjdCNTM0REM0NzE0QjhCQkZCM0U0MDEyRTgxOCIsInVzZXJDb2RlIjoiMjE0MDAyNjQifSwibm9kZTUiOnsiZHNkIjoiMDAwMDAwMDAwMDAwMDAwMCIsImxvZ1RpbWUiOiIyMDI1LTA3LTI1VDEyOjA1OjQ0WiIsInBJRCI6MjA0OCwicHJvY2Vzc0lkIjo5NDIyNCwicHJvY2Vzc05hbWUiOiJQT1dFUlBOVC5FWEUiLCJ0cmFjZUlkIjoiNzUxODlFRDI5NzVDNEEzQUE1Qzg3QjE5ODJERkNGQTYiLCJ1c2VyQ29kZSI6IjIxNDAwMjY0In0sIm5vZGVDb3VudCI6NCwicm9vdFRyYWNlSWQiOiI2MDk5NDNDRjVBQUU0MjI5OEQwRjAwMDIzREI0RUIwRCJ9</vt:lpwstr>
  </property>
  <property fmtid="{D5CDD505-2E9C-101B-9397-08002B2CF9AE}" name="FDRClass" pid="6">
    <vt:lpwstr>0</vt:lpwstr>
  </property>
  <property fmtid="{D5CDD505-2E9C-101B-9397-08002B2CF9AE}" name="FDRSet" pid="7">
    <vt:lpwstr>manual</vt:lpwstr>
  </property>
</Properties>
</file>