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18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6D98A0A9-143A-42B2-979C-DC23940D72DA}"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BE472D9F-5A3B-44A7-B27C-6050163FCE07}">
      <dgm:prSet/>
      <dgm:spPr/>
      <dgm:t>
        <a:bodyPr/>
        <a:lstStyle/>
        <a:p>
          <a:pPr>
            <a:defRPr cap="all"/>
          </a:pPr>
          <a:r>
            <a:rPr lang="en-US" b="0" i="0"/>
            <a:t>As AI takes on increasingly important decisions, the question of human control arises.</a:t>
          </a:r>
          <a:endParaRPr lang="en-US"/>
        </a:p>
      </dgm:t>
    </dgm:pt>
    <dgm:pt modelId="{1E6A1545-7F37-41D3-A813-927E9710457F}" type="parTrans" cxnId="{1E34D8B5-E98E-46A9-BF45-CF42406005A1}">
      <dgm:prSet/>
      <dgm:spPr/>
      <dgm:t>
        <a:bodyPr/>
        <a:lstStyle/>
        <a:p>
          <a:endParaRPr lang="en-US"/>
        </a:p>
      </dgm:t>
    </dgm:pt>
    <dgm:pt modelId="{42A97A11-95A1-4550-8695-FBB53576A50A}" type="sibTrans" cxnId="{1E34D8B5-E98E-46A9-BF45-CF42406005A1}">
      <dgm:prSet/>
      <dgm:spPr/>
      <dgm:t>
        <a:bodyPr/>
        <a:lstStyle/>
        <a:p>
          <a:endParaRPr lang="en-US"/>
        </a:p>
      </dgm:t>
    </dgm:pt>
    <dgm:pt modelId="{D10BA56B-4EE1-47F5-AEA1-F3369703D3B8}">
      <dgm:prSet/>
      <dgm:spPr/>
      <dgm:t>
        <a:bodyPr/>
        <a:lstStyle/>
        <a:p>
          <a:pPr>
            <a:defRPr cap="all"/>
          </a:pPr>
          <a:r>
            <a:rPr lang="en-US" b="0" i="0"/>
            <a:t>Striking a balance between AI autonomy and human oversight is crucial to prevent unintended consequences.</a:t>
          </a:r>
          <a:endParaRPr lang="en-US"/>
        </a:p>
      </dgm:t>
    </dgm:pt>
    <dgm:pt modelId="{F4C1817D-8B02-4AB7-B31B-B3A1FBDB9681}" type="parTrans" cxnId="{42975C05-3762-482E-B0FE-94931CAF5A64}">
      <dgm:prSet/>
      <dgm:spPr/>
      <dgm:t>
        <a:bodyPr/>
        <a:lstStyle/>
        <a:p>
          <a:endParaRPr lang="en-US"/>
        </a:p>
      </dgm:t>
    </dgm:pt>
    <dgm:pt modelId="{6C28F3FA-DAD5-437D-88C1-5E28A026E7FC}" type="sibTrans" cxnId="{42975C05-3762-482E-B0FE-94931CAF5A64}">
      <dgm:prSet/>
      <dgm:spPr/>
      <dgm:t>
        <a:bodyPr/>
        <a:lstStyle/>
        <a:p>
          <a:endParaRPr lang="en-US"/>
        </a:p>
      </dgm:t>
    </dgm:pt>
    <dgm:pt modelId="{91107FF2-73AE-4A16-9B82-3D2049691B6D}">
      <dgm:prSet/>
      <dgm:spPr/>
      <dgm:t>
        <a:bodyPr/>
        <a:lstStyle/>
        <a:p>
          <a:pPr>
            <a:defRPr cap="all"/>
          </a:pPr>
          <a:r>
            <a:rPr lang="en-US" b="0" i="0"/>
            <a:t>Explainability: Decision-making processes need to be understandable and interpretable to avoid black-box AI decisions.</a:t>
          </a:r>
          <a:endParaRPr lang="en-US"/>
        </a:p>
      </dgm:t>
    </dgm:pt>
    <dgm:pt modelId="{AC011506-1D36-4884-AE9E-9CF386175F2E}" type="parTrans" cxnId="{14BA4DA8-43F7-4B8B-BA55-628E8A075EC2}">
      <dgm:prSet/>
      <dgm:spPr/>
      <dgm:t>
        <a:bodyPr/>
        <a:lstStyle/>
        <a:p>
          <a:endParaRPr lang="en-US"/>
        </a:p>
      </dgm:t>
    </dgm:pt>
    <dgm:pt modelId="{E2F1DE19-D355-4BBE-9B0E-D61C7E965586}" type="sibTrans" cxnId="{14BA4DA8-43F7-4B8B-BA55-628E8A075EC2}">
      <dgm:prSet/>
      <dgm:spPr/>
      <dgm:t>
        <a:bodyPr/>
        <a:lstStyle/>
        <a:p>
          <a:endParaRPr lang="en-US"/>
        </a:p>
      </dgm:t>
    </dgm:pt>
    <dgm:pt modelId="{80CFED59-08E8-4EAE-85A5-EF0C34DFCD4B}">
      <dgm:prSet/>
      <dgm:spPr/>
      <dgm:t>
        <a:bodyPr/>
        <a:lstStyle/>
        <a:p>
          <a:pPr>
            <a:defRPr cap="all"/>
          </a:pPr>
          <a:r>
            <a:rPr lang="en-US" b="0" i="0"/>
            <a:t>Ethical choices arise: Should AI prioritize protecting the driver or the pedestrian in a self-driving car scenario?</a:t>
          </a:r>
          <a:endParaRPr lang="en-US"/>
        </a:p>
      </dgm:t>
    </dgm:pt>
    <dgm:pt modelId="{77519893-5BFF-4EBC-9AF7-AA70A1B1A36B}" type="parTrans" cxnId="{39671F31-2327-49C7-8D12-5483ED3D0977}">
      <dgm:prSet/>
      <dgm:spPr/>
      <dgm:t>
        <a:bodyPr/>
        <a:lstStyle/>
        <a:p>
          <a:endParaRPr lang="en-US"/>
        </a:p>
      </dgm:t>
    </dgm:pt>
    <dgm:pt modelId="{2D6A4AA3-DFA9-4762-B72D-9D5F467E80F6}" type="sibTrans" cxnId="{39671F31-2327-49C7-8D12-5483ED3D0977}">
      <dgm:prSet/>
      <dgm:spPr/>
      <dgm:t>
        <a:bodyPr/>
        <a:lstStyle/>
        <a:p>
          <a:endParaRPr lang="en-US"/>
        </a:p>
      </dgm:t>
    </dgm:pt>
    <dgm:pt modelId="{2FC927F6-48FF-42E4-9FCE-CEF1AEBA8E11}" type="pres">
      <dgm:prSet presAssocID="{6D98A0A9-143A-42B2-979C-DC23940D72DA}" presName="root" presStyleCnt="0">
        <dgm:presLayoutVars>
          <dgm:dir/>
          <dgm:resizeHandles val="exact"/>
        </dgm:presLayoutVars>
      </dgm:prSet>
      <dgm:spPr/>
    </dgm:pt>
    <dgm:pt modelId="{CB319492-8ECB-4B5C-BC20-952062957C61}" type="pres">
      <dgm:prSet presAssocID="{BE472D9F-5A3B-44A7-B27C-6050163FCE07}" presName="compNode" presStyleCnt="0"/>
      <dgm:spPr/>
    </dgm:pt>
    <dgm:pt modelId="{353FB14B-E47D-482E-A70F-26D14B631ABE}" type="pres">
      <dgm:prSet presAssocID="{BE472D9F-5A3B-44A7-B27C-6050163FCE07}" presName="iconBgRect" presStyleLbl="bgShp" presStyleIdx="0" presStyleCnt="4"/>
      <dgm:spPr/>
    </dgm:pt>
    <dgm:pt modelId="{E2D2C568-C7BA-419D-817B-70351BD9A472}" type="pres">
      <dgm:prSet presAssocID="{BE472D9F-5A3B-44A7-B27C-6050163FCE0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erson with Idea"/>
        </a:ext>
      </dgm:extLst>
    </dgm:pt>
    <dgm:pt modelId="{EE0C32AF-6B10-4869-88FD-ABBCE9F41088}" type="pres">
      <dgm:prSet presAssocID="{BE472D9F-5A3B-44A7-B27C-6050163FCE07}" presName="spaceRect" presStyleCnt="0"/>
      <dgm:spPr/>
    </dgm:pt>
    <dgm:pt modelId="{FC57D3D4-A795-4CBC-9DEA-7FD164177780}" type="pres">
      <dgm:prSet presAssocID="{BE472D9F-5A3B-44A7-B27C-6050163FCE07}" presName="textRect" presStyleLbl="revTx" presStyleIdx="0" presStyleCnt="4">
        <dgm:presLayoutVars>
          <dgm:chMax val="1"/>
          <dgm:chPref val="1"/>
        </dgm:presLayoutVars>
      </dgm:prSet>
      <dgm:spPr/>
    </dgm:pt>
    <dgm:pt modelId="{3B67A436-39FB-4469-9927-EDD38D779E09}" type="pres">
      <dgm:prSet presAssocID="{42A97A11-95A1-4550-8695-FBB53576A50A}" presName="sibTrans" presStyleCnt="0"/>
      <dgm:spPr/>
    </dgm:pt>
    <dgm:pt modelId="{536EB49A-9F97-4CF8-805C-968468DF4F26}" type="pres">
      <dgm:prSet presAssocID="{D10BA56B-4EE1-47F5-AEA1-F3369703D3B8}" presName="compNode" presStyleCnt="0"/>
      <dgm:spPr/>
    </dgm:pt>
    <dgm:pt modelId="{92B3ADAF-6F6E-4A37-8932-96C27EC59B45}" type="pres">
      <dgm:prSet presAssocID="{D10BA56B-4EE1-47F5-AEA1-F3369703D3B8}" presName="iconBgRect" presStyleLbl="bgShp" presStyleIdx="1" presStyleCnt="4"/>
      <dgm:spPr/>
    </dgm:pt>
    <dgm:pt modelId="{30C136D6-0A41-45EA-A966-618329E86D68}" type="pres">
      <dgm:prSet presAssocID="{D10BA56B-4EE1-47F5-AEA1-F3369703D3B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13F74126-B4FF-4023-B53F-DEA16CD06FEE}" type="pres">
      <dgm:prSet presAssocID="{D10BA56B-4EE1-47F5-AEA1-F3369703D3B8}" presName="spaceRect" presStyleCnt="0"/>
      <dgm:spPr/>
    </dgm:pt>
    <dgm:pt modelId="{B9E607A9-ECAF-4F76-952F-C1251F055774}" type="pres">
      <dgm:prSet presAssocID="{D10BA56B-4EE1-47F5-AEA1-F3369703D3B8}" presName="textRect" presStyleLbl="revTx" presStyleIdx="1" presStyleCnt="4">
        <dgm:presLayoutVars>
          <dgm:chMax val="1"/>
          <dgm:chPref val="1"/>
        </dgm:presLayoutVars>
      </dgm:prSet>
      <dgm:spPr/>
    </dgm:pt>
    <dgm:pt modelId="{0A521063-87F1-47F8-B1BD-1A688187CA70}" type="pres">
      <dgm:prSet presAssocID="{6C28F3FA-DAD5-437D-88C1-5E28A026E7FC}" presName="sibTrans" presStyleCnt="0"/>
      <dgm:spPr/>
    </dgm:pt>
    <dgm:pt modelId="{F5066DF4-9FA7-465E-BCFF-C6B9B6F65A01}" type="pres">
      <dgm:prSet presAssocID="{91107FF2-73AE-4A16-9B82-3D2049691B6D}" presName="compNode" presStyleCnt="0"/>
      <dgm:spPr/>
    </dgm:pt>
    <dgm:pt modelId="{92E53D5C-177E-4A34-B8CA-B5F2C5CAB006}" type="pres">
      <dgm:prSet presAssocID="{91107FF2-73AE-4A16-9B82-3D2049691B6D}" presName="iconBgRect" presStyleLbl="bgShp" presStyleIdx="2" presStyleCnt="4"/>
      <dgm:spPr/>
    </dgm:pt>
    <dgm:pt modelId="{DFBDC5D7-D8B2-44A7-9904-F0D08DAEC226}" type="pres">
      <dgm:prSet presAssocID="{91107FF2-73AE-4A16-9B82-3D2049691B6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obot"/>
        </a:ext>
      </dgm:extLst>
    </dgm:pt>
    <dgm:pt modelId="{15E3C9C0-4458-458B-9EB2-88AB48731920}" type="pres">
      <dgm:prSet presAssocID="{91107FF2-73AE-4A16-9B82-3D2049691B6D}" presName="spaceRect" presStyleCnt="0"/>
      <dgm:spPr/>
    </dgm:pt>
    <dgm:pt modelId="{17E584E5-06FA-47A3-97DE-F866132035C3}" type="pres">
      <dgm:prSet presAssocID="{91107FF2-73AE-4A16-9B82-3D2049691B6D}" presName="textRect" presStyleLbl="revTx" presStyleIdx="2" presStyleCnt="4">
        <dgm:presLayoutVars>
          <dgm:chMax val="1"/>
          <dgm:chPref val="1"/>
        </dgm:presLayoutVars>
      </dgm:prSet>
      <dgm:spPr/>
    </dgm:pt>
    <dgm:pt modelId="{F5A41203-2367-4EE8-B227-18FEBBD65FD4}" type="pres">
      <dgm:prSet presAssocID="{E2F1DE19-D355-4BBE-9B0E-D61C7E965586}" presName="sibTrans" presStyleCnt="0"/>
      <dgm:spPr/>
    </dgm:pt>
    <dgm:pt modelId="{C8878234-A7F4-4EFB-864D-EC923CF10033}" type="pres">
      <dgm:prSet presAssocID="{80CFED59-08E8-4EAE-85A5-EF0C34DFCD4B}" presName="compNode" presStyleCnt="0"/>
      <dgm:spPr/>
    </dgm:pt>
    <dgm:pt modelId="{4F5C7F66-9DB0-4585-8B10-EBDD776673ED}" type="pres">
      <dgm:prSet presAssocID="{80CFED59-08E8-4EAE-85A5-EF0C34DFCD4B}" presName="iconBgRect" presStyleLbl="bgShp" presStyleIdx="3" presStyleCnt="4"/>
      <dgm:spPr/>
    </dgm:pt>
    <dgm:pt modelId="{F693475B-3800-488F-90D9-DB2E645E1B43}" type="pres">
      <dgm:prSet presAssocID="{80CFED59-08E8-4EAE-85A5-EF0C34DFCD4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ar"/>
        </a:ext>
      </dgm:extLst>
    </dgm:pt>
    <dgm:pt modelId="{6C5757E3-B3B0-4645-8EC8-EE665201005B}" type="pres">
      <dgm:prSet presAssocID="{80CFED59-08E8-4EAE-85A5-EF0C34DFCD4B}" presName="spaceRect" presStyleCnt="0"/>
      <dgm:spPr/>
    </dgm:pt>
    <dgm:pt modelId="{EA7A73AF-FA80-41CB-889A-9D64F5F16EF1}" type="pres">
      <dgm:prSet presAssocID="{80CFED59-08E8-4EAE-85A5-EF0C34DFCD4B}" presName="textRect" presStyleLbl="revTx" presStyleIdx="3" presStyleCnt="4">
        <dgm:presLayoutVars>
          <dgm:chMax val="1"/>
          <dgm:chPref val="1"/>
        </dgm:presLayoutVars>
      </dgm:prSet>
      <dgm:spPr/>
    </dgm:pt>
  </dgm:ptLst>
  <dgm:cxnLst>
    <dgm:cxn modelId="{42975C05-3762-482E-B0FE-94931CAF5A64}" srcId="{6D98A0A9-143A-42B2-979C-DC23940D72DA}" destId="{D10BA56B-4EE1-47F5-AEA1-F3369703D3B8}" srcOrd="1" destOrd="0" parTransId="{F4C1817D-8B02-4AB7-B31B-B3A1FBDB9681}" sibTransId="{6C28F3FA-DAD5-437D-88C1-5E28A026E7FC}"/>
    <dgm:cxn modelId="{39671F31-2327-49C7-8D12-5483ED3D0977}" srcId="{6D98A0A9-143A-42B2-979C-DC23940D72DA}" destId="{80CFED59-08E8-4EAE-85A5-EF0C34DFCD4B}" srcOrd="3" destOrd="0" parTransId="{77519893-5BFF-4EBC-9AF7-AA70A1B1A36B}" sibTransId="{2D6A4AA3-DFA9-4762-B72D-9D5F467E80F6}"/>
    <dgm:cxn modelId="{1CBCA549-B1B5-41BC-BCC5-04550ACFFBA2}" type="presOf" srcId="{BE472D9F-5A3B-44A7-B27C-6050163FCE07}" destId="{FC57D3D4-A795-4CBC-9DEA-7FD164177780}" srcOrd="0" destOrd="0" presId="urn:microsoft.com/office/officeart/2018/5/layout/IconCircleLabelList"/>
    <dgm:cxn modelId="{5C1AC357-D3C4-480E-BF2E-0E46F81E07A1}" type="presOf" srcId="{D10BA56B-4EE1-47F5-AEA1-F3369703D3B8}" destId="{B9E607A9-ECAF-4F76-952F-C1251F055774}" srcOrd="0" destOrd="0" presId="urn:microsoft.com/office/officeart/2018/5/layout/IconCircleLabelList"/>
    <dgm:cxn modelId="{D6090D7F-60AC-4187-B4D0-DB3E29B86125}" type="presOf" srcId="{91107FF2-73AE-4A16-9B82-3D2049691B6D}" destId="{17E584E5-06FA-47A3-97DE-F866132035C3}" srcOrd="0" destOrd="0" presId="urn:microsoft.com/office/officeart/2018/5/layout/IconCircleLabelList"/>
    <dgm:cxn modelId="{14BA4DA8-43F7-4B8B-BA55-628E8A075EC2}" srcId="{6D98A0A9-143A-42B2-979C-DC23940D72DA}" destId="{91107FF2-73AE-4A16-9B82-3D2049691B6D}" srcOrd="2" destOrd="0" parTransId="{AC011506-1D36-4884-AE9E-9CF386175F2E}" sibTransId="{E2F1DE19-D355-4BBE-9B0E-D61C7E965586}"/>
    <dgm:cxn modelId="{1E34D8B5-E98E-46A9-BF45-CF42406005A1}" srcId="{6D98A0A9-143A-42B2-979C-DC23940D72DA}" destId="{BE472D9F-5A3B-44A7-B27C-6050163FCE07}" srcOrd="0" destOrd="0" parTransId="{1E6A1545-7F37-41D3-A813-927E9710457F}" sibTransId="{42A97A11-95A1-4550-8695-FBB53576A50A}"/>
    <dgm:cxn modelId="{BA7709B7-C53E-4842-8BD3-DAD05A65F1CB}" type="presOf" srcId="{6D98A0A9-143A-42B2-979C-DC23940D72DA}" destId="{2FC927F6-48FF-42E4-9FCE-CEF1AEBA8E11}" srcOrd="0" destOrd="0" presId="urn:microsoft.com/office/officeart/2018/5/layout/IconCircleLabelList"/>
    <dgm:cxn modelId="{9D9C95D2-6B34-48A6-9E9A-A24009A81BF6}" type="presOf" srcId="{80CFED59-08E8-4EAE-85A5-EF0C34DFCD4B}" destId="{EA7A73AF-FA80-41CB-889A-9D64F5F16EF1}" srcOrd="0" destOrd="0" presId="urn:microsoft.com/office/officeart/2018/5/layout/IconCircleLabelList"/>
    <dgm:cxn modelId="{3C6228B3-AF0D-46CF-8C0B-3431AB862740}" type="presParOf" srcId="{2FC927F6-48FF-42E4-9FCE-CEF1AEBA8E11}" destId="{CB319492-8ECB-4B5C-BC20-952062957C61}" srcOrd="0" destOrd="0" presId="urn:microsoft.com/office/officeart/2018/5/layout/IconCircleLabelList"/>
    <dgm:cxn modelId="{358FF17B-3618-4B28-BA64-AE1C7CD8568F}" type="presParOf" srcId="{CB319492-8ECB-4B5C-BC20-952062957C61}" destId="{353FB14B-E47D-482E-A70F-26D14B631ABE}" srcOrd="0" destOrd="0" presId="urn:microsoft.com/office/officeart/2018/5/layout/IconCircleLabelList"/>
    <dgm:cxn modelId="{4247E517-EC5A-4228-B995-DEA408BAEE8C}" type="presParOf" srcId="{CB319492-8ECB-4B5C-BC20-952062957C61}" destId="{E2D2C568-C7BA-419D-817B-70351BD9A472}" srcOrd="1" destOrd="0" presId="urn:microsoft.com/office/officeart/2018/5/layout/IconCircleLabelList"/>
    <dgm:cxn modelId="{D77CD5D0-DB3C-4FB2-95A9-886788B049D9}" type="presParOf" srcId="{CB319492-8ECB-4B5C-BC20-952062957C61}" destId="{EE0C32AF-6B10-4869-88FD-ABBCE9F41088}" srcOrd="2" destOrd="0" presId="urn:microsoft.com/office/officeart/2018/5/layout/IconCircleLabelList"/>
    <dgm:cxn modelId="{D011EBA8-4B12-494B-97B2-A1982CC2862D}" type="presParOf" srcId="{CB319492-8ECB-4B5C-BC20-952062957C61}" destId="{FC57D3D4-A795-4CBC-9DEA-7FD164177780}" srcOrd="3" destOrd="0" presId="urn:microsoft.com/office/officeart/2018/5/layout/IconCircleLabelList"/>
    <dgm:cxn modelId="{8AEDE75D-01CF-49DF-98FD-4E22800E7D8E}" type="presParOf" srcId="{2FC927F6-48FF-42E4-9FCE-CEF1AEBA8E11}" destId="{3B67A436-39FB-4469-9927-EDD38D779E09}" srcOrd="1" destOrd="0" presId="urn:microsoft.com/office/officeart/2018/5/layout/IconCircleLabelList"/>
    <dgm:cxn modelId="{D9E140B1-E2A2-4471-AB76-4B6561386E8E}" type="presParOf" srcId="{2FC927F6-48FF-42E4-9FCE-CEF1AEBA8E11}" destId="{536EB49A-9F97-4CF8-805C-968468DF4F26}" srcOrd="2" destOrd="0" presId="urn:microsoft.com/office/officeart/2018/5/layout/IconCircleLabelList"/>
    <dgm:cxn modelId="{2CFDEB3B-1A94-4DAB-ACF6-8F915F737E7A}" type="presParOf" srcId="{536EB49A-9F97-4CF8-805C-968468DF4F26}" destId="{92B3ADAF-6F6E-4A37-8932-96C27EC59B45}" srcOrd="0" destOrd="0" presId="urn:microsoft.com/office/officeart/2018/5/layout/IconCircleLabelList"/>
    <dgm:cxn modelId="{48FA7034-1954-46BD-8DEB-8938B27E0A0C}" type="presParOf" srcId="{536EB49A-9F97-4CF8-805C-968468DF4F26}" destId="{30C136D6-0A41-45EA-A966-618329E86D68}" srcOrd="1" destOrd="0" presId="urn:microsoft.com/office/officeart/2018/5/layout/IconCircleLabelList"/>
    <dgm:cxn modelId="{0A125C53-CF8A-4734-9115-F0F1754AD51E}" type="presParOf" srcId="{536EB49A-9F97-4CF8-805C-968468DF4F26}" destId="{13F74126-B4FF-4023-B53F-DEA16CD06FEE}" srcOrd="2" destOrd="0" presId="urn:microsoft.com/office/officeart/2018/5/layout/IconCircleLabelList"/>
    <dgm:cxn modelId="{B6C28433-6328-4C1C-A680-04ABCE965FAD}" type="presParOf" srcId="{536EB49A-9F97-4CF8-805C-968468DF4F26}" destId="{B9E607A9-ECAF-4F76-952F-C1251F055774}" srcOrd="3" destOrd="0" presId="urn:microsoft.com/office/officeart/2018/5/layout/IconCircleLabelList"/>
    <dgm:cxn modelId="{A2305CCF-025B-4FF4-9A91-B1EBFA1C7F23}" type="presParOf" srcId="{2FC927F6-48FF-42E4-9FCE-CEF1AEBA8E11}" destId="{0A521063-87F1-47F8-B1BD-1A688187CA70}" srcOrd="3" destOrd="0" presId="urn:microsoft.com/office/officeart/2018/5/layout/IconCircleLabelList"/>
    <dgm:cxn modelId="{3A5E568E-5514-48B6-9DCA-6905BFDDF57F}" type="presParOf" srcId="{2FC927F6-48FF-42E4-9FCE-CEF1AEBA8E11}" destId="{F5066DF4-9FA7-465E-BCFF-C6B9B6F65A01}" srcOrd="4" destOrd="0" presId="urn:microsoft.com/office/officeart/2018/5/layout/IconCircleLabelList"/>
    <dgm:cxn modelId="{A0DAF69E-6F22-4699-95B7-C23C35372E8B}" type="presParOf" srcId="{F5066DF4-9FA7-465E-BCFF-C6B9B6F65A01}" destId="{92E53D5C-177E-4A34-B8CA-B5F2C5CAB006}" srcOrd="0" destOrd="0" presId="urn:microsoft.com/office/officeart/2018/5/layout/IconCircleLabelList"/>
    <dgm:cxn modelId="{CC68C7B9-2B56-4CDB-867D-EEA2DF06A172}" type="presParOf" srcId="{F5066DF4-9FA7-465E-BCFF-C6B9B6F65A01}" destId="{DFBDC5D7-D8B2-44A7-9904-F0D08DAEC226}" srcOrd="1" destOrd="0" presId="urn:microsoft.com/office/officeart/2018/5/layout/IconCircleLabelList"/>
    <dgm:cxn modelId="{96E05BC6-1469-4EFB-AAFC-75A2F909A4DF}" type="presParOf" srcId="{F5066DF4-9FA7-465E-BCFF-C6B9B6F65A01}" destId="{15E3C9C0-4458-458B-9EB2-88AB48731920}" srcOrd="2" destOrd="0" presId="urn:microsoft.com/office/officeart/2018/5/layout/IconCircleLabelList"/>
    <dgm:cxn modelId="{BE2AF9E1-AC23-4CB6-8E3B-6ACF1FC81433}" type="presParOf" srcId="{F5066DF4-9FA7-465E-BCFF-C6B9B6F65A01}" destId="{17E584E5-06FA-47A3-97DE-F866132035C3}" srcOrd="3" destOrd="0" presId="urn:microsoft.com/office/officeart/2018/5/layout/IconCircleLabelList"/>
    <dgm:cxn modelId="{BE93EFC0-B543-4AE8-BF6A-19042A38D0CB}" type="presParOf" srcId="{2FC927F6-48FF-42E4-9FCE-CEF1AEBA8E11}" destId="{F5A41203-2367-4EE8-B227-18FEBBD65FD4}" srcOrd="5" destOrd="0" presId="urn:microsoft.com/office/officeart/2018/5/layout/IconCircleLabelList"/>
    <dgm:cxn modelId="{8D0B58FC-5FC2-432D-A8AF-CBDC4D5B8FD4}" type="presParOf" srcId="{2FC927F6-48FF-42E4-9FCE-CEF1AEBA8E11}" destId="{C8878234-A7F4-4EFB-864D-EC923CF10033}" srcOrd="6" destOrd="0" presId="urn:microsoft.com/office/officeart/2018/5/layout/IconCircleLabelList"/>
    <dgm:cxn modelId="{9BD6648C-B40B-41AC-8FD0-30DBCC58BDA2}" type="presParOf" srcId="{C8878234-A7F4-4EFB-864D-EC923CF10033}" destId="{4F5C7F66-9DB0-4585-8B10-EBDD776673ED}" srcOrd="0" destOrd="0" presId="urn:microsoft.com/office/officeart/2018/5/layout/IconCircleLabelList"/>
    <dgm:cxn modelId="{F157464D-6530-48A0-89B4-8F36B7D7B723}" type="presParOf" srcId="{C8878234-A7F4-4EFB-864D-EC923CF10033}" destId="{F693475B-3800-488F-90D9-DB2E645E1B43}" srcOrd="1" destOrd="0" presId="urn:microsoft.com/office/officeart/2018/5/layout/IconCircleLabelList"/>
    <dgm:cxn modelId="{DA63248F-1A8A-4719-A3E8-CBD9015E3E3D}" type="presParOf" srcId="{C8878234-A7F4-4EFB-864D-EC923CF10033}" destId="{6C5757E3-B3B0-4645-8EC8-EE665201005B}" srcOrd="2" destOrd="0" presId="urn:microsoft.com/office/officeart/2018/5/layout/IconCircleLabelList"/>
    <dgm:cxn modelId="{805E54E6-118A-4D2C-9EAD-C0A128D590D8}" type="presParOf" srcId="{C8878234-A7F4-4EFB-864D-EC923CF10033}" destId="{EA7A73AF-FA80-41CB-889A-9D64F5F16EF1}"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3FB14B-E47D-482E-A70F-26D14B631ABE}">
      <dsp:nvSpPr>
        <dsp:cNvPr id="0" name=""/>
        <dsp:cNvSpPr/>
      </dsp:nvSpPr>
      <dsp:spPr>
        <a:xfrm>
          <a:off x="973190" y="751742"/>
          <a:ext cx="1264141" cy="1264141"/>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D2C568-C7BA-419D-817B-70351BD9A472}">
      <dsp:nvSpPr>
        <dsp:cNvPr id="0" name=""/>
        <dsp:cNvSpPr/>
      </dsp:nvSpPr>
      <dsp:spPr>
        <a:xfrm>
          <a:off x="1242597" y="1021150"/>
          <a:ext cx="725326" cy="7253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C57D3D4-A795-4CBC-9DEA-7FD164177780}">
      <dsp:nvSpPr>
        <dsp:cNvPr id="0" name=""/>
        <dsp:cNvSpPr/>
      </dsp:nvSpPr>
      <dsp:spPr>
        <a:xfrm>
          <a:off x="569079" y="2409632"/>
          <a:ext cx="2072362"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0" i="0" kern="1200"/>
            <a:t>As AI takes on increasingly important decisions, the question of human control arises.</a:t>
          </a:r>
          <a:endParaRPr lang="en-US" sz="1100" kern="1200"/>
        </a:p>
      </dsp:txBody>
      <dsp:txXfrm>
        <a:off x="569079" y="2409632"/>
        <a:ext cx="2072362" cy="787500"/>
      </dsp:txXfrm>
    </dsp:sp>
    <dsp:sp modelId="{92B3ADAF-6F6E-4A37-8932-96C27EC59B45}">
      <dsp:nvSpPr>
        <dsp:cNvPr id="0" name=""/>
        <dsp:cNvSpPr/>
      </dsp:nvSpPr>
      <dsp:spPr>
        <a:xfrm>
          <a:off x="3408216" y="751742"/>
          <a:ext cx="1264141" cy="1264141"/>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C136D6-0A41-45EA-A966-618329E86D68}">
      <dsp:nvSpPr>
        <dsp:cNvPr id="0" name=""/>
        <dsp:cNvSpPr/>
      </dsp:nvSpPr>
      <dsp:spPr>
        <a:xfrm>
          <a:off x="3677623" y="1021150"/>
          <a:ext cx="725326" cy="7253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9E607A9-ECAF-4F76-952F-C1251F055774}">
      <dsp:nvSpPr>
        <dsp:cNvPr id="0" name=""/>
        <dsp:cNvSpPr/>
      </dsp:nvSpPr>
      <dsp:spPr>
        <a:xfrm>
          <a:off x="3004105" y="2409632"/>
          <a:ext cx="2072362"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0" i="0" kern="1200"/>
            <a:t>Striking a balance between AI autonomy and human oversight is crucial to prevent unintended consequences.</a:t>
          </a:r>
          <a:endParaRPr lang="en-US" sz="1100" kern="1200"/>
        </a:p>
      </dsp:txBody>
      <dsp:txXfrm>
        <a:off x="3004105" y="2409632"/>
        <a:ext cx="2072362" cy="787500"/>
      </dsp:txXfrm>
    </dsp:sp>
    <dsp:sp modelId="{92E53D5C-177E-4A34-B8CA-B5F2C5CAB006}">
      <dsp:nvSpPr>
        <dsp:cNvPr id="0" name=""/>
        <dsp:cNvSpPr/>
      </dsp:nvSpPr>
      <dsp:spPr>
        <a:xfrm>
          <a:off x="5843242" y="751742"/>
          <a:ext cx="1264141" cy="1264141"/>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BDC5D7-D8B2-44A7-9904-F0D08DAEC226}">
      <dsp:nvSpPr>
        <dsp:cNvPr id="0" name=""/>
        <dsp:cNvSpPr/>
      </dsp:nvSpPr>
      <dsp:spPr>
        <a:xfrm>
          <a:off x="6112649" y="1021150"/>
          <a:ext cx="725326" cy="7253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E584E5-06FA-47A3-97DE-F866132035C3}">
      <dsp:nvSpPr>
        <dsp:cNvPr id="0" name=""/>
        <dsp:cNvSpPr/>
      </dsp:nvSpPr>
      <dsp:spPr>
        <a:xfrm>
          <a:off x="5439131" y="2409632"/>
          <a:ext cx="2072362"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0" i="0" kern="1200"/>
            <a:t>Explainability: Decision-making processes need to be understandable and interpretable to avoid black-box AI decisions.</a:t>
          </a:r>
          <a:endParaRPr lang="en-US" sz="1100" kern="1200"/>
        </a:p>
      </dsp:txBody>
      <dsp:txXfrm>
        <a:off x="5439131" y="2409632"/>
        <a:ext cx="2072362" cy="787500"/>
      </dsp:txXfrm>
    </dsp:sp>
    <dsp:sp modelId="{4F5C7F66-9DB0-4585-8B10-EBDD776673ED}">
      <dsp:nvSpPr>
        <dsp:cNvPr id="0" name=""/>
        <dsp:cNvSpPr/>
      </dsp:nvSpPr>
      <dsp:spPr>
        <a:xfrm>
          <a:off x="8278268" y="751742"/>
          <a:ext cx="1264141" cy="1264141"/>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93475B-3800-488F-90D9-DB2E645E1B43}">
      <dsp:nvSpPr>
        <dsp:cNvPr id="0" name=""/>
        <dsp:cNvSpPr/>
      </dsp:nvSpPr>
      <dsp:spPr>
        <a:xfrm>
          <a:off x="8547675" y="1021150"/>
          <a:ext cx="725326" cy="7253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A7A73AF-FA80-41CB-889A-9D64F5F16EF1}">
      <dsp:nvSpPr>
        <dsp:cNvPr id="0" name=""/>
        <dsp:cNvSpPr/>
      </dsp:nvSpPr>
      <dsp:spPr>
        <a:xfrm>
          <a:off x="7874157" y="2409632"/>
          <a:ext cx="2072362"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0" i="0" kern="1200"/>
            <a:t>Ethical choices arise: Should AI prioritize protecting the driver or the pedestrian in a self-driving car scenario?</a:t>
          </a:r>
          <a:endParaRPr lang="en-US" sz="1100" kern="1200"/>
        </a:p>
      </dsp:txBody>
      <dsp:txXfrm>
        <a:off x="7874157" y="2409632"/>
        <a:ext cx="2072362" cy="7875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54F5D-3D1F-975F-DE4B-50A89E68DA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DB860EB-92BC-7BD2-289A-8737B9F8CF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CC69E00-4143-78AA-6DFB-31E806AA02A0}"/>
              </a:ext>
            </a:extLst>
          </p:cNvPr>
          <p:cNvSpPr>
            <a:spLocks noGrp="1"/>
          </p:cNvSpPr>
          <p:nvPr>
            <p:ph type="dt" sz="half" idx="10"/>
          </p:nvPr>
        </p:nvSpPr>
        <p:spPr/>
        <p:txBody>
          <a:bodyPr/>
          <a:lstStyle/>
          <a:p>
            <a:fld id="{8377D07A-E406-45A0-8308-4A5CAEF3CEDA}" type="datetimeFigureOut">
              <a:rPr lang="en-IN" smtClean="0"/>
              <a:t>28-07-2023</a:t>
            </a:fld>
            <a:endParaRPr lang="en-IN"/>
          </a:p>
        </p:txBody>
      </p:sp>
      <p:sp>
        <p:nvSpPr>
          <p:cNvPr id="5" name="Footer Placeholder 4">
            <a:extLst>
              <a:ext uri="{FF2B5EF4-FFF2-40B4-BE49-F238E27FC236}">
                <a16:creationId xmlns:a16="http://schemas.microsoft.com/office/drawing/2014/main" id="{C2CAEFCB-0561-4078-405C-C28AA3D7B3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822123-6702-0097-92FC-3FF4C6F6240B}"/>
              </a:ext>
            </a:extLst>
          </p:cNvPr>
          <p:cNvSpPr>
            <a:spLocks noGrp="1"/>
          </p:cNvSpPr>
          <p:nvPr>
            <p:ph type="sldNum" sz="quarter" idx="12"/>
          </p:nvPr>
        </p:nvSpPr>
        <p:spPr/>
        <p:txBody>
          <a:bodyPr/>
          <a:lstStyle/>
          <a:p>
            <a:fld id="{52BDDC58-3724-4703-ACFD-47BAAE1CB551}" type="slidenum">
              <a:rPr lang="en-IN" smtClean="0"/>
              <a:t>‹#›</a:t>
            </a:fld>
            <a:endParaRPr lang="en-IN"/>
          </a:p>
        </p:txBody>
      </p:sp>
    </p:spTree>
    <p:extLst>
      <p:ext uri="{BB962C8B-B14F-4D97-AF65-F5344CB8AC3E}">
        <p14:creationId xmlns:p14="http://schemas.microsoft.com/office/powerpoint/2010/main" val="1680711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17225-8642-4880-ED9D-5B5ADA9A22A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1D65328-EBDE-8458-960A-39A459DB85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6E4866-FA1D-40EF-E1DE-D4D5E930298C}"/>
              </a:ext>
            </a:extLst>
          </p:cNvPr>
          <p:cNvSpPr>
            <a:spLocks noGrp="1"/>
          </p:cNvSpPr>
          <p:nvPr>
            <p:ph type="dt" sz="half" idx="10"/>
          </p:nvPr>
        </p:nvSpPr>
        <p:spPr/>
        <p:txBody>
          <a:bodyPr/>
          <a:lstStyle/>
          <a:p>
            <a:fld id="{8377D07A-E406-45A0-8308-4A5CAEF3CEDA}" type="datetimeFigureOut">
              <a:rPr lang="en-IN" smtClean="0"/>
              <a:t>28-07-2023</a:t>
            </a:fld>
            <a:endParaRPr lang="en-IN"/>
          </a:p>
        </p:txBody>
      </p:sp>
      <p:sp>
        <p:nvSpPr>
          <p:cNvPr id="5" name="Footer Placeholder 4">
            <a:extLst>
              <a:ext uri="{FF2B5EF4-FFF2-40B4-BE49-F238E27FC236}">
                <a16:creationId xmlns:a16="http://schemas.microsoft.com/office/drawing/2014/main" id="{009D8270-8A81-017D-330E-37D7F8F774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F01176-64C9-AE52-9FD6-78E69354D67B}"/>
              </a:ext>
            </a:extLst>
          </p:cNvPr>
          <p:cNvSpPr>
            <a:spLocks noGrp="1"/>
          </p:cNvSpPr>
          <p:nvPr>
            <p:ph type="sldNum" sz="quarter" idx="12"/>
          </p:nvPr>
        </p:nvSpPr>
        <p:spPr/>
        <p:txBody>
          <a:bodyPr/>
          <a:lstStyle/>
          <a:p>
            <a:fld id="{52BDDC58-3724-4703-ACFD-47BAAE1CB551}" type="slidenum">
              <a:rPr lang="en-IN" smtClean="0"/>
              <a:t>‹#›</a:t>
            </a:fld>
            <a:endParaRPr lang="en-IN"/>
          </a:p>
        </p:txBody>
      </p:sp>
    </p:spTree>
    <p:extLst>
      <p:ext uri="{BB962C8B-B14F-4D97-AF65-F5344CB8AC3E}">
        <p14:creationId xmlns:p14="http://schemas.microsoft.com/office/powerpoint/2010/main" val="2399783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C18895-8279-FF53-0B60-E71CC9E6298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47AEE9D-3C03-ED76-7E68-124E84E480F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EAB001-F036-87FE-191A-98CC45578C7E}"/>
              </a:ext>
            </a:extLst>
          </p:cNvPr>
          <p:cNvSpPr>
            <a:spLocks noGrp="1"/>
          </p:cNvSpPr>
          <p:nvPr>
            <p:ph type="dt" sz="half" idx="10"/>
          </p:nvPr>
        </p:nvSpPr>
        <p:spPr/>
        <p:txBody>
          <a:bodyPr/>
          <a:lstStyle/>
          <a:p>
            <a:fld id="{8377D07A-E406-45A0-8308-4A5CAEF3CEDA}" type="datetimeFigureOut">
              <a:rPr lang="en-IN" smtClean="0"/>
              <a:t>28-07-2023</a:t>
            </a:fld>
            <a:endParaRPr lang="en-IN"/>
          </a:p>
        </p:txBody>
      </p:sp>
      <p:sp>
        <p:nvSpPr>
          <p:cNvPr id="5" name="Footer Placeholder 4">
            <a:extLst>
              <a:ext uri="{FF2B5EF4-FFF2-40B4-BE49-F238E27FC236}">
                <a16:creationId xmlns:a16="http://schemas.microsoft.com/office/drawing/2014/main" id="{1E397A31-BC41-6586-B26C-3554B5E80D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24CAEC-BAD3-7DD0-F5CB-7714C2DD8320}"/>
              </a:ext>
            </a:extLst>
          </p:cNvPr>
          <p:cNvSpPr>
            <a:spLocks noGrp="1"/>
          </p:cNvSpPr>
          <p:nvPr>
            <p:ph type="sldNum" sz="quarter" idx="12"/>
          </p:nvPr>
        </p:nvSpPr>
        <p:spPr/>
        <p:txBody>
          <a:bodyPr/>
          <a:lstStyle/>
          <a:p>
            <a:fld id="{52BDDC58-3724-4703-ACFD-47BAAE1CB551}" type="slidenum">
              <a:rPr lang="en-IN" smtClean="0"/>
              <a:t>‹#›</a:t>
            </a:fld>
            <a:endParaRPr lang="en-IN"/>
          </a:p>
        </p:txBody>
      </p:sp>
    </p:spTree>
    <p:extLst>
      <p:ext uri="{BB962C8B-B14F-4D97-AF65-F5344CB8AC3E}">
        <p14:creationId xmlns:p14="http://schemas.microsoft.com/office/powerpoint/2010/main" val="1926275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9A4BC-E5A6-A1DB-2E50-2C07F87B13D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2220BB8-0256-FFA2-BAB5-A63D834CF2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B060F4-B109-BFB7-0C56-F7634C183907}"/>
              </a:ext>
            </a:extLst>
          </p:cNvPr>
          <p:cNvSpPr>
            <a:spLocks noGrp="1"/>
          </p:cNvSpPr>
          <p:nvPr>
            <p:ph type="dt" sz="half" idx="10"/>
          </p:nvPr>
        </p:nvSpPr>
        <p:spPr/>
        <p:txBody>
          <a:bodyPr/>
          <a:lstStyle/>
          <a:p>
            <a:fld id="{8377D07A-E406-45A0-8308-4A5CAEF3CEDA}" type="datetimeFigureOut">
              <a:rPr lang="en-IN" smtClean="0"/>
              <a:t>28-07-2023</a:t>
            </a:fld>
            <a:endParaRPr lang="en-IN"/>
          </a:p>
        </p:txBody>
      </p:sp>
      <p:sp>
        <p:nvSpPr>
          <p:cNvPr id="5" name="Footer Placeholder 4">
            <a:extLst>
              <a:ext uri="{FF2B5EF4-FFF2-40B4-BE49-F238E27FC236}">
                <a16:creationId xmlns:a16="http://schemas.microsoft.com/office/drawing/2014/main" id="{79718116-FC2C-FBAF-F265-A66F00C8C4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6149A6-9C26-DDC2-6336-A1CDACE6A868}"/>
              </a:ext>
            </a:extLst>
          </p:cNvPr>
          <p:cNvSpPr>
            <a:spLocks noGrp="1"/>
          </p:cNvSpPr>
          <p:nvPr>
            <p:ph type="sldNum" sz="quarter" idx="12"/>
          </p:nvPr>
        </p:nvSpPr>
        <p:spPr/>
        <p:txBody>
          <a:bodyPr/>
          <a:lstStyle/>
          <a:p>
            <a:fld id="{52BDDC58-3724-4703-ACFD-47BAAE1CB551}" type="slidenum">
              <a:rPr lang="en-IN" smtClean="0"/>
              <a:t>‹#›</a:t>
            </a:fld>
            <a:endParaRPr lang="en-IN"/>
          </a:p>
        </p:txBody>
      </p:sp>
    </p:spTree>
    <p:extLst>
      <p:ext uri="{BB962C8B-B14F-4D97-AF65-F5344CB8AC3E}">
        <p14:creationId xmlns:p14="http://schemas.microsoft.com/office/powerpoint/2010/main" val="2815014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4E5C1-E888-442D-5AAF-1A3B4916B9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D36E5DB-3D21-911C-C3F3-3D3A013D8B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9F13D9-B5E8-72CE-0012-7652347A1CB3}"/>
              </a:ext>
            </a:extLst>
          </p:cNvPr>
          <p:cNvSpPr>
            <a:spLocks noGrp="1"/>
          </p:cNvSpPr>
          <p:nvPr>
            <p:ph type="dt" sz="half" idx="10"/>
          </p:nvPr>
        </p:nvSpPr>
        <p:spPr/>
        <p:txBody>
          <a:bodyPr/>
          <a:lstStyle/>
          <a:p>
            <a:fld id="{8377D07A-E406-45A0-8308-4A5CAEF3CEDA}" type="datetimeFigureOut">
              <a:rPr lang="en-IN" smtClean="0"/>
              <a:t>28-07-2023</a:t>
            </a:fld>
            <a:endParaRPr lang="en-IN"/>
          </a:p>
        </p:txBody>
      </p:sp>
      <p:sp>
        <p:nvSpPr>
          <p:cNvPr id="5" name="Footer Placeholder 4">
            <a:extLst>
              <a:ext uri="{FF2B5EF4-FFF2-40B4-BE49-F238E27FC236}">
                <a16:creationId xmlns:a16="http://schemas.microsoft.com/office/drawing/2014/main" id="{41B06D93-8527-C456-9123-C0DD1B092E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8B5F5C-32BC-BF49-3503-EF209EB6F93A}"/>
              </a:ext>
            </a:extLst>
          </p:cNvPr>
          <p:cNvSpPr>
            <a:spLocks noGrp="1"/>
          </p:cNvSpPr>
          <p:nvPr>
            <p:ph type="sldNum" sz="quarter" idx="12"/>
          </p:nvPr>
        </p:nvSpPr>
        <p:spPr/>
        <p:txBody>
          <a:bodyPr/>
          <a:lstStyle/>
          <a:p>
            <a:fld id="{52BDDC58-3724-4703-ACFD-47BAAE1CB551}" type="slidenum">
              <a:rPr lang="en-IN" smtClean="0"/>
              <a:t>‹#›</a:t>
            </a:fld>
            <a:endParaRPr lang="en-IN"/>
          </a:p>
        </p:txBody>
      </p:sp>
    </p:spTree>
    <p:extLst>
      <p:ext uri="{BB962C8B-B14F-4D97-AF65-F5344CB8AC3E}">
        <p14:creationId xmlns:p14="http://schemas.microsoft.com/office/powerpoint/2010/main" val="539787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4FD75-A91A-5D5E-CC8F-D88A00A0658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F5C23BE-8004-3418-BECC-053873D8FA8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B9580EA-0FCE-F067-97E4-8D084610CA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FE3A439-AB24-7939-29EF-7610F88EE43A}"/>
              </a:ext>
            </a:extLst>
          </p:cNvPr>
          <p:cNvSpPr>
            <a:spLocks noGrp="1"/>
          </p:cNvSpPr>
          <p:nvPr>
            <p:ph type="dt" sz="half" idx="10"/>
          </p:nvPr>
        </p:nvSpPr>
        <p:spPr/>
        <p:txBody>
          <a:bodyPr/>
          <a:lstStyle/>
          <a:p>
            <a:fld id="{8377D07A-E406-45A0-8308-4A5CAEF3CEDA}" type="datetimeFigureOut">
              <a:rPr lang="en-IN" smtClean="0"/>
              <a:t>28-07-2023</a:t>
            </a:fld>
            <a:endParaRPr lang="en-IN"/>
          </a:p>
        </p:txBody>
      </p:sp>
      <p:sp>
        <p:nvSpPr>
          <p:cNvPr id="6" name="Footer Placeholder 5">
            <a:extLst>
              <a:ext uri="{FF2B5EF4-FFF2-40B4-BE49-F238E27FC236}">
                <a16:creationId xmlns:a16="http://schemas.microsoft.com/office/drawing/2014/main" id="{0F5097DC-E42E-A875-6A85-CFEFAA60549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5AF87D1-EF22-3668-6D45-3626C8F9CFD2}"/>
              </a:ext>
            </a:extLst>
          </p:cNvPr>
          <p:cNvSpPr>
            <a:spLocks noGrp="1"/>
          </p:cNvSpPr>
          <p:nvPr>
            <p:ph type="sldNum" sz="quarter" idx="12"/>
          </p:nvPr>
        </p:nvSpPr>
        <p:spPr/>
        <p:txBody>
          <a:bodyPr/>
          <a:lstStyle/>
          <a:p>
            <a:fld id="{52BDDC58-3724-4703-ACFD-47BAAE1CB551}" type="slidenum">
              <a:rPr lang="en-IN" smtClean="0"/>
              <a:t>‹#›</a:t>
            </a:fld>
            <a:endParaRPr lang="en-IN"/>
          </a:p>
        </p:txBody>
      </p:sp>
    </p:spTree>
    <p:extLst>
      <p:ext uri="{BB962C8B-B14F-4D97-AF65-F5344CB8AC3E}">
        <p14:creationId xmlns:p14="http://schemas.microsoft.com/office/powerpoint/2010/main" val="3926406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EED8C-4009-403E-1298-850ED3E2264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D86AAC6-9B87-30B6-146C-891A0074D9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7753FE-45EA-7934-09EC-6F68AAA9FF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9645A18-CC35-810C-86D4-40122626E0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F2AC1F2-DC3A-7FFA-8C32-D720B9725B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E77DFDA-8E30-21F9-917C-A318042BB901}"/>
              </a:ext>
            </a:extLst>
          </p:cNvPr>
          <p:cNvSpPr>
            <a:spLocks noGrp="1"/>
          </p:cNvSpPr>
          <p:nvPr>
            <p:ph type="dt" sz="half" idx="10"/>
          </p:nvPr>
        </p:nvSpPr>
        <p:spPr/>
        <p:txBody>
          <a:bodyPr/>
          <a:lstStyle/>
          <a:p>
            <a:fld id="{8377D07A-E406-45A0-8308-4A5CAEF3CEDA}" type="datetimeFigureOut">
              <a:rPr lang="en-IN" smtClean="0"/>
              <a:t>28-07-2023</a:t>
            </a:fld>
            <a:endParaRPr lang="en-IN"/>
          </a:p>
        </p:txBody>
      </p:sp>
      <p:sp>
        <p:nvSpPr>
          <p:cNvPr id="8" name="Footer Placeholder 7">
            <a:extLst>
              <a:ext uri="{FF2B5EF4-FFF2-40B4-BE49-F238E27FC236}">
                <a16:creationId xmlns:a16="http://schemas.microsoft.com/office/drawing/2014/main" id="{7FAFBF7F-CEC8-EFE5-BDBE-BAE13E4A1E3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50AC433-9630-30B6-B793-20E6BE7F652E}"/>
              </a:ext>
            </a:extLst>
          </p:cNvPr>
          <p:cNvSpPr>
            <a:spLocks noGrp="1"/>
          </p:cNvSpPr>
          <p:nvPr>
            <p:ph type="sldNum" sz="quarter" idx="12"/>
          </p:nvPr>
        </p:nvSpPr>
        <p:spPr/>
        <p:txBody>
          <a:bodyPr/>
          <a:lstStyle/>
          <a:p>
            <a:fld id="{52BDDC58-3724-4703-ACFD-47BAAE1CB551}" type="slidenum">
              <a:rPr lang="en-IN" smtClean="0"/>
              <a:t>‹#›</a:t>
            </a:fld>
            <a:endParaRPr lang="en-IN"/>
          </a:p>
        </p:txBody>
      </p:sp>
    </p:spTree>
    <p:extLst>
      <p:ext uri="{BB962C8B-B14F-4D97-AF65-F5344CB8AC3E}">
        <p14:creationId xmlns:p14="http://schemas.microsoft.com/office/powerpoint/2010/main" val="372078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B555D-B42B-52A4-D848-A90BC382875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4A80646-9E40-EA20-AF34-839ACEA0580F}"/>
              </a:ext>
            </a:extLst>
          </p:cNvPr>
          <p:cNvSpPr>
            <a:spLocks noGrp="1"/>
          </p:cNvSpPr>
          <p:nvPr>
            <p:ph type="dt" sz="half" idx="10"/>
          </p:nvPr>
        </p:nvSpPr>
        <p:spPr/>
        <p:txBody>
          <a:bodyPr/>
          <a:lstStyle/>
          <a:p>
            <a:fld id="{8377D07A-E406-45A0-8308-4A5CAEF3CEDA}" type="datetimeFigureOut">
              <a:rPr lang="en-IN" smtClean="0"/>
              <a:t>28-07-2023</a:t>
            </a:fld>
            <a:endParaRPr lang="en-IN"/>
          </a:p>
        </p:txBody>
      </p:sp>
      <p:sp>
        <p:nvSpPr>
          <p:cNvPr id="4" name="Footer Placeholder 3">
            <a:extLst>
              <a:ext uri="{FF2B5EF4-FFF2-40B4-BE49-F238E27FC236}">
                <a16:creationId xmlns:a16="http://schemas.microsoft.com/office/drawing/2014/main" id="{38FA2432-D775-8434-578B-F4B89940005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F409C87-3243-55A4-2158-28767535479E}"/>
              </a:ext>
            </a:extLst>
          </p:cNvPr>
          <p:cNvSpPr>
            <a:spLocks noGrp="1"/>
          </p:cNvSpPr>
          <p:nvPr>
            <p:ph type="sldNum" sz="quarter" idx="12"/>
          </p:nvPr>
        </p:nvSpPr>
        <p:spPr/>
        <p:txBody>
          <a:bodyPr/>
          <a:lstStyle/>
          <a:p>
            <a:fld id="{52BDDC58-3724-4703-ACFD-47BAAE1CB551}" type="slidenum">
              <a:rPr lang="en-IN" smtClean="0"/>
              <a:t>‹#›</a:t>
            </a:fld>
            <a:endParaRPr lang="en-IN"/>
          </a:p>
        </p:txBody>
      </p:sp>
    </p:spTree>
    <p:extLst>
      <p:ext uri="{BB962C8B-B14F-4D97-AF65-F5344CB8AC3E}">
        <p14:creationId xmlns:p14="http://schemas.microsoft.com/office/powerpoint/2010/main" val="53613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7F1A50-35E1-14A1-9335-D3D59FABB841}"/>
              </a:ext>
            </a:extLst>
          </p:cNvPr>
          <p:cNvSpPr>
            <a:spLocks noGrp="1"/>
          </p:cNvSpPr>
          <p:nvPr>
            <p:ph type="dt" sz="half" idx="10"/>
          </p:nvPr>
        </p:nvSpPr>
        <p:spPr/>
        <p:txBody>
          <a:bodyPr/>
          <a:lstStyle/>
          <a:p>
            <a:fld id="{8377D07A-E406-45A0-8308-4A5CAEF3CEDA}" type="datetimeFigureOut">
              <a:rPr lang="en-IN" smtClean="0"/>
              <a:t>28-07-2023</a:t>
            </a:fld>
            <a:endParaRPr lang="en-IN"/>
          </a:p>
        </p:txBody>
      </p:sp>
      <p:sp>
        <p:nvSpPr>
          <p:cNvPr id="3" name="Footer Placeholder 2">
            <a:extLst>
              <a:ext uri="{FF2B5EF4-FFF2-40B4-BE49-F238E27FC236}">
                <a16:creationId xmlns:a16="http://schemas.microsoft.com/office/drawing/2014/main" id="{B20BB7EB-7DDB-C53B-B093-B3E9EED7004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E840A0B-22E7-998A-3D4F-705F12BD24DA}"/>
              </a:ext>
            </a:extLst>
          </p:cNvPr>
          <p:cNvSpPr>
            <a:spLocks noGrp="1"/>
          </p:cNvSpPr>
          <p:nvPr>
            <p:ph type="sldNum" sz="quarter" idx="12"/>
          </p:nvPr>
        </p:nvSpPr>
        <p:spPr/>
        <p:txBody>
          <a:bodyPr/>
          <a:lstStyle/>
          <a:p>
            <a:fld id="{52BDDC58-3724-4703-ACFD-47BAAE1CB551}" type="slidenum">
              <a:rPr lang="en-IN" smtClean="0"/>
              <a:t>‹#›</a:t>
            </a:fld>
            <a:endParaRPr lang="en-IN"/>
          </a:p>
        </p:txBody>
      </p:sp>
    </p:spTree>
    <p:extLst>
      <p:ext uri="{BB962C8B-B14F-4D97-AF65-F5344CB8AC3E}">
        <p14:creationId xmlns:p14="http://schemas.microsoft.com/office/powerpoint/2010/main" val="1392164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4F857-14D5-FE2D-C00A-DF79AF15D0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780233F-1FF3-C8FF-DF47-C5398429A2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5172266-F99A-70BF-26A6-723451E043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F2D1EF-B3FF-87D0-B46B-9D55675694F6}"/>
              </a:ext>
            </a:extLst>
          </p:cNvPr>
          <p:cNvSpPr>
            <a:spLocks noGrp="1"/>
          </p:cNvSpPr>
          <p:nvPr>
            <p:ph type="dt" sz="half" idx="10"/>
          </p:nvPr>
        </p:nvSpPr>
        <p:spPr/>
        <p:txBody>
          <a:bodyPr/>
          <a:lstStyle/>
          <a:p>
            <a:fld id="{8377D07A-E406-45A0-8308-4A5CAEF3CEDA}" type="datetimeFigureOut">
              <a:rPr lang="en-IN" smtClean="0"/>
              <a:t>28-07-2023</a:t>
            </a:fld>
            <a:endParaRPr lang="en-IN"/>
          </a:p>
        </p:txBody>
      </p:sp>
      <p:sp>
        <p:nvSpPr>
          <p:cNvPr id="6" name="Footer Placeholder 5">
            <a:extLst>
              <a:ext uri="{FF2B5EF4-FFF2-40B4-BE49-F238E27FC236}">
                <a16:creationId xmlns:a16="http://schemas.microsoft.com/office/drawing/2014/main" id="{2041089D-5680-2419-30D5-4A05BD06429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3CFA8F8-AF84-AFF8-C847-0D2D3D96068F}"/>
              </a:ext>
            </a:extLst>
          </p:cNvPr>
          <p:cNvSpPr>
            <a:spLocks noGrp="1"/>
          </p:cNvSpPr>
          <p:nvPr>
            <p:ph type="sldNum" sz="quarter" idx="12"/>
          </p:nvPr>
        </p:nvSpPr>
        <p:spPr/>
        <p:txBody>
          <a:bodyPr/>
          <a:lstStyle/>
          <a:p>
            <a:fld id="{52BDDC58-3724-4703-ACFD-47BAAE1CB551}" type="slidenum">
              <a:rPr lang="en-IN" smtClean="0"/>
              <a:t>‹#›</a:t>
            </a:fld>
            <a:endParaRPr lang="en-IN"/>
          </a:p>
        </p:txBody>
      </p:sp>
    </p:spTree>
    <p:extLst>
      <p:ext uri="{BB962C8B-B14F-4D97-AF65-F5344CB8AC3E}">
        <p14:creationId xmlns:p14="http://schemas.microsoft.com/office/powerpoint/2010/main" val="2821124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92A74-E8BA-5B58-E73D-F0B1C4A0AA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C5F4FEF-6400-AC80-41AE-248F8D8651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AFEB431-33A2-8768-8F95-C6B217DD02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5B5321-2951-957B-DB85-95DDF7AA02B6}"/>
              </a:ext>
            </a:extLst>
          </p:cNvPr>
          <p:cNvSpPr>
            <a:spLocks noGrp="1"/>
          </p:cNvSpPr>
          <p:nvPr>
            <p:ph type="dt" sz="half" idx="10"/>
          </p:nvPr>
        </p:nvSpPr>
        <p:spPr/>
        <p:txBody>
          <a:bodyPr/>
          <a:lstStyle/>
          <a:p>
            <a:fld id="{8377D07A-E406-45A0-8308-4A5CAEF3CEDA}" type="datetimeFigureOut">
              <a:rPr lang="en-IN" smtClean="0"/>
              <a:t>28-07-2023</a:t>
            </a:fld>
            <a:endParaRPr lang="en-IN"/>
          </a:p>
        </p:txBody>
      </p:sp>
      <p:sp>
        <p:nvSpPr>
          <p:cNvPr id="6" name="Footer Placeholder 5">
            <a:extLst>
              <a:ext uri="{FF2B5EF4-FFF2-40B4-BE49-F238E27FC236}">
                <a16:creationId xmlns:a16="http://schemas.microsoft.com/office/drawing/2014/main" id="{D0A17E7E-2837-C781-4BF2-8370944E792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C7378E8-BD5D-941B-9BB1-A61B422D306E}"/>
              </a:ext>
            </a:extLst>
          </p:cNvPr>
          <p:cNvSpPr>
            <a:spLocks noGrp="1"/>
          </p:cNvSpPr>
          <p:nvPr>
            <p:ph type="sldNum" sz="quarter" idx="12"/>
          </p:nvPr>
        </p:nvSpPr>
        <p:spPr/>
        <p:txBody>
          <a:bodyPr/>
          <a:lstStyle/>
          <a:p>
            <a:fld id="{52BDDC58-3724-4703-ACFD-47BAAE1CB551}" type="slidenum">
              <a:rPr lang="en-IN" smtClean="0"/>
              <a:t>‹#›</a:t>
            </a:fld>
            <a:endParaRPr lang="en-IN"/>
          </a:p>
        </p:txBody>
      </p:sp>
    </p:spTree>
    <p:extLst>
      <p:ext uri="{BB962C8B-B14F-4D97-AF65-F5344CB8AC3E}">
        <p14:creationId xmlns:p14="http://schemas.microsoft.com/office/powerpoint/2010/main" val="1465626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614F83-F1D6-F056-3A69-79A553276D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5D28452-6C63-0CD4-C900-00F6F051C6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B9E136-39D5-E8D0-9ACA-0191C2EA58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77D07A-E406-45A0-8308-4A5CAEF3CEDA}" type="datetimeFigureOut">
              <a:rPr lang="en-IN" smtClean="0"/>
              <a:t>28-07-2023</a:t>
            </a:fld>
            <a:endParaRPr lang="en-IN"/>
          </a:p>
        </p:txBody>
      </p:sp>
      <p:sp>
        <p:nvSpPr>
          <p:cNvPr id="5" name="Footer Placeholder 4">
            <a:extLst>
              <a:ext uri="{FF2B5EF4-FFF2-40B4-BE49-F238E27FC236}">
                <a16:creationId xmlns:a16="http://schemas.microsoft.com/office/drawing/2014/main" id="{A18EE907-3A87-D91D-B52D-19F681328E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C4F8748-C0C2-3A5F-98ED-0949E656C8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BDDC58-3724-4703-ACFD-47BAAE1CB551}" type="slidenum">
              <a:rPr lang="en-IN" smtClean="0"/>
              <a:t>‹#›</a:t>
            </a:fld>
            <a:endParaRPr lang="en-IN"/>
          </a:p>
        </p:txBody>
      </p:sp>
    </p:spTree>
    <p:extLst>
      <p:ext uri="{BB962C8B-B14F-4D97-AF65-F5344CB8AC3E}">
        <p14:creationId xmlns:p14="http://schemas.microsoft.com/office/powerpoint/2010/main" val="33280356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3787FF7-DAEC-03D4-E850-0EEC939EDF14}"/>
              </a:ext>
            </a:extLst>
          </p:cNvPr>
          <p:cNvSpPr>
            <a:spLocks noGrp="1"/>
          </p:cNvSpPr>
          <p:nvPr>
            <p:ph type="ctrTitle"/>
          </p:nvPr>
        </p:nvSpPr>
        <p:spPr>
          <a:xfrm>
            <a:off x="477981" y="1122363"/>
            <a:ext cx="4023360" cy="3204134"/>
          </a:xfrm>
        </p:spPr>
        <p:txBody>
          <a:bodyPr anchor="b">
            <a:normAutofit/>
          </a:bodyPr>
          <a:lstStyle/>
          <a:p>
            <a:pPr algn="l"/>
            <a:r>
              <a:rPr lang="en-US" sz="4400" b="0" i="0">
                <a:effectLst/>
                <a:latin typeface="Söhne"/>
              </a:rPr>
              <a:t>Exploring Ethical Challenges in the Age of Artificial Intelligence</a:t>
            </a:r>
            <a:endParaRPr lang="en-IN" sz="4400"/>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Graphic 5" descr="Robot">
            <a:extLst>
              <a:ext uri="{FF2B5EF4-FFF2-40B4-BE49-F238E27FC236}">
                <a16:creationId xmlns:a16="http://schemas.microsoft.com/office/drawing/2014/main" id="{D2C2FC93-CAA7-938D-5424-57E11418EED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91084" y="625684"/>
            <a:ext cx="5455380" cy="5455380"/>
          </a:xfrm>
          <a:prstGeom prst="rect">
            <a:avLst/>
          </a:prstGeom>
        </p:spPr>
      </p:pic>
    </p:spTree>
    <p:extLst>
      <p:ext uri="{BB962C8B-B14F-4D97-AF65-F5344CB8AC3E}">
        <p14:creationId xmlns:p14="http://schemas.microsoft.com/office/powerpoint/2010/main" val="2292780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700"/>
                                        <p:tgtEl>
                                          <p:spTgt spid="6"/>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9A3B1C-15FB-43D1-C2C6-637FC997D222}"/>
              </a:ext>
            </a:extLst>
          </p:cNvPr>
          <p:cNvSpPr>
            <a:spLocks noGrp="1"/>
          </p:cNvSpPr>
          <p:nvPr>
            <p:ph type="title"/>
          </p:nvPr>
        </p:nvSpPr>
        <p:spPr>
          <a:xfrm>
            <a:off x="6513788" y="365125"/>
            <a:ext cx="4840010" cy="1807305"/>
          </a:xfrm>
        </p:spPr>
        <p:txBody>
          <a:bodyPr>
            <a:normAutofit/>
          </a:bodyPr>
          <a:lstStyle/>
          <a:p>
            <a:r>
              <a:rPr lang="en-IN" b="0" i="0">
                <a:effectLst/>
                <a:latin typeface="Söhne"/>
              </a:rPr>
              <a:t>Introduction</a:t>
            </a:r>
            <a:endParaRPr lang="en-IN" dirty="0"/>
          </a:p>
        </p:txBody>
      </p:sp>
      <p:pic>
        <p:nvPicPr>
          <p:cNvPr id="5" name="Picture 4" descr="Different science and technology icons on a green background">
            <a:extLst>
              <a:ext uri="{FF2B5EF4-FFF2-40B4-BE49-F238E27FC236}">
                <a16:creationId xmlns:a16="http://schemas.microsoft.com/office/drawing/2014/main" id="{2B36E6C0-F100-0EE3-613D-F925D51BD11C}"/>
              </a:ext>
            </a:extLst>
          </p:cNvPr>
          <p:cNvPicPr>
            <a:picLocks noChangeAspect="1"/>
          </p:cNvPicPr>
          <p:nvPr/>
        </p:nvPicPr>
        <p:blipFill rotWithShape="1">
          <a:blip r:embed="rId2"/>
          <a:srcRect l="21840" r="11269"/>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1E6ED096-2443-14DE-52C5-2D44C543B7C7}"/>
              </a:ext>
            </a:extLst>
          </p:cNvPr>
          <p:cNvSpPr>
            <a:spLocks noGrp="1"/>
          </p:cNvSpPr>
          <p:nvPr>
            <p:ph idx="1"/>
          </p:nvPr>
        </p:nvSpPr>
        <p:spPr>
          <a:xfrm>
            <a:off x="6513788" y="2333297"/>
            <a:ext cx="4840010" cy="3843666"/>
          </a:xfrm>
        </p:spPr>
        <p:txBody>
          <a:bodyPr>
            <a:normAutofit/>
          </a:bodyPr>
          <a:lstStyle/>
          <a:p>
            <a:pPr>
              <a:buFont typeface="Arial" panose="020B0604020202020204" pitchFamily="34" charset="0"/>
              <a:buChar char="•"/>
            </a:pPr>
            <a:r>
              <a:rPr lang="en-US" sz="2000" b="0" i="0">
                <a:effectLst/>
                <a:latin typeface="Söhne"/>
              </a:rPr>
              <a:t>Artificial Intelligence (AI) is revolutionizing the world, but it also presents some of the most significant ethical challenges of our time.</a:t>
            </a:r>
          </a:p>
          <a:p>
            <a:pPr>
              <a:buFont typeface="Arial" panose="020B0604020202020204" pitchFamily="34" charset="0"/>
              <a:buChar char="•"/>
            </a:pPr>
            <a:r>
              <a:rPr lang="en-US" sz="2000" b="0" i="0">
                <a:effectLst/>
                <a:latin typeface="Söhne"/>
              </a:rPr>
              <a:t>From biases in data to the impact on human decision-making and the environment, these concerns demand thoughtful consideration.</a:t>
            </a:r>
          </a:p>
          <a:p>
            <a:pPr>
              <a:buFont typeface="Arial" panose="020B0604020202020204" pitchFamily="34" charset="0"/>
              <a:buChar char="•"/>
            </a:pPr>
            <a:r>
              <a:rPr lang="en-US" sz="2000" b="0" i="0">
                <a:effectLst/>
                <a:latin typeface="Söhne"/>
              </a:rPr>
              <a:t>Promoting Ethical AI Implementation: Education, Transparency, and Inclusivity.</a:t>
            </a:r>
          </a:p>
          <a:p>
            <a:endParaRPr lang="en-IN" sz="2000"/>
          </a:p>
        </p:txBody>
      </p:sp>
    </p:spTree>
    <p:extLst>
      <p:ext uri="{BB962C8B-B14F-4D97-AF65-F5344CB8AC3E}">
        <p14:creationId xmlns:p14="http://schemas.microsoft.com/office/powerpoint/2010/main" val="4264691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7EB6E2-4FD2-B3A0-7513-CD1B6400D1FD}"/>
              </a:ext>
            </a:extLst>
          </p:cNvPr>
          <p:cNvSpPr>
            <a:spLocks noGrp="1"/>
          </p:cNvSpPr>
          <p:nvPr>
            <p:ph type="title"/>
          </p:nvPr>
        </p:nvSpPr>
        <p:spPr>
          <a:xfrm>
            <a:off x="838201" y="365125"/>
            <a:ext cx="5251316" cy="1807305"/>
          </a:xfrm>
        </p:spPr>
        <p:txBody>
          <a:bodyPr>
            <a:normAutofit/>
          </a:bodyPr>
          <a:lstStyle/>
          <a:p>
            <a:r>
              <a:rPr lang="en-IN" b="0" i="0">
                <a:effectLst/>
                <a:latin typeface="Söhne"/>
              </a:rPr>
              <a:t>Challenge 1: Biases in AI Algorithms</a:t>
            </a:r>
            <a:endParaRPr lang="en-IN" dirty="0"/>
          </a:p>
        </p:txBody>
      </p:sp>
      <p:sp>
        <p:nvSpPr>
          <p:cNvPr id="3" name="Content Placeholder 2">
            <a:extLst>
              <a:ext uri="{FF2B5EF4-FFF2-40B4-BE49-F238E27FC236}">
                <a16:creationId xmlns:a16="http://schemas.microsoft.com/office/drawing/2014/main" id="{3F0E2E2F-3C32-8506-7820-E38F8722DBC7}"/>
              </a:ext>
            </a:extLst>
          </p:cNvPr>
          <p:cNvSpPr>
            <a:spLocks noGrp="1"/>
          </p:cNvSpPr>
          <p:nvPr>
            <p:ph idx="1"/>
          </p:nvPr>
        </p:nvSpPr>
        <p:spPr>
          <a:xfrm>
            <a:off x="838200" y="2333297"/>
            <a:ext cx="4619621" cy="3843666"/>
          </a:xfrm>
        </p:spPr>
        <p:txBody>
          <a:bodyPr>
            <a:normAutofit/>
          </a:bodyPr>
          <a:lstStyle/>
          <a:p>
            <a:pPr>
              <a:buFont typeface="Arial" panose="020B0604020202020204" pitchFamily="34" charset="0"/>
              <a:buChar char="•"/>
            </a:pPr>
            <a:r>
              <a:rPr lang="en-US" sz="1700" b="0" i="0">
                <a:effectLst/>
                <a:latin typeface="Söhne"/>
              </a:rPr>
              <a:t>Biased data leads to unfair and discriminatory outcomes, perpetuating societal inequalities.</a:t>
            </a:r>
          </a:p>
          <a:p>
            <a:pPr>
              <a:buFont typeface="Arial" panose="020B0604020202020204" pitchFamily="34" charset="0"/>
              <a:buChar char="•"/>
            </a:pPr>
            <a:r>
              <a:rPr lang="en-US" sz="1700" b="0" i="0">
                <a:effectLst/>
                <a:latin typeface="Söhne"/>
              </a:rPr>
              <a:t>Addressing biases is essential for creating fair and inclusive AI that benefits all individuals.</a:t>
            </a:r>
          </a:p>
          <a:p>
            <a:pPr>
              <a:buFont typeface="Arial" panose="020B0604020202020204" pitchFamily="34" charset="0"/>
              <a:buChar char="•"/>
            </a:pPr>
            <a:r>
              <a:rPr lang="en-US" sz="1700" b="0" i="0">
                <a:effectLst/>
                <a:latin typeface="Söhne"/>
              </a:rPr>
              <a:t>Guarding Against Biases: Organizations need to ensure that the data used for training AI algorithms is diverse, representative, and unbiased.</a:t>
            </a:r>
          </a:p>
          <a:p>
            <a:pPr>
              <a:buFont typeface="Arial" panose="020B0604020202020204" pitchFamily="34" charset="0"/>
              <a:buChar char="•"/>
            </a:pPr>
            <a:r>
              <a:rPr lang="en-US" sz="1700" b="0" i="0">
                <a:effectLst/>
                <a:latin typeface="Söhne"/>
              </a:rPr>
              <a:t>Examples: ImageNet's overrepresentation of white faces leading to facial recognition algorithms performing poorly on non-white faces, Amazon's biased recruitment algorithms favoring men over women.</a:t>
            </a:r>
          </a:p>
          <a:p>
            <a:endParaRPr lang="en-IN" sz="1700"/>
          </a:p>
        </p:txBody>
      </p:sp>
      <p:pic>
        <p:nvPicPr>
          <p:cNvPr id="5" name="Picture 4" descr="One in a crowd">
            <a:extLst>
              <a:ext uri="{FF2B5EF4-FFF2-40B4-BE49-F238E27FC236}">
                <a16:creationId xmlns:a16="http://schemas.microsoft.com/office/drawing/2014/main" id="{E278070B-CBDB-3D63-2EE4-D8EF91D38C54}"/>
              </a:ext>
            </a:extLst>
          </p:cNvPr>
          <p:cNvPicPr>
            <a:picLocks noChangeAspect="1"/>
          </p:cNvPicPr>
          <p:nvPr/>
        </p:nvPicPr>
        <p:blipFill rotWithShape="1">
          <a:blip r:embed="rId2"/>
          <a:srcRect l="21490" r="1330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96255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9D1B0E-BF1B-35A4-AF9F-6C79E75EFBB9}"/>
              </a:ext>
            </a:extLst>
          </p:cNvPr>
          <p:cNvSpPr>
            <a:spLocks noGrp="1"/>
          </p:cNvSpPr>
          <p:nvPr>
            <p:ph type="title"/>
          </p:nvPr>
        </p:nvSpPr>
        <p:spPr>
          <a:xfrm>
            <a:off x="838200" y="365125"/>
            <a:ext cx="10515600" cy="1325563"/>
          </a:xfrm>
        </p:spPr>
        <p:txBody>
          <a:bodyPr>
            <a:normAutofit/>
          </a:bodyPr>
          <a:lstStyle/>
          <a:p>
            <a:r>
              <a:rPr lang="en-US" sz="2600" b="0" i="0">
                <a:effectLst/>
                <a:latin typeface="Söhne"/>
              </a:rPr>
              <a:t>Challenge 2: The Control Problem</a:t>
            </a:r>
            <a:br>
              <a:rPr lang="en-US" sz="2600" b="0" i="0">
                <a:effectLst/>
                <a:latin typeface="Söhne"/>
              </a:rPr>
            </a:br>
            <a:br>
              <a:rPr lang="en-US" sz="2600" b="0" i="0">
                <a:effectLst/>
                <a:latin typeface="Söhne"/>
              </a:rPr>
            </a:br>
            <a:endParaRPr lang="en-IN" sz="2600"/>
          </a:p>
        </p:txBody>
      </p:sp>
      <p:sp>
        <p:nvSpPr>
          <p:cNvPr id="11"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5FE11870-E53C-0F12-BBCA-33D947E5FE73}"/>
              </a:ext>
            </a:extLst>
          </p:cNvPr>
          <p:cNvGraphicFramePr>
            <a:graphicFrameLocks noGrp="1"/>
          </p:cNvGraphicFramePr>
          <p:nvPr>
            <p:ph idx="1"/>
            <p:extLst>
              <p:ext uri="{D42A27DB-BD31-4B8C-83A1-F6EECF244321}">
                <p14:modId xmlns:p14="http://schemas.microsoft.com/office/powerpoint/2010/main" val="4169440772"/>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58418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F944E337-3E5D-4A1F-A5A1-2057F25B8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0">
            <a:extLst>
              <a:ext uri="{FF2B5EF4-FFF2-40B4-BE49-F238E27FC236}">
                <a16:creationId xmlns:a16="http://schemas.microsoft.com/office/drawing/2014/main" id="{4DA50D69-7CF7-4844-B844-A2B821C77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854"/>
            <a:ext cx="12192000" cy="6865854"/>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DB78EE-3A6B-384B-3AD4-E7E0401FE24A}"/>
              </a:ext>
            </a:extLst>
          </p:cNvPr>
          <p:cNvSpPr>
            <a:spLocks noGrp="1"/>
          </p:cNvSpPr>
          <p:nvPr>
            <p:ph type="title"/>
          </p:nvPr>
        </p:nvSpPr>
        <p:spPr>
          <a:xfrm>
            <a:off x="4572001" y="601744"/>
            <a:ext cx="6781800" cy="1338696"/>
          </a:xfrm>
        </p:spPr>
        <p:txBody>
          <a:bodyPr>
            <a:normAutofit/>
          </a:bodyPr>
          <a:lstStyle/>
          <a:p>
            <a:r>
              <a:rPr lang="en-IN" b="0" i="0">
                <a:effectLst/>
                <a:latin typeface="Söhne"/>
              </a:rPr>
              <a:t>Challenge 3: Privacy Concerns</a:t>
            </a:r>
            <a:endParaRPr lang="en-IN" dirty="0"/>
          </a:p>
        </p:txBody>
      </p:sp>
      <p:pic>
        <p:nvPicPr>
          <p:cNvPr id="15" name="Picture 4" descr="Padlock on computer motherboard">
            <a:extLst>
              <a:ext uri="{FF2B5EF4-FFF2-40B4-BE49-F238E27FC236}">
                <a16:creationId xmlns:a16="http://schemas.microsoft.com/office/drawing/2014/main" id="{6A840136-9582-8F8D-51C6-7F821F7C7F65}"/>
              </a:ext>
            </a:extLst>
          </p:cNvPr>
          <p:cNvPicPr>
            <a:picLocks noChangeAspect="1"/>
          </p:cNvPicPr>
          <p:nvPr/>
        </p:nvPicPr>
        <p:blipFill rotWithShape="1">
          <a:blip r:embed="rId2"/>
          <a:srcRect l="20050" r="43404" b="-1"/>
          <a:stretch/>
        </p:blipFill>
        <p:spPr>
          <a:xfrm>
            <a:off x="20" y="10"/>
            <a:ext cx="3754739" cy="68579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
        <p:nvSpPr>
          <p:cNvPr id="3" name="Content Placeholder 2">
            <a:extLst>
              <a:ext uri="{FF2B5EF4-FFF2-40B4-BE49-F238E27FC236}">
                <a16:creationId xmlns:a16="http://schemas.microsoft.com/office/drawing/2014/main" id="{00A22993-3461-D885-B5DF-277AA1FD8145}"/>
              </a:ext>
            </a:extLst>
          </p:cNvPr>
          <p:cNvSpPr>
            <a:spLocks noGrp="1"/>
          </p:cNvSpPr>
          <p:nvPr>
            <p:ph idx="1"/>
          </p:nvPr>
        </p:nvSpPr>
        <p:spPr>
          <a:xfrm>
            <a:off x="4572001" y="2201958"/>
            <a:ext cx="6781800" cy="3900730"/>
          </a:xfrm>
        </p:spPr>
        <p:txBody>
          <a:bodyPr anchor="t">
            <a:normAutofit/>
          </a:bodyPr>
          <a:lstStyle/>
          <a:p>
            <a:pPr>
              <a:buFont typeface="Arial" panose="020B0604020202020204" pitchFamily="34" charset="0"/>
              <a:buChar char="•"/>
            </a:pPr>
            <a:r>
              <a:rPr lang="en-US" sz="2000" b="0" i="0">
                <a:effectLst/>
                <a:latin typeface="Söhne"/>
              </a:rPr>
              <a:t>Data usage by AI demands transparency and informed consent to protect individual privacy rights.</a:t>
            </a:r>
          </a:p>
          <a:p>
            <a:pPr>
              <a:buFont typeface="Arial" panose="020B0604020202020204" pitchFamily="34" charset="0"/>
              <a:buChar char="•"/>
            </a:pPr>
            <a:r>
              <a:rPr lang="en-US" sz="2000" b="0" i="0">
                <a:effectLst/>
                <a:latin typeface="Söhne"/>
              </a:rPr>
              <a:t>Trust and transparency play a pivotal role in establishing ethical AI practices and building user confidence.</a:t>
            </a:r>
          </a:p>
          <a:p>
            <a:pPr>
              <a:buFont typeface="Arial" panose="020B0604020202020204" pitchFamily="34" charset="0"/>
              <a:buChar char="•"/>
            </a:pPr>
            <a:r>
              <a:rPr lang="en-US" sz="2000" b="0" i="0">
                <a:effectLst/>
                <a:latin typeface="Söhne"/>
              </a:rPr>
              <a:t>Transparency and safeguards are vital to ensure responsible and ethical data collection, usage, and storage.</a:t>
            </a:r>
          </a:p>
          <a:p>
            <a:pPr>
              <a:buFont typeface="Arial" panose="020B0604020202020204" pitchFamily="34" charset="0"/>
              <a:buChar char="•"/>
            </a:pPr>
            <a:r>
              <a:rPr lang="en-US" sz="2000" b="0" i="0">
                <a:effectLst/>
                <a:latin typeface="Söhne"/>
              </a:rPr>
              <a:t>AI-powered toys like Barbie raise privacy issues for children, necessitating extra precautions and parental consent.</a:t>
            </a:r>
          </a:p>
          <a:p>
            <a:endParaRPr lang="en-IN" sz="2000"/>
          </a:p>
        </p:txBody>
      </p:sp>
    </p:spTree>
    <p:extLst>
      <p:ext uri="{BB962C8B-B14F-4D97-AF65-F5344CB8AC3E}">
        <p14:creationId xmlns:p14="http://schemas.microsoft.com/office/powerpoint/2010/main" val="1817966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A9EB15-EC5D-D7D1-8807-EB03358EB32F}"/>
              </a:ext>
            </a:extLst>
          </p:cNvPr>
          <p:cNvSpPr>
            <a:spLocks noGrp="1"/>
          </p:cNvSpPr>
          <p:nvPr>
            <p:ph type="title"/>
          </p:nvPr>
        </p:nvSpPr>
        <p:spPr>
          <a:xfrm>
            <a:off x="838201" y="365125"/>
            <a:ext cx="5251316" cy="1807305"/>
          </a:xfrm>
        </p:spPr>
        <p:txBody>
          <a:bodyPr>
            <a:normAutofit/>
          </a:bodyPr>
          <a:lstStyle/>
          <a:p>
            <a:r>
              <a:rPr lang="en-IN" b="0" i="0">
                <a:effectLst/>
                <a:latin typeface="Söhne"/>
              </a:rPr>
              <a:t>Challenge 4: Power Balance</a:t>
            </a:r>
            <a:endParaRPr lang="en-IN" dirty="0"/>
          </a:p>
        </p:txBody>
      </p:sp>
      <p:sp>
        <p:nvSpPr>
          <p:cNvPr id="3" name="Content Placeholder 2">
            <a:extLst>
              <a:ext uri="{FF2B5EF4-FFF2-40B4-BE49-F238E27FC236}">
                <a16:creationId xmlns:a16="http://schemas.microsoft.com/office/drawing/2014/main" id="{FC20DCD1-9CCE-305E-27B4-EB4C5B1731D0}"/>
              </a:ext>
            </a:extLst>
          </p:cNvPr>
          <p:cNvSpPr>
            <a:spLocks noGrp="1"/>
          </p:cNvSpPr>
          <p:nvPr>
            <p:ph idx="1"/>
          </p:nvPr>
        </p:nvSpPr>
        <p:spPr>
          <a:xfrm>
            <a:off x="838200" y="2333297"/>
            <a:ext cx="4619621" cy="3843666"/>
          </a:xfrm>
        </p:spPr>
        <p:txBody>
          <a:bodyPr>
            <a:normAutofit/>
          </a:bodyPr>
          <a:lstStyle/>
          <a:p>
            <a:pPr>
              <a:buFont typeface="Arial" panose="020B0604020202020204" pitchFamily="34" charset="0"/>
              <a:buChar char="•"/>
            </a:pPr>
            <a:r>
              <a:rPr lang="en-US" sz="1700" b="0" i="0">
                <a:effectLst/>
                <a:latin typeface="Söhne"/>
              </a:rPr>
              <a:t>Dominant tech companies and aggressive AI strategies can lead to an uneven distribution of power.</a:t>
            </a:r>
          </a:p>
          <a:p>
            <a:pPr>
              <a:buFont typeface="Arial" panose="020B0604020202020204" pitchFamily="34" charset="0"/>
              <a:buChar char="•"/>
            </a:pPr>
            <a:r>
              <a:rPr lang="en-US" sz="1700" b="0" i="0">
                <a:effectLst/>
                <a:latin typeface="Söhne"/>
              </a:rPr>
              <a:t>Ensuring fair distribution and collaboration between nations is essential for global benefit.</a:t>
            </a:r>
          </a:p>
          <a:p>
            <a:pPr>
              <a:buFont typeface="Arial" panose="020B0604020202020204" pitchFamily="34" charset="0"/>
              <a:buChar char="•"/>
            </a:pPr>
            <a:r>
              <a:rPr lang="en-US" sz="1700" b="0" i="0">
                <a:effectLst/>
                <a:latin typeface="Söhne"/>
              </a:rPr>
              <a:t>Inclusivity: Diversity in AI development teams is essential to build algorithms that genuinely reflect society's perspectives and values.</a:t>
            </a:r>
          </a:p>
          <a:p>
            <a:pPr>
              <a:buFont typeface="Arial" panose="020B0604020202020204" pitchFamily="34" charset="0"/>
              <a:buChar char="•"/>
            </a:pPr>
            <a:r>
              <a:rPr lang="en-US" sz="1700" b="0" i="0">
                <a:effectLst/>
                <a:latin typeface="Söhne"/>
              </a:rPr>
              <a:t>Avoiding wealth inequality and uneven global distribution of AI benefits by promoting open access to AI advancements.</a:t>
            </a:r>
          </a:p>
          <a:p>
            <a:endParaRPr lang="en-IN" sz="1700"/>
          </a:p>
        </p:txBody>
      </p:sp>
      <p:pic>
        <p:nvPicPr>
          <p:cNvPr id="5" name="Picture 4" descr="Hands-on top of each other">
            <a:extLst>
              <a:ext uri="{FF2B5EF4-FFF2-40B4-BE49-F238E27FC236}">
                <a16:creationId xmlns:a16="http://schemas.microsoft.com/office/drawing/2014/main" id="{8180BB25-4768-E444-736F-F91343FE41E2}"/>
              </a:ext>
            </a:extLst>
          </p:cNvPr>
          <p:cNvPicPr>
            <a:picLocks noChangeAspect="1"/>
          </p:cNvPicPr>
          <p:nvPr/>
        </p:nvPicPr>
        <p:blipFill rotWithShape="1">
          <a:blip r:embed="rId2"/>
          <a:srcRect l="52330" r="9631"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829066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760475-4C0C-78A7-1CA7-95D6A5A76F38}"/>
              </a:ext>
            </a:extLst>
          </p:cNvPr>
          <p:cNvSpPr>
            <a:spLocks noGrp="1"/>
          </p:cNvSpPr>
          <p:nvPr>
            <p:ph type="title"/>
          </p:nvPr>
        </p:nvSpPr>
        <p:spPr>
          <a:xfrm>
            <a:off x="838201" y="365125"/>
            <a:ext cx="5251316" cy="1807305"/>
          </a:xfrm>
        </p:spPr>
        <p:txBody>
          <a:bodyPr>
            <a:normAutofit/>
          </a:bodyPr>
          <a:lstStyle/>
          <a:p>
            <a:r>
              <a:rPr lang="en-US" sz="4100" b="0" i="0">
                <a:effectLst/>
                <a:latin typeface="Söhne"/>
              </a:rPr>
              <a:t>Challenge 5: Ownership and Intellectual Property</a:t>
            </a:r>
            <a:endParaRPr lang="en-IN" sz="4100"/>
          </a:p>
        </p:txBody>
      </p:sp>
      <p:sp>
        <p:nvSpPr>
          <p:cNvPr id="3" name="Content Placeholder 2">
            <a:extLst>
              <a:ext uri="{FF2B5EF4-FFF2-40B4-BE49-F238E27FC236}">
                <a16:creationId xmlns:a16="http://schemas.microsoft.com/office/drawing/2014/main" id="{C097CAB8-F7BF-DF03-B43F-8D3E2E3CEA39}"/>
              </a:ext>
            </a:extLst>
          </p:cNvPr>
          <p:cNvSpPr>
            <a:spLocks noGrp="1"/>
          </p:cNvSpPr>
          <p:nvPr>
            <p:ph idx="1"/>
          </p:nvPr>
        </p:nvSpPr>
        <p:spPr>
          <a:xfrm>
            <a:off x="838200" y="2333297"/>
            <a:ext cx="4619621" cy="3843666"/>
          </a:xfrm>
        </p:spPr>
        <p:txBody>
          <a:bodyPr>
            <a:normAutofit/>
          </a:bodyPr>
          <a:lstStyle/>
          <a:p>
            <a:pPr>
              <a:buFont typeface="Arial" panose="020B0604020202020204" pitchFamily="34" charset="0"/>
              <a:buChar char="•"/>
            </a:pPr>
            <a:r>
              <a:rPr lang="en-US" sz="1700" b="0" i="0">
                <a:effectLst/>
                <a:latin typeface="Söhne"/>
              </a:rPr>
              <a:t>Determining ownership and responsibility for AI-generated content and its consequences are complex legal and ethical dilemmas.</a:t>
            </a:r>
          </a:p>
          <a:p>
            <a:pPr>
              <a:buFont typeface="Arial" panose="020B0604020202020204" pitchFamily="34" charset="0"/>
              <a:buChar char="•"/>
            </a:pPr>
            <a:r>
              <a:rPr lang="en-US" sz="1700" b="0" i="0">
                <a:effectLst/>
                <a:latin typeface="Söhne"/>
              </a:rPr>
              <a:t>Adhering to regulations is imperative to ensure compliance and responsible practices in AI deployment.</a:t>
            </a:r>
          </a:p>
          <a:p>
            <a:pPr>
              <a:buFont typeface="Arial" panose="020B0604020202020204" pitchFamily="34" charset="0"/>
              <a:buChar char="•"/>
            </a:pPr>
            <a:r>
              <a:rPr lang="en-US" sz="1700" b="0" i="0">
                <a:effectLst/>
                <a:latin typeface="Söhne"/>
              </a:rPr>
              <a:t>Establishing ethics councils within organizations can help assess AI use cases for potential ethical concerns and provide guidance.</a:t>
            </a:r>
          </a:p>
          <a:p>
            <a:pPr>
              <a:buFont typeface="Arial" panose="020B0604020202020204" pitchFamily="34" charset="0"/>
              <a:buChar char="•"/>
            </a:pPr>
            <a:r>
              <a:rPr lang="en-US" sz="1700" b="0" i="0">
                <a:effectLst/>
                <a:latin typeface="Söhne"/>
              </a:rPr>
              <a:t>AI-generated text, deepfakes, and artistic creations raise challenges in attribution and potential misuse.</a:t>
            </a:r>
          </a:p>
          <a:p>
            <a:endParaRPr lang="en-IN" sz="1700"/>
          </a:p>
        </p:txBody>
      </p:sp>
      <p:pic>
        <p:nvPicPr>
          <p:cNvPr id="5" name="Picture 4" descr="Many question marks on black background">
            <a:extLst>
              <a:ext uri="{FF2B5EF4-FFF2-40B4-BE49-F238E27FC236}">
                <a16:creationId xmlns:a16="http://schemas.microsoft.com/office/drawing/2014/main" id="{7201F64A-F607-D36B-0136-DDF3A2C10C4F}"/>
              </a:ext>
            </a:extLst>
          </p:cNvPr>
          <p:cNvPicPr>
            <a:picLocks noChangeAspect="1"/>
          </p:cNvPicPr>
          <p:nvPr/>
        </p:nvPicPr>
        <p:blipFill rotWithShape="1">
          <a:blip r:embed="rId2"/>
          <a:srcRect l="46962" r="2" b="2"/>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163209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170203-2708-B81B-6E7E-EC984A55A506}"/>
              </a:ext>
            </a:extLst>
          </p:cNvPr>
          <p:cNvSpPr>
            <a:spLocks noGrp="1"/>
          </p:cNvSpPr>
          <p:nvPr>
            <p:ph type="title"/>
          </p:nvPr>
        </p:nvSpPr>
        <p:spPr>
          <a:xfrm>
            <a:off x="838201" y="365125"/>
            <a:ext cx="5251316" cy="1807305"/>
          </a:xfrm>
        </p:spPr>
        <p:txBody>
          <a:bodyPr>
            <a:normAutofit/>
          </a:bodyPr>
          <a:lstStyle/>
          <a:p>
            <a:r>
              <a:rPr lang="en-IN" b="0" i="0">
                <a:effectLst/>
                <a:latin typeface="Söhne"/>
              </a:rPr>
              <a:t>Challenge 6: Environmental Impact</a:t>
            </a:r>
            <a:endParaRPr lang="en-IN" dirty="0"/>
          </a:p>
        </p:txBody>
      </p:sp>
      <p:sp>
        <p:nvSpPr>
          <p:cNvPr id="3" name="Content Placeholder 2">
            <a:extLst>
              <a:ext uri="{FF2B5EF4-FFF2-40B4-BE49-F238E27FC236}">
                <a16:creationId xmlns:a16="http://schemas.microsoft.com/office/drawing/2014/main" id="{EDFFAA8D-E117-DA1F-50B4-5194C47E5319}"/>
              </a:ext>
            </a:extLst>
          </p:cNvPr>
          <p:cNvSpPr>
            <a:spLocks noGrp="1"/>
          </p:cNvSpPr>
          <p:nvPr>
            <p:ph idx="1"/>
          </p:nvPr>
        </p:nvSpPr>
        <p:spPr>
          <a:xfrm>
            <a:off x="838200" y="2333297"/>
            <a:ext cx="4619621" cy="3843666"/>
          </a:xfrm>
        </p:spPr>
        <p:txBody>
          <a:bodyPr>
            <a:normAutofit/>
          </a:bodyPr>
          <a:lstStyle/>
          <a:p>
            <a:pPr>
              <a:buFont typeface="Arial" panose="020B0604020202020204" pitchFamily="34" charset="0"/>
              <a:buChar char="•"/>
            </a:pPr>
            <a:r>
              <a:rPr lang="en-US" sz="1700" b="0" i="0">
                <a:effectLst/>
                <a:latin typeface="Söhne"/>
              </a:rPr>
              <a:t>Reflection on the environmental impact of AI's energy consumption and carbon emissions is critical.</a:t>
            </a:r>
          </a:p>
          <a:p>
            <a:pPr>
              <a:buFont typeface="Arial" panose="020B0604020202020204" pitchFamily="34" charset="0"/>
              <a:buChar char="•"/>
            </a:pPr>
            <a:r>
              <a:rPr lang="en-US" sz="1700" b="0" i="0">
                <a:effectLst/>
                <a:latin typeface="Söhne"/>
              </a:rPr>
              <a:t>Prioritizing Benefits to People and the Planet: Respecting laws, human rights, democratic values, and diversity.</a:t>
            </a:r>
          </a:p>
          <a:p>
            <a:pPr>
              <a:buFont typeface="Arial" panose="020B0604020202020204" pitchFamily="34" charset="0"/>
              <a:buChar char="•"/>
            </a:pPr>
            <a:r>
              <a:rPr lang="en-US" sz="1700" b="0" i="0">
                <a:effectLst/>
                <a:latin typeface="Söhne"/>
              </a:rPr>
              <a:t>Continuous risk assessment and accountability are crucial to maintain robust, secure, and safe AI systems.</a:t>
            </a:r>
          </a:p>
          <a:p>
            <a:pPr>
              <a:buFont typeface="Arial" panose="020B0604020202020204" pitchFamily="34" charset="0"/>
              <a:buChar char="•"/>
            </a:pPr>
            <a:r>
              <a:rPr lang="en-US" sz="1700" b="0" i="0">
                <a:effectLst/>
                <a:latin typeface="Söhne"/>
              </a:rPr>
              <a:t>Striking a balance between AI advancements and environmental sustainability is essential for responsible AI development.</a:t>
            </a:r>
          </a:p>
          <a:p>
            <a:endParaRPr lang="en-IN" sz="1700"/>
          </a:p>
        </p:txBody>
      </p:sp>
      <p:pic>
        <p:nvPicPr>
          <p:cNvPr id="5" name="Picture 4" descr="A 3D pattern of ring shapes connected by lines">
            <a:extLst>
              <a:ext uri="{FF2B5EF4-FFF2-40B4-BE49-F238E27FC236}">
                <a16:creationId xmlns:a16="http://schemas.microsoft.com/office/drawing/2014/main" id="{1E50358E-CB14-2C54-B92C-ECBA1BB2E5C0}"/>
              </a:ext>
            </a:extLst>
          </p:cNvPr>
          <p:cNvPicPr>
            <a:picLocks noChangeAspect="1"/>
          </p:cNvPicPr>
          <p:nvPr/>
        </p:nvPicPr>
        <p:blipFill rotWithShape="1">
          <a:blip r:embed="rId2"/>
          <a:srcRect l="9185" r="41908"/>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431357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DAE541-52BD-D5EB-90A0-7537D916917C}"/>
              </a:ext>
            </a:extLst>
          </p:cNvPr>
          <p:cNvSpPr>
            <a:spLocks noGrp="1"/>
          </p:cNvSpPr>
          <p:nvPr>
            <p:ph type="title"/>
          </p:nvPr>
        </p:nvSpPr>
        <p:spPr>
          <a:xfrm>
            <a:off x="838201" y="365125"/>
            <a:ext cx="5251316" cy="1807305"/>
          </a:xfrm>
        </p:spPr>
        <p:txBody>
          <a:bodyPr>
            <a:normAutofit/>
          </a:bodyPr>
          <a:lstStyle/>
          <a:p>
            <a:r>
              <a:rPr lang="en-IN" b="0" i="0">
                <a:effectLst/>
                <a:latin typeface="Söhne"/>
              </a:rPr>
              <a:t>Conclusion</a:t>
            </a:r>
            <a:endParaRPr lang="en-IN" dirty="0"/>
          </a:p>
        </p:txBody>
      </p:sp>
      <p:sp>
        <p:nvSpPr>
          <p:cNvPr id="3" name="Content Placeholder 2">
            <a:extLst>
              <a:ext uri="{FF2B5EF4-FFF2-40B4-BE49-F238E27FC236}">
                <a16:creationId xmlns:a16="http://schemas.microsoft.com/office/drawing/2014/main" id="{658CDFF2-3DE8-AF30-BC0F-394B709FF585}"/>
              </a:ext>
            </a:extLst>
          </p:cNvPr>
          <p:cNvSpPr>
            <a:spLocks noGrp="1"/>
          </p:cNvSpPr>
          <p:nvPr>
            <p:ph idx="1"/>
          </p:nvPr>
        </p:nvSpPr>
        <p:spPr>
          <a:xfrm>
            <a:off x="838200" y="2333297"/>
            <a:ext cx="4619621" cy="3843666"/>
          </a:xfrm>
        </p:spPr>
        <p:txBody>
          <a:bodyPr>
            <a:normAutofit/>
          </a:bodyPr>
          <a:lstStyle/>
          <a:p>
            <a:pPr>
              <a:buFont typeface="Arial" panose="020B0604020202020204" pitchFamily="34" charset="0"/>
              <a:buChar char="•"/>
            </a:pPr>
            <a:r>
              <a:rPr lang="en-US" sz="1600" b="0" i="0">
                <a:effectLst/>
                <a:latin typeface="Söhne"/>
              </a:rPr>
              <a:t>Ethical challenges in AI demand thoughtful consideration, multidisciplinary collaboration, and proactive action.</a:t>
            </a:r>
          </a:p>
          <a:p>
            <a:pPr>
              <a:buFont typeface="Arial" panose="020B0604020202020204" pitchFamily="34" charset="0"/>
              <a:buChar char="•"/>
            </a:pPr>
            <a:r>
              <a:rPr lang="en-US" sz="1600" b="0" i="0">
                <a:effectLst/>
                <a:latin typeface="Söhne"/>
              </a:rPr>
              <a:t>Striving for fair, transparent, and inclusive AI is not only a moral obligation but also a strategic advantage.</a:t>
            </a:r>
          </a:p>
          <a:p>
            <a:pPr>
              <a:buFont typeface="Arial" panose="020B0604020202020204" pitchFamily="34" charset="0"/>
              <a:buChar char="•"/>
            </a:pPr>
            <a:r>
              <a:rPr lang="en-US" sz="1600" b="0" i="0">
                <a:effectLst/>
                <a:latin typeface="Söhne"/>
              </a:rPr>
              <a:t>Responsible development of AI ensures a positive impact on society, avoiding unintended consequences.</a:t>
            </a:r>
          </a:p>
          <a:p>
            <a:pPr>
              <a:buFont typeface="Arial" panose="020B0604020202020204" pitchFamily="34" charset="0"/>
              <a:buChar char="•"/>
            </a:pPr>
            <a:r>
              <a:rPr lang="en-US" sz="1600" b="0" i="0">
                <a:effectLst/>
                <a:latin typeface="Söhne"/>
              </a:rPr>
              <a:t>By prioritizing education, transparency, inclusivity, and adherence to ethical principles, we can create an AI ecosystem that maximizes its potential for societal good while minimizing potential ethical pitfalls. Striking this balance is essential as AI continues to shape our future.</a:t>
            </a:r>
          </a:p>
          <a:p>
            <a:endParaRPr lang="en-IN" sz="1600"/>
          </a:p>
        </p:txBody>
      </p:sp>
      <p:pic>
        <p:nvPicPr>
          <p:cNvPr id="5" name="Picture 4" descr="Light bulb on yellow background with sketched light beams and cord">
            <a:extLst>
              <a:ext uri="{FF2B5EF4-FFF2-40B4-BE49-F238E27FC236}">
                <a16:creationId xmlns:a16="http://schemas.microsoft.com/office/drawing/2014/main" id="{B5EE2B77-9CF6-7ADB-8BFB-07D1E3F18996}"/>
              </a:ext>
            </a:extLst>
          </p:cNvPr>
          <p:cNvPicPr>
            <a:picLocks noChangeAspect="1"/>
          </p:cNvPicPr>
          <p:nvPr/>
        </p:nvPicPr>
        <p:blipFill rotWithShape="1">
          <a:blip r:embed="rId2"/>
          <a:srcRect l="45393" r="1135"/>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2557517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617</Words>
  <Application>Microsoft Office PowerPoint</Application>
  <PresentationFormat>Widescreen</PresentationFormat>
  <Paragraphs>40</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Söhne</vt:lpstr>
      <vt:lpstr>Office Theme</vt:lpstr>
      <vt:lpstr>Exploring Ethical Challenges in the Age of Artificial Intelligence</vt:lpstr>
      <vt:lpstr>Introduction</vt:lpstr>
      <vt:lpstr>Challenge 1: Biases in AI Algorithms</vt:lpstr>
      <vt:lpstr>Challenge 2: The Control Problem  </vt:lpstr>
      <vt:lpstr>Challenge 3: Privacy Concerns</vt:lpstr>
      <vt:lpstr>Challenge 4: Power Balance</vt:lpstr>
      <vt:lpstr>Challenge 5: Ownership and Intellectual Property</vt:lpstr>
      <vt:lpstr>Challenge 6: Environmental Impact</vt:lpstr>
      <vt:lpstr>Conclusion</vt:lpstr>
    </vt:vector>
  </TitlesOfParts>
  <Company>Reflections Info Systems PVT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Ethical Challenges in the Age of Artificial Intelligence</dc:title>
  <dc:creator>Thomas J Varghese</dc:creator>
  <cp:lastModifiedBy>Thomas J Varghese</cp:lastModifiedBy>
  <cp:revision>1</cp:revision>
  <dcterms:created xsi:type="dcterms:W3CDTF">2023-07-28T18:26:40Z</dcterms:created>
  <dcterms:modified xsi:type="dcterms:W3CDTF">2023-07-28T18:30:32Z</dcterms:modified>
</cp:coreProperties>
</file>