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6782B4-8B99-4A06-AAB5-0E1FC8A8C475}">
  <a:tblStyle styleId="{C46782B4-8B99-4A06-AAB5-0E1FC8A8C4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govcloud-us/detail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architecture/icon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34d5d1ba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34d5d1ba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39365541c_0_2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9365541c_0_2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3936554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3936554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34d5d1ba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34d5d1ba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34d5d1b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34d5d1b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34d5d1ba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34d5d1ba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34d5d1b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34d5d1b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34d5d1b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34d5d1b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000"/>
              <a:t>Data flow indicating how data will be ingested, clean up, processed, and released</a:t>
            </a:r>
            <a:endParaRPr sz="1000"/>
          </a:p>
          <a:p>
            <a:pPr indent="0" lvl="0" marL="0" rtl="0" algn="l">
              <a:lnSpc>
                <a:spcPct val="115000"/>
              </a:lnSpc>
              <a:spcBef>
                <a:spcPts val="2100"/>
              </a:spcBef>
              <a:spcAft>
                <a:spcPts val="0"/>
              </a:spcAft>
              <a:buNone/>
            </a:pPr>
            <a:r>
              <a:rPr lang="en" sz="1000"/>
              <a:t>Format: specific dates, geographic attribute, actor or group involved, event types and description, and a data source </a:t>
            </a:r>
            <a:endParaRPr sz="1000"/>
          </a:p>
          <a:p>
            <a:pPr indent="0" lvl="0" marL="0" rtl="0" algn="l">
              <a:lnSpc>
                <a:spcPct val="115000"/>
              </a:lnSpc>
              <a:spcBef>
                <a:spcPts val="2100"/>
              </a:spcBef>
              <a:spcAft>
                <a:spcPts val="2100"/>
              </a:spcAft>
              <a:buNone/>
            </a:pPr>
            <a:r>
              <a:rPr lang="en" sz="1000"/>
              <a:t>Management: </a:t>
            </a:r>
            <a:r>
              <a:rPr lang="en" sz="1000">
                <a:solidFill>
                  <a:srgbClr val="333333"/>
                </a:solidFill>
              </a:rPr>
              <a:t>AWS Glue is a fully managed ETL service that makes it simple and to categorize your data, clean it, enrich it, and move it between various data stores.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0027198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0027198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hlinkClick r:id="rId2"/>
              </a:rPr>
              <a:t>https://aws.amazon.com/govcloud-us/details/</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sz="1200">
              <a:solidFill>
                <a:srgbClr val="232F3E"/>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34d5d1b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4d5d1b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2F3E"/>
                </a:solidFill>
              </a:rPr>
              <a:t>Amazon VPC: </a:t>
            </a:r>
            <a:r>
              <a:rPr lang="en">
                <a:solidFill>
                  <a:srgbClr val="222222"/>
                </a:solidFill>
              </a:rPr>
              <a:t>Without a VPC, EC2 instances connect to each other like spider webs so it will be hard to manage</a:t>
            </a:r>
            <a:endParaRPr>
              <a:solidFill>
                <a:srgbClr val="222222"/>
              </a:solidFill>
            </a:endParaRPr>
          </a:p>
          <a:p>
            <a:pPr indent="0" lvl="0" marL="0" rtl="0" algn="l">
              <a:spcBef>
                <a:spcPts val="0"/>
              </a:spcBef>
              <a:spcAft>
                <a:spcPts val="0"/>
              </a:spcAft>
              <a:buNone/>
            </a:pPr>
            <a:r>
              <a:rPr lang="en">
                <a:solidFill>
                  <a:srgbClr val="222222"/>
                </a:solidFill>
              </a:rPr>
              <a:t>If you apply a VPC, you can configure the network for each VPC and set up the network settings differently for each VPC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4d5d1ba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4d5d1ba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2ccb2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2ccb2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https://aws.amazon.com/architecture/icons/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s://github.com/thomaskeeley/CloudComputing"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spatial.blog.ryerson.ca/2019/11/18/create-quick-dashboard-with-kepler-gl-and-jupyter-notebook/" TargetMode="External"/><Relationship Id="rId10" Type="http://schemas.openxmlformats.org/officeDocument/2006/relationships/hyperlink" Target="https://github.com/keplergl/kepler.gl/blob/master/docs/keplergl-jupyter/user-guide.md" TargetMode="External"/><Relationship Id="rId13" Type="http://schemas.openxmlformats.org/officeDocument/2006/relationships/hyperlink" Target="https://aws.amazon.com/big-data/datalakes-and-analytics/" TargetMode="External"/><Relationship Id="rId12" Type="http://schemas.openxmlformats.org/officeDocument/2006/relationships/hyperlink" Target="https://aws.amazon.com/blogs/database/query-your-aws-database-from-your-serverless-application/" TargetMode="External"/><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aws.amazon.com/products/databases/" TargetMode="External"/><Relationship Id="rId4" Type="http://schemas.openxmlformats.org/officeDocument/2006/relationships/hyperlink" Target="https://aws.amazon.com/govcloud-us/details/" TargetMode="External"/><Relationship Id="rId9" Type="http://schemas.openxmlformats.org/officeDocument/2006/relationships/hyperlink" Target="https://aws.amazon.com/getting-started/tutorials/create-connect-postgresql-db/" TargetMode="External"/><Relationship Id="rId15" Type="http://schemas.openxmlformats.org/officeDocument/2006/relationships/hyperlink" Target="https://aws.amazon.com/solutions/data-lake-solution/" TargetMode="External"/><Relationship Id="rId14" Type="http://schemas.openxmlformats.org/officeDocument/2006/relationships/hyperlink" Target="https://aws.amazon.com/lake-formation/" TargetMode="External"/><Relationship Id="rId5" Type="http://schemas.openxmlformats.org/officeDocument/2006/relationships/hyperlink" Target="https://acleddata.com/curated-data-files/" TargetMode="External"/><Relationship Id="rId6" Type="http://schemas.openxmlformats.org/officeDocument/2006/relationships/hyperlink" Target="http://data.gdeltproject.org/events/index.html" TargetMode="External"/><Relationship Id="rId7" Type="http://schemas.openxmlformats.org/officeDocument/2006/relationships/hyperlink" Target="https://www.acleddata.com/wp-content/uploads/dlm_uploads/2017/10/API-User-Guide.pdf" TargetMode="External"/><Relationship Id="rId8" Type="http://schemas.openxmlformats.org/officeDocument/2006/relationships/hyperlink" Target="https://aws.amazon.com/blogs/database/building-a-modern-application-with-purpose-built-aws-databas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acleddata.com"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6.png"/><Relationship Id="rId13" Type="http://schemas.openxmlformats.org/officeDocument/2006/relationships/image" Target="../media/image14.png"/><Relationship Id="rId12"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1.png"/><Relationship Id="rId15" Type="http://schemas.openxmlformats.org/officeDocument/2006/relationships/image" Target="../media/image13.png"/><Relationship Id="rId14" Type="http://schemas.openxmlformats.org/officeDocument/2006/relationships/image" Target="../media/image15.png"/><Relationship Id="rId17" Type="http://schemas.openxmlformats.org/officeDocument/2006/relationships/image" Target="../media/image17.png"/><Relationship Id="rId16"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540325"/>
            <a:ext cx="5906700" cy="20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Project:</a:t>
            </a:r>
            <a:endParaRPr/>
          </a:p>
          <a:p>
            <a:pPr indent="0" lvl="0" marL="0" rtl="0" algn="l">
              <a:spcBef>
                <a:spcPts val="0"/>
              </a:spcBef>
              <a:spcAft>
                <a:spcPts val="0"/>
              </a:spcAft>
              <a:buNone/>
            </a:pPr>
            <a:r>
              <a:rPr lang="en"/>
              <a:t>Open Source Geospatial Database</a:t>
            </a:r>
            <a:endParaRPr/>
          </a:p>
        </p:txBody>
      </p:sp>
      <p:sp>
        <p:nvSpPr>
          <p:cNvPr id="86" name="Google Shape;86;p13"/>
          <p:cNvSpPr txBox="1"/>
          <p:nvPr>
            <p:ph idx="1" type="subTitle"/>
          </p:nvPr>
        </p:nvSpPr>
        <p:spPr>
          <a:xfrm>
            <a:off x="598100" y="3236624"/>
            <a:ext cx="8222100" cy="12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Increasing Access to Global Event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8: Thomas Keeley, Jingya Gao, Yon ho Cheong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Part3. Project Implementation</a:t>
            </a:r>
            <a:endParaRPr/>
          </a:p>
        </p:txBody>
      </p:sp>
      <p:grpSp>
        <p:nvGrpSpPr>
          <p:cNvPr id="231" name="Google Shape;231;p22"/>
          <p:cNvGrpSpPr/>
          <p:nvPr/>
        </p:nvGrpSpPr>
        <p:grpSpPr>
          <a:xfrm>
            <a:off x="886802" y="1322451"/>
            <a:ext cx="7370395" cy="3358076"/>
            <a:chOff x="1461608" y="1205139"/>
            <a:chExt cx="6220792" cy="2834298"/>
          </a:xfrm>
        </p:grpSpPr>
        <p:sp>
          <p:nvSpPr>
            <p:cNvPr id="232" name="Google Shape;232;p22"/>
            <p:cNvSpPr/>
            <p:nvPr/>
          </p:nvSpPr>
          <p:spPr>
            <a:xfrm flipH="1" rot="984884">
              <a:off x="658009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rot="-984884">
              <a:off x="5557569"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flipH="1" rot="984884">
              <a:off x="4522797"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rot="-984884">
              <a:off x="3500275"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flipH="1" rot="984884">
              <a:off x="246962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2"/>
            <p:cNvGrpSpPr/>
            <p:nvPr/>
          </p:nvGrpSpPr>
          <p:grpSpPr>
            <a:xfrm>
              <a:off x="2694353" y="2617313"/>
              <a:ext cx="1712700" cy="1230715"/>
              <a:chOff x="2683803" y="2543425"/>
              <a:chExt cx="1712700" cy="1230715"/>
            </a:xfrm>
          </p:grpSpPr>
          <p:sp>
            <p:nvSpPr>
              <p:cNvPr id="238" name="Google Shape;238;p22"/>
              <p:cNvSpPr txBox="1"/>
              <p:nvPr/>
            </p:nvSpPr>
            <p:spPr>
              <a:xfrm>
                <a:off x="3191710" y="2737218"/>
                <a:ext cx="8151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Security Group</a:t>
                </a:r>
                <a:endParaRPr b="1" sz="800">
                  <a:latin typeface="Roboto"/>
                  <a:ea typeface="Roboto"/>
                  <a:cs typeface="Roboto"/>
                  <a:sym typeface="Roboto"/>
                </a:endParaRPr>
              </a:p>
            </p:txBody>
          </p:sp>
          <p:sp>
            <p:nvSpPr>
              <p:cNvPr id="239" name="Google Shape;239;p22"/>
              <p:cNvSpPr/>
              <p:nvPr/>
            </p:nvSpPr>
            <p:spPr>
              <a:xfrm rot="-1789476">
                <a:off x="3457142" y="2572699"/>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26838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p22"/>
              <p:cNvSpPr txBox="1"/>
              <p:nvPr/>
            </p:nvSpPr>
            <p:spPr>
              <a:xfrm>
                <a:off x="2728053" y="3107840"/>
                <a:ext cx="1624200" cy="6246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latin typeface="Roboto"/>
                    <a:ea typeface="Roboto"/>
                    <a:cs typeface="Roboto"/>
                    <a:sym typeface="Roboto"/>
                  </a:rPr>
                  <a:t>- Create Security Group for a public web server that allows SSH from the Internet.</a:t>
                </a:r>
                <a:endParaRPr sz="800">
                  <a:solidFill>
                    <a:srgbClr val="FFFFFF"/>
                  </a:solidFill>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42" name="Google Shape;242;p22"/>
              <p:cNvSpPr/>
              <p:nvPr/>
            </p:nvSpPr>
            <p:spPr>
              <a:xfrm>
                <a:off x="3495153" y="3005991"/>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2"/>
            <p:cNvGrpSpPr/>
            <p:nvPr/>
          </p:nvGrpSpPr>
          <p:grpSpPr>
            <a:xfrm>
              <a:off x="4744756" y="2617313"/>
              <a:ext cx="2022600" cy="1422125"/>
              <a:chOff x="4734206" y="2543425"/>
              <a:chExt cx="2022600" cy="1422125"/>
            </a:xfrm>
          </p:grpSpPr>
          <p:sp>
            <p:nvSpPr>
              <p:cNvPr id="244" name="Google Shape;244;p22"/>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txBox="1"/>
              <p:nvPr/>
            </p:nvSpPr>
            <p:spPr>
              <a:xfrm>
                <a:off x="5234185" y="2737218"/>
                <a:ext cx="7776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Subnet Group</a:t>
                </a:r>
                <a:endParaRPr b="1" sz="800">
                  <a:latin typeface="Roboto"/>
                  <a:ea typeface="Roboto"/>
                  <a:cs typeface="Roboto"/>
                  <a:sym typeface="Roboto"/>
                </a:endParaRPr>
              </a:p>
            </p:txBody>
          </p:sp>
          <p:sp>
            <p:nvSpPr>
              <p:cNvPr id="246" name="Google Shape;246;p22"/>
              <p:cNvSpPr/>
              <p:nvPr/>
            </p:nvSpPr>
            <p:spPr>
              <a:xfrm>
                <a:off x="4734206" y="3070650"/>
                <a:ext cx="2022600" cy="8949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7" name="Google Shape;247;p22"/>
              <p:cNvSpPr txBox="1"/>
              <p:nvPr/>
            </p:nvSpPr>
            <p:spPr>
              <a:xfrm>
                <a:off x="4778454" y="3107850"/>
                <a:ext cx="1936800" cy="8214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t>- </a:t>
                </a:r>
                <a:r>
                  <a:rPr lang="en" sz="900"/>
                  <a:t>Create a Subnet group from previously created Subnets.</a:t>
                </a:r>
                <a:endParaRPr sz="900"/>
              </a:p>
              <a:p>
                <a:pPr indent="0" lvl="0" marL="0" rtl="0" algn="just">
                  <a:lnSpc>
                    <a:spcPct val="115000"/>
                  </a:lnSpc>
                  <a:spcBef>
                    <a:spcPts val="0"/>
                  </a:spcBef>
                  <a:spcAft>
                    <a:spcPts val="0"/>
                  </a:spcAft>
                  <a:buNone/>
                </a:pPr>
                <a:r>
                  <a:rPr lang="en" sz="900"/>
                  <a:t>- These will be the designated Database subnets for a DB Instance created under the specified VPC.</a:t>
                </a:r>
                <a:endParaRPr sz="900"/>
              </a:p>
              <a:p>
                <a:pPr indent="0" lvl="0" marL="0" rtl="0" algn="just">
                  <a:lnSpc>
                    <a:spcPct val="115000"/>
                  </a:lnSpc>
                  <a:spcBef>
                    <a:spcPts val="0"/>
                  </a:spcBef>
                  <a:spcAft>
                    <a:spcPts val="1600"/>
                  </a:spcAft>
                  <a:buNone/>
                </a:pPr>
                <a:r>
                  <a:t/>
                </a:r>
                <a:endParaRPr sz="800">
                  <a:solidFill>
                    <a:srgbClr val="5E5E5E"/>
                  </a:solidFill>
                  <a:latin typeface="Roboto"/>
                  <a:ea typeface="Roboto"/>
                  <a:cs typeface="Roboto"/>
                  <a:sym typeface="Roboto"/>
                </a:endParaRPr>
              </a:p>
            </p:txBody>
          </p:sp>
          <p:sp>
            <p:nvSpPr>
              <p:cNvPr id="248" name="Google Shape;248;p22"/>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2"/>
            <p:cNvSpPr/>
            <p:nvPr/>
          </p:nvSpPr>
          <p:spPr>
            <a:xfrm rot="-984884">
              <a:off x="1447098"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2"/>
            <p:cNvGrpSpPr/>
            <p:nvPr/>
          </p:nvGrpSpPr>
          <p:grpSpPr>
            <a:xfrm>
              <a:off x="1652403" y="1295457"/>
              <a:ext cx="1712700" cy="1246754"/>
              <a:chOff x="1641853" y="1221570"/>
              <a:chExt cx="1712700" cy="1246754"/>
            </a:xfrm>
          </p:grpSpPr>
          <p:sp>
            <p:nvSpPr>
              <p:cNvPr id="251" name="Google Shape;251;p22"/>
              <p:cNvSpPr/>
              <p:nvPr/>
            </p:nvSpPr>
            <p:spPr>
              <a:xfrm>
                <a:off x="164185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2" name="Google Shape;252;p22"/>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VPC</a:t>
                </a:r>
                <a:endParaRPr b="1" sz="800">
                  <a:latin typeface="Roboto"/>
                  <a:ea typeface="Roboto"/>
                  <a:cs typeface="Roboto"/>
                  <a:sym typeface="Roboto"/>
                </a:endParaRPr>
              </a:p>
            </p:txBody>
          </p:sp>
          <p:sp>
            <p:nvSpPr>
              <p:cNvPr id="253" name="Google Shape;253;p22"/>
              <p:cNvSpPr/>
              <p:nvPr/>
            </p:nvSpPr>
            <p:spPr>
              <a:xfrm rot="10800000">
                <a:off x="2453178" y="1920663"/>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txBox="1"/>
              <p:nvPr/>
            </p:nvSpPr>
            <p:spPr>
              <a:xfrm>
                <a:off x="1686103" y="1258770"/>
                <a:ext cx="1624200" cy="6246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rPr>
                  <a:t>- </a:t>
                </a:r>
                <a:r>
                  <a:rPr lang="en" sz="800">
                    <a:solidFill>
                      <a:srgbClr val="FFFFFF"/>
                    </a:solidFill>
                  </a:rPr>
                  <a:t>Create a Virtual Private Cloud(VPC) with both private and public subnets. </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Create a second private subnet.</a:t>
                </a:r>
                <a:endParaRPr sz="800">
                  <a:solidFill>
                    <a:srgbClr val="FFFFFF"/>
                  </a:solidFill>
                </a:endParaRPr>
              </a:p>
              <a:p>
                <a:pPr indent="0" lvl="0" marL="0" rtl="0" algn="just">
                  <a:lnSpc>
                    <a:spcPct val="150000"/>
                  </a:lnSpc>
                  <a:spcBef>
                    <a:spcPts val="0"/>
                  </a:spcBef>
                  <a:spcAft>
                    <a:spcPts val="1600"/>
                  </a:spcAft>
                  <a:buNone/>
                </a:pPr>
                <a:r>
                  <a:t/>
                </a:r>
                <a:endParaRPr sz="800">
                  <a:solidFill>
                    <a:srgbClr val="FFFFFF"/>
                  </a:solidFill>
                  <a:latin typeface="Roboto"/>
                  <a:ea typeface="Roboto"/>
                  <a:cs typeface="Roboto"/>
                  <a:sym typeface="Roboto"/>
                </a:endParaRPr>
              </a:p>
            </p:txBody>
          </p:sp>
          <p:sp>
            <p:nvSpPr>
              <p:cNvPr id="255" name="Google Shape;255;p22"/>
              <p:cNvSpPr/>
              <p:nvPr/>
            </p:nvSpPr>
            <p:spPr>
              <a:xfrm rot="-1789476">
                <a:off x="2415143"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2"/>
            <p:cNvGrpSpPr/>
            <p:nvPr/>
          </p:nvGrpSpPr>
          <p:grpSpPr>
            <a:xfrm>
              <a:off x="5759737" y="1205139"/>
              <a:ext cx="1712700" cy="1337071"/>
              <a:chOff x="5770285" y="1131252"/>
              <a:chExt cx="1712700" cy="1337071"/>
            </a:xfrm>
          </p:grpSpPr>
          <p:sp>
            <p:nvSpPr>
              <p:cNvPr id="257" name="Google Shape;257;p22"/>
              <p:cNvSpPr/>
              <p:nvPr/>
            </p:nvSpPr>
            <p:spPr>
              <a:xfrm rot="-1789476">
                <a:off x="6546711"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txBox="1"/>
              <p:nvPr/>
            </p:nvSpPr>
            <p:spPr>
              <a:xfrm>
                <a:off x="6290835" y="1986923"/>
                <a:ext cx="862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Private Subnet</a:t>
                </a:r>
                <a:endParaRPr b="1" sz="800">
                  <a:latin typeface="Roboto"/>
                  <a:ea typeface="Roboto"/>
                  <a:cs typeface="Roboto"/>
                  <a:sym typeface="Roboto"/>
                </a:endParaRPr>
              </a:p>
            </p:txBody>
          </p:sp>
          <p:sp>
            <p:nvSpPr>
              <p:cNvPr id="259" name="Google Shape;259;p22"/>
              <p:cNvSpPr/>
              <p:nvPr/>
            </p:nvSpPr>
            <p:spPr>
              <a:xfrm>
                <a:off x="5770285" y="1131252"/>
                <a:ext cx="1712700" cy="7938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0" name="Google Shape;260;p22"/>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5814554" y="1179845"/>
                <a:ext cx="1624200" cy="7035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FFFFFF"/>
                    </a:solidFill>
                  </a:rPr>
                  <a:t>- </a:t>
                </a:r>
                <a:r>
                  <a:rPr lang="en" sz="900">
                    <a:solidFill>
                      <a:srgbClr val="FFFFFF"/>
                    </a:solidFill>
                  </a:rPr>
                  <a:t>Add the two private Subnets to the subnet group. </a:t>
                </a:r>
                <a:endParaRPr sz="900">
                  <a:solidFill>
                    <a:srgbClr val="FFFFFF"/>
                  </a:solidFill>
                </a:endParaRPr>
              </a:p>
              <a:p>
                <a:pPr indent="0" lvl="0" marL="0" rtl="0" algn="just">
                  <a:lnSpc>
                    <a:spcPct val="115000"/>
                  </a:lnSpc>
                  <a:spcBef>
                    <a:spcPts val="0"/>
                  </a:spcBef>
                  <a:spcAft>
                    <a:spcPts val="0"/>
                  </a:spcAft>
                  <a:buNone/>
                </a:pPr>
                <a:r>
                  <a:rPr lang="en" sz="900">
                    <a:solidFill>
                      <a:srgbClr val="FFFFFF"/>
                    </a:solidFill>
                  </a:rPr>
                  <a:t>- Ensure that the availability zone is different for each.</a:t>
                </a:r>
                <a:endParaRPr sz="900">
                  <a:solidFill>
                    <a:srgbClr val="FFFFFF"/>
                  </a:solidFill>
                </a:endParaRPr>
              </a:p>
              <a:p>
                <a:pPr indent="0" lvl="0" marL="0" rtl="0" algn="just">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grpSp>
          <p:nvGrpSpPr>
            <p:cNvPr id="262" name="Google Shape;262;p22"/>
            <p:cNvGrpSpPr/>
            <p:nvPr/>
          </p:nvGrpSpPr>
          <p:grpSpPr>
            <a:xfrm>
              <a:off x="3702753" y="1295457"/>
              <a:ext cx="1712700" cy="1246754"/>
              <a:chOff x="3692203" y="1221570"/>
              <a:chExt cx="1712700" cy="1246754"/>
            </a:xfrm>
          </p:grpSpPr>
          <p:sp>
            <p:nvSpPr>
              <p:cNvPr id="263" name="Google Shape;263;p22"/>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txBox="1"/>
              <p:nvPr/>
            </p:nvSpPr>
            <p:spPr>
              <a:xfrm>
                <a:off x="4204645" y="1986923"/>
                <a:ext cx="7776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Security Group</a:t>
                </a:r>
                <a:endParaRPr b="1" sz="800">
                  <a:latin typeface="Roboto"/>
                  <a:ea typeface="Roboto"/>
                  <a:cs typeface="Roboto"/>
                  <a:sym typeface="Roboto"/>
                </a:endParaRPr>
              </a:p>
            </p:txBody>
          </p:sp>
          <p:sp>
            <p:nvSpPr>
              <p:cNvPr id="265" name="Google Shape;265;p22"/>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6" name="Google Shape;266;p22"/>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txBox="1"/>
              <p:nvPr/>
            </p:nvSpPr>
            <p:spPr>
              <a:xfrm>
                <a:off x="3736453" y="1258770"/>
                <a:ext cx="1624200" cy="6246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800">
                    <a:latin typeface="Roboto"/>
                    <a:ea typeface="Roboto"/>
                    <a:cs typeface="Roboto"/>
                    <a:sym typeface="Roboto"/>
                  </a:rPr>
                  <a:t>- Create a security group that has private access to an RDS Database Instance.</a:t>
                </a:r>
                <a:endParaRPr sz="800"/>
              </a:p>
            </p:txBody>
          </p:sp>
        </p:grpSp>
      </p:grpSp>
      <p:sp>
        <p:nvSpPr>
          <p:cNvPr id="268" name="Google Shape;268;p22"/>
          <p:cNvSpPr/>
          <p:nvPr/>
        </p:nvSpPr>
        <p:spPr>
          <a:xfrm rot="-1788057">
            <a:off x="826567" y="3027616"/>
            <a:ext cx="190145" cy="190145"/>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Part3. Project Implementation (contd.)</a:t>
            </a:r>
            <a:endParaRPr/>
          </a:p>
        </p:txBody>
      </p:sp>
      <p:grpSp>
        <p:nvGrpSpPr>
          <p:cNvPr id="274" name="Google Shape;274;p23"/>
          <p:cNvGrpSpPr/>
          <p:nvPr/>
        </p:nvGrpSpPr>
        <p:grpSpPr>
          <a:xfrm>
            <a:off x="706739" y="1230175"/>
            <a:ext cx="7730511" cy="3575248"/>
            <a:chOff x="1461608" y="1062941"/>
            <a:chExt cx="6524740" cy="3017596"/>
          </a:xfrm>
        </p:grpSpPr>
        <p:sp>
          <p:nvSpPr>
            <p:cNvPr id="275" name="Google Shape;275;p23"/>
            <p:cNvSpPr/>
            <p:nvPr/>
          </p:nvSpPr>
          <p:spPr>
            <a:xfrm flipH="1" rot="984884">
              <a:off x="658009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rot="-984884">
              <a:off x="5557569"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rot="984884">
              <a:off x="4522797"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rot="-984884">
              <a:off x="3500275"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flipH="1" rot="984884">
              <a:off x="246962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23"/>
            <p:cNvGrpSpPr/>
            <p:nvPr/>
          </p:nvGrpSpPr>
          <p:grpSpPr>
            <a:xfrm>
              <a:off x="2276787" y="2617313"/>
              <a:ext cx="2130300" cy="1463225"/>
              <a:chOff x="2266237" y="2543425"/>
              <a:chExt cx="2130300" cy="1463225"/>
            </a:xfrm>
          </p:grpSpPr>
          <p:sp>
            <p:nvSpPr>
              <p:cNvPr id="281" name="Google Shape;281;p23"/>
              <p:cNvSpPr txBox="1"/>
              <p:nvPr/>
            </p:nvSpPr>
            <p:spPr>
              <a:xfrm>
                <a:off x="3037800" y="2737218"/>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Database Setting</a:t>
                </a:r>
                <a:endParaRPr b="1" sz="800">
                  <a:latin typeface="Roboto"/>
                  <a:ea typeface="Roboto"/>
                  <a:cs typeface="Roboto"/>
                  <a:sym typeface="Roboto"/>
                </a:endParaRPr>
              </a:p>
            </p:txBody>
          </p:sp>
          <p:sp>
            <p:nvSpPr>
              <p:cNvPr id="282" name="Google Shape;282;p23"/>
              <p:cNvSpPr/>
              <p:nvPr/>
            </p:nvSpPr>
            <p:spPr>
              <a:xfrm rot="-1789476">
                <a:off x="3457142" y="2572699"/>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2266237" y="3070650"/>
                <a:ext cx="2130300" cy="936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23"/>
              <p:cNvSpPr txBox="1"/>
              <p:nvPr/>
            </p:nvSpPr>
            <p:spPr>
              <a:xfrm>
                <a:off x="2317680" y="3108040"/>
                <a:ext cx="2034600" cy="8523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rPr>
                  <a:t>- A total of 150 gb of storage will be allocated.</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Launch the database as a multi-availability zone deployment with a standby instance. </a:t>
                </a:r>
                <a:endParaRPr sz="800">
                  <a:solidFill>
                    <a:srgbClr val="FFFFFF"/>
                  </a:solidFill>
                  <a:latin typeface="Roboto"/>
                  <a:ea typeface="Roboto"/>
                  <a:cs typeface="Roboto"/>
                  <a:sym typeface="Roboto"/>
                </a:endParaRPr>
              </a:p>
              <a:p>
                <a:pPr indent="0" lvl="0" marL="0" rtl="0" algn="just">
                  <a:lnSpc>
                    <a:spcPct val="150000"/>
                  </a:lnSpc>
                  <a:spcBef>
                    <a:spcPts val="0"/>
                  </a:spcBef>
                  <a:spcAft>
                    <a:spcPts val="0"/>
                  </a:spcAft>
                  <a:buNone/>
                </a:pPr>
                <a:r>
                  <a:rPr lang="en" sz="800">
                    <a:solidFill>
                      <a:srgbClr val="FFFFFF"/>
                    </a:solidFill>
                    <a:latin typeface="Roboto"/>
                    <a:ea typeface="Roboto"/>
                    <a:cs typeface="Roboto"/>
                    <a:sym typeface="Roboto"/>
                  </a:rPr>
                  <a:t>- Connect the DB to previously created VPC and Subnet Group.</a:t>
                </a:r>
                <a:endParaRPr sz="800">
                  <a:solidFill>
                    <a:srgbClr val="FFFFFF"/>
                  </a:solidFill>
                  <a:latin typeface="Roboto"/>
                  <a:ea typeface="Roboto"/>
                  <a:cs typeface="Roboto"/>
                  <a:sym typeface="Roboto"/>
                </a:endParaRPr>
              </a:p>
              <a:p>
                <a:pPr indent="0" lvl="0" marL="0" rtl="0" algn="just">
                  <a:lnSpc>
                    <a:spcPct val="150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85" name="Google Shape;285;p23"/>
              <p:cNvSpPr/>
              <p:nvPr/>
            </p:nvSpPr>
            <p:spPr>
              <a:xfrm>
                <a:off x="3495153" y="3005991"/>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23"/>
            <p:cNvGrpSpPr/>
            <p:nvPr/>
          </p:nvGrpSpPr>
          <p:grpSpPr>
            <a:xfrm>
              <a:off x="4744745" y="2617313"/>
              <a:ext cx="1714500" cy="1293425"/>
              <a:chOff x="4734195" y="2543425"/>
              <a:chExt cx="1714500" cy="1293425"/>
            </a:xfrm>
          </p:grpSpPr>
          <p:sp>
            <p:nvSpPr>
              <p:cNvPr id="287" name="Google Shape;287;p23"/>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txBox="1"/>
              <p:nvPr/>
            </p:nvSpPr>
            <p:spPr>
              <a:xfrm>
                <a:off x="5234185" y="2737218"/>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latin typeface="Roboto"/>
                    <a:ea typeface="Roboto"/>
                    <a:cs typeface="Roboto"/>
                    <a:sym typeface="Roboto"/>
                  </a:rPr>
                  <a:t>Ubuntu Instance</a:t>
                </a:r>
                <a:endParaRPr b="1" sz="800">
                  <a:latin typeface="Roboto"/>
                  <a:ea typeface="Roboto"/>
                  <a:cs typeface="Roboto"/>
                  <a:sym typeface="Roboto"/>
                </a:endParaRPr>
              </a:p>
              <a:p>
                <a:pPr indent="0" lvl="0" marL="0" rtl="0" algn="ctr">
                  <a:lnSpc>
                    <a:spcPct val="115000"/>
                  </a:lnSpc>
                  <a:spcBef>
                    <a:spcPts val="1600"/>
                  </a:spcBef>
                  <a:spcAft>
                    <a:spcPts val="1600"/>
                  </a:spcAft>
                  <a:buNone/>
                </a:pPr>
                <a:r>
                  <a:t/>
                </a:r>
                <a:endParaRPr b="1" sz="800">
                  <a:latin typeface="Roboto"/>
                  <a:ea typeface="Roboto"/>
                  <a:cs typeface="Roboto"/>
                  <a:sym typeface="Roboto"/>
                </a:endParaRPr>
              </a:p>
            </p:txBody>
          </p:sp>
          <p:sp>
            <p:nvSpPr>
              <p:cNvPr id="289" name="Google Shape;289;p23"/>
              <p:cNvSpPr/>
              <p:nvPr/>
            </p:nvSpPr>
            <p:spPr>
              <a:xfrm>
                <a:off x="4734195" y="3070650"/>
                <a:ext cx="1714500" cy="7662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23"/>
              <p:cNvSpPr txBox="1"/>
              <p:nvPr/>
            </p:nvSpPr>
            <p:spPr>
              <a:xfrm>
                <a:off x="4778464" y="3107850"/>
                <a:ext cx="1624200" cy="6828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t>- Attach Ubuntu Instance to an Auto Scaling Group.</a:t>
                </a:r>
                <a:endParaRPr sz="900"/>
              </a:p>
              <a:p>
                <a:pPr indent="0" lvl="0" marL="0" rtl="0" algn="just">
                  <a:lnSpc>
                    <a:spcPct val="115000"/>
                  </a:lnSpc>
                  <a:spcBef>
                    <a:spcPts val="0"/>
                  </a:spcBef>
                  <a:spcAft>
                    <a:spcPts val="0"/>
                  </a:spcAft>
                  <a:buNone/>
                </a:pPr>
                <a:r>
                  <a:rPr lang="en" sz="900"/>
                  <a:t>- Modify volume attached to instance to 200 GiB.</a:t>
                </a:r>
                <a:endParaRPr sz="800">
                  <a:solidFill>
                    <a:srgbClr val="5E5E5E"/>
                  </a:solidFill>
                  <a:latin typeface="Roboto"/>
                  <a:ea typeface="Roboto"/>
                  <a:cs typeface="Roboto"/>
                  <a:sym typeface="Roboto"/>
                </a:endParaRPr>
              </a:p>
            </p:txBody>
          </p:sp>
          <p:sp>
            <p:nvSpPr>
              <p:cNvPr id="291" name="Google Shape;291;p23"/>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3"/>
            <p:cNvSpPr/>
            <p:nvPr/>
          </p:nvSpPr>
          <p:spPr>
            <a:xfrm rot="-984884">
              <a:off x="1447098"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3"/>
            <p:cNvGrpSpPr/>
            <p:nvPr/>
          </p:nvGrpSpPr>
          <p:grpSpPr>
            <a:xfrm>
              <a:off x="1652403" y="1295457"/>
              <a:ext cx="1712700" cy="1246754"/>
              <a:chOff x="1641853" y="1221570"/>
              <a:chExt cx="1712700" cy="1246754"/>
            </a:xfrm>
          </p:grpSpPr>
          <p:sp>
            <p:nvSpPr>
              <p:cNvPr id="294" name="Google Shape;294;p23"/>
              <p:cNvSpPr/>
              <p:nvPr/>
            </p:nvSpPr>
            <p:spPr>
              <a:xfrm>
                <a:off x="164185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p23"/>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Database</a:t>
                </a:r>
                <a:endParaRPr b="1" sz="800">
                  <a:latin typeface="Roboto"/>
                  <a:ea typeface="Roboto"/>
                  <a:cs typeface="Roboto"/>
                  <a:sym typeface="Roboto"/>
                </a:endParaRPr>
              </a:p>
            </p:txBody>
          </p:sp>
          <p:sp>
            <p:nvSpPr>
              <p:cNvPr id="296" name="Google Shape;296;p23"/>
              <p:cNvSpPr/>
              <p:nvPr/>
            </p:nvSpPr>
            <p:spPr>
              <a:xfrm rot="10800000">
                <a:off x="2453178" y="1920663"/>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txBox="1"/>
              <p:nvPr/>
            </p:nvSpPr>
            <p:spPr>
              <a:xfrm>
                <a:off x="1686103" y="1258770"/>
                <a:ext cx="1624200" cy="62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rPr>
                  <a:t>- Create a MySQL database.</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This database will be created as “Dev/Test”.</a:t>
                </a:r>
                <a:endParaRPr sz="800">
                  <a:solidFill>
                    <a:srgbClr val="FFFFFF"/>
                  </a:solidFill>
                </a:endParaRPr>
              </a:p>
            </p:txBody>
          </p:sp>
          <p:sp>
            <p:nvSpPr>
              <p:cNvPr id="298" name="Google Shape;298;p23"/>
              <p:cNvSpPr/>
              <p:nvPr/>
            </p:nvSpPr>
            <p:spPr>
              <a:xfrm rot="-1789476">
                <a:off x="2415143"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5759748" y="1062941"/>
              <a:ext cx="2226600" cy="1479269"/>
              <a:chOff x="5770295" y="989054"/>
              <a:chExt cx="2226600" cy="1479269"/>
            </a:xfrm>
          </p:grpSpPr>
          <p:sp>
            <p:nvSpPr>
              <p:cNvPr id="300" name="Google Shape;300;p23"/>
              <p:cNvSpPr/>
              <p:nvPr/>
            </p:nvSpPr>
            <p:spPr>
              <a:xfrm rot="-1789476">
                <a:off x="6546711"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txBox="1"/>
              <p:nvPr/>
            </p:nvSpPr>
            <p:spPr>
              <a:xfrm>
                <a:off x="6290835" y="1986923"/>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Memory Distribution</a:t>
                </a:r>
                <a:endParaRPr b="1" sz="800">
                  <a:latin typeface="Roboto"/>
                  <a:ea typeface="Roboto"/>
                  <a:cs typeface="Roboto"/>
                  <a:sym typeface="Roboto"/>
                </a:endParaRPr>
              </a:p>
            </p:txBody>
          </p:sp>
          <p:sp>
            <p:nvSpPr>
              <p:cNvPr id="302" name="Google Shape;302;p23"/>
              <p:cNvSpPr/>
              <p:nvPr/>
            </p:nvSpPr>
            <p:spPr>
              <a:xfrm>
                <a:off x="5770295" y="989054"/>
                <a:ext cx="2226600" cy="936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p23"/>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txBox="1"/>
              <p:nvPr/>
            </p:nvSpPr>
            <p:spPr>
              <a:xfrm>
                <a:off x="5814564" y="1030960"/>
                <a:ext cx="2130300" cy="8523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FFFFFF"/>
                    </a:solidFill>
                  </a:rPr>
                  <a:t>- Use commands to view the distribution of memory across the instance.</a:t>
                </a:r>
                <a:endParaRPr sz="900">
                  <a:solidFill>
                    <a:srgbClr val="FFFFFF"/>
                  </a:solidFill>
                </a:endParaRPr>
              </a:p>
              <a:p>
                <a:pPr indent="0" lvl="0" marL="0" rtl="0" algn="just">
                  <a:lnSpc>
                    <a:spcPct val="115000"/>
                  </a:lnSpc>
                  <a:spcBef>
                    <a:spcPts val="0"/>
                  </a:spcBef>
                  <a:spcAft>
                    <a:spcPts val="0"/>
                  </a:spcAft>
                  <a:buNone/>
                </a:pPr>
                <a:r>
                  <a:rPr lang="en" sz="900">
                    <a:solidFill>
                      <a:srgbClr val="FFFFFF"/>
                    </a:solidFill>
                  </a:rPr>
                  <a:t>- In order to utilize the additional storage, it must be distributed to the working directory of the instance. </a:t>
                </a:r>
                <a:endParaRPr sz="900">
                  <a:solidFill>
                    <a:srgbClr val="FFFFFF"/>
                  </a:solidFill>
                </a:endParaRPr>
              </a:p>
              <a:p>
                <a:pPr indent="0" lvl="0" marL="0" rtl="0" algn="just">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grpSp>
          <p:nvGrpSpPr>
            <p:cNvPr id="305" name="Google Shape;305;p23"/>
            <p:cNvGrpSpPr/>
            <p:nvPr/>
          </p:nvGrpSpPr>
          <p:grpSpPr>
            <a:xfrm>
              <a:off x="3571921" y="1062963"/>
              <a:ext cx="1984200" cy="1479248"/>
              <a:chOff x="3561371" y="989075"/>
              <a:chExt cx="1984200" cy="1479248"/>
            </a:xfrm>
          </p:grpSpPr>
          <p:sp>
            <p:nvSpPr>
              <p:cNvPr id="306" name="Google Shape;306;p23"/>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txBox="1"/>
              <p:nvPr/>
            </p:nvSpPr>
            <p:spPr>
              <a:xfrm>
                <a:off x="4204644" y="1986923"/>
                <a:ext cx="862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Ubuntu Instance</a:t>
                </a:r>
                <a:endParaRPr b="1" sz="800">
                  <a:latin typeface="Roboto"/>
                  <a:ea typeface="Roboto"/>
                  <a:cs typeface="Roboto"/>
                  <a:sym typeface="Roboto"/>
                </a:endParaRPr>
              </a:p>
            </p:txBody>
          </p:sp>
          <p:sp>
            <p:nvSpPr>
              <p:cNvPr id="308" name="Google Shape;308;p23"/>
              <p:cNvSpPr/>
              <p:nvPr/>
            </p:nvSpPr>
            <p:spPr>
              <a:xfrm>
                <a:off x="3561371" y="989075"/>
                <a:ext cx="1984200" cy="936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9" name="Google Shape;309;p23"/>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txBox="1"/>
              <p:nvPr/>
            </p:nvSpPr>
            <p:spPr>
              <a:xfrm>
                <a:off x="3608742" y="1030981"/>
                <a:ext cx="1892100" cy="8523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800"/>
                  <a:t>- Launch an Ubuntu Instance for database access.</a:t>
                </a:r>
                <a:endParaRPr sz="800"/>
              </a:p>
              <a:p>
                <a:pPr indent="0" lvl="0" marL="0" rtl="0" algn="just">
                  <a:lnSpc>
                    <a:spcPct val="150000"/>
                  </a:lnSpc>
                  <a:spcBef>
                    <a:spcPts val="0"/>
                  </a:spcBef>
                  <a:spcAft>
                    <a:spcPts val="0"/>
                  </a:spcAft>
                  <a:buNone/>
                </a:pPr>
                <a:r>
                  <a:rPr lang="en" sz="800"/>
                  <a:t>- This instance will be extra large as it will facilitate the loading of very large datasets into the MySQL database. </a:t>
                </a:r>
                <a:endParaRPr sz="800">
                  <a:latin typeface="Roboto"/>
                  <a:ea typeface="Roboto"/>
                  <a:cs typeface="Roboto"/>
                  <a:sym typeface="Roboto"/>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grpSp>
        <p:nvGrpSpPr>
          <p:cNvPr id="315" name="Google Shape;315;p24"/>
          <p:cNvGrpSpPr/>
          <p:nvPr/>
        </p:nvGrpSpPr>
        <p:grpSpPr>
          <a:xfrm>
            <a:off x="235500" y="1242948"/>
            <a:ext cx="8781625" cy="3691123"/>
            <a:chOff x="235500" y="1090548"/>
            <a:chExt cx="8781625" cy="3691123"/>
          </a:xfrm>
        </p:grpSpPr>
        <p:grpSp>
          <p:nvGrpSpPr>
            <p:cNvPr id="316" name="Google Shape;316;p24"/>
            <p:cNvGrpSpPr/>
            <p:nvPr/>
          </p:nvGrpSpPr>
          <p:grpSpPr>
            <a:xfrm>
              <a:off x="235500" y="1090548"/>
              <a:ext cx="7614040" cy="3691123"/>
              <a:chOff x="1256013" y="1062940"/>
              <a:chExt cx="6426435" cy="3115398"/>
            </a:xfrm>
          </p:grpSpPr>
          <p:sp>
            <p:nvSpPr>
              <p:cNvPr id="317" name="Google Shape;317;p24"/>
              <p:cNvSpPr/>
              <p:nvPr/>
            </p:nvSpPr>
            <p:spPr>
              <a:xfrm flipH="1" rot="984884">
                <a:off x="658009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rot="-984884">
                <a:off x="5557569"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flipH="1" rot="984884">
                <a:off x="4522797"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rot="-984884">
                <a:off x="3500275" y="2556505"/>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flipH="1" rot="984884">
                <a:off x="2469620"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4"/>
              <p:cNvGrpSpPr/>
              <p:nvPr/>
            </p:nvGrpSpPr>
            <p:grpSpPr>
              <a:xfrm>
                <a:off x="2276787" y="2617313"/>
                <a:ext cx="2130300" cy="1463225"/>
                <a:chOff x="2266237" y="2543425"/>
                <a:chExt cx="2130300" cy="1463225"/>
              </a:xfrm>
            </p:grpSpPr>
            <p:sp>
              <p:nvSpPr>
                <p:cNvPr id="323" name="Google Shape;323;p24"/>
                <p:cNvSpPr txBox="1"/>
                <p:nvPr/>
              </p:nvSpPr>
              <p:spPr>
                <a:xfrm>
                  <a:off x="3037800" y="2737218"/>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GDELT</a:t>
                  </a:r>
                  <a:endParaRPr b="1" sz="800">
                    <a:latin typeface="Roboto"/>
                    <a:ea typeface="Roboto"/>
                    <a:cs typeface="Roboto"/>
                    <a:sym typeface="Roboto"/>
                  </a:endParaRPr>
                </a:p>
              </p:txBody>
            </p:sp>
            <p:sp>
              <p:nvSpPr>
                <p:cNvPr id="324" name="Google Shape;324;p24"/>
                <p:cNvSpPr/>
                <p:nvPr/>
              </p:nvSpPr>
              <p:spPr>
                <a:xfrm rot="-1789476">
                  <a:off x="3457142" y="2572699"/>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2266237" y="3070650"/>
                  <a:ext cx="2130300" cy="936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24"/>
                <p:cNvSpPr txBox="1"/>
                <p:nvPr/>
              </p:nvSpPr>
              <p:spPr>
                <a:xfrm>
                  <a:off x="2317680" y="3108040"/>
                  <a:ext cx="2034600" cy="8523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rPr>
                    <a:t>- Create a shell script that accesses the Database and create a table for every year of events in our events directory.</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Create a shell script that upload all ~2500 csv files into the Database tables by year.</a:t>
                  </a:r>
                  <a:endParaRPr sz="800">
                    <a:solidFill>
                      <a:srgbClr val="FFFFFF"/>
                    </a:solidFill>
                    <a:latin typeface="Roboto"/>
                    <a:ea typeface="Roboto"/>
                    <a:cs typeface="Roboto"/>
                    <a:sym typeface="Roboto"/>
                  </a:endParaRPr>
                </a:p>
              </p:txBody>
            </p:sp>
            <p:sp>
              <p:nvSpPr>
                <p:cNvPr id="327" name="Google Shape;327;p24"/>
                <p:cNvSpPr/>
                <p:nvPr/>
              </p:nvSpPr>
              <p:spPr>
                <a:xfrm>
                  <a:off x="3495153" y="3005991"/>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4"/>
              <p:cNvGrpSpPr/>
              <p:nvPr/>
            </p:nvGrpSpPr>
            <p:grpSpPr>
              <a:xfrm>
                <a:off x="4744745" y="2617313"/>
                <a:ext cx="2645400" cy="1561025"/>
                <a:chOff x="4734195" y="2543425"/>
                <a:chExt cx="2645400" cy="1561025"/>
              </a:xfrm>
            </p:grpSpPr>
            <p:sp>
              <p:nvSpPr>
                <p:cNvPr id="329" name="Google Shape;329;p24"/>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txBox="1"/>
                <p:nvPr/>
              </p:nvSpPr>
              <p:spPr>
                <a:xfrm>
                  <a:off x="5234185" y="2737218"/>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ACLED</a:t>
                  </a:r>
                  <a:endParaRPr b="1" sz="800">
                    <a:latin typeface="Roboto"/>
                    <a:ea typeface="Roboto"/>
                    <a:cs typeface="Roboto"/>
                    <a:sym typeface="Roboto"/>
                  </a:endParaRPr>
                </a:p>
              </p:txBody>
            </p:sp>
            <p:sp>
              <p:nvSpPr>
                <p:cNvPr id="331" name="Google Shape;331;p24"/>
                <p:cNvSpPr/>
                <p:nvPr/>
              </p:nvSpPr>
              <p:spPr>
                <a:xfrm>
                  <a:off x="4734195" y="3070650"/>
                  <a:ext cx="2645400" cy="10338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2" name="Google Shape;332;p24"/>
                <p:cNvSpPr txBox="1"/>
                <p:nvPr/>
              </p:nvSpPr>
              <p:spPr>
                <a:xfrm>
                  <a:off x="4778464" y="3107850"/>
                  <a:ext cx="2565900" cy="956700"/>
                </a:xfrm>
                <a:prstGeom prst="rect">
                  <a:avLst/>
                </a:prstGeom>
                <a:solidFill>
                  <a:srgbClr val="F3F3F3"/>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t>- </a:t>
                  </a:r>
                  <a:r>
                    <a:rPr lang="en" sz="900"/>
                    <a:t>Upload all ACLED Data.</a:t>
                  </a:r>
                  <a:endParaRPr sz="900"/>
                </a:p>
                <a:p>
                  <a:pPr indent="0" lvl="0" marL="0" rtl="0" algn="just">
                    <a:lnSpc>
                      <a:spcPct val="115000"/>
                    </a:lnSpc>
                    <a:spcBef>
                      <a:spcPts val="0"/>
                    </a:spcBef>
                    <a:spcAft>
                      <a:spcPts val="0"/>
                    </a:spcAft>
                    <a:buNone/>
                  </a:pPr>
                  <a:r>
                    <a:rPr lang="en" sz="900"/>
                    <a:t>- </a:t>
                  </a:r>
                  <a:r>
                    <a:rPr lang="en" sz="900"/>
                    <a:t>Install Fuse in the Instance, access S3 bucket and download ACLED Data into instance.</a:t>
                  </a:r>
                  <a:endParaRPr sz="900"/>
                </a:p>
                <a:p>
                  <a:pPr indent="0" lvl="0" marL="0" rtl="0" algn="just">
                    <a:lnSpc>
                      <a:spcPct val="115000"/>
                    </a:lnSpc>
                    <a:spcBef>
                      <a:spcPts val="0"/>
                    </a:spcBef>
                    <a:spcAft>
                      <a:spcPts val="0"/>
                    </a:spcAft>
                    <a:buNone/>
                  </a:pPr>
                  <a:r>
                    <a:rPr lang="en" sz="900"/>
                    <a:t>- Create shell script that creates table in ACLED database to store all events.</a:t>
                  </a:r>
                  <a:endParaRPr sz="900"/>
                </a:p>
                <a:p>
                  <a:pPr indent="0" lvl="0" marL="0" rtl="0" algn="just">
                    <a:lnSpc>
                      <a:spcPct val="115000"/>
                    </a:lnSpc>
                    <a:spcBef>
                      <a:spcPts val="0"/>
                    </a:spcBef>
                    <a:spcAft>
                      <a:spcPts val="0"/>
                    </a:spcAft>
                    <a:buNone/>
                  </a:pPr>
                  <a:r>
                    <a:rPr lang="en" sz="900"/>
                    <a:t>- Create shell script to upload all ACLED data.</a:t>
                  </a:r>
                  <a:endParaRPr sz="900"/>
                </a:p>
              </p:txBody>
            </p:sp>
            <p:sp>
              <p:nvSpPr>
                <p:cNvPr id="333" name="Google Shape;333;p24"/>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4"/>
              <p:cNvSpPr/>
              <p:nvPr/>
            </p:nvSpPr>
            <p:spPr>
              <a:xfrm rot="-984884">
                <a:off x="1447098" y="2556505"/>
                <a:ext cx="1116820" cy="57901"/>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4"/>
              <p:cNvGrpSpPr/>
              <p:nvPr/>
            </p:nvGrpSpPr>
            <p:grpSpPr>
              <a:xfrm>
                <a:off x="1256013" y="1062940"/>
                <a:ext cx="2109000" cy="1479271"/>
                <a:chOff x="1245463" y="989052"/>
                <a:chExt cx="2109000" cy="1479271"/>
              </a:xfrm>
            </p:grpSpPr>
            <p:sp>
              <p:nvSpPr>
                <p:cNvPr id="336" name="Google Shape;336;p24"/>
                <p:cNvSpPr/>
                <p:nvPr/>
              </p:nvSpPr>
              <p:spPr>
                <a:xfrm>
                  <a:off x="1245463" y="989052"/>
                  <a:ext cx="2109000" cy="936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24"/>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GDELT</a:t>
                  </a:r>
                  <a:endParaRPr b="1" sz="800">
                    <a:latin typeface="Roboto"/>
                    <a:ea typeface="Roboto"/>
                    <a:cs typeface="Roboto"/>
                    <a:sym typeface="Roboto"/>
                  </a:endParaRPr>
                </a:p>
              </p:txBody>
            </p:sp>
            <p:sp>
              <p:nvSpPr>
                <p:cNvPr id="338" name="Google Shape;338;p24"/>
                <p:cNvSpPr/>
                <p:nvPr/>
              </p:nvSpPr>
              <p:spPr>
                <a:xfrm rot="10800000">
                  <a:off x="2453178" y="1920663"/>
                  <a:ext cx="90000" cy="67500"/>
                </a:xfrm>
                <a:prstGeom prst="triangle">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txBox="1"/>
                <p:nvPr/>
              </p:nvSpPr>
              <p:spPr>
                <a:xfrm>
                  <a:off x="1296906" y="1031065"/>
                  <a:ext cx="2013300" cy="852300"/>
                </a:xfrm>
                <a:prstGeom prst="rect">
                  <a:avLst/>
                </a:prstGeom>
                <a:solidFill>
                  <a:schemeClr val="dk1"/>
                </a:solid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800">
                      <a:solidFill>
                        <a:srgbClr val="FFFFFF"/>
                      </a:solidFill>
                    </a:rPr>
                    <a:t>- U</a:t>
                  </a:r>
                  <a:r>
                    <a:rPr lang="en" sz="800">
                      <a:solidFill>
                        <a:srgbClr val="FFFFFF"/>
                      </a:solidFill>
                    </a:rPr>
                    <a:t>ploads files starting in 2013 into Ubuntu Instance.</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Create a new directory to hold GDELT data.</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Download every zip file in the web directory. </a:t>
                  </a:r>
                  <a:endParaRPr sz="800">
                    <a:solidFill>
                      <a:srgbClr val="FFFFFF"/>
                    </a:solidFill>
                  </a:endParaRPr>
                </a:p>
                <a:p>
                  <a:pPr indent="0" lvl="0" marL="0" rtl="0" algn="just">
                    <a:lnSpc>
                      <a:spcPct val="150000"/>
                    </a:lnSpc>
                    <a:spcBef>
                      <a:spcPts val="0"/>
                    </a:spcBef>
                    <a:spcAft>
                      <a:spcPts val="0"/>
                    </a:spcAft>
                    <a:buNone/>
                  </a:pPr>
                  <a:r>
                    <a:rPr lang="en" sz="800">
                      <a:solidFill>
                        <a:srgbClr val="FFFFFF"/>
                      </a:solidFill>
                    </a:rPr>
                    <a:t>- Unzip every file and delete the original.</a:t>
                  </a:r>
                  <a:endParaRPr sz="800">
                    <a:solidFill>
                      <a:srgbClr val="FFFFFF"/>
                    </a:solidFill>
                  </a:endParaRPr>
                </a:p>
              </p:txBody>
            </p:sp>
            <p:sp>
              <p:nvSpPr>
                <p:cNvPr id="340" name="Google Shape;340;p24"/>
                <p:cNvSpPr/>
                <p:nvPr/>
              </p:nvSpPr>
              <p:spPr>
                <a:xfrm rot="-1789476">
                  <a:off x="2415143"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4"/>
              <p:cNvGrpSpPr/>
              <p:nvPr/>
            </p:nvGrpSpPr>
            <p:grpSpPr>
              <a:xfrm>
                <a:off x="5759748" y="1104953"/>
                <a:ext cx="1922700" cy="1437258"/>
                <a:chOff x="5770295" y="1031065"/>
                <a:chExt cx="1922700" cy="1437258"/>
              </a:xfrm>
            </p:grpSpPr>
            <p:sp>
              <p:nvSpPr>
                <p:cNvPr id="342" name="Google Shape;342;p24"/>
                <p:cNvSpPr/>
                <p:nvPr/>
              </p:nvSpPr>
              <p:spPr>
                <a:xfrm rot="-1789476">
                  <a:off x="6546711" y="2278597"/>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txBox="1"/>
                <p:nvPr/>
              </p:nvSpPr>
              <p:spPr>
                <a:xfrm>
                  <a:off x="6290835" y="1986923"/>
                  <a:ext cx="969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IAM Roles &amp; User</a:t>
                  </a:r>
                  <a:endParaRPr b="1" sz="800">
                    <a:latin typeface="Roboto"/>
                    <a:ea typeface="Roboto"/>
                    <a:cs typeface="Roboto"/>
                    <a:sym typeface="Roboto"/>
                  </a:endParaRPr>
                </a:p>
              </p:txBody>
            </p:sp>
            <p:sp>
              <p:nvSpPr>
                <p:cNvPr id="344" name="Google Shape;344;p24"/>
                <p:cNvSpPr/>
                <p:nvPr/>
              </p:nvSpPr>
              <p:spPr>
                <a:xfrm>
                  <a:off x="5770295" y="1031065"/>
                  <a:ext cx="1922700" cy="8940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5" name="Google Shape;345;p24"/>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txBox="1"/>
                <p:nvPr/>
              </p:nvSpPr>
              <p:spPr>
                <a:xfrm>
                  <a:off x="5814564" y="1063433"/>
                  <a:ext cx="1837500" cy="819600"/>
                </a:xfrm>
                <a:prstGeom prst="rect">
                  <a:avLst/>
                </a:prstGeom>
                <a:solidFill>
                  <a:schemeClr val="dk1"/>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FFFFFF"/>
                      </a:solidFill>
                    </a:rPr>
                    <a:t>- </a:t>
                  </a:r>
                  <a:r>
                    <a:rPr lang="en" sz="900">
                      <a:solidFill>
                        <a:srgbClr val="FFFFFF"/>
                      </a:solidFill>
                    </a:rPr>
                    <a:t>Create IAM roles for group member access.</a:t>
                  </a:r>
                  <a:endParaRPr sz="900">
                    <a:solidFill>
                      <a:srgbClr val="FFFFFF"/>
                    </a:solidFill>
                  </a:endParaRPr>
                </a:p>
                <a:p>
                  <a:pPr indent="0" lvl="0" marL="0" rtl="0" algn="just">
                    <a:lnSpc>
                      <a:spcPct val="115000"/>
                    </a:lnSpc>
                    <a:spcBef>
                      <a:spcPts val="0"/>
                    </a:spcBef>
                    <a:spcAft>
                      <a:spcPts val="0"/>
                    </a:spcAft>
                    <a:buNone/>
                  </a:pPr>
                  <a:r>
                    <a:rPr lang="en" sz="900">
                      <a:solidFill>
                        <a:srgbClr val="FFFFFF"/>
                      </a:solidFill>
                    </a:rPr>
                    <a:t>- </a:t>
                  </a:r>
                  <a:r>
                    <a:rPr lang="en" sz="900">
                      <a:solidFill>
                        <a:srgbClr val="FFFFFF"/>
                      </a:solidFill>
                    </a:rPr>
                    <a:t>Create user access to EC2 Instance.</a:t>
                  </a:r>
                  <a:endParaRPr sz="900">
                    <a:solidFill>
                      <a:srgbClr val="FFFFFF"/>
                    </a:solidFill>
                  </a:endParaRPr>
                </a:p>
                <a:p>
                  <a:pPr indent="0" lvl="0" marL="0" rtl="0" algn="just">
                    <a:lnSpc>
                      <a:spcPct val="115000"/>
                    </a:lnSpc>
                    <a:spcBef>
                      <a:spcPts val="0"/>
                    </a:spcBef>
                    <a:spcAft>
                      <a:spcPts val="0"/>
                    </a:spcAft>
                    <a:buNone/>
                  </a:pPr>
                  <a:r>
                    <a:rPr lang="en" sz="900">
                      <a:solidFill>
                        <a:srgbClr val="FFFFFF"/>
                      </a:solidFill>
                    </a:rPr>
                    <a:t>- Grant password authentication on EC2 Instance.</a:t>
                  </a:r>
                  <a:endParaRPr sz="900">
                    <a:solidFill>
                      <a:srgbClr val="FFFFFF"/>
                    </a:solidFill>
                  </a:endParaRPr>
                </a:p>
                <a:p>
                  <a:pPr indent="0" lvl="0" marL="0" rtl="0" algn="just">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grpSp>
            <p:nvGrpSpPr>
              <p:cNvPr id="347" name="Google Shape;347;p24"/>
              <p:cNvGrpSpPr/>
              <p:nvPr/>
            </p:nvGrpSpPr>
            <p:grpSpPr>
              <a:xfrm>
                <a:off x="3833516" y="1272133"/>
                <a:ext cx="1511700" cy="1270078"/>
                <a:chOff x="3822966" y="1198245"/>
                <a:chExt cx="1511700" cy="1270078"/>
              </a:xfrm>
            </p:grpSpPr>
            <p:sp>
              <p:nvSpPr>
                <p:cNvPr id="348" name="Google Shape;348;p24"/>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nvSpPr>
              <p:spPr>
                <a:xfrm>
                  <a:off x="4204644" y="1986923"/>
                  <a:ext cx="862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S3 Bucket</a:t>
                  </a:r>
                  <a:endParaRPr b="1" sz="800">
                    <a:latin typeface="Roboto"/>
                    <a:ea typeface="Roboto"/>
                    <a:cs typeface="Roboto"/>
                    <a:sym typeface="Roboto"/>
                  </a:endParaRPr>
                </a:p>
              </p:txBody>
            </p:sp>
            <p:sp>
              <p:nvSpPr>
                <p:cNvPr id="350" name="Google Shape;350;p24"/>
                <p:cNvSpPr/>
                <p:nvPr/>
              </p:nvSpPr>
              <p:spPr>
                <a:xfrm>
                  <a:off x="3822966" y="1198245"/>
                  <a:ext cx="1511700" cy="7269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24"/>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txBox="1"/>
                <p:nvPr/>
              </p:nvSpPr>
              <p:spPr>
                <a:xfrm>
                  <a:off x="3876646" y="1255154"/>
                  <a:ext cx="1410900" cy="628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800"/>
                    <a:t>- Create an S3 bucket to store ACLED Data.</a:t>
                  </a:r>
                  <a:endParaRPr sz="800">
                    <a:latin typeface="Roboto"/>
                    <a:ea typeface="Roboto"/>
                    <a:cs typeface="Roboto"/>
                    <a:sym typeface="Roboto"/>
                  </a:endParaRPr>
                </a:p>
              </p:txBody>
            </p:sp>
          </p:grpSp>
        </p:grpSp>
        <p:grpSp>
          <p:nvGrpSpPr>
            <p:cNvPr id="353" name="Google Shape;353;p24"/>
            <p:cNvGrpSpPr/>
            <p:nvPr/>
          </p:nvGrpSpPr>
          <p:grpSpPr>
            <a:xfrm>
              <a:off x="8034025" y="2762875"/>
              <a:ext cx="983100" cy="607800"/>
              <a:chOff x="7981175" y="2621625"/>
              <a:chExt cx="983100" cy="607800"/>
            </a:xfrm>
          </p:grpSpPr>
          <p:sp>
            <p:nvSpPr>
              <p:cNvPr id="354" name="Google Shape;354;p24"/>
              <p:cNvSpPr/>
              <p:nvPr/>
            </p:nvSpPr>
            <p:spPr>
              <a:xfrm>
                <a:off x="7981175" y="2621625"/>
                <a:ext cx="983100" cy="6078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p24"/>
              <p:cNvSpPr txBox="1"/>
              <p:nvPr/>
            </p:nvSpPr>
            <p:spPr>
              <a:xfrm>
                <a:off x="8048225" y="2693025"/>
                <a:ext cx="849000" cy="465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800"/>
                  <a:t>Programming and Analysis</a:t>
                </a:r>
                <a:endParaRPr sz="800">
                  <a:latin typeface="Roboto"/>
                  <a:ea typeface="Roboto"/>
                  <a:cs typeface="Roboto"/>
                  <a:sym typeface="Roboto"/>
                </a:endParaRPr>
              </a:p>
            </p:txBody>
          </p:sp>
        </p:grpSp>
        <p:sp>
          <p:nvSpPr>
            <p:cNvPr id="356" name="Google Shape;356;p24"/>
            <p:cNvSpPr/>
            <p:nvPr/>
          </p:nvSpPr>
          <p:spPr>
            <a:xfrm rot="-1788057">
              <a:off x="7754140" y="2971691"/>
              <a:ext cx="190145" cy="190145"/>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Part3. Project Implementation (contd.)</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363" name="Google Shape;363;p25"/>
          <p:cNvPicPr preferRelativeResize="0"/>
          <p:nvPr/>
        </p:nvPicPr>
        <p:blipFill>
          <a:blip r:embed="rId3">
            <a:alphaModFix/>
          </a:blip>
          <a:stretch>
            <a:fillRect/>
          </a:stretch>
        </p:blipFill>
        <p:spPr>
          <a:xfrm>
            <a:off x="1547075" y="410000"/>
            <a:ext cx="607800" cy="607800"/>
          </a:xfrm>
          <a:prstGeom prst="rect">
            <a:avLst/>
          </a:prstGeom>
          <a:noFill/>
          <a:ln>
            <a:noFill/>
          </a:ln>
        </p:spPr>
      </p:pic>
      <p:sp>
        <p:nvSpPr>
          <p:cNvPr id="364" name="Google Shape;364;p25"/>
          <p:cNvSpPr txBox="1"/>
          <p:nvPr/>
        </p:nvSpPr>
        <p:spPr>
          <a:xfrm>
            <a:off x="363675" y="1278075"/>
            <a:ext cx="8406300" cy="3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Github</a:t>
            </a:r>
            <a:endParaRPr sz="3000">
              <a:latin typeface="Roboto"/>
              <a:ea typeface="Roboto"/>
              <a:cs typeface="Roboto"/>
              <a:sym typeface="Roboto"/>
            </a:endParaRPr>
          </a:p>
          <a:p>
            <a:pPr indent="0" lvl="0" marL="0" rtl="0" algn="l">
              <a:spcBef>
                <a:spcPts val="0"/>
              </a:spcBef>
              <a:spcAft>
                <a:spcPts val="0"/>
              </a:spcAft>
              <a:buNone/>
            </a:pPr>
            <a:r>
              <a:rPr b="1" lang="en" sz="1800" u="sng">
                <a:solidFill>
                  <a:srgbClr val="1155CC"/>
                </a:solidFill>
                <a:hlinkClick r:id="rId4"/>
              </a:rPr>
              <a:t>https://github.com/thomaskeeley/CloudComputing</a:t>
            </a:r>
            <a:endParaRPr b="1" sz="1800">
              <a:solidFill>
                <a:srgbClr val="1155CC"/>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eferences</a:t>
            </a:r>
            <a:endParaRPr/>
          </a:p>
        </p:txBody>
      </p:sp>
      <p:sp>
        <p:nvSpPr>
          <p:cNvPr id="370" name="Google Shape;370;p26"/>
          <p:cNvSpPr txBox="1"/>
          <p:nvPr/>
        </p:nvSpPr>
        <p:spPr>
          <a:xfrm>
            <a:off x="311700" y="1182275"/>
            <a:ext cx="8281200" cy="3558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u="sng">
                <a:solidFill>
                  <a:srgbClr val="1155CC"/>
                </a:solidFill>
                <a:hlinkClick r:id="rId3"/>
              </a:rPr>
              <a:t>https://aws.amazon.com/products/databases/</a:t>
            </a:r>
            <a:endParaRPr/>
          </a:p>
          <a:p>
            <a:pPr indent="-298450" lvl="0" marL="457200" rtl="0" algn="l">
              <a:lnSpc>
                <a:spcPct val="150000"/>
              </a:lnSpc>
              <a:spcBef>
                <a:spcPts val="0"/>
              </a:spcBef>
              <a:spcAft>
                <a:spcPts val="0"/>
              </a:spcAft>
              <a:buSzPts val="1100"/>
              <a:buChar char="●"/>
            </a:pPr>
            <a:r>
              <a:rPr lang="en" sz="1100" u="sng">
                <a:solidFill>
                  <a:srgbClr val="1155CC"/>
                </a:solidFill>
                <a:hlinkClick r:id="rId4"/>
              </a:rPr>
              <a:t>https://aws.amazon.com/govcloud-us/details/</a:t>
            </a:r>
            <a:endParaRPr/>
          </a:p>
          <a:p>
            <a:pPr indent="-298450" lvl="0" marL="457200" rtl="0" algn="l">
              <a:lnSpc>
                <a:spcPct val="150000"/>
              </a:lnSpc>
              <a:spcBef>
                <a:spcPts val="0"/>
              </a:spcBef>
              <a:spcAft>
                <a:spcPts val="0"/>
              </a:spcAft>
              <a:buSzPts val="1100"/>
              <a:buChar char="●"/>
            </a:pPr>
            <a:r>
              <a:rPr lang="en" sz="1100" u="sng">
                <a:solidFill>
                  <a:srgbClr val="1155CC"/>
                </a:solidFill>
                <a:hlinkClick r:id="rId5"/>
              </a:rPr>
              <a:t>https://acleddata.com/curated-data-files/</a:t>
            </a:r>
            <a:endParaRPr/>
          </a:p>
          <a:p>
            <a:pPr indent="-298450" lvl="0" marL="457200" rtl="0" algn="l">
              <a:lnSpc>
                <a:spcPct val="150000"/>
              </a:lnSpc>
              <a:spcBef>
                <a:spcPts val="0"/>
              </a:spcBef>
              <a:spcAft>
                <a:spcPts val="0"/>
              </a:spcAft>
              <a:buSzPts val="1100"/>
              <a:buChar char="●"/>
            </a:pPr>
            <a:r>
              <a:rPr lang="en" sz="1100" u="sng">
                <a:solidFill>
                  <a:srgbClr val="1155CC"/>
                </a:solidFill>
                <a:hlinkClick r:id="rId6"/>
              </a:rPr>
              <a:t>http://data.gdeltproject.org/events/index.html</a:t>
            </a:r>
            <a:endParaRPr/>
          </a:p>
          <a:p>
            <a:pPr indent="-298450" lvl="0" marL="457200" rtl="0" algn="l">
              <a:lnSpc>
                <a:spcPct val="150000"/>
              </a:lnSpc>
              <a:spcBef>
                <a:spcPts val="0"/>
              </a:spcBef>
              <a:spcAft>
                <a:spcPts val="0"/>
              </a:spcAft>
              <a:buSzPts val="1100"/>
              <a:buChar char="●"/>
            </a:pPr>
            <a:r>
              <a:rPr lang="en" sz="1100" u="sng">
                <a:solidFill>
                  <a:srgbClr val="1155CC"/>
                </a:solidFill>
                <a:hlinkClick r:id="rId7"/>
              </a:rPr>
              <a:t>https://www.acleddata.com/wp-content/uploads/dlm_uploads/2017/10/API-User-Guide.pdf</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8"/>
              </a:rPr>
              <a:t>https://aws.amazon.com/blogs/database/building-a-modern-application-with-purpose-built-aws-databases/</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9"/>
              </a:rPr>
              <a:t>https://aws.amazon.com/getting-started/tutorials/create-connect-postgresql-db/</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0"/>
              </a:rPr>
              <a:t>https://github.com/keplergl/kepler.gl/blob/master/docs/keplergl-jupyter/user-guide.md</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1"/>
              </a:rPr>
              <a:t>https://spatial.blog.ryerson.ca/2019/11/18/create-quick-dashboard-with-kepler-gl-and-jupyter-notebook/</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2"/>
              </a:rPr>
              <a:t>https://aws.amazon.com/blogs/database/query-your-aws-database-from-your-serverless-application/</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3"/>
              </a:rPr>
              <a:t>https://aws.amazon.com/big-data/datalakes-and-analytics/</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4"/>
              </a:rPr>
              <a:t>https://aws.amazon.com/lake-formation/</a:t>
            </a:r>
            <a:endParaRPr sz="1100"/>
          </a:p>
          <a:p>
            <a:pPr indent="-298450" lvl="0" marL="457200" rtl="0" algn="l">
              <a:lnSpc>
                <a:spcPct val="150000"/>
              </a:lnSpc>
              <a:spcBef>
                <a:spcPts val="0"/>
              </a:spcBef>
              <a:spcAft>
                <a:spcPts val="0"/>
              </a:spcAft>
              <a:buSzPts val="1100"/>
              <a:buChar char="●"/>
            </a:pPr>
            <a:r>
              <a:rPr lang="en" sz="1100" u="sng">
                <a:solidFill>
                  <a:srgbClr val="1155CC"/>
                </a:solidFill>
                <a:hlinkClick r:id="rId15"/>
              </a:rPr>
              <a:t>https://aws.amazon.com/solutions/data-lake-solution/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311700" y="637650"/>
            <a:ext cx="8458200" cy="386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THANK YOU!</a:t>
            </a:r>
            <a:endParaRPr sz="5200"/>
          </a:p>
          <a:p>
            <a:pPr indent="0" lvl="0" marL="0" rtl="0" algn="ctr">
              <a:spcBef>
                <a:spcPts val="0"/>
              </a:spcBef>
              <a:spcAft>
                <a:spcPts val="0"/>
              </a:spcAft>
              <a:buNone/>
            </a:pPr>
            <a:r>
              <a:t/>
            </a:r>
            <a:endParaRPr sz="5200"/>
          </a:p>
          <a:p>
            <a:pPr indent="0" lvl="0" marL="0" rtl="0" algn="ctr">
              <a:spcBef>
                <a:spcPts val="0"/>
              </a:spcBef>
              <a:spcAft>
                <a:spcPts val="0"/>
              </a:spcAft>
              <a:buNone/>
            </a:pPr>
            <a:r>
              <a:rPr lang="en" sz="5200"/>
              <a:t>QUESTIONS?</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2" name="Google Shape;92;p14"/>
          <p:cNvSpPr txBox="1"/>
          <p:nvPr>
            <p:ph type="title"/>
          </p:nvPr>
        </p:nvSpPr>
        <p:spPr>
          <a:xfrm>
            <a:off x="311700" y="1059875"/>
            <a:ext cx="8520600" cy="3823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2100"/>
              </a:spcBef>
              <a:spcAft>
                <a:spcPts val="0"/>
              </a:spcAft>
              <a:buClr>
                <a:srgbClr val="000000"/>
              </a:buClr>
              <a:buSzPts val="1600"/>
              <a:buFont typeface="Arial"/>
              <a:buChar char="●"/>
            </a:pPr>
            <a:r>
              <a:rPr b="1" lang="en" sz="1600">
                <a:solidFill>
                  <a:srgbClr val="000000"/>
                </a:solidFill>
                <a:latin typeface="Arial"/>
                <a:ea typeface="Arial"/>
                <a:cs typeface="Arial"/>
                <a:sym typeface="Arial"/>
              </a:rPr>
              <a:t>Part1. Project Definition</a:t>
            </a:r>
            <a:r>
              <a:rPr b="1" lang="en" sz="1600">
                <a:solidFill>
                  <a:srgbClr val="000000"/>
                </a:solidFill>
                <a:latin typeface="Arial"/>
                <a:ea typeface="Arial"/>
                <a:cs typeface="Arial"/>
                <a:sym typeface="Arial"/>
              </a:rPr>
              <a:t> </a:t>
            </a:r>
            <a:endParaRPr b="1"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Scope of the project</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Data sources (ACLED, GDELT)</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Data flow</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Features that will be implemented</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Expected outcomes</a:t>
            </a:r>
            <a:endParaRPr sz="14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Part2. Project Architecture</a:t>
            </a:r>
            <a:endParaRPr b="1"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Logical architecture of the project indicating AWS cloud services</a:t>
            </a:r>
            <a:endParaRPr sz="14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Part3. Project Implementation</a:t>
            </a:r>
            <a:endParaRPr b="1" sz="16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Cloud services in action</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Inputs and outputs consumed and produced, respectively</a:t>
            </a:r>
            <a:endParaRPr sz="1400">
              <a:solidFill>
                <a:srgbClr val="000000"/>
              </a:solidFill>
              <a:latin typeface="Arial"/>
              <a:ea typeface="Arial"/>
              <a:cs typeface="Arial"/>
              <a:sym typeface="Arial"/>
            </a:endParaRPr>
          </a:p>
          <a:p>
            <a:pPr indent="0" lvl="0" marL="0" rtl="0" algn="l">
              <a:spcBef>
                <a:spcPts val="210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Part1. </a:t>
            </a:r>
            <a:r>
              <a:rPr lang="en"/>
              <a:t>Scope of the Project </a:t>
            </a:r>
            <a:endParaRPr/>
          </a:p>
          <a:p>
            <a:pPr indent="0" lvl="0" marL="0" rtl="0" algn="l">
              <a:spcBef>
                <a:spcPts val="0"/>
              </a:spcBef>
              <a:spcAft>
                <a:spcPts val="0"/>
              </a:spcAft>
              <a:buNone/>
            </a:pPr>
            <a:r>
              <a:t/>
            </a:r>
            <a:endParaRPr/>
          </a:p>
        </p:txBody>
      </p:sp>
      <p:sp>
        <p:nvSpPr>
          <p:cNvPr id="98" name="Google Shape;98;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Scope</a:t>
            </a:r>
            <a:endParaRPr>
              <a:solidFill>
                <a:schemeClr val="lt1"/>
              </a:solidFill>
            </a:endParaRPr>
          </a:p>
        </p:txBody>
      </p:sp>
      <p:sp>
        <p:nvSpPr>
          <p:cNvPr id="100" name="Google Shape;100;p15"/>
          <p:cNvSpPr txBox="1"/>
          <p:nvPr>
            <p:ph idx="4294967295" type="body"/>
          </p:nvPr>
        </p:nvSpPr>
        <p:spPr>
          <a:xfrm>
            <a:off x="432350" y="2070575"/>
            <a:ext cx="24693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Global Event Data</a:t>
            </a:r>
            <a:endParaRPr sz="1400"/>
          </a:p>
          <a:p>
            <a:pPr indent="-317500" lvl="0" marL="457200" rtl="0" algn="l">
              <a:spcBef>
                <a:spcPts val="800"/>
              </a:spcBef>
              <a:spcAft>
                <a:spcPts val="0"/>
              </a:spcAft>
              <a:buSzPts val="1400"/>
              <a:buChar char="●"/>
            </a:pPr>
            <a:r>
              <a:rPr lang="en" sz="1400"/>
              <a:t>Abundant resources available as Open Source</a:t>
            </a:r>
            <a:endParaRPr sz="1600"/>
          </a:p>
          <a:p>
            <a:pPr indent="-317500" lvl="0" marL="457200" rtl="0" algn="l">
              <a:spcBef>
                <a:spcPts val="0"/>
              </a:spcBef>
              <a:spcAft>
                <a:spcPts val="0"/>
              </a:spcAft>
              <a:buSzPts val="1400"/>
              <a:buChar char="●"/>
            </a:pPr>
            <a:r>
              <a:rPr lang="en" sz="1400">
                <a:solidFill>
                  <a:srgbClr val="000000"/>
                </a:solidFill>
              </a:rPr>
              <a:t>Particular interest in accessing data that can describe an event with geographic precision</a:t>
            </a:r>
            <a:endParaRPr b="1" sz="1600"/>
          </a:p>
        </p:txBody>
      </p:sp>
      <p:sp>
        <p:nvSpPr>
          <p:cNvPr id="101" name="Google Shape;101;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endParaRPr>
              <a:solidFill>
                <a:schemeClr val="lt1"/>
              </a:solidFill>
            </a:endParaRPr>
          </a:p>
        </p:txBody>
      </p:sp>
      <p:sp>
        <p:nvSpPr>
          <p:cNvPr id="103" name="Google Shape;103;p15"/>
          <p:cNvSpPr txBox="1"/>
          <p:nvPr>
            <p:ph idx="4294967295" type="body"/>
          </p:nvPr>
        </p:nvSpPr>
        <p:spPr>
          <a:xfrm>
            <a:off x="3124050" y="2070575"/>
            <a:ext cx="24693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Accessibility</a:t>
            </a:r>
            <a:endParaRPr sz="1400"/>
          </a:p>
          <a:p>
            <a:pPr indent="-317500" lvl="0" marL="457200" rtl="0" algn="l">
              <a:spcBef>
                <a:spcPts val="800"/>
              </a:spcBef>
              <a:spcAft>
                <a:spcPts val="0"/>
              </a:spcAft>
              <a:buSzPts val="1400"/>
              <a:buChar char="●"/>
            </a:pPr>
            <a:r>
              <a:rPr lang="en" sz="1400"/>
              <a:t>Open Source data not as easily accessible in classified environment</a:t>
            </a:r>
            <a:endParaRPr sz="1600"/>
          </a:p>
          <a:p>
            <a:pPr indent="-317500" lvl="0" marL="457200" rtl="0" algn="l">
              <a:spcBef>
                <a:spcPts val="0"/>
              </a:spcBef>
              <a:spcAft>
                <a:spcPts val="0"/>
              </a:spcAft>
              <a:buSzPts val="1400"/>
              <a:buChar char="●"/>
            </a:pPr>
            <a:r>
              <a:rPr lang="en" sz="1400"/>
              <a:t>Voluminous geo-event data should be securely available to enhance intelligence gathering</a:t>
            </a:r>
            <a:endParaRPr sz="1600"/>
          </a:p>
        </p:txBody>
      </p:sp>
      <p:sp>
        <p:nvSpPr>
          <p:cNvPr id="104" name="Google Shape;104;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Response</a:t>
            </a:r>
            <a:endParaRPr>
              <a:solidFill>
                <a:schemeClr val="lt1"/>
              </a:solidFill>
            </a:endParaRPr>
          </a:p>
        </p:txBody>
      </p:sp>
      <p:sp>
        <p:nvSpPr>
          <p:cNvPr id="106" name="Google Shape;106;p15"/>
          <p:cNvSpPr txBox="1"/>
          <p:nvPr>
            <p:ph idx="4294967295" type="body"/>
          </p:nvPr>
        </p:nvSpPr>
        <p:spPr>
          <a:xfrm>
            <a:off x="5965325" y="2070575"/>
            <a:ext cx="2760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 Availability</a:t>
            </a:r>
            <a:endParaRPr b="1" sz="1600"/>
          </a:p>
          <a:p>
            <a:pPr indent="-317500" lvl="0" marL="457200" rtl="0" algn="l">
              <a:spcBef>
                <a:spcPts val="800"/>
              </a:spcBef>
              <a:spcAft>
                <a:spcPts val="0"/>
              </a:spcAft>
              <a:buSzPts val="1400"/>
              <a:buChar char="●"/>
            </a:pPr>
            <a:r>
              <a:rPr lang="en" sz="1400"/>
              <a:t>Collect/collate </a:t>
            </a:r>
            <a:r>
              <a:rPr lang="en" sz="1400"/>
              <a:t>multiple</a:t>
            </a:r>
            <a:r>
              <a:rPr lang="en" sz="1400"/>
              <a:t> Geospatial datasets </a:t>
            </a:r>
            <a:endParaRPr sz="1400"/>
          </a:p>
          <a:p>
            <a:pPr indent="-317500" lvl="0" marL="457200" rtl="0" algn="l">
              <a:spcBef>
                <a:spcPts val="0"/>
              </a:spcBef>
              <a:spcAft>
                <a:spcPts val="0"/>
              </a:spcAft>
              <a:buSzPts val="1400"/>
              <a:buChar char="●"/>
            </a:pPr>
            <a:r>
              <a:rPr lang="en" sz="1400"/>
              <a:t>Store in private database</a:t>
            </a:r>
            <a:endParaRPr sz="1400"/>
          </a:p>
          <a:p>
            <a:pPr indent="-317500" lvl="0" marL="457200" rtl="0" algn="l">
              <a:spcBef>
                <a:spcPts val="0"/>
              </a:spcBef>
              <a:spcAft>
                <a:spcPts val="0"/>
              </a:spcAft>
              <a:buSzPts val="1400"/>
              <a:buChar char="●"/>
            </a:pPr>
            <a:r>
              <a:rPr lang="en" sz="1400"/>
              <a:t>Data to be controlled and accessed within classified environment</a:t>
            </a:r>
            <a:endParaRPr sz="1400"/>
          </a:p>
          <a:p>
            <a:pPr indent="-317500" lvl="0" marL="457200" rtl="0" algn="l">
              <a:spcBef>
                <a:spcPts val="0"/>
              </a:spcBef>
              <a:spcAft>
                <a:spcPts val="0"/>
              </a:spcAft>
              <a:buSzPts val="1400"/>
              <a:buChar char="●"/>
            </a:pPr>
            <a:r>
              <a:rPr lang="en" sz="1400"/>
              <a:t>Query and export</a:t>
            </a:r>
            <a:endParaRPr sz="1400"/>
          </a:p>
        </p:txBody>
      </p:sp>
      <p:pic>
        <p:nvPicPr>
          <p:cNvPr id="107" name="Google Shape;107;p15"/>
          <p:cNvPicPr preferRelativeResize="0"/>
          <p:nvPr/>
        </p:nvPicPr>
        <p:blipFill>
          <a:blip r:embed="rId3">
            <a:alphaModFix/>
          </a:blip>
          <a:stretch>
            <a:fillRect/>
          </a:stretch>
        </p:blipFill>
        <p:spPr>
          <a:xfrm>
            <a:off x="5013200" y="410000"/>
            <a:ext cx="794652" cy="60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grpSp>
        <p:nvGrpSpPr>
          <p:cNvPr id="113" name="Google Shape;113;p16"/>
          <p:cNvGrpSpPr/>
          <p:nvPr/>
        </p:nvGrpSpPr>
        <p:grpSpPr>
          <a:xfrm>
            <a:off x="311658" y="1198928"/>
            <a:ext cx="4031719" cy="3702694"/>
            <a:chOff x="431925" y="1304875"/>
            <a:chExt cx="2628925" cy="3416400"/>
          </a:xfrm>
        </p:grpSpPr>
        <p:sp>
          <p:nvSpPr>
            <p:cNvPr id="114" name="Google Shape;114;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1" type="body"/>
          </p:nvPr>
        </p:nvSpPr>
        <p:spPr>
          <a:xfrm>
            <a:off x="5683563" y="119892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Format</a:t>
            </a:r>
            <a:endParaRPr>
              <a:solidFill>
                <a:schemeClr val="lt1"/>
              </a:solidFill>
            </a:endParaRPr>
          </a:p>
        </p:txBody>
      </p:sp>
      <p:sp>
        <p:nvSpPr>
          <p:cNvPr id="117" name="Google Shape;117;p16"/>
          <p:cNvSpPr txBox="1"/>
          <p:nvPr>
            <p:ph idx="1" type="body"/>
          </p:nvPr>
        </p:nvSpPr>
        <p:spPr>
          <a:xfrm>
            <a:off x="311700" y="1652875"/>
            <a:ext cx="4031700" cy="32487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lang="en" sz="1300">
                <a:solidFill>
                  <a:srgbClr val="000000"/>
                </a:solidFill>
              </a:rPr>
              <a:t>The Armed Conflict Location &amp; Event Data Project </a:t>
            </a:r>
            <a:endParaRPr sz="1300">
              <a:solidFill>
                <a:srgbClr val="000000"/>
              </a:solidFill>
            </a:endParaRPr>
          </a:p>
          <a:p>
            <a:pPr indent="-311150" lvl="0" marL="457200" marR="0" rtl="0" algn="l">
              <a:lnSpc>
                <a:spcPct val="115000"/>
              </a:lnSpc>
              <a:spcBef>
                <a:spcPts val="2100"/>
              </a:spcBef>
              <a:spcAft>
                <a:spcPts val="0"/>
              </a:spcAft>
              <a:buClr>
                <a:srgbClr val="000000"/>
              </a:buClr>
              <a:buSzPts val="1300"/>
              <a:buChar char="●"/>
            </a:pPr>
            <a:r>
              <a:rPr lang="en" sz="1300">
                <a:solidFill>
                  <a:srgbClr val="000000"/>
                </a:solidFill>
              </a:rPr>
              <a:t>ACLED includes data from 1997 to the present</a:t>
            </a:r>
            <a:endParaRPr sz="1300">
              <a:solidFill>
                <a:srgbClr val="000000"/>
              </a:solidFill>
            </a:endParaRPr>
          </a:p>
          <a:p>
            <a:pPr indent="-311150" lvl="0" marL="457200" marR="0" rtl="0" algn="l">
              <a:lnSpc>
                <a:spcPct val="115000"/>
              </a:lnSpc>
              <a:spcBef>
                <a:spcPts val="0"/>
              </a:spcBef>
              <a:spcAft>
                <a:spcPts val="0"/>
              </a:spcAft>
              <a:buClr>
                <a:srgbClr val="000000"/>
              </a:buClr>
              <a:buSzPts val="1300"/>
              <a:buChar char="●"/>
            </a:pPr>
            <a:r>
              <a:rPr lang="en" sz="1300">
                <a:solidFill>
                  <a:srgbClr val="000000"/>
                </a:solidFill>
              </a:rPr>
              <a:t>Monitors political violence and protest in the developing world </a:t>
            </a:r>
            <a:endParaRPr sz="1300">
              <a:solidFill>
                <a:srgbClr val="000000"/>
              </a:solidFill>
            </a:endParaRPr>
          </a:p>
          <a:p>
            <a:pPr indent="-311150" lvl="0" marL="457200" marR="0" rtl="0" algn="l">
              <a:lnSpc>
                <a:spcPct val="115000"/>
              </a:lnSpc>
              <a:spcBef>
                <a:spcPts val="0"/>
              </a:spcBef>
              <a:spcAft>
                <a:spcPts val="0"/>
              </a:spcAft>
              <a:buClr>
                <a:srgbClr val="000000"/>
              </a:buClr>
              <a:buSzPts val="1300"/>
              <a:buChar char="●"/>
            </a:pPr>
            <a:r>
              <a:rPr lang="en" sz="1300">
                <a:solidFill>
                  <a:srgbClr val="000000"/>
                </a:solidFill>
              </a:rPr>
              <a:t>Captures types of events, dates and locations of political violence, Actors , the groups involved, reported fatalities</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ACLED Data Source Link: </a:t>
            </a:r>
            <a:r>
              <a:rPr lang="en" sz="1300">
                <a:solidFill>
                  <a:srgbClr val="000000"/>
                </a:solidFill>
                <a:uFill>
                  <a:noFill/>
                </a:uFill>
                <a:hlinkClick r:id="rId3"/>
              </a:rPr>
              <a:t>https://www.acleddata.com</a:t>
            </a:r>
            <a:endParaRPr sz="1300">
              <a:solidFill>
                <a:srgbClr val="000000"/>
              </a:solidFill>
            </a:endParaRPr>
          </a:p>
          <a:p>
            <a:pPr indent="0" lvl="0" marL="0" marR="0" rtl="0" algn="l">
              <a:lnSpc>
                <a:spcPct val="115000"/>
              </a:lnSpc>
              <a:spcBef>
                <a:spcPts val="2100"/>
              </a:spcBef>
              <a:spcAft>
                <a:spcPts val="2100"/>
              </a:spcAft>
              <a:buNone/>
            </a:pPr>
            <a:r>
              <a:t/>
            </a:r>
            <a:endParaRPr>
              <a:solidFill>
                <a:srgbClr val="000000"/>
              </a:solidFill>
            </a:endParaRPr>
          </a:p>
        </p:txBody>
      </p:sp>
      <p:grpSp>
        <p:nvGrpSpPr>
          <p:cNvPr id="118" name="Google Shape;118;p16"/>
          <p:cNvGrpSpPr/>
          <p:nvPr/>
        </p:nvGrpSpPr>
        <p:grpSpPr>
          <a:xfrm>
            <a:off x="4686358" y="1198919"/>
            <a:ext cx="4146040" cy="3702694"/>
            <a:chOff x="3587781" y="1164259"/>
            <a:chExt cx="2628901" cy="3416400"/>
          </a:xfrm>
        </p:grpSpPr>
        <p:sp>
          <p:nvSpPr>
            <p:cNvPr id="119" name="Google Shape;119;p16"/>
            <p:cNvSpPr txBox="1"/>
            <p:nvPr/>
          </p:nvSpPr>
          <p:spPr>
            <a:xfrm>
              <a:off x="3587782" y="1164259"/>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587781" y="1164259"/>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txBox="1"/>
          <p:nvPr/>
        </p:nvSpPr>
        <p:spPr>
          <a:xfrm>
            <a:off x="426025" y="1257300"/>
            <a:ext cx="3574500" cy="4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ACLED Dataset</a:t>
            </a:r>
            <a:endParaRPr b="1" sz="1600">
              <a:solidFill>
                <a:srgbClr val="FFFFFF"/>
              </a:solidFill>
              <a:latin typeface="Roboto"/>
              <a:ea typeface="Roboto"/>
              <a:cs typeface="Roboto"/>
              <a:sym typeface="Roboto"/>
            </a:endParaRPr>
          </a:p>
          <a:p>
            <a:pPr indent="0" lvl="0" marL="0" rtl="0" algn="l">
              <a:spcBef>
                <a:spcPts val="800"/>
              </a:spcBef>
              <a:spcAft>
                <a:spcPts val="0"/>
              </a:spcAft>
              <a:buNone/>
            </a:pPr>
            <a:r>
              <a:t/>
            </a:r>
            <a:endParaRPr>
              <a:latin typeface="Roboto"/>
              <a:ea typeface="Roboto"/>
              <a:cs typeface="Roboto"/>
              <a:sym typeface="Roboto"/>
            </a:endParaRPr>
          </a:p>
        </p:txBody>
      </p:sp>
      <p:sp>
        <p:nvSpPr>
          <p:cNvPr id="122" name="Google Shape;122;p16"/>
          <p:cNvSpPr txBox="1"/>
          <p:nvPr/>
        </p:nvSpPr>
        <p:spPr>
          <a:xfrm>
            <a:off x="5143575" y="1228175"/>
            <a:ext cx="3574500" cy="4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GDELT Dataset</a:t>
            </a:r>
            <a:endParaRPr sz="1300">
              <a:solidFill>
                <a:srgbClr val="222222"/>
              </a:solidFill>
              <a:highlight>
                <a:schemeClr val="lt1"/>
              </a:highlight>
              <a:latin typeface="Roboto"/>
              <a:ea typeface="Roboto"/>
              <a:cs typeface="Roboto"/>
              <a:sym typeface="Roboto"/>
            </a:endParaRPr>
          </a:p>
          <a:p>
            <a:pPr indent="0" lvl="0" marL="0" rtl="0" algn="ctr">
              <a:lnSpc>
                <a:spcPct val="115000"/>
              </a:lnSpc>
              <a:spcBef>
                <a:spcPts val="800"/>
              </a:spcBef>
              <a:spcAft>
                <a:spcPts val="0"/>
              </a:spcAft>
              <a:buNone/>
            </a:pPr>
            <a:r>
              <a:t/>
            </a:r>
            <a:endParaRPr b="1" sz="1600">
              <a:solidFill>
                <a:srgbClr val="FFFFFF"/>
              </a:solidFill>
              <a:latin typeface="Roboto"/>
              <a:ea typeface="Roboto"/>
              <a:cs typeface="Roboto"/>
              <a:sym typeface="Roboto"/>
            </a:endParaRPr>
          </a:p>
          <a:p>
            <a:pPr indent="0" lvl="0" marL="0" rtl="0" algn="l">
              <a:spcBef>
                <a:spcPts val="800"/>
              </a:spcBef>
              <a:spcAft>
                <a:spcPts val="0"/>
              </a:spcAft>
              <a:buNone/>
            </a:pPr>
            <a:r>
              <a:t/>
            </a:r>
            <a:endParaRPr>
              <a:latin typeface="Roboto"/>
              <a:ea typeface="Roboto"/>
              <a:cs typeface="Roboto"/>
              <a:sym typeface="Roboto"/>
            </a:endParaRPr>
          </a:p>
        </p:txBody>
      </p:sp>
      <p:sp>
        <p:nvSpPr>
          <p:cNvPr id="123" name="Google Shape;123;p16"/>
          <p:cNvSpPr txBox="1"/>
          <p:nvPr>
            <p:ph idx="1" type="body"/>
          </p:nvPr>
        </p:nvSpPr>
        <p:spPr>
          <a:xfrm>
            <a:off x="4686325" y="1631075"/>
            <a:ext cx="4146000" cy="32487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rPr lang="en" sz="1300">
                <a:solidFill>
                  <a:srgbClr val="222222"/>
                </a:solidFill>
                <a:highlight>
                  <a:schemeClr val="lt1"/>
                </a:highlight>
              </a:rPr>
              <a:t>The Global Database of Events, Language, and Tone</a:t>
            </a:r>
            <a:endParaRPr sz="1300">
              <a:solidFill>
                <a:srgbClr val="000000"/>
              </a:solidFill>
            </a:endParaRPr>
          </a:p>
          <a:p>
            <a:pPr indent="-311150" lvl="0" marL="457200" marR="0" rtl="0" algn="l">
              <a:lnSpc>
                <a:spcPct val="115000"/>
              </a:lnSpc>
              <a:spcBef>
                <a:spcPts val="2100"/>
              </a:spcBef>
              <a:spcAft>
                <a:spcPts val="0"/>
              </a:spcAft>
              <a:buClr>
                <a:srgbClr val="000000"/>
              </a:buClr>
              <a:buSzPts val="1300"/>
              <a:buChar char="●"/>
            </a:pPr>
            <a:r>
              <a:rPr lang="en" sz="1300">
                <a:solidFill>
                  <a:srgbClr val="000000"/>
                </a:solidFill>
              </a:rPr>
              <a:t>GDELT includes data from 1979 to the present</a:t>
            </a:r>
            <a:endParaRPr sz="1300">
              <a:solidFill>
                <a:srgbClr val="000000"/>
              </a:solidFill>
            </a:endParaRPr>
          </a:p>
          <a:p>
            <a:pPr indent="-311150" lvl="0" marL="457200" marR="0" rtl="0" algn="l">
              <a:lnSpc>
                <a:spcPct val="115000"/>
              </a:lnSpc>
              <a:spcBef>
                <a:spcPts val="0"/>
              </a:spcBef>
              <a:spcAft>
                <a:spcPts val="0"/>
              </a:spcAft>
              <a:buClr>
                <a:srgbClr val="000000"/>
              </a:buClr>
              <a:buSzPts val="1300"/>
              <a:buChar char="●"/>
            </a:pPr>
            <a:r>
              <a:rPr lang="en" sz="1300">
                <a:solidFill>
                  <a:srgbClr val="000000"/>
                </a:solidFill>
              </a:rPr>
              <a:t>Monitors the world's broadcast, print, and web news from nearly every country</a:t>
            </a:r>
            <a:endParaRPr sz="1300">
              <a:solidFill>
                <a:srgbClr val="000000"/>
              </a:solidFill>
            </a:endParaRPr>
          </a:p>
          <a:p>
            <a:pPr indent="-311150" lvl="0" marL="457200" marR="0" rtl="0" algn="l">
              <a:lnSpc>
                <a:spcPct val="115000"/>
              </a:lnSpc>
              <a:spcBef>
                <a:spcPts val="0"/>
              </a:spcBef>
              <a:spcAft>
                <a:spcPts val="0"/>
              </a:spcAft>
              <a:buClr>
                <a:srgbClr val="000000"/>
              </a:buClr>
              <a:buSzPts val="1300"/>
              <a:buChar char="●"/>
            </a:pPr>
            <a:r>
              <a:rPr lang="en" sz="1300">
                <a:solidFill>
                  <a:srgbClr val="000000"/>
                </a:solidFill>
              </a:rPr>
              <a:t>Captures what's happening around the world, what its context is and who's involved, and how the world is feeling about it</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GDELT Data Source Link: https://www.gdeltproject.org</a:t>
            </a:r>
            <a:endParaRPr sz="1300">
              <a:solidFill>
                <a:srgbClr val="000000"/>
              </a:solidFill>
            </a:endParaRPr>
          </a:p>
          <a:p>
            <a:pPr indent="0" lvl="0" marL="0" marR="0" rtl="0" algn="l">
              <a:lnSpc>
                <a:spcPct val="115000"/>
              </a:lnSpc>
              <a:spcBef>
                <a:spcPts val="2100"/>
              </a:spcBef>
              <a:spcAft>
                <a:spcPts val="2100"/>
              </a:spcAft>
              <a:buNone/>
            </a:pPr>
            <a:r>
              <a:t/>
            </a:r>
            <a:endParaRPr>
              <a:solidFill>
                <a:srgbClr val="000000"/>
              </a:solidFill>
            </a:endParaRPr>
          </a:p>
        </p:txBody>
      </p:sp>
      <p:pic>
        <p:nvPicPr>
          <p:cNvPr id="124" name="Google Shape;124;p16"/>
          <p:cNvPicPr preferRelativeResize="0"/>
          <p:nvPr/>
        </p:nvPicPr>
        <p:blipFill>
          <a:blip r:embed="rId4">
            <a:alphaModFix/>
          </a:blip>
          <a:stretch>
            <a:fillRect/>
          </a:stretch>
        </p:blipFill>
        <p:spPr>
          <a:xfrm>
            <a:off x="1799375" y="483200"/>
            <a:ext cx="461400" cy="46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a:t>
            </a:r>
            <a:endParaRPr/>
          </a:p>
        </p:txBody>
      </p:sp>
      <p:grpSp>
        <p:nvGrpSpPr>
          <p:cNvPr id="130" name="Google Shape;130;p17"/>
          <p:cNvGrpSpPr/>
          <p:nvPr/>
        </p:nvGrpSpPr>
        <p:grpSpPr>
          <a:xfrm>
            <a:off x="311700" y="1304875"/>
            <a:ext cx="2628925" cy="3416400"/>
            <a:chOff x="431925" y="1304875"/>
            <a:chExt cx="2628925" cy="3416400"/>
          </a:xfrm>
        </p:grpSpPr>
        <p:sp>
          <p:nvSpPr>
            <p:cNvPr id="131" name="Google Shape;131;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txBox="1"/>
          <p:nvPr>
            <p:ph idx="4294967295" type="body"/>
          </p:nvPr>
        </p:nvSpPr>
        <p:spPr>
          <a:xfrm>
            <a:off x="3862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Format</a:t>
            </a:r>
            <a:endParaRPr>
              <a:solidFill>
                <a:schemeClr val="lt1"/>
              </a:solidFill>
            </a:endParaRPr>
          </a:p>
        </p:txBody>
      </p:sp>
      <p:sp>
        <p:nvSpPr>
          <p:cNvPr id="134" name="Google Shape;134;p17"/>
          <p:cNvSpPr txBox="1"/>
          <p:nvPr>
            <p:ph idx="4294967295" type="body"/>
          </p:nvPr>
        </p:nvSpPr>
        <p:spPr>
          <a:xfrm>
            <a:off x="311900" y="1850300"/>
            <a:ext cx="2628900" cy="2794800"/>
          </a:xfrm>
          <a:prstGeom prst="rect">
            <a:avLst/>
          </a:prstGeom>
        </p:spPr>
        <p:txBody>
          <a:bodyPr anchorCtr="0" anchor="t" bIns="91425" lIns="91425" spcFirstLastPara="1" rIns="91425" wrap="square" tIns="91425">
            <a:noAutofit/>
          </a:bodyPr>
          <a:lstStyle/>
          <a:p>
            <a:pPr indent="-317500" lvl="0" marL="457200" rtl="0" algn="l">
              <a:spcBef>
                <a:spcPts val="2100"/>
              </a:spcBef>
              <a:spcAft>
                <a:spcPts val="0"/>
              </a:spcAft>
              <a:buClr>
                <a:srgbClr val="000000"/>
              </a:buClr>
              <a:buSzPts val="1400"/>
              <a:buChar char="●"/>
            </a:pPr>
            <a:r>
              <a:rPr lang="en" sz="1400">
                <a:solidFill>
                  <a:srgbClr val="000000"/>
                </a:solidFill>
              </a:rPr>
              <a:t>Tabulated collection of events and reports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Each record has unique ID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Geographic attribution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Actors involved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Event description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Source </a:t>
            </a:r>
            <a:endParaRPr sz="1400">
              <a:solidFill>
                <a:srgbClr val="000000"/>
              </a:solidFill>
            </a:endParaRPr>
          </a:p>
        </p:txBody>
      </p:sp>
      <p:grpSp>
        <p:nvGrpSpPr>
          <p:cNvPr id="135" name="Google Shape;135;p17"/>
          <p:cNvGrpSpPr/>
          <p:nvPr/>
        </p:nvGrpSpPr>
        <p:grpSpPr>
          <a:xfrm>
            <a:off x="3260338" y="1304875"/>
            <a:ext cx="2632500" cy="3416400"/>
            <a:chOff x="3320450" y="1304875"/>
            <a:chExt cx="2632500" cy="3416400"/>
          </a:xfrm>
        </p:grpSpPr>
        <p:sp>
          <p:nvSpPr>
            <p:cNvPr id="136" name="Google Shape;136;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txBox="1"/>
          <p:nvPr>
            <p:ph idx="4294967295" type="body"/>
          </p:nvPr>
        </p:nvSpPr>
        <p:spPr>
          <a:xfrm>
            <a:off x="3329338"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Access</a:t>
            </a:r>
            <a:endParaRPr>
              <a:solidFill>
                <a:schemeClr val="lt1"/>
              </a:solidFill>
            </a:endParaRPr>
          </a:p>
        </p:txBody>
      </p:sp>
      <p:sp>
        <p:nvSpPr>
          <p:cNvPr id="139" name="Google Shape;139;p17"/>
          <p:cNvSpPr txBox="1"/>
          <p:nvPr>
            <p:ph idx="4294967295" type="body"/>
          </p:nvPr>
        </p:nvSpPr>
        <p:spPr>
          <a:xfrm>
            <a:off x="3298000" y="1850300"/>
            <a:ext cx="2554800" cy="2794800"/>
          </a:xfrm>
          <a:prstGeom prst="rect">
            <a:avLst/>
          </a:prstGeom>
        </p:spPr>
        <p:txBody>
          <a:bodyPr anchorCtr="0" anchor="t" bIns="91425" lIns="91425" spcFirstLastPara="1" rIns="91425" wrap="square" tIns="91425">
            <a:noAutofit/>
          </a:bodyPr>
          <a:lstStyle/>
          <a:p>
            <a:pPr indent="-317500" lvl="0" marL="457200" rtl="0" algn="l">
              <a:spcBef>
                <a:spcPts val="2100"/>
              </a:spcBef>
              <a:spcAft>
                <a:spcPts val="0"/>
              </a:spcAft>
              <a:buClr>
                <a:srgbClr val="222222"/>
              </a:buClr>
              <a:buSzPts val="1400"/>
              <a:buChar char="●"/>
            </a:pPr>
            <a:r>
              <a:rPr lang="en" sz="1400">
                <a:solidFill>
                  <a:srgbClr val="222222"/>
                </a:solidFill>
                <a:highlight>
                  <a:srgbClr val="FFFFFF"/>
                </a:highlight>
              </a:rPr>
              <a:t>Data will be available to </a:t>
            </a:r>
            <a:r>
              <a:rPr lang="en" sz="1400">
                <a:solidFill>
                  <a:srgbClr val="222222"/>
                </a:solidFill>
                <a:highlight>
                  <a:srgbClr val="FFFFFF"/>
                </a:highlight>
              </a:rPr>
              <a:t>query by attribute (Country, Year, Fatalities, etc….)</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Data can then be exported and analyzed</a:t>
            </a:r>
            <a:endParaRPr sz="1400">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 sz="1400">
                <a:solidFill>
                  <a:srgbClr val="222222"/>
                </a:solidFill>
                <a:highlight>
                  <a:srgbClr val="FFFFFF"/>
                </a:highlight>
              </a:rPr>
              <a:t>Visualization process could be applied</a:t>
            </a:r>
            <a:endParaRPr sz="1400">
              <a:solidFill>
                <a:srgbClr val="222222"/>
              </a:solidFill>
              <a:highlight>
                <a:srgbClr val="FFFFFF"/>
              </a:highlight>
            </a:endParaRPr>
          </a:p>
        </p:txBody>
      </p:sp>
      <p:grpSp>
        <p:nvGrpSpPr>
          <p:cNvPr id="140" name="Google Shape;140;p17"/>
          <p:cNvGrpSpPr/>
          <p:nvPr/>
        </p:nvGrpSpPr>
        <p:grpSpPr>
          <a:xfrm>
            <a:off x="6212550" y="1304875"/>
            <a:ext cx="2632500" cy="3416400"/>
            <a:chOff x="6212550" y="1304875"/>
            <a:chExt cx="2632500" cy="3416400"/>
          </a:xfrm>
        </p:grpSpPr>
        <p:sp>
          <p:nvSpPr>
            <p:cNvPr id="141" name="Google Shape;141;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Management</a:t>
            </a:r>
            <a:endParaRPr>
              <a:solidFill>
                <a:schemeClr val="lt1"/>
              </a:solidFill>
            </a:endParaRPr>
          </a:p>
        </p:txBody>
      </p:sp>
      <p:sp>
        <p:nvSpPr>
          <p:cNvPr id="144" name="Google Shape;144;p17"/>
          <p:cNvSpPr txBox="1"/>
          <p:nvPr>
            <p:ph idx="4294967295" type="body"/>
          </p:nvPr>
        </p:nvSpPr>
        <p:spPr>
          <a:xfrm>
            <a:off x="6210200" y="1850300"/>
            <a:ext cx="2554800" cy="2794800"/>
          </a:xfrm>
          <a:prstGeom prst="rect">
            <a:avLst/>
          </a:prstGeom>
        </p:spPr>
        <p:txBody>
          <a:bodyPr anchorCtr="0" anchor="t" bIns="91425" lIns="91425" spcFirstLastPara="1" rIns="91425" wrap="square" tIns="91425">
            <a:noAutofit/>
          </a:bodyPr>
          <a:lstStyle/>
          <a:p>
            <a:pPr indent="-317500" lvl="0" marL="457200" rtl="0" algn="l">
              <a:spcBef>
                <a:spcPts val="2100"/>
              </a:spcBef>
              <a:spcAft>
                <a:spcPts val="0"/>
              </a:spcAft>
              <a:buClr>
                <a:srgbClr val="000000"/>
              </a:buClr>
              <a:buSzPts val="1400"/>
              <a:buChar char="●"/>
            </a:pPr>
            <a:r>
              <a:rPr lang="en" sz="1400"/>
              <a:t>Significant amount of ETL required in consistent data update</a:t>
            </a:r>
            <a:endParaRPr sz="1400"/>
          </a:p>
          <a:p>
            <a:pPr indent="-317500" lvl="0" marL="457200" rtl="0" algn="l">
              <a:spcBef>
                <a:spcPts val="0"/>
              </a:spcBef>
              <a:spcAft>
                <a:spcPts val="0"/>
              </a:spcAft>
              <a:buSzPts val="1400"/>
              <a:buChar char="●"/>
            </a:pPr>
            <a:r>
              <a:rPr lang="en" sz="1400"/>
              <a:t>Amazon services available for ETL management</a:t>
            </a:r>
            <a:endParaRPr sz="1400"/>
          </a:p>
          <a:p>
            <a:pPr indent="-317500" lvl="0" marL="457200" rtl="0" algn="l">
              <a:spcBef>
                <a:spcPts val="0"/>
              </a:spcBef>
              <a:spcAft>
                <a:spcPts val="0"/>
              </a:spcAft>
              <a:buSzPts val="1400"/>
              <a:buChar char="●"/>
            </a:pPr>
            <a:r>
              <a:rPr lang="en" sz="1400"/>
              <a:t>Potential for automated process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Features</a:t>
            </a:r>
            <a:endParaRPr/>
          </a:p>
        </p:txBody>
      </p:sp>
      <p:sp>
        <p:nvSpPr>
          <p:cNvPr id="150" name="Google Shape;150;p18"/>
          <p:cNvSpPr txBox="1"/>
          <p:nvPr/>
        </p:nvSpPr>
        <p:spPr>
          <a:xfrm>
            <a:off x="311700" y="1017800"/>
            <a:ext cx="8520600" cy="4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Database: </a:t>
            </a:r>
            <a:r>
              <a:rPr b="1" lang="en" sz="1300">
                <a:latin typeface="Roboto"/>
                <a:ea typeface="Roboto"/>
                <a:cs typeface="Roboto"/>
                <a:sym typeface="Roboto"/>
              </a:rPr>
              <a:t>Amazon RDS</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 web service that makes it easy to set up, operate, and scale a relational database in the cloud.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It provides cost-efficient and resizable capacity while managing time-consuming database administration tasks for you.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Amazon RDS supports the MySQL, SQL Server, Oracle and PostgreSQL database engines.</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Storage: </a:t>
            </a:r>
            <a:r>
              <a:rPr b="1" lang="en" sz="1300">
                <a:latin typeface="Roboto"/>
                <a:ea typeface="Roboto"/>
                <a:cs typeface="Roboto"/>
                <a:sym typeface="Roboto"/>
              </a:rPr>
              <a:t>Amazon S3 </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Provides a highly durable and reliable data storage infrastructure for storing and retrieving any amount of data, at any time.</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Compute: </a:t>
            </a:r>
            <a:r>
              <a:rPr b="1" lang="en" sz="1300">
                <a:latin typeface="Roboto"/>
                <a:ea typeface="Roboto"/>
                <a:cs typeface="Roboto"/>
                <a:sym typeface="Roboto"/>
              </a:rPr>
              <a:t>Amazon EC2; Amazon EC2 Auto Scaling</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Amazon EC2 delivers scalable, pay-as-you-go compute capacity in the cloud.</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Amazon EC2 Auto Scaling helps you maintain application availability and allows you to dynamically scale your Amazon EC2 capacity up or down automatically according to conditions you define.</a:t>
            </a:r>
            <a:endParaRPr b="1" sz="1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Features </a:t>
            </a:r>
            <a:r>
              <a:rPr lang="en"/>
              <a:t>(contd.)</a:t>
            </a:r>
            <a:endParaRPr/>
          </a:p>
          <a:p>
            <a:pPr indent="0" lvl="0" marL="0" rtl="0" algn="l">
              <a:spcBef>
                <a:spcPts val="0"/>
              </a:spcBef>
              <a:spcAft>
                <a:spcPts val="0"/>
              </a:spcAft>
              <a:buNone/>
            </a:pPr>
            <a:r>
              <a:t/>
            </a:r>
            <a:endParaRPr/>
          </a:p>
        </p:txBody>
      </p:sp>
      <p:sp>
        <p:nvSpPr>
          <p:cNvPr id="156" name="Google Shape;156;p19"/>
          <p:cNvSpPr txBox="1"/>
          <p:nvPr/>
        </p:nvSpPr>
        <p:spPr>
          <a:xfrm>
            <a:off x="311700" y="1155925"/>
            <a:ext cx="8520600" cy="3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Management &amp; Governance: </a:t>
            </a:r>
            <a:r>
              <a:rPr b="1" lang="en" sz="1300">
                <a:latin typeface="Roboto"/>
                <a:ea typeface="Roboto"/>
                <a:cs typeface="Roboto"/>
                <a:sym typeface="Roboto"/>
              </a:rPr>
              <a:t>AWS Auto Scaling</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Lets you build scaling plans for resources including EC2 instances and DynamoDB tables and indexes.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Networking &amp; Content Delivery: </a:t>
            </a:r>
            <a:r>
              <a:rPr b="1" lang="en" sz="1300">
                <a:latin typeface="Roboto"/>
                <a:ea typeface="Roboto"/>
                <a:cs typeface="Roboto"/>
                <a:sym typeface="Roboto"/>
              </a:rPr>
              <a:t>Amazon VPC; NAT Gateway </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Provision a private, isolated section of the Amazon Web Services (AWS) Cloud where you can launch AWS resources in a virtual network that you define.</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AWS Transit Gateway is a service that allows you to easily scale connectivity across thousands of Amazon VPCs, AWS accounts, and on-premises networks.</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Security, Identity &amp; Compliance: </a:t>
            </a:r>
            <a:r>
              <a:rPr b="1" lang="en" sz="1300">
                <a:latin typeface="Roboto"/>
                <a:ea typeface="Roboto"/>
                <a:cs typeface="Roboto"/>
                <a:sym typeface="Roboto"/>
              </a:rPr>
              <a:t>AWS IAM </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AWS Identity and Access Management (IAM) enables you to manage access to AWS services and resources securely. Using IAM, you can create and manage AWS users and groups, and use permissions to allow and deny their access to AWS resources.</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241125" y="244100"/>
            <a:ext cx="4045200" cy="10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Our Expected Outcomes</a:t>
            </a:r>
            <a:endParaRPr sz="3000"/>
          </a:p>
        </p:txBody>
      </p:sp>
      <p:sp>
        <p:nvSpPr>
          <p:cNvPr id="162" name="Google Shape;162;p20"/>
          <p:cNvSpPr txBox="1"/>
          <p:nvPr>
            <p:ph type="title"/>
          </p:nvPr>
        </p:nvSpPr>
        <p:spPr>
          <a:xfrm>
            <a:off x="4835400" y="436400"/>
            <a:ext cx="3416100" cy="6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Result</a:t>
            </a:r>
            <a:endParaRPr sz="3000">
              <a:solidFill>
                <a:srgbClr val="FFFFFF"/>
              </a:solidFill>
            </a:endParaRPr>
          </a:p>
        </p:txBody>
      </p:sp>
      <p:graphicFrame>
        <p:nvGraphicFramePr>
          <p:cNvPr id="163" name="Google Shape;163;p20"/>
          <p:cNvGraphicFramePr/>
          <p:nvPr/>
        </p:nvGraphicFramePr>
        <p:xfrm>
          <a:off x="330475" y="1479200"/>
          <a:ext cx="3000000" cy="3000000"/>
        </p:xfrm>
        <a:graphic>
          <a:graphicData uri="http://schemas.openxmlformats.org/drawingml/2006/table">
            <a:tbl>
              <a:tblPr>
                <a:noFill/>
                <a:tableStyleId>{C46782B4-8B99-4A06-AAB5-0E1FC8A8C475}</a:tableStyleId>
              </a:tblPr>
              <a:tblGrid>
                <a:gridCol w="4229350"/>
                <a:gridCol w="3947450"/>
              </a:tblGrid>
              <a:tr h="553925">
                <a:tc>
                  <a:txBody>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Access to Open Source global event data in secure environment</a:t>
                      </a:r>
                      <a:endParaRPr sz="1600"/>
                    </a:p>
                  </a:txBody>
                  <a:tcPr marT="91425" marB="91425" marR="91425" marL="91425" anchor="ctr"/>
                </a:tc>
                <a:tc>
                  <a:txBody>
                    <a:bodyPr/>
                    <a:lstStyle/>
                    <a:p>
                      <a:pPr indent="0" lvl="0" marL="0" rtl="0" algn="ctr">
                        <a:spcBef>
                          <a:spcPts val="0"/>
                        </a:spcBef>
                        <a:spcAft>
                          <a:spcPts val="0"/>
                        </a:spcAft>
                        <a:buNone/>
                      </a:pPr>
                      <a:r>
                        <a:t/>
                      </a:r>
                      <a:endParaRPr sz="1600"/>
                    </a:p>
                  </a:txBody>
                  <a:tcPr marT="91425" marB="91425" marR="91425" marL="91425" anchor="ctr"/>
                </a:tc>
              </a:tr>
              <a:tr h="425350">
                <a:tc>
                  <a:txBody>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Trusted collection of abundant data scripted to automatically extract updated data</a:t>
                      </a:r>
                      <a:endParaRPr sz="1600"/>
                    </a:p>
                  </a:txBody>
                  <a:tcPr marT="91425" marB="91425" marR="91425" marL="91425" anchor="ctr"/>
                </a:tc>
                <a:tc>
                  <a:txBody>
                    <a:bodyPr/>
                    <a:lstStyle/>
                    <a:p>
                      <a:pPr indent="0" lvl="0" marL="0" rtl="0" algn="ctr">
                        <a:spcBef>
                          <a:spcPts val="0"/>
                        </a:spcBef>
                        <a:spcAft>
                          <a:spcPts val="0"/>
                        </a:spcAft>
                        <a:buNone/>
                      </a:pPr>
                      <a:r>
                        <a:t/>
                      </a:r>
                      <a:endParaRPr sz="1600"/>
                    </a:p>
                  </a:txBody>
                  <a:tcPr marT="91425" marB="91425" marR="91425" marL="91425" anchor="ctr"/>
                </a:tc>
              </a:tr>
              <a:tr h="601125">
                <a:tc>
                  <a:txBody>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Data easily queried and exported</a:t>
                      </a:r>
                      <a:endParaRPr sz="1600"/>
                    </a:p>
                  </a:txBody>
                  <a:tcPr marT="91425" marB="91425" marR="91425" marL="91425" anchor="ctr"/>
                </a:tc>
                <a:tc>
                  <a:txBody>
                    <a:bodyPr/>
                    <a:lstStyle/>
                    <a:p>
                      <a:pPr indent="0" lvl="0" marL="0" rtl="0" algn="ctr">
                        <a:spcBef>
                          <a:spcPts val="0"/>
                        </a:spcBef>
                        <a:spcAft>
                          <a:spcPts val="0"/>
                        </a:spcAft>
                        <a:buNone/>
                      </a:pPr>
                      <a:r>
                        <a:t/>
                      </a:r>
                      <a:endParaRPr sz="1600"/>
                    </a:p>
                  </a:txBody>
                  <a:tcPr marT="91425" marB="91425" marR="91425" marL="91425" anchor="ctr"/>
                </a:tc>
              </a:tr>
              <a:tr h="601150">
                <a:tc>
                  <a:txBody>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Enhanced intelligence gathering</a:t>
                      </a:r>
                      <a:endParaRPr sz="1600"/>
                    </a:p>
                  </a:txBody>
                  <a:tcPr marT="91425" marB="91425" marR="91425" marL="91425" anchor="ctr"/>
                </a:tc>
                <a:tc>
                  <a:txBody>
                    <a:bodyPr/>
                    <a:lstStyle/>
                    <a:p>
                      <a:pPr indent="0" lvl="0" marL="0" rtl="0" algn="ctr">
                        <a:spcBef>
                          <a:spcPts val="0"/>
                        </a:spcBef>
                        <a:spcAft>
                          <a:spcPts val="0"/>
                        </a:spcAft>
                        <a:buNone/>
                      </a:pPr>
                      <a:r>
                        <a:t/>
                      </a:r>
                      <a:endParaRPr sz="1600"/>
                    </a:p>
                  </a:txBody>
                  <a:tcPr marT="91425" marB="91425" marR="91425" marL="91425" anchor="ctr"/>
                </a:tc>
              </a:tr>
              <a:tr h="576175">
                <a:tc>
                  <a:txBody>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Demonstrate capability of producing data driven intelligence</a:t>
                      </a:r>
                      <a:endParaRPr sz="1600"/>
                    </a:p>
                  </a:txBody>
                  <a:tcPr marT="91425" marB="91425" marR="91425" marL="91425" anchor="ctr"/>
                </a:tc>
                <a:tc>
                  <a:txBody>
                    <a:bodyPr/>
                    <a:lstStyle/>
                    <a:p>
                      <a:pPr indent="0" lvl="0" marL="0" rtl="0" algn="l">
                        <a:spcBef>
                          <a:spcPts val="0"/>
                        </a:spcBef>
                        <a:spcAft>
                          <a:spcPts val="0"/>
                        </a:spcAft>
                        <a:buNone/>
                      </a:pPr>
                      <a:r>
                        <a:t/>
                      </a:r>
                      <a:endParaRPr sz="1600"/>
                    </a:p>
                  </a:txBody>
                  <a:tcPr marT="91425" marB="91425" marR="91425" marL="91425" anchor="ctr"/>
                </a:tc>
              </a:tr>
            </a:tbl>
          </a:graphicData>
        </a:graphic>
      </p:graphicFrame>
      <p:sp>
        <p:nvSpPr>
          <p:cNvPr id="164" name="Google Shape;164;p20"/>
          <p:cNvSpPr/>
          <p:nvPr/>
        </p:nvSpPr>
        <p:spPr>
          <a:xfrm>
            <a:off x="6289225" y="1552863"/>
            <a:ext cx="487500" cy="487500"/>
          </a:xfrm>
          <a:prstGeom prst="smileyFace">
            <a:avLst>
              <a:gd fmla="val 4653"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6289225" y="2381300"/>
            <a:ext cx="487500" cy="487500"/>
          </a:xfrm>
          <a:prstGeom prst="smileyFace">
            <a:avLst>
              <a:gd fmla="val 4653"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6289225" y="3144075"/>
            <a:ext cx="487500" cy="487500"/>
          </a:xfrm>
          <a:prstGeom prst="smileyFace">
            <a:avLst>
              <a:gd fmla="val 4653"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6289225" y="3748075"/>
            <a:ext cx="487500" cy="487500"/>
          </a:xfrm>
          <a:prstGeom prst="smileyFace">
            <a:avLst>
              <a:gd fmla="val 4653"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6289225" y="4400850"/>
            <a:ext cx="487500" cy="487500"/>
          </a:xfrm>
          <a:prstGeom prst="smileyFace">
            <a:avLst>
              <a:gd fmla="val 4653"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4985050" y="4424375"/>
            <a:ext cx="621600" cy="14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pSp>
        <p:nvGrpSpPr>
          <p:cNvPr id="174" name="Google Shape;174;p21"/>
          <p:cNvGrpSpPr/>
          <p:nvPr/>
        </p:nvGrpSpPr>
        <p:grpSpPr>
          <a:xfrm>
            <a:off x="863484" y="697710"/>
            <a:ext cx="7401571" cy="4386886"/>
            <a:chOff x="780600" y="568375"/>
            <a:chExt cx="7582800" cy="4494300"/>
          </a:xfrm>
        </p:grpSpPr>
        <p:sp>
          <p:nvSpPr>
            <p:cNvPr id="175" name="Google Shape;175;p21"/>
            <p:cNvSpPr/>
            <p:nvPr/>
          </p:nvSpPr>
          <p:spPr>
            <a:xfrm>
              <a:off x="780600" y="568375"/>
              <a:ext cx="7582800" cy="4494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1008136" y="1091230"/>
              <a:ext cx="7089000" cy="3860100"/>
            </a:xfrm>
            <a:prstGeom prst="rect">
              <a:avLst/>
            </a:prstGeom>
            <a:noFill/>
            <a:ln cap="flat" cmpd="sng" w="2857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789832" y="1416139"/>
              <a:ext cx="1537500" cy="3329100"/>
            </a:xfrm>
            <a:prstGeom prst="rect">
              <a:avLst/>
            </a:prstGeom>
            <a:solidFill>
              <a:srgbClr val="F1F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3492725" y="1322414"/>
              <a:ext cx="4377000" cy="3536400"/>
            </a:xfrm>
            <a:prstGeom prst="roundRect">
              <a:avLst>
                <a:gd fmla="val 16667" name="adj"/>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996471" y="1448895"/>
              <a:ext cx="1537500" cy="3329100"/>
            </a:xfrm>
            <a:prstGeom prst="rect">
              <a:avLst/>
            </a:pr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flipH="1" rot="-5400000">
              <a:off x="4733350" y="2022250"/>
              <a:ext cx="219300" cy="3938700"/>
            </a:xfrm>
            <a:prstGeom prst="bentUpArrow">
              <a:avLst>
                <a:gd fmla="val 25000" name="adj1"/>
                <a:gd fmla="val 25288"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3898176" y="1448895"/>
              <a:ext cx="1537500" cy="3329100"/>
            </a:xfrm>
            <a:prstGeom prst="rect">
              <a:avLst/>
            </a:pr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4091230" y="1748825"/>
              <a:ext cx="1131600" cy="2996400"/>
            </a:xfrm>
            <a:prstGeom prst="roundRect">
              <a:avLst>
                <a:gd fmla="val 16667"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1"/>
            <p:cNvPicPr preferRelativeResize="0"/>
            <p:nvPr/>
          </p:nvPicPr>
          <p:blipFill>
            <a:blip r:embed="rId3">
              <a:alphaModFix/>
            </a:blip>
            <a:stretch>
              <a:fillRect/>
            </a:stretch>
          </p:blipFill>
          <p:spPr>
            <a:xfrm>
              <a:off x="4369456" y="1819077"/>
              <a:ext cx="584808" cy="584807"/>
            </a:xfrm>
            <a:prstGeom prst="rect">
              <a:avLst/>
            </a:prstGeom>
            <a:noFill/>
            <a:ln>
              <a:noFill/>
            </a:ln>
          </p:spPr>
        </p:pic>
        <p:pic>
          <p:nvPicPr>
            <p:cNvPr id="184" name="Google Shape;184;p21"/>
            <p:cNvPicPr preferRelativeResize="0"/>
            <p:nvPr/>
          </p:nvPicPr>
          <p:blipFill>
            <a:blip r:embed="rId4">
              <a:alphaModFix/>
            </a:blip>
            <a:stretch>
              <a:fillRect/>
            </a:stretch>
          </p:blipFill>
          <p:spPr>
            <a:xfrm>
              <a:off x="4374503" y="3777420"/>
              <a:ext cx="584808" cy="584807"/>
            </a:xfrm>
            <a:prstGeom prst="rect">
              <a:avLst/>
            </a:prstGeom>
            <a:noFill/>
            <a:ln>
              <a:noFill/>
            </a:ln>
          </p:spPr>
        </p:pic>
        <p:sp>
          <p:nvSpPr>
            <p:cNvPr id="185" name="Google Shape;185;p21"/>
            <p:cNvSpPr txBox="1"/>
            <p:nvPr/>
          </p:nvSpPr>
          <p:spPr>
            <a:xfrm>
              <a:off x="1884625" y="1391975"/>
              <a:ext cx="1163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AA84F"/>
                  </a:solidFill>
                  <a:latin typeface="Roboto"/>
                  <a:ea typeface="Roboto"/>
                  <a:cs typeface="Roboto"/>
                  <a:sym typeface="Roboto"/>
                </a:rPr>
                <a:t>Public Subnet</a:t>
              </a:r>
              <a:endParaRPr sz="1000">
                <a:solidFill>
                  <a:srgbClr val="6AA84F"/>
                </a:solidFill>
                <a:latin typeface="Roboto"/>
                <a:ea typeface="Roboto"/>
                <a:cs typeface="Roboto"/>
                <a:sym typeface="Roboto"/>
              </a:endParaRPr>
            </a:p>
          </p:txBody>
        </p:sp>
        <p:sp>
          <p:nvSpPr>
            <p:cNvPr id="186" name="Google Shape;186;p21"/>
            <p:cNvSpPr txBox="1"/>
            <p:nvPr/>
          </p:nvSpPr>
          <p:spPr>
            <a:xfrm>
              <a:off x="6087100" y="1416338"/>
              <a:ext cx="1280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FA8DC"/>
                  </a:solidFill>
                  <a:latin typeface="Roboto"/>
                  <a:ea typeface="Roboto"/>
                  <a:cs typeface="Roboto"/>
                  <a:sym typeface="Roboto"/>
                </a:rPr>
                <a:t>Private Subnet</a:t>
              </a:r>
              <a:endParaRPr sz="1000">
                <a:solidFill>
                  <a:srgbClr val="6FA8DC"/>
                </a:solidFill>
                <a:latin typeface="Roboto"/>
                <a:ea typeface="Roboto"/>
                <a:cs typeface="Roboto"/>
                <a:sym typeface="Roboto"/>
              </a:endParaRPr>
            </a:p>
          </p:txBody>
        </p:sp>
        <p:sp>
          <p:nvSpPr>
            <p:cNvPr id="187" name="Google Shape;187;p21"/>
            <p:cNvSpPr txBox="1"/>
            <p:nvPr/>
          </p:nvSpPr>
          <p:spPr>
            <a:xfrm>
              <a:off x="3942246" y="1419763"/>
              <a:ext cx="1280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FA8DC"/>
                  </a:solidFill>
                  <a:latin typeface="Roboto"/>
                  <a:ea typeface="Roboto"/>
                  <a:cs typeface="Roboto"/>
                  <a:sym typeface="Roboto"/>
                </a:rPr>
                <a:t>Private Subnet</a:t>
              </a:r>
              <a:endParaRPr sz="1000">
                <a:solidFill>
                  <a:srgbClr val="6FA8DC"/>
                </a:solidFill>
                <a:latin typeface="Roboto"/>
                <a:ea typeface="Roboto"/>
                <a:cs typeface="Roboto"/>
                <a:sym typeface="Roboto"/>
              </a:endParaRPr>
            </a:p>
          </p:txBody>
        </p:sp>
        <p:sp>
          <p:nvSpPr>
            <p:cNvPr id="188" name="Google Shape;188;p21"/>
            <p:cNvSpPr txBox="1"/>
            <p:nvPr/>
          </p:nvSpPr>
          <p:spPr>
            <a:xfrm>
              <a:off x="5232251" y="1056730"/>
              <a:ext cx="962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B45F06"/>
                  </a:solidFill>
                  <a:latin typeface="Roboto"/>
                  <a:ea typeface="Roboto"/>
                  <a:cs typeface="Roboto"/>
                  <a:sym typeface="Roboto"/>
                </a:rPr>
                <a:t>Security Group</a:t>
              </a:r>
              <a:endParaRPr b="1" sz="1200">
                <a:solidFill>
                  <a:srgbClr val="B45F06"/>
                </a:solidFill>
                <a:latin typeface="Roboto"/>
                <a:ea typeface="Roboto"/>
                <a:cs typeface="Roboto"/>
                <a:sym typeface="Roboto"/>
              </a:endParaRPr>
            </a:p>
          </p:txBody>
        </p:sp>
        <p:pic>
          <p:nvPicPr>
            <p:cNvPr id="189" name="Google Shape;189;p21"/>
            <p:cNvPicPr preferRelativeResize="0"/>
            <p:nvPr/>
          </p:nvPicPr>
          <p:blipFill>
            <a:blip r:embed="rId5">
              <a:alphaModFix/>
            </a:blip>
            <a:stretch>
              <a:fillRect/>
            </a:stretch>
          </p:blipFill>
          <p:spPr>
            <a:xfrm>
              <a:off x="780600" y="568375"/>
              <a:ext cx="466082" cy="466081"/>
            </a:xfrm>
            <a:prstGeom prst="rect">
              <a:avLst/>
            </a:prstGeom>
            <a:noFill/>
            <a:ln>
              <a:noFill/>
            </a:ln>
          </p:spPr>
        </p:pic>
        <p:pic>
          <p:nvPicPr>
            <p:cNvPr id="190" name="Google Shape;190;p21"/>
            <p:cNvPicPr preferRelativeResize="0"/>
            <p:nvPr/>
          </p:nvPicPr>
          <p:blipFill>
            <a:blip r:embed="rId6">
              <a:alphaModFix/>
            </a:blip>
            <a:stretch>
              <a:fillRect/>
            </a:stretch>
          </p:blipFill>
          <p:spPr>
            <a:xfrm>
              <a:off x="1789832" y="1416150"/>
              <a:ext cx="244864" cy="256524"/>
            </a:xfrm>
            <a:prstGeom prst="rect">
              <a:avLst/>
            </a:prstGeom>
            <a:noFill/>
            <a:ln>
              <a:noFill/>
            </a:ln>
          </p:spPr>
        </p:pic>
        <p:pic>
          <p:nvPicPr>
            <p:cNvPr id="191" name="Google Shape;191;p21"/>
            <p:cNvPicPr preferRelativeResize="0"/>
            <p:nvPr/>
          </p:nvPicPr>
          <p:blipFill>
            <a:blip r:embed="rId7">
              <a:alphaModFix/>
            </a:blip>
            <a:stretch>
              <a:fillRect/>
            </a:stretch>
          </p:blipFill>
          <p:spPr>
            <a:xfrm>
              <a:off x="3893152" y="1448917"/>
              <a:ext cx="244864" cy="256524"/>
            </a:xfrm>
            <a:prstGeom prst="rect">
              <a:avLst/>
            </a:prstGeom>
            <a:noFill/>
            <a:ln>
              <a:noFill/>
            </a:ln>
          </p:spPr>
        </p:pic>
        <p:pic>
          <p:nvPicPr>
            <p:cNvPr id="192" name="Google Shape;192;p21"/>
            <p:cNvPicPr preferRelativeResize="0"/>
            <p:nvPr/>
          </p:nvPicPr>
          <p:blipFill>
            <a:blip r:embed="rId8">
              <a:alphaModFix/>
            </a:blip>
            <a:stretch>
              <a:fillRect/>
            </a:stretch>
          </p:blipFill>
          <p:spPr>
            <a:xfrm>
              <a:off x="5996471" y="1448917"/>
              <a:ext cx="244864" cy="256524"/>
            </a:xfrm>
            <a:prstGeom prst="rect">
              <a:avLst/>
            </a:prstGeom>
            <a:noFill/>
            <a:ln>
              <a:noFill/>
            </a:ln>
          </p:spPr>
        </p:pic>
        <p:sp>
          <p:nvSpPr>
            <p:cNvPr id="193" name="Google Shape;193;p21"/>
            <p:cNvSpPr txBox="1"/>
            <p:nvPr/>
          </p:nvSpPr>
          <p:spPr>
            <a:xfrm>
              <a:off x="1246683" y="656244"/>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AWS Cloud</a:t>
              </a:r>
              <a:endParaRPr sz="1000">
                <a:latin typeface="Roboto"/>
                <a:ea typeface="Roboto"/>
                <a:cs typeface="Roboto"/>
                <a:sym typeface="Roboto"/>
              </a:endParaRPr>
            </a:p>
          </p:txBody>
        </p:sp>
        <p:pic>
          <p:nvPicPr>
            <p:cNvPr id="194" name="Google Shape;194;p21"/>
            <p:cNvPicPr preferRelativeResize="0"/>
            <p:nvPr/>
          </p:nvPicPr>
          <p:blipFill>
            <a:blip r:embed="rId3">
              <a:alphaModFix/>
            </a:blip>
            <a:stretch>
              <a:fillRect/>
            </a:stretch>
          </p:blipFill>
          <p:spPr>
            <a:xfrm>
              <a:off x="4374503" y="2798249"/>
              <a:ext cx="584808" cy="584807"/>
            </a:xfrm>
            <a:prstGeom prst="rect">
              <a:avLst/>
            </a:prstGeom>
            <a:noFill/>
            <a:ln>
              <a:noFill/>
            </a:ln>
          </p:spPr>
        </p:pic>
        <p:pic>
          <p:nvPicPr>
            <p:cNvPr id="195" name="Google Shape;195;p21"/>
            <p:cNvPicPr preferRelativeResize="0"/>
            <p:nvPr/>
          </p:nvPicPr>
          <p:blipFill>
            <a:blip r:embed="rId9">
              <a:alphaModFix/>
            </a:blip>
            <a:stretch>
              <a:fillRect/>
            </a:stretch>
          </p:blipFill>
          <p:spPr>
            <a:xfrm flipH="1">
              <a:off x="2396722" y="2770945"/>
              <a:ext cx="323656" cy="619544"/>
            </a:xfrm>
            <a:prstGeom prst="rect">
              <a:avLst/>
            </a:prstGeom>
            <a:noFill/>
            <a:ln>
              <a:noFill/>
            </a:ln>
          </p:spPr>
        </p:pic>
        <p:sp>
          <p:nvSpPr>
            <p:cNvPr id="196" name="Google Shape;196;p21"/>
            <p:cNvSpPr txBox="1"/>
            <p:nvPr/>
          </p:nvSpPr>
          <p:spPr>
            <a:xfrm>
              <a:off x="2154456" y="3371666"/>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IAM Role</a:t>
              </a:r>
              <a:endParaRPr sz="1000">
                <a:latin typeface="Roboto"/>
                <a:ea typeface="Roboto"/>
                <a:cs typeface="Roboto"/>
                <a:sym typeface="Roboto"/>
              </a:endParaRPr>
            </a:p>
          </p:txBody>
        </p:sp>
        <p:pic>
          <p:nvPicPr>
            <p:cNvPr id="197" name="Google Shape;197;p21"/>
            <p:cNvPicPr preferRelativeResize="0"/>
            <p:nvPr/>
          </p:nvPicPr>
          <p:blipFill>
            <a:blip r:embed="rId10">
              <a:alphaModFix/>
            </a:blip>
            <a:stretch>
              <a:fillRect/>
            </a:stretch>
          </p:blipFill>
          <p:spPr>
            <a:xfrm>
              <a:off x="5470742" y="1598303"/>
              <a:ext cx="466082" cy="466081"/>
            </a:xfrm>
            <a:prstGeom prst="rect">
              <a:avLst/>
            </a:prstGeom>
            <a:noFill/>
            <a:ln cap="flat" cmpd="sng" w="9525">
              <a:solidFill>
                <a:srgbClr val="38761D"/>
              </a:solidFill>
              <a:prstDash val="solid"/>
              <a:round/>
              <a:headEnd len="sm" w="sm" type="none"/>
              <a:tailEnd len="sm" w="sm" type="none"/>
            </a:ln>
          </p:spPr>
        </p:pic>
        <p:sp>
          <p:nvSpPr>
            <p:cNvPr id="198" name="Google Shape;198;p21"/>
            <p:cNvSpPr txBox="1"/>
            <p:nvPr/>
          </p:nvSpPr>
          <p:spPr>
            <a:xfrm>
              <a:off x="6208694" y="3313743"/>
              <a:ext cx="11316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MySQL instance</a:t>
              </a:r>
              <a:endParaRPr sz="1000"/>
            </a:p>
          </p:txBody>
        </p:sp>
        <p:pic>
          <p:nvPicPr>
            <p:cNvPr id="199" name="Google Shape;199;p21"/>
            <p:cNvPicPr preferRelativeResize="0"/>
            <p:nvPr/>
          </p:nvPicPr>
          <p:blipFill rotWithShape="1">
            <a:blip r:embed="rId11">
              <a:alphaModFix/>
            </a:blip>
            <a:srcRect b="0" l="0" r="0" t="0"/>
            <a:stretch/>
          </p:blipFill>
          <p:spPr>
            <a:xfrm>
              <a:off x="5483008" y="2213913"/>
              <a:ext cx="466082" cy="466081"/>
            </a:xfrm>
            <a:prstGeom prst="rect">
              <a:avLst/>
            </a:prstGeom>
            <a:noFill/>
            <a:ln>
              <a:noFill/>
            </a:ln>
          </p:spPr>
        </p:pic>
        <p:sp>
          <p:nvSpPr>
            <p:cNvPr id="200" name="Google Shape;200;p21"/>
            <p:cNvSpPr txBox="1"/>
            <p:nvPr/>
          </p:nvSpPr>
          <p:spPr>
            <a:xfrm>
              <a:off x="4021697" y="4341634"/>
              <a:ext cx="12219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Auto Scaling Group</a:t>
              </a:r>
              <a:endParaRPr sz="1000">
                <a:latin typeface="Roboto"/>
                <a:ea typeface="Roboto"/>
                <a:cs typeface="Roboto"/>
                <a:sym typeface="Roboto"/>
              </a:endParaRPr>
            </a:p>
          </p:txBody>
        </p:sp>
        <p:pic>
          <p:nvPicPr>
            <p:cNvPr id="201" name="Google Shape;201;p21"/>
            <p:cNvPicPr preferRelativeResize="0"/>
            <p:nvPr/>
          </p:nvPicPr>
          <p:blipFill>
            <a:blip r:embed="rId12">
              <a:alphaModFix/>
            </a:blip>
            <a:stretch>
              <a:fillRect/>
            </a:stretch>
          </p:blipFill>
          <p:spPr>
            <a:xfrm>
              <a:off x="6283906" y="2609379"/>
              <a:ext cx="962572" cy="962569"/>
            </a:xfrm>
            <a:prstGeom prst="rect">
              <a:avLst/>
            </a:prstGeom>
            <a:noFill/>
            <a:ln>
              <a:noFill/>
            </a:ln>
          </p:spPr>
        </p:pic>
        <p:pic>
          <p:nvPicPr>
            <p:cNvPr id="202" name="Google Shape;202;p21"/>
            <p:cNvPicPr preferRelativeResize="0"/>
            <p:nvPr/>
          </p:nvPicPr>
          <p:blipFill>
            <a:blip r:embed="rId13">
              <a:alphaModFix/>
            </a:blip>
            <a:stretch>
              <a:fillRect/>
            </a:stretch>
          </p:blipFill>
          <p:spPr>
            <a:xfrm>
              <a:off x="2266148" y="3777420"/>
              <a:ext cx="584808" cy="584807"/>
            </a:xfrm>
            <a:prstGeom prst="rect">
              <a:avLst/>
            </a:prstGeom>
            <a:noFill/>
            <a:ln>
              <a:noFill/>
            </a:ln>
          </p:spPr>
        </p:pic>
        <p:sp>
          <p:nvSpPr>
            <p:cNvPr id="203" name="Google Shape;203;p21"/>
            <p:cNvSpPr txBox="1"/>
            <p:nvPr/>
          </p:nvSpPr>
          <p:spPr>
            <a:xfrm>
              <a:off x="1976848" y="4362225"/>
              <a:ext cx="1163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NAT Gateway</a:t>
              </a:r>
              <a:endParaRPr sz="1000">
                <a:latin typeface="Roboto"/>
                <a:ea typeface="Roboto"/>
                <a:cs typeface="Roboto"/>
                <a:sym typeface="Roboto"/>
              </a:endParaRPr>
            </a:p>
          </p:txBody>
        </p:sp>
        <p:sp>
          <p:nvSpPr>
            <p:cNvPr id="204" name="Google Shape;204;p21"/>
            <p:cNvSpPr txBox="1"/>
            <p:nvPr/>
          </p:nvSpPr>
          <p:spPr>
            <a:xfrm>
              <a:off x="4096101" y="3362375"/>
              <a:ext cx="11316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EC2 Instance</a:t>
              </a:r>
              <a:endParaRPr sz="1000">
                <a:latin typeface="Roboto"/>
                <a:ea typeface="Roboto"/>
                <a:cs typeface="Roboto"/>
                <a:sym typeface="Roboto"/>
              </a:endParaRPr>
            </a:p>
          </p:txBody>
        </p:sp>
        <p:sp>
          <p:nvSpPr>
            <p:cNvPr id="205" name="Google Shape;205;p21"/>
            <p:cNvSpPr txBox="1"/>
            <p:nvPr/>
          </p:nvSpPr>
          <p:spPr>
            <a:xfrm>
              <a:off x="4080203" y="2383113"/>
              <a:ext cx="1163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EC2 Instance</a:t>
              </a:r>
              <a:endParaRPr sz="1000">
                <a:latin typeface="Roboto"/>
                <a:ea typeface="Roboto"/>
                <a:cs typeface="Roboto"/>
                <a:sym typeface="Roboto"/>
              </a:endParaRPr>
            </a:p>
          </p:txBody>
        </p:sp>
        <p:pic>
          <p:nvPicPr>
            <p:cNvPr id="206" name="Google Shape;206;p21"/>
            <p:cNvPicPr preferRelativeResize="0"/>
            <p:nvPr/>
          </p:nvPicPr>
          <p:blipFill>
            <a:blip r:embed="rId14">
              <a:alphaModFix/>
            </a:blip>
            <a:stretch>
              <a:fillRect/>
            </a:stretch>
          </p:blipFill>
          <p:spPr>
            <a:xfrm flipH="1">
              <a:off x="922045" y="3588539"/>
              <a:ext cx="962572" cy="962569"/>
            </a:xfrm>
            <a:prstGeom prst="rect">
              <a:avLst/>
            </a:prstGeom>
            <a:noFill/>
            <a:ln>
              <a:noFill/>
            </a:ln>
          </p:spPr>
        </p:pic>
        <p:sp>
          <p:nvSpPr>
            <p:cNvPr id="207" name="Google Shape;207;p21"/>
            <p:cNvSpPr txBox="1"/>
            <p:nvPr/>
          </p:nvSpPr>
          <p:spPr>
            <a:xfrm>
              <a:off x="965560" y="4362228"/>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Internet</a:t>
              </a:r>
              <a:endParaRPr sz="1000">
                <a:latin typeface="Roboto"/>
                <a:ea typeface="Roboto"/>
                <a:cs typeface="Roboto"/>
                <a:sym typeface="Roboto"/>
              </a:endParaRPr>
            </a:p>
          </p:txBody>
        </p:sp>
        <p:sp>
          <p:nvSpPr>
            <p:cNvPr id="208" name="Google Shape;208;p21"/>
            <p:cNvSpPr txBox="1"/>
            <p:nvPr/>
          </p:nvSpPr>
          <p:spPr>
            <a:xfrm>
              <a:off x="5275755" y="1995736"/>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Amazon</a:t>
              </a:r>
              <a:r>
                <a:rPr lang="en" sz="1000">
                  <a:latin typeface="Roboto"/>
                  <a:ea typeface="Roboto"/>
                  <a:cs typeface="Roboto"/>
                  <a:sym typeface="Roboto"/>
                </a:rPr>
                <a:t> S3</a:t>
              </a:r>
              <a:endParaRPr sz="1000">
                <a:latin typeface="Roboto"/>
                <a:ea typeface="Roboto"/>
                <a:cs typeface="Roboto"/>
                <a:sym typeface="Roboto"/>
              </a:endParaRPr>
            </a:p>
          </p:txBody>
        </p:sp>
        <p:pic>
          <p:nvPicPr>
            <p:cNvPr id="209" name="Google Shape;209;p21"/>
            <p:cNvPicPr preferRelativeResize="0"/>
            <p:nvPr/>
          </p:nvPicPr>
          <p:blipFill>
            <a:blip r:embed="rId15">
              <a:alphaModFix/>
            </a:blip>
            <a:stretch>
              <a:fillRect/>
            </a:stretch>
          </p:blipFill>
          <p:spPr>
            <a:xfrm flipH="1">
              <a:off x="922045" y="2632185"/>
              <a:ext cx="962572" cy="962569"/>
            </a:xfrm>
            <a:prstGeom prst="rect">
              <a:avLst/>
            </a:prstGeom>
            <a:noFill/>
            <a:ln>
              <a:noFill/>
            </a:ln>
          </p:spPr>
        </p:pic>
        <p:pic>
          <p:nvPicPr>
            <p:cNvPr id="210" name="Google Shape;210;p21"/>
            <p:cNvPicPr preferRelativeResize="0"/>
            <p:nvPr/>
          </p:nvPicPr>
          <p:blipFill>
            <a:blip r:embed="rId16">
              <a:alphaModFix/>
            </a:blip>
            <a:stretch>
              <a:fillRect/>
            </a:stretch>
          </p:blipFill>
          <p:spPr>
            <a:xfrm>
              <a:off x="1063403" y="1771543"/>
              <a:ext cx="679857" cy="679854"/>
            </a:xfrm>
            <a:prstGeom prst="rect">
              <a:avLst/>
            </a:prstGeom>
            <a:noFill/>
            <a:ln>
              <a:noFill/>
            </a:ln>
          </p:spPr>
        </p:pic>
        <p:sp>
          <p:nvSpPr>
            <p:cNvPr id="211" name="Google Shape;211;p21"/>
            <p:cNvSpPr txBox="1"/>
            <p:nvPr/>
          </p:nvSpPr>
          <p:spPr>
            <a:xfrm>
              <a:off x="965560" y="3317402"/>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Users</a:t>
              </a:r>
              <a:endParaRPr sz="1000">
                <a:latin typeface="Roboto"/>
                <a:ea typeface="Roboto"/>
                <a:cs typeface="Roboto"/>
                <a:sym typeface="Roboto"/>
              </a:endParaRPr>
            </a:p>
          </p:txBody>
        </p:sp>
        <p:sp>
          <p:nvSpPr>
            <p:cNvPr id="212" name="Google Shape;212;p21"/>
            <p:cNvSpPr txBox="1"/>
            <p:nvPr/>
          </p:nvSpPr>
          <p:spPr>
            <a:xfrm>
              <a:off x="922063" y="2354678"/>
              <a:ext cx="11634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Administrator</a:t>
              </a:r>
              <a:endParaRPr sz="1000">
                <a:latin typeface="Roboto"/>
                <a:ea typeface="Roboto"/>
                <a:cs typeface="Roboto"/>
                <a:sym typeface="Roboto"/>
              </a:endParaRPr>
            </a:p>
          </p:txBody>
        </p:sp>
        <p:pic>
          <p:nvPicPr>
            <p:cNvPr id="213" name="Google Shape;213;p21"/>
            <p:cNvPicPr preferRelativeResize="0"/>
            <p:nvPr/>
          </p:nvPicPr>
          <p:blipFill>
            <a:blip r:embed="rId17">
              <a:alphaModFix/>
            </a:blip>
            <a:stretch>
              <a:fillRect/>
            </a:stretch>
          </p:blipFill>
          <p:spPr>
            <a:xfrm>
              <a:off x="2996322" y="719738"/>
              <a:ext cx="875539" cy="547220"/>
            </a:xfrm>
            <a:prstGeom prst="rect">
              <a:avLst/>
            </a:prstGeom>
            <a:noFill/>
            <a:ln>
              <a:noFill/>
            </a:ln>
          </p:spPr>
        </p:pic>
        <p:sp>
          <p:nvSpPr>
            <p:cNvPr id="214" name="Google Shape;214;p21"/>
            <p:cNvSpPr txBox="1"/>
            <p:nvPr/>
          </p:nvSpPr>
          <p:spPr>
            <a:xfrm>
              <a:off x="5253987" y="2511427"/>
              <a:ext cx="875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Internet</a:t>
              </a:r>
              <a:endParaRPr sz="1000">
                <a:latin typeface="Roboto"/>
                <a:ea typeface="Roboto"/>
                <a:cs typeface="Roboto"/>
                <a:sym typeface="Roboto"/>
              </a:endParaRPr>
            </a:p>
          </p:txBody>
        </p:sp>
        <p:sp>
          <p:nvSpPr>
            <p:cNvPr id="215" name="Google Shape;215;p21"/>
            <p:cNvSpPr/>
            <p:nvPr/>
          </p:nvSpPr>
          <p:spPr>
            <a:xfrm>
              <a:off x="1716826" y="2073132"/>
              <a:ext cx="26001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flipH="1" rot="10800000">
              <a:off x="6083600" y="2077025"/>
              <a:ext cx="740100" cy="160800"/>
            </a:xfrm>
            <a:prstGeom prst="bentUpArrow">
              <a:avLst>
                <a:gd fmla="val 25000" name="adj1"/>
                <a:gd fmla="val 25000" name="adj2"/>
                <a:gd fmla="val 25000" name="adj3"/>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4964521" y="1900526"/>
              <a:ext cx="4662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1716826" y="3149492"/>
              <a:ext cx="6798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2720378" y="3149492"/>
              <a:ext cx="15963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rot="10800000">
              <a:off x="1712462" y="4030305"/>
              <a:ext cx="5310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4969545" y="2274684"/>
              <a:ext cx="4662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5017036" y="3130945"/>
              <a:ext cx="1454700" cy="657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rot="5400000">
              <a:off x="6552750" y="2431500"/>
              <a:ext cx="466200" cy="1164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rot="5400000">
              <a:off x="6650100" y="3672300"/>
              <a:ext cx="271500" cy="116400"/>
            </a:xfrm>
            <a:prstGeom prst="rightArrow">
              <a:avLst>
                <a:gd fmla="val 50000" name="adj1"/>
                <a:gd fmla="val 50000"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1"/>
          <p:cNvSpPr txBox="1"/>
          <p:nvPr>
            <p:ph type="title"/>
          </p:nvPr>
        </p:nvSpPr>
        <p:spPr>
          <a:xfrm>
            <a:off x="311700" y="141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Part2. </a:t>
            </a:r>
            <a:r>
              <a:rPr lang="en"/>
              <a:t>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