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9144000" cy="5143500" type="screen16x9"/>
  <p:notesSz cx="6858000" cy="9144000"/>
  <p:embeddedFontLst>
    <p:embeddedFont>
      <p:font typeface="Merriweather Sans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F84D6B-E47B-4EE1-B701-15DA4BECA38B}">
  <a:tblStyle styleId="{76F84D6B-E47B-4EE1-B701-15DA4BECA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bdfeae626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bdfeae626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bdfeae62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bdfeae626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bdfeae626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bdfeae626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bdfeae626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bdfeae626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bdfeae62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bdfeae62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bdfeae626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bdfeae626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bec6a8a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bec6a8a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92969" y="126411"/>
            <a:ext cx="7358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 i="0" u="none" strike="noStrike" cap="none">
                <a:solidFill>
                  <a:srgbClr val="01000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 b="0" i="0" u="none" strike="noStrike" cap="non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892969" y="1426518"/>
            <a:ext cx="7358100" cy="30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74650" algn="l" rtl="0">
              <a:spcBef>
                <a:spcPts val="2700"/>
              </a:spcBef>
              <a:spcAft>
                <a:spcPts val="0"/>
              </a:spcAft>
              <a:buClr>
                <a:srgbClr val="01000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rgbClr val="0100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spcBef>
                <a:spcPts val="2700"/>
              </a:spcBef>
              <a:spcAft>
                <a:spcPts val="0"/>
              </a:spcAft>
              <a:buClr>
                <a:srgbClr val="01000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rgbClr val="01000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spcBef>
                <a:spcPts val="2700"/>
              </a:spcBef>
              <a:spcAft>
                <a:spcPts val="0"/>
              </a:spcAft>
              <a:buClr>
                <a:srgbClr val="01000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rgbClr val="01000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spcBef>
                <a:spcPts val="2700"/>
              </a:spcBef>
              <a:spcAft>
                <a:spcPts val="0"/>
              </a:spcAft>
              <a:buClr>
                <a:srgbClr val="01000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rgbClr val="01000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spcBef>
                <a:spcPts val="2700"/>
              </a:spcBef>
              <a:spcAft>
                <a:spcPts val="0"/>
              </a:spcAft>
              <a:buClr>
                <a:srgbClr val="01000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rgbClr val="01000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spcBef>
                <a:spcPts val="2700"/>
              </a:spcBef>
              <a:spcAft>
                <a:spcPts val="0"/>
              </a:spcAft>
              <a:buClr>
                <a:srgbClr val="FEFFFE"/>
              </a:buClr>
              <a:buSzPts val="2400"/>
              <a:buFont typeface="Merriweather Sans"/>
              <a:buChar char="•"/>
              <a:defRPr sz="2400" b="0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381000" algn="l" rtl="0">
              <a:spcBef>
                <a:spcPts val="2700"/>
              </a:spcBef>
              <a:spcAft>
                <a:spcPts val="0"/>
              </a:spcAft>
              <a:buClr>
                <a:srgbClr val="FEFFFE"/>
              </a:buClr>
              <a:buSzPts val="2400"/>
              <a:buFont typeface="Merriweather Sans"/>
              <a:buChar char="•"/>
              <a:defRPr sz="2400" b="0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381000" algn="l" rtl="0">
              <a:spcBef>
                <a:spcPts val="2700"/>
              </a:spcBef>
              <a:spcAft>
                <a:spcPts val="0"/>
              </a:spcAft>
              <a:buClr>
                <a:srgbClr val="FEFFFE"/>
              </a:buClr>
              <a:buSzPts val="2400"/>
              <a:buFont typeface="Merriweather Sans"/>
              <a:buChar char="•"/>
              <a:defRPr sz="2400" b="0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381000" algn="l" rtl="0">
              <a:spcBef>
                <a:spcPts val="2700"/>
              </a:spcBef>
              <a:spcAft>
                <a:spcPts val="0"/>
              </a:spcAft>
              <a:buClr>
                <a:srgbClr val="FEFFFE"/>
              </a:buClr>
              <a:buSzPts val="2400"/>
              <a:buFont typeface="Merriweather Sans"/>
              <a:buChar char="•"/>
              <a:defRPr sz="2400" b="0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71450" y="1781538"/>
            <a:ext cx="3367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Genetics</a:t>
            </a:r>
            <a:endParaRPr sz="400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041800" y="2682000"/>
            <a:ext cx="14265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</a:t>
            </a:r>
            <a:r>
              <a:rPr lang="en" dirty="0" smtClean="0"/>
              <a:t>6.2 </a:t>
            </a:r>
            <a:endParaRPr dirty="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250" y="441975"/>
            <a:ext cx="4299850" cy="430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2097875" y="575950"/>
            <a:ext cx="6786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6.2 Process of Meiosis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1"/>
          </p:nvPr>
        </p:nvSpPr>
        <p:spPr>
          <a:xfrm>
            <a:off x="653250" y="1752600"/>
            <a:ext cx="76902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After this section you will be able to……</a:t>
            </a:r>
            <a:endParaRPr sz="26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Explain each step of meiosis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Compare mature gametes with immature gametes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Compare mitosis and meiosis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447625" y="576075"/>
            <a:ext cx="1659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TEKS</a:t>
            </a:r>
            <a:endParaRPr sz="4400"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185700" y="1595775"/>
            <a:ext cx="43863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6G - recognize the significance of meiosis to sexual reproduction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075" y="1243000"/>
            <a:ext cx="4284101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75" y="391362"/>
            <a:ext cx="8957650" cy="4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Meiosis (Meiosis I)</a:t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 rotWithShape="1">
          <a:blip r:embed="rId3">
            <a:alphaModFix/>
          </a:blip>
          <a:srcRect r="48307"/>
          <a:stretch/>
        </p:blipFill>
        <p:spPr>
          <a:xfrm>
            <a:off x="302425" y="966800"/>
            <a:ext cx="8494626" cy="41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Meiosis (Meiosis II)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 rotWithShape="1">
          <a:blip r:embed="rId3">
            <a:alphaModFix/>
          </a:blip>
          <a:srcRect l="51718"/>
          <a:stretch/>
        </p:blipFill>
        <p:spPr>
          <a:xfrm>
            <a:off x="673875" y="1082575"/>
            <a:ext cx="8047974" cy="3996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 idx="4294967295"/>
          </p:nvPr>
        </p:nvSpPr>
        <p:spPr>
          <a:xfrm>
            <a:off x="2400250" y="118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Mitosis vs Meiosis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150"/>
            <a:ext cx="8735275" cy="42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Mature vs Immature Gametes</a:t>
            </a: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Immature gametes are haploid cells that are not yet capable of undergoing fertilization. During </a:t>
            </a:r>
            <a:r>
              <a:rPr lang="en" b="1">
                <a:solidFill>
                  <a:schemeClr val="dk1"/>
                </a:solidFill>
              </a:rPr>
              <a:t>gametogenesis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a sperm cell loses much of its cytoplasm and gains a flagella. The egg cell gets the majority of the cytoplasm and organelles. For egg production, only one of the produced cells become an egg. The rest become </a:t>
            </a:r>
            <a:r>
              <a:rPr lang="en" b="1">
                <a:solidFill>
                  <a:schemeClr val="dk1"/>
                </a:solidFill>
              </a:rPr>
              <a:t>polar bodies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that are eventually broken down.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On-screen Show (16:9)</PresentationFormat>
  <Paragraphs>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Merriweather Sans</vt:lpstr>
      <vt:lpstr>Raleway</vt:lpstr>
      <vt:lpstr>Lato</vt:lpstr>
      <vt:lpstr>Arial</vt:lpstr>
      <vt:lpstr>Helvetica Neue</vt:lpstr>
      <vt:lpstr>Swiss</vt:lpstr>
      <vt:lpstr>Genetics</vt:lpstr>
      <vt:lpstr>6.2 Process of Meiosis</vt:lpstr>
      <vt:lpstr>TEKS</vt:lpstr>
      <vt:lpstr>PowerPoint Presentation</vt:lpstr>
      <vt:lpstr>Process of Meiosis (Meiosis I)</vt:lpstr>
      <vt:lpstr>Process of Meiosis (Meiosis II)</vt:lpstr>
      <vt:lpstr>Mitosis vs Meiosis</vt:lpstr>
      <vt:lpstr>Mature vs Immature Gametes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</dc:title>
  <cp:lastModifiedBy>e141642</cp:lastModifiedBy>
  <cp:revision>1</cp:revision>
  <dcterms:modified xsi:type="dcterms:W3CDTF">2019-01-09T00:55:05Z</dcterms:modified>
</cp:coreProperties>
</file>