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5143500" type="screen16x9"/>
  <p:notesSz cx="6858000" cy="9144000"/>
  <p:embeddedFontLs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Merriweather Sans" panose="020B0604020202020204" charset="0"/>
      <p:regular r:id="rId24"/>
      <p:bold r:id="rId25"/>
      <p:italic r:id="rId26"/>
      <p:boldItalic r:id="rId27"/>
    </p:embeddedFont>
    <p:embeddedFont>
      <p:font typeface="Helvetica Neue" panose="020B0604020202020204" charset="0"/>
      <p:regular r:id="rId28"/>
      <p:bold r:id="rId29"/>
      <p:italic r:id="rId30"/>
      <p:boldItalic r:id="rId31"/>
    </p:embeddedFont>
    <p:embeddedFont>
      <p:font typeface="Raleway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c0c24f027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c0c24f027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c0c24f027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c0c24f027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c0c24f027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c0c24f027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c0c24f027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c0c24f027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c0c24f027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c0c24f027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c0c24f027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c0c24f027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c0c24f027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c0c24f027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c0c24f027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c0c24f027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c0c24f0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c0c24f0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c0c24f0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c0c24f0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0c24f02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0c24f02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c0c24f02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c0c24f02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c0c24f02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c0c24f02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0c24f027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4c0c24f02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c0c24f027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4c0c24f027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c0c24f027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4c0c24f027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92969" y="126411"/>
            <a:ext cx="73581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 i="0" u="none" strike="noStrike" cap="none">
                <a:solidFill>
                  <a:srgbClr val="01000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 b="0" i="0" u="none" strike="noStrike" cap="non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 b="0" i="0" u="none" strike="noStrike" cap="non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 b="0" i="0" u="none" strike="noStrike" cap="non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 b="0" i="0" u="none" strike="noStrike" cap="non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 b="0" i="0" u="none" strike="noStrike" cap="non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 b="0" i="0" u="none" strike="noStrike" cap="non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 b="0" i="0" u="none" strike="noStrike" cap="non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 b="0" i="0" u="none" strike="noStrike" cap="non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892969" y="1426518"/>
            <a:ext cx="7358100" cy="30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74650" algn="l" rtl="0">
              <a:spcBef>
                <a:spcPts val="2700"/>
              </a:spcBef>
              <a:spcAft>
                <a:spcPts val="0"/>
              </a:spcAft>
              <a:buClr>
                <a:srgbClr val="01000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rgbClr val="0100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spcBef>
                <a:spcPts val="2700"/>
              </a:spcBef>
              <a:spcAft>
                <a:spcPts val="0"/>
              </a:spcAft>
              <a:buClr>
                <a:srgbClr val="01000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rgbClr val="01000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spcBef>
                <a:spcPts val="2700"/>
              </a:spcBef>
              <a:spcAft>
                <a:spcPts val="0"/>
              </a:spcAft>
              <a:buClr>
                <a:srgbClr val="01000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rgbClr val="01000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spcBef>
                <a:spcPts val="2700"/>
              </a:spcBef>
              <a:spcAft>
                <a:spcPts val="0"/>
              </a:spcAft>
              <a:buClr>
                <a:srgbClr val="01000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rgbClr val="01000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spcBef>
                <a:spcPts val="2700"/>
              </a:spcBef>
              <a:spcAft>
                <a:spcPts val="0"/>
              </a:spcAft>
              <a:buClr>
                <a:srgbClr val="01000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rgbClr val="01000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spcBef>
                <a:spcPts val="2700"/>
              </a:spcBef>
              <a:spcAft>
                <a:spcPts val="0"/>
              </a:spcAft>
              <a:buClr>
                <a:srgbClr val="FEFFFE"/>
              </a:buClr>
              <a:buSzPts val="2400"/>
              <a:buFont typeface="Merriweather Sans"/>
              <a:buChar char="•"/>
              <a:defRPr sz="2400" b="0" i="0" u="none" strike="noStrike" cap="non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381000" algn="l" rtl="0">
              <a:spcBef>
                <a:spcPts val="2700"/>
              </a:spcBef>
              <a:spcAft>
                <a:spcPts val="0"/>
              </a:spcAft>
              <a:buClr>
                <a:srgbClr val="FEFFFE"/>
              </a:buClr>
              <a:buSzPts val="2400"/>
              <a:buFont typeface="Merriweather Sans"/>
              <a:buChar char="•"/>
              <a:defRPr sz="2400" b="0" i="0" u="none" strike="noStrike" cap="non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381000" algn="l" rtl="0">
              <a:spcBef>
                <a:spcPts val="2700"/>
              </a:spcBef>
              <a:spcAft>
                <a:spcPts val="0"/>
              </a:spcAft>
              <a:buClr>
                <a:srgbClr val="FEFFFE"/>
              </a:buClr>
              <a:buSzPts val="2400"/>
              <a:buFont typeface="Merriweather Sans"/>
              <a:buChar char="•"/>
              <a:defRPr sz="2400" b="0" i="0" u="none" strike="noStrike" cap="non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381000" algn="l" rtl="0">
              <a:spcBef>
                <a:spcPts val="2700"/>
              </a:spcBef>
              <a:spcAft>
                <a:spcPts val="0"/>
              </a:spcAft>
              <a:buClr>
                <a:srgbClr val="FEFFFE"/>
              </a:buClr>
              <a:buSzPts val="2400"/>
              <a:buFont typeface="Merriweather Sans"/>
              <a:buChar char="•"/>
              <a:defRPr sz="2400" b="0" i="0" u="none" strike="noStrike" cap="non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ontchangethislink.peardeckmagic.zone?eyJ0eXBlIjoiZ29vZ2xlLXNsaWRlcy1hZGRvbi1yZXNwb25zZS1mb290ZXIiLCJsYXN0RWRpdGVkQnkiOiIxMTUzODQzNDQwNzk1NDE3MzQyMTEiLCJwcmVzZW50YXRpb25JZCI6IjFZWDFzcWE0NXFUVDlOd1pxZDZ1R0Z2SnJsQVdRUjJCcks2dFdBWUN3TlE0IiwiY29udGVudElkIjoiY3VzdG9tLXJlc3BvbnNlLWZyZWVSZXNwb25zZS10ZXh0Iiwic2xpZGVJZCI6InA4IiwiY29udGVudEluc3RhbmNlSWQiOiIxWVgxc3FhNDVxVFQ5TndacWQ2dUdGdkpybEFXUVIyQnJLNnRXQVlDd05RNC8yNjc0NzhkZi01YmUwLTQ1YzUtODkwYi0zNDIzOTZlM2YwZjcifQ==pearId=magic-pear-metadata-identifi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ntchangethislink.peardeckmagic.zone?eyJ0eXBlIjoiZ29vZ2xlLXNsaWRlcy1hZGRvbi1yZXNwb25zZS1mb290ZXIiLCJsYXN0RWRpdGVkQnkiOiIxMTUzODQzNDQwNzk1NDE3MzQyMTEiLCJwcmVzZW50YXRpb25JZCI6IjFZWDFzcWE0NXFUVDlOd1pxZDZ1R0Z2SnJsQVdRUjJCcks2dFdBWUN3TlE0IiwiY29udGVudElkIjoiY3VzdG9tLXJlc3BvbnNlLWZyZWVSZXNwb25zZS10ZXh0Iiwic2xpZGVJZCI6InA4IiwiY29udGVudEluc3RhbmNlSWQiOiIxWVgxc3FhNDVxVFQ5TndacWQ2dUdGdkpybEFXUVIyQnJLNnRXQVlDd05RNC8yNjc0NzhkZi01YmUwLTQ1YzUtODkwYi0zNDIzOTZlM2YwZjcifQ==pearId=magic-pear-metadata-identifi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ntchangethislink.peardeckmagic.zone?eyJ0eXBlIjoiZ29vZ2xlLXNsaWRlcy1hZGRvbi1yZXNwb25zZS1mb290ZXIiLCJsYXN0RWRpdGVkQnkiOiIxMTUzODQzNDQwNzk1NDE3MzQyMTEiLCJwcmVzZW50YXRpb25JZCI6IjFZWDFzcWE0NXFUVDlOd1pxZDZ1R0Z2SnJsQVdRUjJCcks2dFdBWUN3TlE0IiwiY29udGVudElkIjoiY3VzdG9tLXJlc3BvbnNlLWZyZWVSZXNwb25zZS10ZXh0Iiwic2xpZGVJZCI6InA4IiwiY29udGVudEluc3RhbmNlSWQiOiIxWVgxc3FhNDVxVFQ5TndacWQ2dUdGdkpybEFXUVIyQnJLNnRXQVlDd05RNC8yNjc0NzhkZi01YmUwLTQ1YzUtODkwYi0zNDIzOTZlM2YwZjcifQ==pearId=magic-pear-metadata-identifi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71450" y="1781538"/>
            <a:ext cx="3367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Genetics</a:t>
            </a:r>
            <a:endParaRPr sz="400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041800" y="2682000"/>
            <a:ext cx="14265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6 </a:t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250" y="441975"/>
            <a:ext cx="4299850" cy="430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81570"/>
            <a:ext cx="9144000" cy="3564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2097875" y="575950"/>
            <a:ext cx="6786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6.4 Traits, Genes, and Alleles</a:t>
            </a:r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body" idx="1"/>
          </p:nvPr>
        </p:nvSpPr>
        <p:spPr>
          <a:xfrm>
            <a:off x="653250" y="1752600"/>
            <a:ext cx="7690200" cy="28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After this section you will be able to……</a:t>
            </a:r>
            <a:endParaRPr sz="26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400">
                <a:solidFill>
                  <a:schemeClr val="dk1"/>
                </a:solidFill>
              </a:rPr>
              <a:t>Describe the relationship between traits and alleles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400">
                <a:solidFill>
                  <a:schemeClr val="dk1"/>
                </a:solidFill>
              </a:rPr>
              <a:t>Explain the different results of genetic offspring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400">
                <a:solidFill>
                  <a:schemeClr val="dk1"/>
                </a:solidFill>
              </a:rPr>
              <a:t>Compare dominant/recessive alleles, heterozygous/homozygous, and genotype/phenotype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447625" y="576075"/>
            <a:ext cx="1659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TEKS</a:t>
            </a:r>
            <a:endParaRPr sz="4400"/>
          </a:p>
        </p:txBody>
      </p:sp>
      <p:sp>
        <p:nvSpPr>
          <p:cNvPr id="207" name="Google Shape;207;p28"/>
          <p:cNvSpPr txBox="1">
            <a:spLocks noGrp="1"/>
          </p:cNvSpPr>
          <p:nvPr>
            <p:ph type="body" idx="1"/>
          </p:nvPr>
        </p:nvSpPr>
        <p:spPr>
          <a:xfrm>
            <a:off x="185700" y="1290975"/>
            <a:ext cx="3707700" cy="3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B.6F - predict possible outcomes of various genetic combinations such as monohybrid crosses, dihybrid crosses and non-Mendelian inheritance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075" y="1243000"/>
            <a:ext cx="4284101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91170"/>
            <a:ext cx="9144000" cy="356433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/>
          <p:nvPr/>
        </p:nvSpPr>
        <p:spPr>
          <a:xfrm>
            <a:off x="719200" y="205475"/>
            <a:ext cx="78084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Raleway"/>
                <a:ea typeface="Raleway"/>
                <a:cs typeface="Raleway"/>
                <a:sym typeface="Raleway"/>
              </a:rPr>
              <a:t>Recall….</a:t>
            </a:r>
            <a:endParaRPr sz="4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Mendel’s Hypotheses</a:t>
            </a:r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body" idx="1"/>
          </p:nvPr>
        </p:nvSpPr>
        <p:spPr>
          <a:xfrm>
            <a:off x="2811850" y="1381475"/>
            <a:ext cx="5910000" cy="31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An individual has </a:t>
            </a:r>
            <a:r>
              <a:rPr lang="en" sz="2000" b="1">
                <a:solidFill>
                  <a:srgbClr val="000000"/>
                </a:solidFill>
              </a:rPr>
              <a:t>two</a:t>
            </a:r>
            <a:r>
              <a:rPr lang="en" sz="2000">
                <a:solidFill>
                  <a:srgbClr val="000000"/>
                </a:solidFill>
              </a:rPr>
              <a:t> copies of a gene - one from each parent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There are different versions of each gene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For example, the gene for flower color in pea plants can either be purple or white, represented by letters; 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b="1">
                <a:solidFill>
                  <a:schemeClr val="accent1"/>
                </a:solidFill>
              </a:rPr>
              <a:t>P</a:t>
            </a:r>
            <a:r>
              <a:rPr lang="en" sz="2000">
                <a:solidFill>
                  <a:schemeClr val="accent1"/>
                </a:solidFill>
              </a:rPr>
              <a:t> = purple and </a:t>
            </a:r>
            <a:r>
              <a:rPr lang="en" sz="2000" b="1">
                <a:solidFill>
                  <a:schemeClr val="accent1"/>
                </a:solidFill>
              </a:rPr>
              <a:t>p</a:t>
            </a:r>
            <a:r>
              <a:rPr lang="en" sz="2000">
                <a:solidFill>
                  <a:schemeClr val="accent1"/>
                </a:solidFill>
              </a:rPr>
              <a:t> = white</a:t>
            </a:r>
            <a:endParaRPr sz="2000">
              <a:solidFill>
                <a:schemeClr val="accent1"/>
              </a:solidFill>
            </a:endParaRPr>
          </a:p>
        </p:txBody>
      </p:sp>
      <p:pic>
        <p:nvPicPr>
          <p:cNvPr id="221" name="Google Shape;221;p30"/>
          <p:cNvPicPr preferRelativeResize="0"/>
          <p:nvPr/>
        </p:nvPicPr>
        <p:blipFill rotWithShape="1">
          <a:blip r:embed="rId3">
            <a:alphaModFix/>
          </a:blip>
          <a:srcRect l="6630" t="7508" r="42171" b="13201"/>
          <a:stretch/>
        </p:blipFill>
        <p:spPr>
          <a:xfrm>
            <a:off x="255646" y="1270895"/>
            <a:ext cx="2400979" cy="29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Mendel’s Hypotheses</a:t>
            </a:r>
            <a:endParaRPr/>
          </a:p>
        </p:txBody>
      </p:sp>
      <p:sp>
        <p:nvSpPr>
          <p:cNvPr id="227" name="Google Shape;227;p31"/>
          <p:cNvSpPr txBox="1">
            <a:spLocks noGrp="1"/>
          </p:cNvSpPr>
          <p:nvPr>
            <p:ph type="body" idx="1"/>
          </p:nvPr>
        </p:nvSpPr>
        <p:spPr>
          <a:xfrm>
            <a:off x="500075" y="1381475"/>
            <a:ext cx="8221800" cy="31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Alleles</a:t>
            </a:r>
            <a:r>
              <a:rPr lang="en" sz="2400" b="1">
                <a:solidFill>
                  <a:srgbClr val="FF9900"/>
                </a:solidFill>
              </a:rPr>
              <a:t> </a:t>
            </a:r>
            <a:r>
              <a:rPr lang="en" sz="2400">
                <a:solidFill>
                  <a:srgbClr val="000000"/>
                </a:solidFill>
              </a:rPr>
              <a:t>are the different versions of the genes; represented by the letters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One allele is </a:t>
            </a:r>
            <a:r>
              <a:rPr lang="en" sz="2400" b="1">
                <a:solidFill>
                  <a:schemeClr val="dk1"/>
                </a:solidFill>
              </a:rPr>
              <a:t>dominant</a:t>
            </a:r>
            <a:r>
              <a:rPr lang="en" sz="2400">
                <a:solidFill>
                  <a:srgbClr val="000000"/>
                </a:solidFill>
              </a:rPr>
              <a:t>, one is </a:t>
            </a:r>
            <a:r>
              <a:rPr lang="en" sz="2400" b="1">
                <a:solidFill>
                  <a:schemeClr val="dk1"/>
                </a:solidFill>
              </a:rPr>
              <a:t>recessive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Dominant</a:t>
            </a:r>
            <a:r>
              <a:rPr lang="en" sz="2400">
                <a:solidFill>
                  <a:srgbClr val="000000"/>
                </a:solidFill>
              </a:rPr>
              <a:t>: expressed form of trait (capital allele)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Recessive</a:t>
            </a:r>
            <a:r>
              <a:rPr lang="en" sz="2400">
                <a:solidFill>
                  <a:srgbClr val="000000"/>
                </a:solidFill>
              </a:rPr>
              <a:t>: not expressed form of a trait (lower-case allele)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Mendel’s Conclusions</a:t>
            </a:r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body" idx="1"/>
          </p:nvPr>
        </p:nvSpPr>
        <p:spPr>
          <a:xfrm>
            <a:off x="500075" y="1381475"/>
            <a:ext cx="8221800" cy="3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Homozygous </a:t>
            </a:r>
            <a:r>
              <a:rPr lang="en" sz="2200">
                <a:solidFill>
                  <a:srgbClr val="000000"/>
                </a:solidFill>
              </a:rPr>
              <a:t>means the organism having two identical alleles for a trait; either two dominant </a:t>
            </a:r>
            <a:r>
              <a:rPr lang="en" sz="2200" b="1">
                <a:solidFill>
                  <a:srgbClr val="000000"/>
                </a:solidFill>
              </a:rPr>
              <a:t>or</a:t>
            </a:r>
            <a:r>
              <a:rPr lang="en" sz="2200">
                <a:solidFill>
                  <a:srgbClr val="000000"/>
                </a:solidFill>
              </a:rPr>
              <a:t> two recessive</a:t>
            </a:r>
            <a:endParaRPr sz="2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Heterozygous</a:t>
            </a:r>
            <a:r>
              <a:rPr lang="en" sz="2200">
                <a:solidFill>
                  <a:srgbClr val="000000"/>
                </a:solidFill>
              </a:rPr>
              <a:t> is having two different alleles</a:t>
            </a:r>
            <a:endParaRPr sz="2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Homozygous Dominant</a:t>
            </a:r>
            <a:r>
              <a:rPr lang="en" sz="2200">
                <a:solidFill>
                  <a:srgbClr val="000000"/>
                </a:solidFill>
              </a:rPr>
              <a:t>: BB or TT or QQ</a:t>
            </a:r>
            <a:endParaRPr sz="2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Homozygous Recessive</a:t>
            </a:r>
            <a:r>
              <a:rPr lang="en" sz="2200">
                <a:solidFill>
                  <a:srgbClr val="000000"/>
                </a:solidFill>
              </a:rPr>
              <a:t>: bb or tt or qq</a:t>
            </a:r>
            <a:endParaRPr sz="2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Heterozygous</a:t>
            </a:r>
            <a:r>
              <a:rPr lang="en" sz="2200">
                <a:solidFill>
                  <a:srgbClr val="000000"/>
                </a:solidFill>
              </a:rPr>
              <a:t>: Bb or Tt or Qq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Mendel’s Conclusions</a:t>
            </a:r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body" idx="1"/>
          </p:nvPr>
        </p:nvSpPr>
        <p:spPr>
          <a:xfrm>
            <a:off x="500075" y="1381475"/>
            <a:ext cx="8221800" cy="3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Genotype </a:t>
            </a:r>
            <a:r>
              <a:rPr lang="en" sz="2200">
                <a:solidFill>
                  <a:srgbClr val="000000"/>
                </a:solidFill>
              </a:rPr>
              <a:t>is the set of alleles that an individual trait has (the actual </a:t>
            </a:r>
            <a:r>
              <a:rPr lang="en" sz="2200" b="1">
                <a:solidFill>
                  <a:srgbClr val="000000"/>
                </a:solidFill>
              </a:rPr>
              <a:t>genes</a:t>
            </a:r>
            <a:r>
              <a:rPr lang="en" sz="2200">
                <a:solidFill>
                  <a:srgbClr val="000000"/>
                </a:solidFill>
              </a:rPr>
              <a:t>) Ex: BB, Tt, or qq</a:t>
            </a:r>
            <a:endParaRPr sz="2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Phenotype </a:t>
            </a:r>
            <a:r>
              <a:rPr lang="en" sz="2200">
                <a:solidFill>
                  <a:srgbClr val="000000"/>
                </a:solidFill>
              </a:rPr>
              <a:t>is the physical appearance of a trait (how it actually appears) Ex: brown eyes, blue eyes, tall, short, stubby tail, long tail</a:t>
            </a:r>
            <a:endParaRPr sz="2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solidFill>
                <a:srgbClr val="000000"/>
              </a:solidFill>
            </a:endParaRPr>
          </a:p>
        </p:txBody>
      </p:sp>
      <p:pic>
        <p:nvPicPr>
          <p:cNvPr id="240" name="Google Shape;24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4075" y="1831250"/>
            <a:ext cx="1820763" cy="1180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7753" y="3986200"/>
            <a:ext cx="1180128" cy="9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2097875" y="575950"/>
            <a:ext cx="6786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6.3 Mendel and Heredity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653250" y="1752600"/>
            <a:ext cx="76902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After this section you will be able to……</a:t>
            </a:r>
            <a:endParaRPr sz="26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400">
                <a:solidFill>
                  <a:schemeClr val="dk1"/>
                </a:solidFill>
              </a:rPr>
              <a:t>Describe Mendel’s contributions to genetics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400">
                <a:solidFill>
                  <a:schemeClr val="dk1"/>
                </a:solidFill>
              </a:rPr>
              <a:t>Explain what traits are and how they are passed on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447625" y="576075"/>
            <a:ext cx="1659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TEKS</a:t>
            </a:r>
            <a:endParaRPr sz="440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185700" y="1290975"/>
            <a:ext cx="3707700" cy="3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B.6F - predict possible outcomes of various genetic combinations such as monohybrid crosses, dihybrid crosses and non-Mendelian inheritance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075" y="1243000"/>
            <a:ext cx="4284101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Gregor Mendel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Austrian Monk</a:t>
            </a:r>
            <a:endParaRPr sz="2400">
              <a:solidFill>
                <a:schemeClr val="accen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Raised by peasants who worked as gardeners</a:t>
            </a:r>
            <a:endParaRPr sz="2400">
              <a:solidFill>
                <a:schemeClr val="accen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Studied genetics in the 1800’s</a:t>
            </a:r>
            <a:endParaRPr sz="2400">
              <a:solidFill>
                <a:schemeClr val="accen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Conducted his experiments using pea plants</a:t>
            </a:r>
            <a:endParaRPr sz="2400">
              <a:solidFill>
                <a:schemeClr val="accen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Known as ‘Father of Genetics’</a:t>
            </a:r>
            <a:endParaRPr sz="2400">
              <a:solidFill>
                <a:schemeClr val="accent1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0200"/>
            <a:ext cx="2095450" cy="284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l="50191"/>
          <a:stretch/>
        </p:blipFill>
        <p:spPr>
          <a:xfrm>
            <a:off x="5961400" y="315928"/>
            <a:ext cx="3179049" cy="4513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r="52658"/>
          <a:stretch/>
        </p:blipFill>
        <p:spPr>
          <a:xfrm>
            <a:off x="95250" y="266737"/>
            <a:ext cx="3087349" cy="46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0400" y="138988"/>
            <a:ext cx="2743199" cy="21246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3452825" y="2724150"/>
            <a:ext cx="2238300" cy="2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Why pea plants???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Why these traits???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Traits and Genetics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Traits</a:t>
            </a:r>
            <a:r>
              <a:rPr lang="en" sz="2400" b="1"/>
              <a:t> </a:t>
            </a:r>
            <a:r>
              <a:rPr lang="en" sz="2400"/>
              <a:t>are characteristics that are inherited, such as eye color, leaf shape, or tail length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Genetics</a:t>
            </a:r>
            <a:r>
              <a:rPr lang="en" sz="2400"/>
              <a:t> is the study of biological inheritance patterns and variation in organisms</a:t>
            </a:r>
            <a:endParaRPr sz="24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7950"/>
            <a:ext cx="2105312" cy="2105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4">
            <a:alphaModFix/>
          </a:blip>
          <a:srcRect l="17187" t="16620" r="17657" b="17659"/>
          <a:stretch/>
        </p:blipFill>
        <p:spPr>
          <a:xfrm>
            <a:off x="38950" y="3059900"/>
            <a:ext cx="2332200" cy="17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"/>
              <a:t>Mendel’s Experiments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154775" y="1316925"/>
            <a:ext cx="4905300" cy="3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 Generation (Parental Generation)</a:t>
            </a:r>
            <a:endParaRPr sz="24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Mendel allowed two plants to self-pollinate until all offspring displayed only one characteristic (example, all purple) - </a:t>
            </a:r>
            <a:r>
              <a:rPr lang="en" sz="2000" i="1">
                <a:solidFill>
                  <a:schemeClr val="accent1"/>
                </a:solidFill>
              </a:rPr>
              <a:t>True breeding</a:t>
            </a:r>
            <a:endParaRPr sz="2000" i="1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A true breeding plant will only allow one since it’s </a:t>
            </a:r>
            <a:r>
              <a:rPr lang="en" sz="2000" b="1">
                <a:solidFill>
                  <a:schemeClr val="dk1"/>
                </a:solidFill>
              </a:rPr>
              <a:t>homozygous dominant</a:t>
            </a:r>
            <a:r>
              <a:rPr lang="en" sz="2000">
                <a:solidFill>
                  <a:schemeClr val="accent1"/>
                </a:solidFill>
              </a:rPr>
              <a:t> or </a:t>
            </a:r>
            <a:r>
              <a:rPr lang="en" sz="2000" b="1">
                <a:solidFill>
                  <a:schemeClr val="dk1"/>
                </a:solidFill>
              </a:rPr>
              <a:t>homozygous recessive</a:t>
            </a:r>
            <a:endParaRPr sz="2000" b="1">
              <a:solidFill>
                <a:schemeClr val="dk1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2975" y="2055100"/>
            <a:ext cx="3974000" cy="18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>
            <a:hlinkClick r:id="rId4"/>
          </p:cNvPr>
          <p:cNvSpPr/>
          <p:nvPr/>
        </p:nvSpPr>
        <p:spPr>
          <a:xfrm>
            <a:off x="0" y="3905250"/>
            <a:ext cx="12600" cy="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"/>
              <a:t>Mendel’s Experiments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154775" y="1316925"/>
            <a:ext cx="4905300" cy="3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He then picked two parents, each with contrasting traits (one purple and one white) and </a:t>
            </a:r>
            <a:r>
              <a:rPr lang="en" sz="2000" b="1">
                <a:solidFill>
                  <a:schemeClr val="dk1"/>
                </a:solidFill>
              </a:rPr>
              <a:t>cross-pollinated</a:t>
            </a:r>
            <a:r>
              <a:rPr lang="en" sz="2000">
                <a:solidFill>
                  <a:schemeClr val="accent1"/>
                </a:solidFill>
              </a:rPr>
              <a:t> them.</a:t>
            </a:r>
            <a:endParaRPr sz="2000" i="1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F1 generation</a:t>
            </a:r>
            <a:endParaRPr sz="2400"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The offspring of the Parental Generation which Mendel crossbred; this generation only expressed </a:t>
            </a:r>
            <a:r>
              <a:rPr lang="en" sz="2000" b="1">
                <a:solidFill>
                  <a:schemeClr val="accent1"/>
                </a:solidFill>
              </a:rPr>
              <a:t>one</a:t>
            </a:r>
            <a:r>
              <a:rPr lang="en" sz="2000">
                <a:solidFill>
                  <a:schemeClr val="accent1"/>
                </a:solidFill>
              </a:rPr>
              <a:t> trait (dominant, purple)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128" name="Google Shape;128;p21">
            <a:hlinkClick r:id="rId3"/>
          </p:cNvPr>
          <p:cNvSpPr/>
          <p:nvPr/>
        </p:nvSpPr>
        <p:spPr>
          <a:xfrm>
            <a:off x="0" y="3905250"/>
            <a:ext cx="12600" cy="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1275" y="1626975"/>
            <a:ext cx="4237075" cy="22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"/>
              <a:t>Mendel’s Experiments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154775" y="1316925"/>
            <a:ext cx="4905300" cy="3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Next, he allowed the F1 Generation plants to self-pollinate.</a:t>
            </a:r>
            <a:endParaRPr sz="2000" i="1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F2 generation</a:t>
            </a:r>
            <a:endParaRPr sz="2400"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The self-pollinating offspring of the F1 Generation. This generation expressed both traits again, although the dominant (purple) trait was expressed more often (3:1)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136" name="Google Shape;136;p22">
            <a:hlinkClick r:id="rId3"/>
          </p:cNvPr>
          <p:cNvSpPr/>
          <p:nvPr/>
        </p:nvSpPr>
        <p:spPr>
          <a:xfrm>
            <a:off x="0" y="3905250"/>
            <a:ext cx="12600" cy="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4">
            <a:alphaModFix/>
          </a:blip>
          <a:srcRect l="6985" t="6653" r="14699" b="10275"/>
          <a:stretch/>
        </p:blipFill>
        <p:spPr>
          <a:xfrm>
            <a:off x="5133975" y="1734737"/>
            <a:ext cx="3714750" cy="21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Office PowerPoint</Application>
  <PresentationFormat>On-screen Show (16:9)</PresentationFormat>
  <Paragraphs>64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Lato</vt:lpstr>
      <vt:lpstr>Arial</vt:lpstr>
      <vt:lpstr>Merriweather Sans</vt:lpstr>
      <vt:lpstr>Helvetica Neue</vt:lpstr>
      <vt:lpstr>Raleway</vt:lpstr>
      <vt:lpstr>Questrial</vt:lpstr>
      <vt:lpstr>Swiss</vt:lpstr>
      <vt:lpstr>Genetics</vt:lpstr>
      <vt:lpstr>6.3 Mendel and Heredity</vt:lpstr>
      <vt:lpstr>TEKS</vt:lpstr>
      <vt:lpstr>Gregor Mendel</vt:lpstr>
      <vt:lpstr>PowerPoint Presentation</vt:lpstr>
      <vt:lpstr>Traits and Genetics</vt:lpstr>
      <vt:lpstr>Mendel’s Experiments</vt:lpstr>
      <vt:lpstr>Mendel’s Experiments</vt:lpstr>
      <vt:lpstr>Mendel’s Experiments</vt:lpstr>
      <vt:lpstr>PowerPoint Presentation</vt:lpstr>
      <vt:lpstr>6.4 Traits, Genes, and Alleles</vt:lpstr>
      <vt:lpstr>TEKS</vt:lpstr>
      <vt:lpstr>PowerPoint Presentation</vt:lpstr>
      <vt:lpstr>Mendel’s Hypotheses</vt:lpstr>
      <vt:lpstr>Mendel’s Hypotheses</vt:lpstr>
      <vt:lpstr>Mendel’s Conclusions</vt:lpstr>
      <vt:lpstr>Mendel’s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Genetics</dc:title>
  <cp:lastModifiedBy>e141642</cp:lastModifiedBy>
  <cp:revision>1</cp:revision>
  <dcterms:modified xsi:type="dcterms:W3CDTF">2019-01-10T17:40:59Z</dcterms:modified>
</cp:coreProperties>
</file>