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327" r:id="rId4"/>
    <p:sldId id="328" r:id="rId5"/>
    <p:sldId id="326" r:id="rId6"/>
    <p:sldId id="287" r:id="rId7"/>
    <p:sldId id="329" r:id="rId8"/>
    <p:sldId id="330" r:id="rId9"/>
    <p:sldId id="332" r:id="rId10"/>
    <p:sldId id="333" r:id="rId11"/>
    <p:sldId id="288" r:id="rId12"/>
    <p:sldId id="289" r:id="rId13"/>
    <p:sldId id="290" r:id="rId14"/>
    <p:sldId id="291" r:id="rId15"/>
    <p:sldId id="292" r:id="rId16"/>
    <p:sldId id="341" r:id="rId17"/>
    <p:sldId id="293" r:id="rId18"/>
    <p:sldId id="294" r:id="rId19"/>
    <p:sldId id="295" r:id="rId20"/>
    <p:sldId id="296" r:id="rId21"/>
    <p:sldId id="297" r:id="rId22"/>
    <p:sldId id="298" r:id="rId23"/>
    <p:sldId id="299" r:id="rId24"/>
    <p:sldId id="342" r:id="rId25"/>
    <p:sldId id="300" r:id="rId26"/>
    <p:sldId id="301" r:id="rId27"/>
    <p:sldId id="302" r:id="rId28"/>
    <p:sldId id="323" r:id="rId29"/>
    <p:sldId id="322" r:id="rId30"/>
    <p:sldId id="307" r:id="rId31"/>
    <p:sldId id="308" r:id="rId32"/>
    <p:sldId id="309" r:id="rId33"/>
    <p:sldId id="303" r:id="rId34"/>
    <p:sldId id="334" r:id="rId35"/>
    <p:sldId id="335" r:id="rId36"/>
    <p:sldId id="336" r:id="rId37"/>
    <p:sldId id="340" r:id="rId38"/>
    <p:sldId id="337" r:id="rId39"/>
    <p:sldId id="338" r:id="rId40"/>
    <p:sldId id="339" r:id="rId41"/>
    <p:sldId id="312" r:id="rId42"/>
    <p:sldId id="311" r:id="rId43"/>
    <p:sldId id="31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47" d="100"/>
          <a:sy n="47" d="100"/>
        </p:scale>
        <p:origin x="43" y="8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186C-BB7E-431C-A5EC-45FBEE8A0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1727CF-772B-4A13-A8DB-C64C8BB8D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D14642-E190-493C-8EA0-B145DB3E4AFE}"/>
              </a:ext>
            </a:extLst>
          </p:cNvPr>
          <p:cNvSpPr>
            <a:spLocks noGrp="1"/>
          </p:cNvSpPr>
          <p:nvPr>
            <p:ph type="dt" sz="half" idx="10"/>
          </p:nvPr>
        </p:nvSpPr>
        <p:spPr/>
        <p:txBody>
          <a:bodyPr/>
          <a:lstStyle/>
          <a:p>
            <a:fld id="{F8FB14AF-18C0-4718-9ED4-D54D7BE0C52B}" type="datetimeFigureOut">
              <a:rPr lang="en-US" smtClean="0"/>
              <a:t>11/4/2020</a:t>
            </a:fld>
            <a:endParaRPr lang="en-US"/>
          </a:p>
        </p:txBody>
      </p:sp>
      <p:sp>
        <p:nvSpPr>
          <p:cNvPr id="5" name="Footer Placeholder 4">
            <a:extLst>
              <a:ext uri="{FF2B5EF4-FFF2-40B4-BE49-F238E27FC236}">
                <a16:creationId xmlns:a16="http://schemas.microsoft.com/office/drawing/2014/main" id="{DBA3E1CD-BA68-467C-9E5E-678A59891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9BFC8-2573-423C-B3A1-8CB89ABC06C1}"/>
              </a:ext>
            </a:extLst>
          </p:cNvPr>
          <p:cNvSpPr>
            <a:spLocks noGrp="1"/>
          </p:cNvSpPr>
          <p:nvPr>
            <p:ph type="sldNum" sz="quarter" idx="12"/>
          </p:nvPr>
        </p:nvSpPr>
        <p:spPr/>
        <p:txBody>
          <a:bodyPr/>
          <a:lstStyle/>
          <a:p>
            <a:fld id="{035D3B20-5037-4057-947B-354DFB608268}" type="slidenum">
              <a:rPr lang="en-US" smtClean="0"/>
              <a:t>‹#›</a:t>
            </a:fld>
            <a:endParaRPr lang="en-US"/>
          </a:p>
        </p:txBody>
      </p:sp>
    </p:spTree>
    <p:extLst>
      <p:ext uri="{BB962C8B-B14F-4D97-AF65-F5344CB8AC3E}">
        <p14:creationId xmlns:p14="http://schemas.microsoft.com/office/powerpoint/2010/main" val="23504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0907-1F71-413A-B229-7165B33024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D16C4-DD86-4FE2-8BDB-1E483F9062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C8817-B987-44E0-BEDA-C652870BE16F}"/>
              </a:ext>
            </a:extLst>
          </p:cNvPr>
          <p:cNvSpPr>
            <a:spLocks noGrp="1"/>
          </p:cNvSpPr>
          <p:nvPr>
            <p:ph type="dt" sz="half" idx="10"/>
          </p:nvPr>
        </p:nvSpPr>
        <p:spPr/>
        <p:txBody>
          <a:bodyPr/>
          <a:lstStyle/>
          <a:p>
            <a:fld id="{F8FB14AF-18C0-4718-9ED4-D54D7BE0C52B}" type="datetimeFigureOut">
              <a:rPr lang="en-US" smtClean="0"/>
              <a:t>11/4/2020</a:t>
            </a:fld>
            <a:endParaRPr lang="en-US"/>
          </a:p>
        </p:txBody>
      </p:sp>
      <p:sp>
        <p:nvSpPr>
          <p:cNvPr id="5" name="Footer Placeholder 4">
            <a:extLst>
              <a:ext uri="{FF2B5EF4-FFF2-40B4-BE49-F238E27FC236}">
                <a16:creationId xmlns:a16="http://schemas.microsoft.com/office/drawing/2014/main" id="{933C0089-F68B-4A74-8F56-EBD55D266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18E8D-C9D1-46DE-A315-043510BD9312}"/>
              </a:ext>
            </a:extLst>
          </p:cNvPr>
          <p:cNvSpPr>
            <a:spLocks noGrp="1"/>
          </p:cNvSpPr>
          <p:nvPr>
            <p:ph type="sldNum" sz="quarter" idx="12"/>
          </p:nvPr>
        </p:nvSpPr>
        <p:spPr/>
        <p:txBody>
          <a:bodyPr/>
          <a:lstStyle/>
          <a:p>
            <a:fld id="{035D3B20-5037-4057-947B-354DFB608268}" type="slidenum">
              <a:rPr lang="en-US" smtClean="0"/>
              <a:t>‹#›</a:t>
            </a:fld>
            <a:endParaRPr lang="en-US"/>
          </a:p>
        </p:txBody>
      </p:sp>
    </p:spTree>
    <p:extLst>
      <p:ext uri="{BB962C8B-B14F-4D97-AF65-F5344CB8AC3E}">
        <p14:creationId xmlns:p14="http://schemas.microsoft.com/office/powerpoint/2010/main" val="146834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7E906-74A8-4F83-85FC-82BCCDF9E5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D82DA-F775-48ED-959E-4DA05ECB7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F6054-498C-436B-8902-2F348C357C7F}"/>
              </a:ext>
            </a:extLst>
          </p:cNvPr>
          <p:cNvSpPr>
            <a:spLocks noGrp="1"/>
          </p:cNvSpPr>
          <p:nvPr>
            <p:ph type="dt" sz="half" idx="10"/>
          </p:nvPr>
        </p:nvSpPr>
        <p:spPr/>
        <p:txBody>
          <a:bodyPr/>
          <a:lstStyle/>
          <a:p>
            <a:fld id="{F8FB14AF-18C0-4718-9ED4-D54D7BE0C52B}" type="datetimeFigureOut">
              <a:rPr lang="en-US" smtClean="0"/>
              <a:t>11/4/2020</a:t>
            </a:fld>
            <a:endParaRPr lang="en-US"/>
          </a:p>
        </p:txBody>
      </p:sp>
      <p:sp>
        <p:nvSpPr>
          <p:cNvPr id="5" name="Footer Placeholder 4">
            <a:extLst>
              <a:ext uri="{FF2B5EF4-FFF2-40B4-BE49-F238E27FC236}">
                <a16:creationId xmlns:a16="http://schemas.microsoft.com/office/drawing/2014/main" id="{D09262C2-42BF-4534-A7E6-DCBF57D5C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4B6EB-6280-4B1B-AEB1-C53FC2A856D9}"/>
              </a:ext>
            </a:extLst>
          </p:cNvPr>
          <p:cNvSpPr>
            <a:spLocks noGrp="1"/>
          </p:cNvSpPr>
          <p:nvPr>
            <p:ph type="sldNum" sz="quarter" idx="12"/>
          </p:nvPr>
        </p:nvSpPr>
        <p:spPr/>
        <p:txBody>
          <a:bodyPr/>
          <a:lstStyle/>
          <a:p>
            <a:fld id="{035D3B20-5037-4057-947B-354DFB608268}" type="slidenum">
              <a:rPr lang="en-US" smtClean="0"/>
              <a:t>‹#›</a:t>
            </a:fld>
            <a:endParaRPr lang="en-US"/>
          </a:p>
        </p:txBody>
      </p:sp>
    </p:spTree>
    <p:extLst>
      <p:ext uri="{BB962C8B-B14F-4D97-AF65-F5344CB8AC3E}">
        <p14:creationId xmlns:p14="http://schemas.microsoft.com/office/powerpoint/2010/main" val="185291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01A2-DA4B-4374-9732-C5C29C3CE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1339B-589F-462E-A0B9-A5E30377C6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A6707-7987-4A95-9E5C-DEFD4CB32488}"/>
              </a:ext>
            </a:extLst>
          </p:cNvPr>
          <p:cNvSpPr>
            <a:spLocks noGrp="1"/>
          </p:cNvSpPr>
          <p:nvPr>
            <p:ph type="dt" sz="half" idx="10"/>
          </p:nvPr>
        </p:nvSpPr>
        <p:spPr/>
        <p:txBody>
          <a:bodyPr/>
          <a:lstStyle/>
          <a:p>
            <a:fld id="{F8FB14AF-18C0-4718-9ED4-D54D7BE0C52B}" type="datetimeFigureOut">
              <a:rPr lang="en-US" smtClean="0"/>
              <a:t>11/4/2020</a:t>
            </a:fld>
            <a:endParaRPr lang="en-US"/>
          </a:p>
        </p:txBody>
      </p:sp>
      <p:sp>
        <p:nvSpPr>
          <p:cNvPr id="5" name="Footer Placeholder 4">
            <a:extLst>
              <a:ext uri="{FF2B5EF4-FFF2-40B4-BE49-F238E27FC236}">
                <a16:creationId xmlns:a16="http://schemas.microsoft.com/office/drawing/2014/main" id="{22EDA5AE-E9A3-465E-ADAE-AEBCE076C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1567F-2E84-4E1D-9093-3F58447A0D5A}"/>
              </a:ext>
            </a:extLst>
          </p:cNvPr>
          <p:cNvSpPr>
            <a:spLocks noGrp="1"/>
          </p:cNvSpPr>
          <p:nvPr>
            <p:ph type="sldNum" sz="quarter" idx="12"/>
          </p:nvPr>
        </p:nvSpPr>
        <p:spPr/>
        <p:txBody>
          <a:bodyPr/>
          <a:lstStyle/>
          <a:p>
            <a:fld id="{035D3B20-5037-4057-947B-354DFB608268}" type="slidenum">
              <a:rPr lang="en-US" smtClean="0"/>
              <a:t>‹#›</a:t>
            </a:fld>
            <a:endParaRPr lang="en-US"/>
          </a:p>
        </p:txBody>
      </p:sp>
    </p:spTree>
    <p:extLst>
      <p:ext uri="{BB962C8B-B14F-4D97-AF65-F5344CB8AC3E}">
        <p14:creationId xmlns:p14="http://schemas.microsoft.com/office/powerpoint/2010/main" val="196429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9942-EE8D-4D9D-9C11-B2A6F2DDC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4644F-7B9A-44D0-AD39-8560DF2A2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AF061A-224F-485B-89F2-68A22FA2395B}"/>
              </a:ext>
            </a:extLst>
          </p:cNvPr>
          <p:cNvSpPr>
            <a:spLocks noGrp="1"/>
          </p:cNvSpPr>
          <p:nvPr>
            <p:ph type="dt" sz="half" idx="10"/>
          </p:nvPr>
        </p:nvSpPr>
        <p:spPr/>
        <p:txBody>
          <a:bodyPr/>
          <a:lstStyle/>
          <a:p>
            <a:fld id="{F8FB14AF-18C0-4718-9ED4-D54D7BE0C52B}" type="datetimeFigureOut">
              <a:rPr lang="en-US" smtClean="0"/>
              <a:t>11/4/2020</a:t>
            </a:fld>
            <a:endParaRPr lang="en-US"/>
          </a:p>
        </p:txBody>
      </p:sp>
      <p:sp>
        <p:nvSpPr>
          <p:cNvPr id="5" name="Footer Placeholder 4">
            <a:extLst>
              <a:ext uri="{FF2B5EF4-FFF2-40B4-BE49-F238E27FC236}">
                <a16:creationId xmlns:a16="http://schemas.microsoft.com/office/drawing/2014/main" id="{3D43CC48-8515-429D-AC32-469DF2FE3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624A-DB11-4607-8851-0FBC4418F082}"/>
              </a:ext>
            </a:extLst>
          </p:cNvPr>
          <p:cNvSpPr>
            <a:spLocks noGrp="1"/>
          </p:cNvSpPr>
          <p:nvPr>
            <p:ph type="sldNum" sz="quarter" idx="12"/>
          </p:nvPr>
        </p:nvSpPr>
        <p:spPr/>
        <p:txBody>
          <a:bodyPr/>
          <a:lstStyle/>
          <a:p>
            <a:fld id="{035D3B20-5037-4057-947B-354DFB608268}" type="slidenum">
              <a:rPr lang="en-US" smtClean="0"/>
              <a:t>‹#›</a:t>
            </a:fld>
            <a:endParaRPr lang="en-US"/>
          </a:p>
        </p:txBody>
      </p:sp>
    </p:spTree>
    <p:extLst>
      <p:ext uri="{BB962C8B-B14F-4D97-AF65-F5344CB8AC3E}">
        <p14:creationId xmlns:p14="http://schemas.microsoft.com/office/powerpoint/2010/main" val="16974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7840-618C-4B36-B254-05FF67ACE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533553-2B82-4C6D-8E0E-E2D9A27AE7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B7E860-A51A-47E8-9F5F-E731E04852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398F2D-368B-4BAA-8CA3-86ABE5E91DB4}"/>
              </a:ext>
            </a:extLst>
          </p:cNvPr>
          <p:cNvSpPr>
            <a:spLocks noGrp="1"/>
          </p:cNvSpPr>
          <p:nvPr>
            <p:ph type="dt" sz="half" idx="10"/>
          </p:nvPr>
        </p:nvSpPr>
        <p:spPr/>
        <p:txBody>
          <a:bodyPr/>
          <a:lstStyle/>
          <a:p>
            <a:fld id="{F8FB14AF-18C0-4718-9ED4-D54D7BE0C52B}" type="datetimeFigureOut">
              <a:rPr lang="en-US" smtClean="0"/>
              <a:t>11/4/2020</a:t>
            </a:fld>
            <a:endParaRPr lang="en-US"/>
          </a:p>
        </p:txBody>
      </p:sp>
      <p:sp>
        <p:nvSpPr>
          <p:cNvPr id="6" name="Footer Placeholder 5">
            <a:extLst>
              <a:ext uri="{FF2B5EF4-FFF2-40B4-BE49-F238E27FC236}">
                <a16:creationId xmlns:a16="http://schemas.microsoft.com/office/drawing/2014/main" id="{B6A46463-9DF8-40ED-8AD6-F51F8CB8F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827438-1E9F-4C89-B5B4-DD844D36F1FB}"/>
              </a:ext>
            </a:extLst>
          </p:cNvPr>
          <p:cNvSpPr>
            <a:spLocks noGrp="1"/>
          </p:cNvSpPr>
          <p:nvPr>
            <p:ph type="sldNum" sz="quarter" idx="12"/>
          </p:nvPr>
        </p:nvSpPr>
        <p:spPr/>
        <p:txBody>
          <a:bodyPr/>
          <a:lstStyle/>
          <a:p>
            <a:fld id="{035D3B20-5037-4057-947B-354DFB608268}" type="slidenum">
              <a:rPr lang="en-US" smtClean="0"/>
              <a:t>‹#›</a:t>
            </a:fld>
            <a:endParaRPr lang="en-US"/>
          </a:p>
        </p:txBody>
      </p:sp>
    </p:spTree>
    <p:extLst>
      <p:ext uri="{BB962C8B-B14F-4D97-AF65-F5344CB8AC3E}">
        <p14:creationId xmlns:p14="http://schemas.microsoft.com/office/powerpoint/2010/main" val="84194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9041-587E-4CD6-A48F-38986FE81F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4C01A6-CD71-48D3-AC62-D624A044EE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B8E1B-E799-4136-9278-FDC17091AF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12510-3B08-4B28-BC42-9DFBCD7FA4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A8C3B-4C64-4844-ADBA-A889CFDFF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6C60F0-BB5A-4349-9277-3A597E9DADAB}"/>
              </a:ext>
            </a:extLst>
          </p:cNvPr>
          <p:cNvSpPr>
            <a:spLocks noGrp="1"/>
          </p:cNvSpPr>
          <p:nvPr>
            <p:ph type="dt" sz="half" idx="10"/>
          </p:nvPr>
        </p:nvSpPr>
        <p:spPr/>
        <p:txBody>
          <a:bodyPr/>
          <a:lstStyle/>
          <a:p>
            <a:fld id="{F8FB14AF-18C0-4718-9ED4-D54D7BE0C52B}" type="datetimeFigureOut">
              <a:rPr lang="en-US" smtClean="0"/>
              <a:t>11/4/2020</a:t>
            </a:fld>
            <a:endParaRPr lang="en-US"/>
          </a:p>
        </p:txBody>
      </p:sp>
      <p:sp>
        <p:nvSpPr>
          <p:cNvPr id="8" name="Footer Placeholder 7">
            <a:extLst>
              <a:ext uri="{FF2B5EF4-FFF2-40B4-BE49-F238E27FC236}">
                <a16:creationId xmlns:a16="http://schemas.microsoft.com/office/drawing/2014/main" id="{554BBD57-7079-490F-A16E-A6AA53517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5B0200-30B1-4D4C-AFAA-DEA53FEDDEF0}"/>
              </a:ext>
            </a:extLst>
          </p:cNvPr>
          <p:cNvSpPr>
            <a:spLocks noGrp="1"/>
          </p:cNvSpPr>
          <p:nvPr>
            <p:ph type="sldNum" sz="quarter" idx="12"/>
          </p:nvPr>
        </p:nvSpPr>
        <p:spPr/>
        <p:txBody>
          <a:bodyPr/>
          <a:lstStyle/>
          <a:p>
            <a:fld id="{035D3B20-5037-4057-947B-354DFB608268}" type="slidenum">
              <a:rPr lang="en-US" smtClean="0"/>
              <a:t>‹#›</a:t>
            </a:fld>
            <a:endParaRPr lang="en-US"/>
          </a:p>
        </p:txBody>
      </p:sp>
    </p:spTree>
    <p:extLst>
      <p:ext uri="{BB962C8B-B14F-4D97-AF65-F5344CB8AC3E}">
        <p14:creationId xmlns:p14="http://schemas.microsoft.com/office/powerpoint/2010/main" val="359351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D0D8-E64E-4E92-89B2-9380907057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B3365-9386-4D07-9F85-F4053FAFAF11}"/>
              </a:ext>
            </a:extLst>
          </p:cNvPr>
          <p:cNvSpPr>
            <a:spLocks noGrp="1"/>
          </p:cNvSpPr>
          <p:nvPr>
            <p:ph type="dt" sz="half" idx="10"/>
          </p:nvPr>
        </p:nvSpPr>
        <p:spPr/>
        <p:txBody>
          <a:bodyPr/>
          <a:lstStyle/>
          <a:p>
            <a:fld id="{F8FB14AF-18C0-4718-9ED4-D54D7BE0C52B}" type="datetimeFigureOut">
              <a:rPr lang="en-US" smtClean="0"/>
              <a:t>11/4/2020</a:t>
            </a:fld>
            <a:endParaRPr lang="en-US"/>
          </a:p>
        </p:txBody>
      </p:sp>
      <p:sp>
        <p:nvSpPr>
          <p:cNvPr id="4" name="Footer Placeholder 3">
            <a:extLst>
              <a:ext uri="{FF2B5EF4-FFF2-40B4-BE49-F238E27FC236}">
                <a16:creationId xmlns:a16="http://schemas.microsoft.com/office/drawing/2014/main" id="{15A26E01-97A0-4D0F-9CB5-F724FD18B1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71653E-950C-452D-A415-B7B17165807C}"/>
              </a:ext>
            </a:extLst>
          </p:cNvPr>
          <p:cNvSpPr>
            <a:spLocks noGrp="1"/>
          </p:cNvSpPr>
          <p:nvPr>
            <p:ph type="sldNum" sz="quarter" idx="12"/>
          </p:nvPr>
        </p:nvSpPr>
        <p:spPr/>
        <p:txBody>
          <a:bodyPr/>
          <a:lstStyle/>
          <a:p>
            <a:fld id="{035D3B20-5037-4057-947B-354DFB608268}" type="slidenum">
              <a:rPr lang="en-US" smtClean="0"/>
              <a:t>‹#›</a:t>
            </a:fld>
            <a:endParaRPr lang="en-US"/>
          </a:p>
        </p:txBody>
      </p:sp>
    </p:spTree>
    <p:extLst>
      <p:ext uri="{BB962C8B-B14F-4D97-AF65-F5344CB8AC3E}">
        <p14:creationId xmlns:p14="http://schemas.microsoft.com/office/powerpoint/2010/main" val="76776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5D7C8-35A2-45E9-B611-9D0BAC7E3CDB}"/>
              </a:ext>
            </a:extLst>
          </p:cNvPr>
          <p:cNvSpPr>
            <a:spLocks noGrp="1"/>
          </p:cNvSpPr>
          <p:nvPr>
            <p:ph type="dt" sz="half" idx="10"/>
          </p:nvPr>
        </p:nvSpPr>
        <p:spPr/>
        <p:txBody>
          <a:bodyPr/>
          <a:lstStyle/>
          <a:p>
            <a:fld id="{F8FB14AF-18C0-4718-9ED4-D54D7BE0C52B}" type="datetimeFigureOut">
              <a:rPr lang="en-US" smtClean="0"/>
              <a:t>11/4/2020</a:t>
            </a:fld>
            <a:endParaRPr lang="en-US"/>
          </a:p>
        </p:txBody>
      </p:sp>
      <p:sp>
        <p:nvSpPr>
          <p:cNvPr id="3" name="Footer Placeholder 2">
            <a:extLst>
              <a:ext uri="{FF2B5EF4-FFF2-40B4-BE49-F238E27FC236}">
                <a16:creationId xmlns:a16="http://schemas.microsoft.com/office/drawing/2014/main" id="{1B04D7C0-F308-4146-BB00-1BE06DE1F4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930CDA-E1D1-4345-818D-197391886573}"/>
              </a:ext>
            </a:extLst>
          </p:cNvPr>
          <p:cNvSpPr>
            <a:spLocks noGrp="1"/>
          </p:cNvSpPr>
          <p:nvPr>
            <p:ph type="sldNum" sz="quarter" idx="12"/>
          </p:nvPr>
        </p:nvSpPr>
        <p:spPr/>
        <p:txBody>
          <a:bodyPr/>
          <a:lstStyle/>
          <a:p>
            <a:fld id="{035D3B20-5037-4057-947B-354DFB608268}" type="slidenum">
              <a:rPr lang="en-US" smtClean="0"/>
              <a:t>‹#›</a:t>
            </a:fld>
            <a:endParaRPr lang="en-US"/>
          </a:p>
        </p:txBody>
      </p:sp>
    </p:spTree>
    <p:extLst>
      <p:ext uri="{BB962C8B-B14F-4D97-AF65-F5344CB8AC3E}">
        <p14:creationId xmlns:p14="http://schemas.microsoft.com/office/powerpoint/2010/main" val="48504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1A2E-0C5D-43FE-B70A-B95E382B0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56955-7AB8-4A9A-A871-2535571725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D0FAF9-F71F-4D57-8DA7-F549B53A5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FF8B6-2226-4094-AEC9-D6A0DAF34D15}"/>
              </a:ext>
            </a:extLst>
          </p:cNvPr>
          <p:cNvSpPr>
            <a:spLocks noGrp="1"/>
          </p:cNvSpPr>
          <p:nvPr>
            <p:ph type="dt" sz="half" idx="10"/>
          </p:nvPr>
        </p:nvSpPr>
        <p:spPr/>
        <p:txBody>
          <a:bodyPr/>
          <a:lstStyle/>
          <a:p>
            <a:fld id="{F8FB14AF-18C0-4718-9ED4-D54D7BE0C52B}" type="datetimeFigureOut">
              <a:rPr lang="en-US" smtClean="0"/>
              <a:t>11/4/2020</a:t>
            </a:fld>
            <a:endParaRPr lang="en-US"/>
          </a:p>
        </p:txBody>
      </p:sp>
      <p:sp>
        <p:nvSpPr>
          <p:cNvPr id="6" name="Footer Placeholder 5">
            <a:extLst>
              <a:ext uri="{FF2B5EF4-FFF2-40B4-BE49-F238E27FC236}">
                <a16:creationId xmlns:a16="http://schemas.microsoft.com/office/drawing/2014/main" id="{8D5C327D-F50C-438B-A996-B81F6D569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8993B4-9F9C-4B12-8204-E2C659CC05AC}"/>
              </a:ext>
            </a:extLst>
          </p:cNvPr>
          <p:cNvSpPr>
            <a:spLocks noGrp="1"/>
          </p:cNvSpPr>
          <p:nvPr>
            <p:ph type="sldNum" sz="quarter" idx="12"/>
          </p:nvPr>
        </p:nvSpPr>
        <p:spPr/>
        <p:txBody>
          <a:bodyPr/>
          <a:lstStyle/>
          <a:p>
            <a:fld id="{035D3B20-5037-4057-947B-354DFB608268}" type="slidenum">
              <a:rPr lang="en-US" smtClean="0"/>
              <a:t>‹#›</a:t>
            </a:fld>
            <a:endParaRPr lang="en-US"/>
          </a:p>
        </p:txBody>
      </p:sp>
    </p:spTree>
    <p:extLst>
      <p:ext uri="{BB962C8B-B14F-4D97-AF65-F5344CB8AC3E}">
        <p14:creationId xmlns:p14="http://schemas.microsoft.com/office/powerpoint/2010/main" val="387971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28C8-2310-47BA-BF2B-48C5FB7D7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D57CCC-14C5-417A-A108-789F2EF4F9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F2EECD-F626-4BEA-923E-8162DFF83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99EA60-E2F0-4EB6-8C85-04484AD9CDDB}"/>
              </a:ext>
            </a:extLst>
          </p:cNvPr>
          <p:cNvSpPr>
            <a:spLocks noGrp="1"/>
          </p:cNvSpPr>
          <p:nvPr>
            <p:ph type="dt" sz="half" idx="10"/>
          </p:nvPr>
        </p:nvSpPr>
        <p:spPr/>
        <p:txBody>
          <a:bodyPr/>
          <a:lstStyle/>
          <a:p>
            <a:fld id="{F8FB14AF-18C0-4718-9ED4-D54D7BE0C52B}" type="datetimeFigureOut">
              <a:rPr lang="en-US" smtClean="0"/>
              <a:t>11/4/2020</a:t>
            </a:fld>
            <a:endParaRPr lang="en-US"/>
          </a:p>
        </p:txBody>
      </p:sp>
      <p:sp>
        <p:nvSpPr>
          <p:cNvPr id="6" name="Footer Placeholder 5">
            <a:extLst>
              <a:ext uri="{FF2B5EF4-FFF2-40B4-BE49-F238E27FC236}">
                <a16:creationId xmlns:a16="http://schemas.microsoft.com/office/drawing/2014/main" id="{B04AC6AA-84A1-4461-894D-6249646BC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D2CF7-B844-49D9-A35C-CBF0935890C0}"/>
              </a:ext>
            </a:extLst>
          </p:cNvPr>
          <p:cNvSpPr>
            <a:spLocks noGrp="1"/>
          </p:cNvSpPr>
          <p:nvPr>
            <p:ph type="sldNum" sz="quarter" idx="12"/>
          </p:nvPr>
        </p:nvSpPr>
        <p:spPr/>
        <p:txBody>
          <a:bodyPr/>
          <a:lstStyle/>
          <a:p>
            <a:fld id="{035D3B20-5037-4057-947B-354DFB608268}" type="slidenum">
              <a:rPr lang="en-US" smtClean="0"/>
              <a:t>‹#›</a:t>
            </a:fld>
            <a:endParaRPr lang="en-US"/>
          </a:p>
        </p:txBody>
      </p:sp>
    </p:spTree>
    <p:extLst>
      <p:ext uri="{BB962C8B-B14F-4D97-AF65-F5344CB8AC3E}">
        <p14:creationId xmlns:p14="http://schemas.microsoft.com/office/powerpoint/2010/main" val="31157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EFAAF0-37CD-4136-8F72-0F3BBBA11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09F4B2-473E-4566-8286-C2F16C422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874F3-E7D0-4B91-A65E-CB2EAE7BF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B14AF-18C0-4718-9ED4-D54D7BE0C52B}" type="datetimeFigureOut">
              <a:rPr lang="en-US" smtClean="0"/>
              <a:t>11/4/2020</a:t>
            </a:fld>
            <a:endParaRPr lang="en-US"/>
          </a:p>
        </p:txBody>
      </p:sp>
      <p:sp>
        <p:nvSpPr>
          <p:cNvPr id="5" name="Footer Placeholder 4">
            <a:extLst>
              <a:ext uri="{FF2B5EF4-FFF2-40B4-BE49-F238E27FC236}">
                <a16:creationId xmlns:a16="http://schemas.microsoft.com/office/drawing/2014/main" id="{9F5D6AE8-BA4C-4723-837F-C5B94BF75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E6C8F3-4BCE-43E1-A9A8-02A39AA6B8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3B20-5037-4057-947B-354DFB608268}" type="slidenum">
              <a:rPr lang="en-US" smtClean="0"/>
              <a:t>‹#›</a:t>
            </a:fld>
            <a:endParaRPr lang="en-US"/>
          </a:p>
        </p:txBody>
      </p:sp>
    </p:spTree>
    <p:extLst>
      <p:ext uri="{BB962C8B-B14F-4D97-AF65-F5344CB8AC3E}">
        <p14:creationId xmlns:p14="http://schemas.microsoft.com/office/powerpoint/2010/main" val="1868040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4.png"/><Relationship Id="rId3" Type="http://schemas.openxmlformats.org/officeDocument/2006/relationships/image" Target="../media/image11.jpeg"/><Relationship Id="rId7" Type="http://schemas.openxmlformats.org/officeDocument/2006/relationships/image" Target="../media/image17.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99B2-682D-47A4-9BDE-398371052D20}"/>
              </a:ext>
            </a:extLst>
          </p:cNvPr>
          <p:cNvSpPr>
            <a:spLocks noGrp="1"/>
          </p:cNvSpPr>
          <p:nvPr>
            <p:ph type="ctrTitle"/>
          </p:nvPr>
        </p:nvSpPr>
        <p:spPr/>
        <p:txBody>
          <a:bodyPr/>
          <a:lstStyle/>
          <a:p>
            <a:r>
              <a:rPr lang="en-US" dirty="0"/>
              <a:t>ECE 114 Project Discussion</a:t>
            </a:r>
          </a:p>
        </p:txBody>
      </p:sp>
      <p:sp>
        <p:nvSpPr>
          <p:cNvPr id="3" name="Subtitle 2">
            <a:extLst>
              <a:ext uri="{FF2B5EF4-FFF2-40B4-BE49-F238E27FC236}">
                <a16:creationId xmlns:a16="http://schemas.microsoft.com/office/drawing/2014/main" id="{B1E8180C-459B-4273-87A9-7F3885C9331E}"/>
              </a:ext>
            </a:extLst>
          </p:cNvPr>
          <p:cNvSpPr>
            <a:spLocks noGrp="1"/>
          </p:cNvSpPr>
          <p:nvPr>
            <p:ph type="subTitle" idx="1"/>
          </p:nvPr>
        </p:nvSpPr>
        <p:spPr/>
        <p:txBody>
          <a:bodyPr/>
          <a:lstStyle/>
          <a:p>
            <a:r>
              <a:rPr lang="en-US" dirty="0"/>
              <a:t>11/5/2020</a:t>
            </a:r>
          </a:p>
        </p:txBody>
      </p:sp>
    </p:spTree>
    <p:extLst>
      <p:ext uri="{BB962C8B-B14F-4D97-AF65-F5344CB8AC3E}">
        <p14:creationId xmlns:p14="http://schemas.microsoft.com/office/powerpoint/2010/main" val="3050306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Supervised Classification</a:t>
            </a:r>
          </a:p>
        </p:txBody>
      </p:sp>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10515600" cy="4351338"/>
          </a:xfrm>
        </p:spPr>
        <p:txBody>
          <a:bodyPr>
            <a:normAutofit/>
          </a:bodyPr>
          <a:lstStyle/>
          <a:p>
            <a:r>
              <a:rPr lang="en-US" dirty="0"/>
              <a:t>Then given a new bet, we decide automatically whether to accept or reject it just by looking at where it falls on the graph</a:t>
            </a:r>
          </a:p>
          <a:p>
            <a:r>
              <a:rPr lang="en-US" dirty="0"/>
              <a:t>Some of the bets used to form the decision boundary could have been outliers.  Typically, the more points used to create the decision function, the better.  This gives less weight to outliers and edge cases.</a:t>
            </a:r>
          </a:p>
        </p:txBody>
      </p:sp>
      <p:cxnSp>
        <p:nvCxnSpPr>
          <p:cNvPr id="7" name="Straight Arrow Connector 6">
            <a:extLst>
              <a:ext uri="{FF2B5EF4-FFF2-40B4-BE49-F238E27FC236}">
                <a16:creationId xmlns:a16="http://schemas.microsoft.com/office/drawing/2014/main" id="{D5CCAFA9-E5B1-464A-96BE-48A10CDBAAF1}"/>
              </a:ext>
            </a:extLst>
          </p:cNvPr>
          <p:cNvCxnSpPr>
            <a:cxnSpLocks/>
          </p:cNvCxnSpPr>
          <p:nvPr/>
        </p:nvCxnSpPr>
        <p:spPr>
          <a:xfrm>
            <a:off x="772886" y="6398079"/>
            <a:ext cx="610144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CC87048-869E-4653-B4F9-F1299741B35C}"/>
              </a:ext>
            </a:extLst>
          </p:cNvPr>
          <p:cNvSpPr/>
          <p:nvPr/>
        </p:nvSpPr>
        <p:spPr>
          <a:xfrm>
            <a:off x="2807830" y="5757083"/>
            <a:ext cx="465351" cy="48984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D07E99AB-2F78-415B-8CF7-157A5686DDF9}"/>
              </a:ext>
            </a:extLst>
          </p:cNvPr>
          <p:cNvSpPr/>
          <p:nvPr/>
        </p:nvSpPr>
        <p:spPr>
          <a:xfrm>
            <a:off x="1500875" y="5769664"/>
            <a:ext cx="465351" cy="4898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7C7F502B-BE29-4882-B45B-86B72E8D46CD}"/>
              </a:ext>
            </a:extLst>
          </p:cNvPr>
          <p:cNvSpPr/>
          <p:nvPr/>
        </p:nvSpPr>
        <p:spPr>
          <a:xfrm>
            <a:off x="685116" y="5712513"/>
            <a:ext cx="523882" cy="547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3" name="Straight Connector 12">
            <a:extLst>
              <a:ext uri="{FF2B5EF4-FFF2-40B4-BE49-F238E27FC236}">
                <a16:creationId xmlns:a16="http://schemas.microsoft.com/office/drawing/2014/main" id="{BFE6793A-38C0-49CB-9592-69E646138FBC}"/>
              </a:ext>
            </a:extLst>
          </p:cNvPr>
          <p:cNvCxnSpPr>
            <a:cxnSpLocks/>
          </p:cNvCxnSpPr>
          <p:nvPr/>
        </p:nvCxnSpPr>
        <p:spPr>
          <a:xfrm flipV="1">
            <a:off x="2290080" y="4849586"/>
            <a:ext cx="0" cy="191243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AC7898A-CDAE-42CB-9B7A-A1A2810C7C86}"/>
              </a:ext>
            </a:extLst>
          </p:cNvPr>
          <p:cNvSpPr txBox="1"/>
          <p:nvPr/>
        </p:nvSpPr>
        <p:spPr>
          <a:xfrm>
            <a:off x="7198183" y="6095151"/>
            <a:ext cx="1896831" cy="369332"/>
          </a:xfrm>
          <a:prstGeom prst="rect">
            <a:avLst/>
          </a:prstGeom>
          <a:noFill/>
        </p:spPr>
        <p:txBody>
          <a:bodyPr wrap="square" rtlCol="0">
            <a:spAutoFit/>
          </a:bodyPr>
          <a:lstStyle/>
          <a:p>
            <a:r>
              <a:rPr lang="en-US" dirty="0"/>
              <a:t>Expected gain</a:t>
            </a:r>
          </a:p>
        </p:txBody>
      </p:sp>
      <p:sp>
        <p:nvSpPr>
          <p:cNvPr id="4" name="Oval 3">
            <a:extLst>
              <a:ext uri="{FF2B5EF4-FFF2-40B4-BE49-F238E27FC236}">
                <a16:creationId xmlns:a16="http://schemas.microsoft.com/office/drawing/2014/main" id="{C0D19196-26A9-43CF-ADA8-634D6970011B}"/>
              </a:ext>
            </a:extLst>
          </p:cNvPr>
          <p:cNvSpPr/>
          <p:nvPr/>
        </p:nvSpPr>
        <p:spPr>
          <a:xfrm>
            <a:off x="5627231" y="5769664"/>
            <a:ext cx="465351" cy="48984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4266369D-27F9-4BC8-A180-DFAE97C4ED27}"/>
              </a:ext>
            </a:extLst>
          </p:cNvPr>
          <p:cNvSpPr txBox="1"/>
          <p:nvPr/>
        </p:nvSpPr>
        <p:spPr>
          <a:xfrm>
            <a:off x="685116" y="4927616"/>
            <a:ext cx="1034135" cy="646331"/>
          </a:xfrm>
          <a:prstGeom prst="rect">
            <a:avLst/>
          </a:prstGeom>
          <a:noFill/>
        </p:spPr>
        <p:txBody>
          <a:bodyPr wrap="square" rtlCol="0">
            <a:spAutoFit/>
          </a:bodyPr>
          <a:lstStyle/>
          <a:p>
            <a:r>
              <a:rPr lang="en-US" dirty="0"/>
              <a:t>Reject the deal</a:t>
            </a:r>
          </a:p>
        </p:txBody>
      </p:sp>
      <p:sp>
        <p:nvSpPr>
          <p:cNvPr id="21" name="TextBox 20">
            <a:extLst>
              <a:ext uri="{FF2B5EF4-FFF2-40B4-BE49-F238E27FC236}">
                <a16:creationId xmlns:a16="http://schemas.microsoft.com/office/drawing/2014/main" id="{103FEBAE-E43D-425E-A5D7-344BA063236C}"/>
              </a:ext>
            </a:extLst>
          </p:cNvPr>
          <p:cNvSpPr txBox="1"/>
          <p:nvPr/>
        </p:nvSpPr>
        <p:spPr>
          <a:xfrm>
            <a:off x="3656234" y="4849586"/>
            <a:ext cx="1034135" cy="646331"/>
          </a:xfrm>
          <a:prstGeom prst="rect">
            <a:avLst/>
          </a:prstGeom>
          <a:noFill/>
        </p:spPr>
        <p:txBody>
          <a:bodyPr wrap="square" rtlCol="0">
            <a:spAutoFit/>
          </a:bodyPr>
          <a:lstStyle/>
          <a:p>
            <a:r>
              <a:rPr lang="en-US" dirty="0"/>
              <a:t>Reject the deal</a:t>
            </a:r>
          </a:p>
        </p:txBody>
      </p:sp>
      <p:sp>
        <p:nvSpPr>
          <p:cNvPr id="5" name="Oval 4">
            <a:extLst>
              <a:ext uri="{FF2B5EF4-FFF2-40B4-BE49-F238E27FC236}">
                <a16:creationId xmlns:a16="http://schemas.microsoft.com/office/drawing/2014/main" id="{AC3B4C56-2D47-4189-8DFB-5EA1EC8E9AF4}"/>
              </a:ext>
            </a:extLst>
          </p:cNvPr>
          <p:cNvSpPr/>
          <p:nvPr/>
        </p:nvSpPr>
        <p:spPr>
          <a:xfrm>
            <a:off x="3426265" y="5741088"/>
            <a:ext cx="465351" cy="48984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TextBox 5">
            <a:extLst>
              <a:ext uri="{FF2B5EF4-FFF2-40B4-BE49-F238E27FC236}">
                <a16:creationId xmlns:a16="http://schemas.microsoft.com/office/drawing/2014/main" id="{42EF79B0-AC8A-4867-BC14-C951DA18CD14}"/>
              </a:ext>
            </a:extLst>
          </p:cNvPr>
          <p:cNvSpPr txBox="1"/>
          <p:nvPr/>
        </p:nvSpPr>
        <p:spPr>
          <a:xfrm>
            <a:off x="2069651" y="4426280"/>
            <a:ext cx="1034135" cy="369332"/>
          </a:xfrm>
          <a:prstGeom prst="rect">
            <a:avLst/>
          </a:prstGeom>
          <a:noFill/>
        </p:spPr>
        <p:txBody>
          <a:bodyPr wrap="square" rtlCol="0">
            <a:spAutoFit/>
          </a:bodyPr>
          <a:lstStyle/>
          <a:p>
            <a:r>
              <a:rPr lang="en-US" dirty="0"/>
              <a:t>f(x)</a:t>
            </a:r>
          </a:p>
        </p:txBody>
      </p:sp>
    </p:spTree>
    <p:extLst>
      <p:ext uri="{BB962C8B-B14F-4D97-AF65-F5344CB8AC3E}">
        <p14:creationId xmlns:p14="http://schemas.microsoft.com/office/powerpoint/2010/main" val="389636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F2F4-3A44-4F28-A8A2-E346F0CA311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E70EA4E-CAE5-47BC-8A75-0621DA31E54B}"/>
              </a:ext>
            </a:extLst>
          </p:cNvPr>
          <p:cNvSpPr>
            <a:spLocks noGrp="1"/>
          </p:cNvSpPr>
          <p:nvPr>
            <p:ph idx="1"/>
          </p:nvPr>
        </p:nvSpPr>
        <p:spPr/>
        <p:txBody>
          <a:bodyPr/>
          <a:lstStyle/>
          <a:p>
            <a:r>
              <a:rPr lang="en-US" dirty="0"/>
              <a:t>We use our data to create a decision function</a:t>
            </a:r>
          </a:p>
          <a:p>
            <a:r>
              <a:rPr lang="en-US" dirty="0"/>
              <a:t>If our data is a collection of signals, we may choose to feed the signals directly into our function as samples</a:t>
            </a:r>
          </a:p>
          <a:p>
            <a:r>
              <a:rPr lang="en-US" dirty="0"/>
              <a:t>However, if the useful information in the signals is not readily apparent, we may need to preprocess the data to extract the useful characteristics or features from it</a:t>
            </a:r>
          </a:p>
          <a:p>
            <a:r>
              <a:rPr lang="en-US" dirty="0"/>
              <a:t>We can then feed a vector of these features into the function rather than the whole signal to save time and computational complexity</a:t>
            </a:r>
          </a:p>
        </p:txBody>
      </p:sp>
    </p:spTree>
    <p:extLst>
      <p:ext uri="{BB962C8B-B14F-4D97-AF65-F5344CB8AC3E}">
        <p14:creationId xmlns:p14="http://schemas.microsoft.com/office/powerpoint/2010/main" val="150353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620A-3E1C-4582-B632-8ADD03288B0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7BA5C03-6260-4D78-8FB3-146890A11B78}"/>
              </a:ext>
            </a:extLst>
          </p:cNvPr>
          <p:cNvSpPr>
            <a:spLocks noGrp="1"/>
          </p:cNvSpPr>
          <p:nvPr>
            <p:ph idx="1"/>
          </p:nvPr>
        </p:nvSpPr>
        <p:spPr>
          <a:xfrm>
            <a:off x="838200" y="1428750"/>
            <a:ext cx="10515600" cy="4748213"/>
          </a:xfrm>
        </p:spPr>
        <p:txBody>
          <a:bodyPr/>
          <a:lstStyle/>
          <a:p>
            <a:r>
              <a:rPr lang="en-US" dirty="0"/>
              <a:t>We should choose features that help discriminate between the classes, make sure that the input has information about the output</a:t>
            </a:r>
          </a:p>
          <a:p>
            <a:r>
              <a:rPr lang="en-US" dirty="0"/>
              <a:t>Example: Choose features to classify pictures as “butterfly” or “moth”</a:t>
            </a:r>
          </a:p>
          <a:p>
            <a:r>
              <a:rPr lang="en-US" dirty="0"/>
              <a:t>Good features: Antenna shape, wing shape, body shape, fuzziness</a:t>
            </a:r>
          </a:p>
          <a:p>
            <a:r>
              <a:rPr lang="en-US" dirty="0"/>
              <a:t>Bad features:  color, number of legs, position</a:t>
            </a:r>
          </a:p>
        </p:txBody>
      </p:sp>
      <p:pic>
        <p:nvPicPr>
          <p:cNvPr id="2050" name="Picture 2" descr="Monarch">
            <a:extLst>
              <a:ext uri="{FF2B5EF4-FFF2-40B4-BE49-F238E27FC236}">
                <a16:creationId xmlns:a16="http://schemas.microsoft.com/office/drawing/2014/main" id="{E8EDAD25-B574-45F0-9F03-2943A2404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58" y="4067084"/>
            <a:ext cx="4080782" cy="24484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186ED9F-B86D-489E-9BA7-67945B766973}"/>
              </a:ext>
            </a:extLst>
          </p:cNvPr>
          <p:cNvPicPr>
            <a:picLocks noChangeAspect="1"/>
          </p:cNvPicPr>
          <p:nvPr/>
        </p:nvPicPr>
        <p:blipFill>
          <a:blip r:embed="rId3"/>
          <a:stretch>
            <a:fillRect/>
          </a:stretch>
        </p:blipFill>
        <p:spPr>
          <a:xfrm>
            <a:off x="7039655" y="4067084"/>
            <a:ext cx="3543757" cy="2358209"/>
          </a:xfrm>
          <a:prstGeom prst="rect">
            <a:avLst/>
          </a:prstGeom>
        </p:spPr>
      </p:pic>
    </p:spTree>
    <p:extLst>
      <p:ext uri="{BB962C8B-B14F-4D97-AF65-F5344CB8AC3E}">
        <p14:creationId xmlns:p14="http://schemas.microsoft.com/office/powerpoint/2010/main" val="774821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Mapping and Statistical Inference</a:t>
            </a:r>
          </a:p>
        </p:txBody>
      </p:sp>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10515600" cy="4351338"/>
          </a:xfrm>
        </p:spPr>
        <p:txBody>
          <a:bodyPr/>
          <a:lstStyle/>
          <a:p>
            <a:r>
              <a:rPr lang="en-US" dirty="0"/>
              <a:t>What kind of function is f()?</a:t>
            </a:r>
          </a:p>
          <a:p>
            <a:r>
              <a:rPr lang="en-US" dirty="0"/>
              <a:t>We choose the form of f() and let the machine learn the parameters</a:t>
            </a:r>
          </a:p>
          <a:p>
            <a:endParaRPr lang="en-US" dirty="0"/>
          </a:p>
          <a:p>
            <a:r>
              <a:rPr lang="en-US" dirty="0"/>
              <a:t>Simple function- linear decision boundary: f(x)=</a:t>
            </a:r>
            <a:r>
              <a:rPr lang="en-US" dirty="0" err="1"/>
              <a:t>mx+b</a:t>
            </a:r>
            <a:endParaRPr lang="en-US" dirty="0"/>
          </a:p>
          <a:p>
            <a:r>
              <a:rPr lang="en-US" dirty="0"/>
              <a:t>Let the machine learn the parameters m and b</a:t>
            </a:r>
          </a:p>
        </p:txBody>
      </p:sp>
    </p:spTree>
    <p:extLst>
      <p:ext uri="{BB962C8B-B14F-4D97-AF65-F5344CB8AC3E}">
        <p14:creationId xmlns:p14="http://schemas.microsoft.com/office/powerpoint/2010/main" val="257591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Mapping and Statistical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10515600" cy="4351338"/>
              </a:xfrm>
            </p:spPr>
            <p:txBody>
              <a:bodyPr>
                <a:normAutofit lnSpcReduction="10000"/>
              </a:bodyPr>
              <a:lstStyle/>
              <a:p>
                <a:r>
                  <a:rPr lang="en-US" dirty="0"/>
                  <a:t>What kind of function is f()?</a:t>
                </a:r>
              </a:p>
              <a:p>
                <a:r>
                  <a:rPr lang="en-US" dirty="0"/>
                  <a:t>We choose the form of f() and let the machine learn the parameters</a:t>
                </a:r>
              </a:p>
              <a:p>
                <a:endParaRPr lang="en-US" dirty="0"/>
              </a:p>
              <a:p>
                <a:r>
                  <a:rPr lang="en-US" dirty="0"/>
                  <a:t>Simple function- linear decision boundary: f(x)=</a:t>
                </a:r>
                <a:r>
                  <a:rPr lang="en-US" dirty="0" err="1"/>
                  <a:t>mx+b</a:t>
                </a:r>
                <a:endParaRPr lang="en-US" dirty="0"/>
              </a:p>
              <a:p>
                <a:r>
                  <a:rPr lang="en-US" dirty="0"/>
                  <a:t>Let the machine learn the parameters m and b</a:t>
                </a:r>
              </a:p>
              <a:p>
                <a:endParaRPr lang="en-US" dirty="0"/>
              </a:p>
              <a:p>
                <a:r>
                  <a:rPr lang="en-US" dirty="0"/>
                  <a:t>In a higher dimension n, this generalizes to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where x and w are vectors in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US" dirty="0"/>
                  <a:t>f(x) and b are scalars</a:t>
                </a:r>
              </a:p>
              <a:p>
                <a:r>
                  <a:rPr lang="en-US" dirty="0"/>
                  <a:t>Solution need not be unique in the simplest case</a:t>
                </a:r>
              </a:p>
            </p:txBody>
          </p:sp>
        </mc:Choice>
        <mc:Fallback xmlns="">
          <p:sp>
            <p:nvSpPr>
              <p:cNvPr id="3" name="Content Placeholder 2">
                <a:extLst>
                  <a:ext uri="{FF2B5EF4-FFF2-40B4-BE49-F238E27FC236}">
                    <a16:creationId xmlns:a16="http://schemas.microsoft.com/office/drawing/2014/main" id="{875EFC8E-CD2E-433B-82F3-E1D604DBEC5A}"/>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3081" r="-116"/>
                </a:stretch>
              </a:blipFill>
            </p:spPr>
            <p:txBody>
              <a:bodyPr/>
              <a:lstStyle/>
              <a:p>
                <a:r>
                  <a:rPr lang="en-US">
                    <a:noFill/>
                  </a:rPr>
                  <a:t> </a:t>
                </a:r>
              </a:p>
            </p:txBody>
          </p:sp>
        </mc:Fallback>
      </mc:AlternateContent>
    </p:spTree>
    <p:extLst>
      <p:ext uri="{BB962C8B-B14F-4D97-AF65-F5344CB8AC3E}">
        <p14:creationId xmlns:p14="http://schemas.microsoft.com/office/powerpoint/2010/main" val="139844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Mapping and Statistical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1003725" y="1422213"/>
                <a:ext cx="10515600" cy="4351338"/>
              </a:xfrm>
            </p:spPr>
            <p:txBody>
              <a:bodyPr/>
              <a:lstStyle/>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then forms a dividing hyperplane in the space</a:t>
                </a:r>
              </a:p>
            </p:txBody>
          </p:sp>
        </mc:Choice>
        <mc:Fallback xmlns="">
          <p:sp>
            <p:nvSpPr>
              <p:cNvPr id="3" name="Content Placeholder 2">
                <a:extLst>
                  <a:ext uri="{FF2B5EF4-FFF2-40B4-BE49-F238E27FC236}">
                    <a16:creationId xmlns:a16="http://schemas.microsoft.com/office/drawing/2014/main" id="{875EFC8E-CD2E-433B-82F3-E1D604DBEC5A}"/>
                  </a:ext>
                </a:extLst>
              </p:cNvPr>
              <p:cNvSpPr>
                <a:spLocks noGrp="1" noRot="1" noChangeAspect="1" noMove="1" noResize="1" noEditPoints="1" noAdjustHandles="1" noChangeArrowheads="1" noChangeShapeType="1" noTextEdit="1"/>
              </p:cNvSpPr>
              <p:nvPr>
                <p:ph idx="1"/>
              </p:nvPr>
            </p:nvSpPr>
            <p:spPr>
              <a:xfrm>
                <a:off x="1003725" y="1422213"/>
                <a:ext cx="10515600" cy="4351338"/>
              </a:xfrm>
              <a:blipFill>
                <a:blip r:embed="rId2"/>
                <a:stretch>
                  <a:fillRect t="-2241"/>
                </a:stretch>
              </a:blipFill>
            </p:spPr>
            <p:txBody>
              <a:bodyPr/>
              <a:lstStyle/>
              <a:p>
                <a:r>
                  <a:rPr lang="en-US">
                    <a:noFill/>
                  </a:rPr>
                  <a:t> </a:t>
                </a:r>
              </a:p>
            </p:txBody>
          </p:sp>
        </mc:Fallback>
      </mc:AlternateContent>
      <p:pic>
        <p:nvPicPr>
          <p:cNvPr id="29698" name="Picture 2" descr="Moths… The Rodney Dangerfield's of the Insect World | The Weekly ...">
            <a:extLst>
              <a:ext uri="{FF2B5EF4-FFF2-40B4-BE49-F238E27FC236}">
                <a16:creationId xmlns:a16="http://schemas.microsoft.com/office/drawing/2014/main" id="{0443E9B4-F107-4A42-9694-67D97B563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9890" y="4324513"/>
            <a:ext cx="1774728" cy="10418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1A641F6-24F1-461D-94E9-292AF74BAC4E}"/>
              </a:ext>
            </a:extLst>
          </p:cNvPr>
          <p:cNvPicPr>
            <a:picLocks noChangeAspect="1"/>
          </p:cNvPicPr>
          <p:nvPr/>
        </p:nvPicPr>
        <p:blipFill>
          <a:blip r:embed="rId4"/>
          <a:stretch>
            <a:fillRect/>
          </a:stretch>
        </p:blipFill>
        <p:spPr>
          <a:xfrm>
            <a:off x="7998416" y="2218840"/>
            <a:ext cx="1686951" cy="1122589"/>
          </a:xfrm>
          <a:prstGeom prst="rect">
            <a:avLst/>
          </a:prstGeom>
        </p:spPr>
      </p:pic>
      <p:pic>
        <p:nvPicPr>
          <p:cNvPr id="5" name="Picture 4">
            <a:extLst>
              <a:ext uri="{FF2B5EF4-FFF2-40B4-BE49-F238E27FC236}">
                <a16:creationId xmlns:a16="http://schemas.microsoft.com/office/drawing/2014/main" id="{BE24536F-5C23-40E4-9BDE-645A1B231D7C}"/>
              </a:ext>
            </a:extLst>
          </p:cNvPr>
          <p:cNvPicPr>
            <a:picLocks noChangeAspect="1"/>
          </p:cNvPicPr>
          <p:nvPr/>
        </p:nvPicPr>
        <p:blipFill rotWithShape="1">
          <a:blip r:embed="rId5"/>
          <a:srcRect t="17081" b="18071"/>
          <a:stretch/>
        </p:blipFill>
        <p:spPr>
          <a:xfrm>
            <a:off x="5692566" y="5068233"/>
            <a:ext cx="1548292" cy="1004048"/>
          </a:xfrm>
          <a:prstGeom prst="rect">
            <a:avLst/>
          </a:prstGeom>
        </p:spPr>
      </p:pic>
      <p:pic>
        <p:nvPicPr>
          <p:cNvPr id="6" name="Picture 5">
            <a:extLst>
              <a:ext uri="{FF2B5EF4-FFF2-40B4-BE49-F238E27FC236}">
                <a16:creationId xmlns:a16="http://schemas.microsoft.com/office/drawing/2014/main" id="{594088F1-0E8F-442F-9F8D-FA79AD6CBB6B}"/>
              </a:ext>
            </a:extLst>
          </p:cNvPr>
          <p:cNvPicPr>
            <a:picLocks noChangeAspect="1"/>
          </p:cNvPicPr>
          <p:nvPr/>
        </p:nvPicPr>
        <p:blipFill>
          <a:blip r:embed="rId6"/>
          <a:stretch>
            <a:fillRect/>
          </a:stretch>
        </p:blipFill>
        <p:spPr>
          <a:xfrm>
            <a:off x="3354197" y="4798166"/>
            <a:ext cx="1355014" cy="901700"/>
          </a:xfrm>
          <a:prstGeom prst="rect">
            <a:avLst/>
          </a:prstGeom>
        </p:spPr>
      </p:pic>
      <p:pic>
        <p:nvPicPr>
          <p:cNvPr id="7" name="Picture 6">
            <a:extLst>
              <a:ext uri="{FF2B5EF4-FFF2-40B4-BE49-F238E27FC236}">
                <a16:creationId xmlns:a16="http://schemas.microsoft.com/office/drawing/2014/main" id="{B5B76067-5CBA-49A5-A09C-3462646531EA}"/>
              </a:ext>
            </a:extLst>
          </p:cNvPr>
          <p:cNvPicPr>
            <a:picLocks noChangeAspect="1"/>
          </p:cNvPicPr>
          <p:nvPr/>
        </p:nvPicPr>
        <p:blipFill>
          <a:blip r:embed="rId7"/>
          <a:stretch>
            <a:fillRect/>
          </a:stretch>
        </p:blipFill>
        <p:spPr>
          <a:xfrm>
            <a:off x="2846010" y="3341429"/>
            <a:ext cx="1521422" cy="1139598"/>
          </a:xfrm>
          <a:prstGeom prst="rect">
            <a:avLst/>
          </a:prstGeom>
        </p:spPr>
      </p:pic>
      <p:pic>
        <p:nvPicPr>
          <p:cNvPr id="29700" name="Picture 4" descr="Native Iowa Butterflies and Moths: Monarchs and other brush-footed ...">
            <a:extLst>
              <a:ext uri="{FF2B5EF4-FFF2-40B4-BE49-F238E27FC236}">
                <a16:creationId xmlns:a16="http://schemas.microsoft.com/office/drawing/2014/main" id="{0284605F-EE93-40A9-89EC-143677BD9B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9235" y="2904224"/>
            <a:ext cx="1579377" cy="111798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D680F707-7118-475E-9F33-B96692315553}"/>
              </a:ext>
            </a:extLst>
          </p:cNvPr>
          <p:cNvCxnSpPr>
            <a:cxnSpLocks/>
          </p:cNvCxnSpPr>
          <p:nvPr/>
        </p:nvCxnSpPr>
        <p:spPr>
          <a:xfrm>
            <a:off x="1452282" y="6289746"/>
            <a:ext cx="860851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9207FD7-CFDC-463F-AD41-D47AFEEB1A05}"/>
              </a:ext>
            </a:extLst>
          </p:cNvPr>
          <p:cNvCxnSpPr>
            <a:cxnSpLocks/>
          </p:cNvCxnSpPr>
          <p:nvPr/>
        </p:nvCxnSpPr>
        <p:spPr>
          <a:xfrm flipV="1">
            <a:off x="1604682" y="1972235"/>
            <a:ext cx="0" cy="44699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3C7370-5AE7-4AC6-AB86-3FAF23453280}"/>
                  </a:ext>
                </a:extLst>
              </p:cNvPr>
              <p:cNvSpPr txBox="1"/>
              <p:nvPr/>
            </p:nvSpPr>
            <p:spPr>
              <a:xfrm>
                <a:off x="4883526" y="6308209"/>
                <a:ext cx="3059199"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i="1" smtClean="0">
                            <a:latin typeface="Cambria Math" panose="02040503050406030204" pitchFamily="18" charset="0"/>
                          </a:rPr>
                          <m:t>x</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Curvature of antenna</a:t>
                </a:r>
              </a:p>
            </p:txBody>
          </p:sp>
        </mc:Choice>
        <mc:Fallback xmlns="">
          <p:sp>
            <p:nvSpPr>
              <p:cNvPr id="14" name="TextBox 13">
                <a:extLst>
                  <a:ext uri="{FF2B5EF4-FFF2-40B4-BE49-F238E27FC236}">
                    <a16:creationId xmlns:a16="http://schemas.microsoft.com/office/drawing/2014/main" id="{563C7370-5AE7-4AC6-AB86-3FAF23453280}"/>
                  </a:ext>
                </a:extLst>
              </p:cNvPr>
              <p:cNvSpPr txBox="1">
                <a:spLocks noRot="1" noChangeAspect="1" noMove="1" noResize="1" noEditPoints="1" noAdjustHandles="1" noChangeArrowheads="1" noChangeShapeType="1" noTextEdit="1"/>
              </p:cNvSpPr>
              <p:nvPr/>
            </p:nvSpPr>
            <p:spPr>
              <a:xfrm>
                <a:off x="4883526" y="6308209"/>
                <a:ext cx="3059199" cy="369332"/>
              </a:xfrm>
              <a:prstGeom prst="rect">
                <a:avLst/>
              </a:prstGeom>
              <a:blipFill>
                <a:blip r:embed="rId9"/>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3892FCC-4065-456B-8BCD-67DEF1C1E32A}"/>
                  </a:ext>
                </a:extLst>
              </p:cNvPr>
              <p:cNvSpPr/>
              <p:nvPr/>
            </p:nvSpPr>
            <p:spPr>
              <a:xfrm rot="16200000">
                <a:off x="228757" y="3706459"/>
                <a:ext cx="1908596" cy="369332"/>
              </a:xfrm>
              <a:prstGeom prst="rect">
                <a:avLst/>
              </a:prstGeom>
            </p:spPr>
            <p:txBody>
              <a:bodyPr wrap="squar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a:t>Wingspan</a:t>
                </a:r>
              </a:p>
            </p:txBody>
          </p:sp>
        </mc:Choice>
        <mc:Fallback xmlns="">
          <p:sp>
            <p:nvSpPr>
              <p:cNvPr id="15" name="Rectangle 14">
                <a:extLst>
                  <a:ext uri="{FF2B5EF4-FFF2-40B4-BE49-F238E27FC236}">
                    <a16:creationId xmlns:a16="http://schemas.microsoft.com/office/drawing/2014/main" id="{93892FCC-4065-456B-8BCD-67DEF1C1E32A}"/>
                  </a:ext>
                </a:extLst>
              </p:cNvPr>
              <p:cNvSpPr>
                <a:spLocks noRot="1" noChangeAspect="1" noMove="1" noResize="1" noEditPoints="1" noAdjustHandles="1" noChangeArrowheads="1" noChangeShapeType="1" noTextEdit="1"/>
              </p:cNvSpPr>
              <p:nvPr/>
            </p:nvSpPr>
            <p:spPr>
              <a:xfrm rot="16200000">
                <a:off x="228757" y="3706459"/>
                <a:ext cx="1908596" cy="369332"/>
              </a:xfrm>
              <a:prstGeom prst="rect">
                <a:avLst/>
              </a:prstGeom>
              <a:blipFill>
                <a:blip r:embed="rId10"/>
                <a:stretch>
                  <a:fillRect l="-10000" r="-26667"/>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EFA8523A-F6C6-4C31-AF30-36F551A794DE}"/>
              </a:ext>
            </a:extLst>
          </p:cNvPr>
          <p:cNvCxnSpPr/>
          <p:nvPr/>
        </p:nvCxnSpPr>
        <p:spPr>
          <a:xfrm flipH="1">
            <a:off x="3603812" y="1855694"/>
            <a:ext cx="4394604" cy="48218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8640F46B-EF8D-411F-B7F5-7A79F0FC3CEA}"/>
                  </a:ext>
                </a:extLst>
              </p:cNvPr>
              <p:cNvSpPr/>
              <p:nvPr/>
            </p:nvSpPr>
            <p:spPr>
              <a:xfrm rot="18912701">
                <a:off x="6542279" y="2218840"/>
                <a:ext cx="1102225" cy="369332"/>
              </a:xfrm>
              <a:prstGeom prst="rect">
                <a:avLst/>
              </a:prstGeom>
            </p:spPr>
            <p:txBody>
              <a:bodyPr wrap="none">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p>
            </p:txBody>
          </p:sp>
        </mc:Choice>
        <mc:Fallback xmlns="">
          <p:sp>
            <p:nvSpPr>
              <p:cNvPr id="19" name="Rectangle 18">
                <a:extLst>
                  <a:ext uri="{FF2B5EF4-FFF2-40B4-BE49-F238E27FC236}">
                    <a16:creationId xmlns:a16="http://schemas.microsoft.com/office/drawing/2014/main" id="{8640F46B-EF8D-411F-B7F5-7A79F0FC3CEA}"/>
                  </a:ext>
                </a:extLst>
              </p:cNvPr>
              <p:cNvSpPr>
                <a:spLocks noRot="1" noChangeAspect="1" noMove="1" noResize="1" noEditPoints="1" noAdjustHandles="1" noChangeArrowheads="1" noChangeShapeType="1" noTextEdit="1"/>
              </p:cNvSpPr>
              <p:nvPr/>
            </p:nvSpPr>
            <p:spPr>
              <a:xfrm rot="18912701">
                <a:off x="6542279" y="2218840"/>
                <a:ext cx="110222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37D7C03-87D8-4BB9-ABE5-9D7571320793}"/>
                  </a:ext>
                </a:extLst>
              </p:cNvPr>
              <p:cNvSpPr/>
              <p:nvPr/>
            </p:nvSpPr>
            <p:spPr>
              <a:xfrm>
                <a:off x="7953029" y="3726562"/>
                <a:ext cx="1102225" cy="369332"/>
              </a:xfrm>
              <a:prstGeom prst="rect">
                <a:avLst/>
              </a:prstGeom>
            </p:spPr>
            <p:txBody>
              <a:bodyPr wrap="none">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&gt;</m:t>
                    </m:r>
                    <m:r>
                      <a:rPr lang="en-US" b="0" i="1" smtClean="0">
                        <a:latin typeface="Cambria Math" panose="02040503050406030204" pitchFamily="18" charset="0"/>
                      </a:rPr>
                      <m:t>𝑏</m:t>
                    </m:r>
                  </m:oMath>
                </a14:m>
                <a:r>
                  <a:rPr lang="en-US" dirty="0"/>
                  <a:t> </a:t>
                </a:r>
              </a:p>
            </p:txBody>
          </p:sp>
        </mc:Choice>
        <mc:Fallback xmlns="">
          <p:sp>
            <p:nvSpPr>
              <p:cNvPr id="20" name="Rectangle 19">
                <a:extLst>
                  <a:ext uri="{FF2B5EF4-FFF2-40B4-BE49-F238E27FC236}">
                    <a16:creationId xmlns:a16="http://schemas.microsoft.com/office/drawing/2014/main" id="{F37D7C03-87D8-4BB9-ABE5-9D7571320793}"/>
                  </a:ext>
                </a:extLst>
              </p:cNvPr>
              <p:cNvSpPr>
                <a:spLocks noRot="1" noChangeAspect="1" noMove="1" noResize="1" noEditPoints="1" noAdjustHandles="1" noChangeArrowheads="1" noChangeShapeType="1" noTextEdit="1"/>
              </p:cNvSpPr>
              <p:nvPr/>
            </p:nvSpPr>
            <p:spPr>
              <a:xfrm>
                <a:off x="7953029" y="3726562"/>
                <a:ext cx="110222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C4527E3-5373-46EA-8573-687659600F9A}"/>
                  </a:ext>
                </a:extLst>
              </p:cNvPr>
              <p:cNvSpPr/>
              <p:nvPr/>
            </p:nvSpPr>
            <p:spPr>
              <a:xfrm>
                <a:off x="3047221" y="2529334"/>
                <a:ext cx="1102225" cy="369332"/>
              </a:xfrm>
              <a:prstGeom prst="rect">
                <a:avLst/>
              </a:prstGeom>
            </p:spPr>
            <p:txBody>
              <a:bodyPr wrap="none">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&lt;</m:t>
                    </m:r>
                    <m:r>
                      <a:rPr lang="en-US" b="0" i="1" smtClean="0">
                        <a:latin typeface="Cambria Math" panose="02040503050406030204" pitchFamily="18" charset="0"/>
                      </a:rPr>
                      <m:t>𝑏</m:t>
                    </m:r>
                  </m:oMath>
                </a14:m>
                <a:r>
                  <a:rPr lang="en-US" dirty="0"/>
                  <a:t> </a:t>
                </a:r>
              </a:p>
            </p:txBody>
          </p:sp>
        </mc:Choice>
        <mc:Fallback xmlns="">
          <p:sp>
            <p:nvSpPr>
              <p:cNvPr id="21" name="Rectangle 20">
                <a:extLst>
                  <a:ext uri="{FF2B5EF4-FFF2-40B4-BE49-F238E27FC236}">
                    <a16:creationId xmlns:a16="http://schemas.microsoft.com/office/drawing/2014/main" id="{DC4527E3-5373-46EA-8573-687659600F9A}"/>
                  </a:ext>
                </a:extLst>
              </p:cNvPr>
              <p:cNvSpPr>
                <a:spLocks noRot="1" noChangeAspect="1" noMove="1" noResize="1" noEditPoints="1" noAdjustHandles="1" noChangeArrowheads="1" noChangeShapeType="1" noTextEdit="1"/>
              </p:cNvSpPr>
              <p:nvPr/>
            </p:nvSpPr>
            <p:spPr>
              <a:xfrm>
                <a:off x="3047221" y="2529334"/>
                <a:ext cx="1102225"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6073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Mapping and Statistical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1003725" y="1422213"/>
                <a:ext cx="10515600" cy="4351338"/>
              </a:xfrm>
            </p:spPr>
            <p:txBody>
              <a:bodyPr/>
              <a:lstStyle/>
              <a:p>
                <a:r>
                  <a:rPr lang="en-US" dirty="0">
                    <a:latin typeface="Cambria Math" panose="02040503050406030204" pitchFamily="18" charset="0"/>
                  </a:rPr>
                  <a:t>Written out, we want to find a set of weights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oMath>
                </a14:m>
                <a:r>
                  <a:rPr lang="en-US" b="0" dirty="0">
                    <a:latin typeface="Cambria Math" panose="02040503050406030204" pitchFamily="18" charset="0"/>
                  </a:rPr>
                  <a:t> that is the length of our input </a:t>
                </a:r>
                <a14:m>
                  <m:oMath xmlns:m="http://schemas.openxmlformats.org/officeDocument/2006/math">
                    <m:r>
                      <m:rPr>
                        <m:sty m:val="p"/>
                      </m:rPr>
                      <a:rPr lang="en-US" b="0" i="0" smtClean="0">
                        <a:latin typeface="Cambria Math" panose="02040503050406030204" pitchFamily="18" charset="0"/>
                      </a:rPr>
                      <m:t>x</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d>
                  </m:oMath>
                </a14:m>
                <a:r>
                  <a:rPr lang="en-US" b="0" dirty="0">
                    <a:latin typeface="Cambria Math" panose="02040503050406030204" pitchFamily="18" charset="0"/>
                  </a:rPr>
                  <a:t> and a threshold or bias term, b, such that</a:t>
                </a:r>
              </a:p>
              <a:p>
                <a:endParaRPr lang="en-US"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&gt;</m:t>
                    </m:r>
                    <m:r>
                      <a:rPr lang="en-US" b="0" i="1" smtClean="0">
                        <a:latin typeface="Cambria Math" panose="02040503050406030204" pitchFamily="18" charset="0"/>
                      </a:rPr>
                      <m:t>𝑏</m:t>
                    </m:r>
                  </m:oMath>
                </a14:m>
                <a:r>
                  <a:rPr lang="en-US" b="0" dirty="0">
                    <a:latin typeface="Cambria Math" panose="02040503050406030204" pitchFamily="18" charset="0"/>
                  </a:rPr>
                  <a:t> if x belongs to class 1</a:t>
                </a:r>
              </a:p>
              <a:p>
                <a:r>
                  <a:rPr lang="en-US" b="0"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&lt;</m:t>
                    </m:r>
                    <m:r>
                      <a:rPr lang="en-US" b="0" i="1" smtClean="0">
                        <a:latin typeface="Cambria Math" panose="02040503050406030204" pitchFamily="18" charset="0"/>
                      </a:rPr>
                      <m:t>𝑏</m:t>
                    </m:r>
                  </m:oMath>
                </a14:m>
                <a:r>
                  <a:rPr lang="en-US" b="0" dirty="0">
                    <a:latin typeface="Cambria Math" panose="02040503050406030204" pitchFamily="18" charset="0"/>
                  </a:rPr>
                  <a:t> if x belongs to class 2</a:t>
                </a:r>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then forms a dividing hyperplane in the space</a:t>
                </a:r>
              </a:p>
            </p:txBody>
          </p:sp>
        </mc:Choice>
        <mc:Fallback>
          <p:sp>
            <p:nvSpPr>
              <p:cNvPr id="3" name="Content Placeholder 2">
                <a:extLst>
                  <a:ext uri="{FF2B5EF4-FFF2-40B4-BE49-F238E27FC236}">
                    <a16:creationId xmlns:a16="http://schemas.microsoft.com/office/drawing/2014/main" id="{875EFC8E-CD2E-433B-82F3-E1D604DBEC5A}"/>
                  </a:ext>
                </a:extLst>
              </p:cNvPr>
              <p:cNvSpPr>
                <a:spLocks noGrp="1" noRot="1" noChangeAspect="1" noMove="1" noResize="1" noEditPoints="1" noAdjustHandles="1" noChangeArrowheads="1" noChangeShapeType="1" noTextEdit="1"/>
              </p:cNvSpPr>
              <p:nvPr>
                <p:ph idx="1"/>
              </p:nvPr>
            </p:nvSpPr>
            <p:spPr>
              <a:xfrm>
                <a:off x="1003725" y="1422213"/>
                <a:ext cx="10515600" cy="4351338"/>
              </a:xfrm>
              <a:blipFill>
                <a:blip r:embed="rId2"/>
                <a:stretch>
                  <a:fillRect l="-1043" t="-2381" r="-232"/>
                </a:stretch>
              </a:blipFill>
            </p:spPr>
            <p:txBody>
              <a:bodyPr/>
              <a:lstStyle/>
              <a:p>
                <a:r>
                  <a:rPr lang="en-US">
                    <a:noFill/>
                  </a:rPr>
                  <a:t> </a:t>
                </a:r>
              </a:p>
            </p:txBody>
          </p:sp>
        </mc:Fallback>
      </mc:AlternateContent>
    </p:spTree>
    <p:extLst>
      <p:ext uri="{BB962C8B-B14F-4D97-AF65-F5344CB8AC3E}">
        <p14:creationId xmlns:p14="http://schemas.microsoft.com/office/powerpoint/2010/main" val="3634762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Single Layer Perceptron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10515600" cy="4351338"/>
              </a:xfrm>
            </p:spPr>
            <p:txBody>
              <a:bodyPr/>
              <a:lstStyle/>
              <a:p>
                <a:r>
                  <a:rPr lang="en-US" b="0" dirty="0"/>
                  <a:t>We can represent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graphically.  We’ll call w the vector of weights and b the bias term.  The output is an affine combination of the elements of x.  The machine then needs to learn the best weights and bias to form a linear decision boundary for the data</a:t>
                </a:r>
              </a:p>
            </p:txBody>
          </p:sp>
        </mc:Choice>
        <mc:Fallback xmlns="">
          <p:sp>
            <p:nvSpPr>
              <p:cNvPr id="3" name="Content Placeholder 2">
                <a:extLst>
                  <a:ext uri="{FF2B5EF4-FFF2-40B4-BE49-F238E27FC236}">
                    <a16:creationId xmlns:a16="http://schemas.microsoft.com/office/drawing/2014/main" id="{875EFC8E-CD2E-433B-82F3-E1D604DBEC5A}"/>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681"/>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788DDE54-0C13-4940-83BF-8F601200F16B}"/>
              </a:ext>
            </a:extLst>
          </p:cNvPr>
          <p:cNvSpPr/>
          <p:nvPr/>
        </p:nvSpPr>
        <p:spPr>
          <a:xfrm>
            <a:off x="1400510" y="4150890"/>
            <a:ext cx="3696305" cy="1477328"/>
          </a:xfrm>
          <a:prstGeom prst="rect">
            <a:avLst/>
          </a:prstGeom>
        </p:spPr>
        <p:txBody>
          <a:bodyPr wrap="square">
            <a:spAutoFit/>
          </a:bodyPr>
          <a:lstStyle/>
          <a:p>
            <a:r>
              <a:rPr lang="en-US" b="0" dirty="0"/>
              <a:t>The elements of the data points x are represented by nodes and the elements of the weights w are represented by edges connecting the nodes</a:t>
            </a:r>
            <a:endParaRPr lang="en-US" dirty="0"/>
          </a:p>
        </p:txBody>
      </p:sp>
      <p:grpSp>
        <p:nvGrpSpPr>
          <p:cNvPr id="10" name="Group 9">
            <a:extLst>
              <a:ext uri="{FF2B5EF4-FFF2-40B4-BE49-F238E27FC236}">
                <a16:creationId xmlns:a16="http://schemas.microsoft.com/office/drawing/2014/main" id="{BA2F56C4-0098-421B-9839-60FB3253190A}"/>
              </a:ext>
            </a:extLst>
          </p:cNvPr>
          <p:cNvGrpSpPr/>
          <p:nvPr/>
        </p:nvGrpSpPr>
        <p:grpSpPr>
          <a:xfrm>
            <a:off x="5928852" y="3529481"/>
            <a:ext cx="4971650" cy="2963394"/>
            <a:chOff x="6405123" y="2877895"/>
            <a:chExt cx="5240172" cy="3285899"/>
          </a:xfrm>
        </p:grpSpPr>
        <p:pic>
          <p:nvPicPr>
            <p:cNvPr id="9" name="Picture 4" descr="Image result for single layer perceptron">
              <a:extLst>
                <a:ext uri="{FF2B5EF4-FFF2-40B4-BE49-F238E27FC236}">
                  <a16:creationId xmlns:a16="http://schemas.microsoft.com/office/drawing/2014/main" id="{BB7617FD-3CE2-414F-82B2-BA76A3CACC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22895"/>
            <a:stretch/>
          </p:blipFill>
          <p:spPr bwMode="auto">
            <a:xfrm>
              <a:off x="6405123" y="2877895"/>
              <a:ext cx="4790230" cy="32858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98E80DF-740E-4FD4-AB41-C7E2D82A1E45}"/>
                </a:ext>
              </a:extLst>
            </p:cNvPr>
            <p:cNvSpPr/>
            <p:nvPr/>
          </p:nvSpPr>
          <p:spPr>
            <a:xfrm>
              <a:off x="10953448" y="5046133"/>
              <a:ext cx="691847" cy="895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64474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Single Layer Perceptron</a:t>
            </a:r>
          </a:p>
        </p:txBody>
      </p:sp>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10515600" cy="4351338"/>
          </a:xfrm>
        </p:spPr>
        <p:txBody>
          <a:bodyPr/>
          <a:lstStyle/>
          <a:p>
            <a:r>
              <a:rPr lang="en-US" b="0" dirty="0"/>
              <a:t>This choice of function will not be able to classify data when it is not linearly separable.  This is represented in the </a:t>
            </a:r>
            <a:r>
              <a:rPr lang="en-US" b="0" dirty="0" err="1"/>
              <a:t>Xor</a:t>
            </a:r>
            <a:r>
              <a:rPr lang="en-US" b="0" dirty="0"/>
              <a:t> problem</a:t>
            </a:r>
            <a:endParaRPr lang="en-US" dirty="0"/>
          </a:p>
        </p:txBody>
      </p:sp>
      <p:pic>
        <p:nvPicPr>
          <p:cNvPr id="5" name="Picture 4">
            <a:extLst>
              <a:ext uri="{FF2B5EF4-FFF2-40B4-BE49-F238E27FC236}">
                <a16:creationId xmlns:a16="http://schemas.microsoft.com/office/drawing/2014/main" id="{D3469910-29A2-49D7-BF2B-CE2283FB17FB}"/>
              </a:ext>
            </a:extLst>
          </p:cNvPr>
          <p:cNvPicPr>
            <a:picLocks noChangeAspect="1"/>
          </p:cNvPicPr>
          <p:nvPr/>
        </p:nvPicPr>
        <p:blipFill>
          <a:blip r:embed="rId2"/>
          <a:stretch>
            <a:fillRect/>
          </a:stretch>
        </p:blipFill>
        <p:spPr>
          <a:xfrm>
            <a:off x="1152676" y="3643312"/>
            <a:ext cx="4302578" cy="2108263"/>
          </a:xfrm>
          <a:prstGeom prst="rect">
            <a:avLst/>
          </a:prstGeom>
        </p:spPr>
      </p:pic>
      <p:pic>
        <p:nvPicPr>
          <p:cNvPr id="6" name="Picture 5">
            <a:extLst>
              <a:ext uri="{FF2B5EF4-FFF2-40B4-BE49-F238E27FC236}">
                <a16:creationId xmlns:a16="http://schemas.microsoft.com/office/drawing/2014/main" id="{95BF546C-D806-4F6F-B151-B1BAF97E3966}"/>
              </a:ext>
            </a:extLst>
          </p:cNvPr>
          <p:cNvPicPr>
            <a:picLocks noChangeAspect="1"/>
          </p:cNvPicPr>
          <p:nvPr/>
        </p:nvPicPr>
        <p:blipFill>
          <a:blip r:embed="rId3"/>
          <a:stretch>
            <a:fillRect/>
          </a:stretch>
        </p:blipFill>
        <p:spPr>
          <a:xfrm>
            <a:off x="5625365" y="3004080"/>
            <a:ext cx="5867530" cy="3307820"/>
          </a:xfrm>
          <a:prstGeom prst="rect">
            <a:avLst/>
          </a:prstGeom>
        </p:spPr>
      </p:pic>
    </p:spTree>
    <p:extLst>
      <p:ext uri="{BB962C8B-B14F-4D97-AF65-F5344CB8AC3E}">
        <p14:creationId xmlns:p14="http://schemas.microsoft.com/office/powerpoint/2010/main" val="361989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Multi Layer Perceptron</a:t>
            </a:r>
          </a:p>
        </p:txBody>
      </p:sp>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10515600" cy="4351338"/>
          </a:xfrm>
        </p:spPr>
        <p:txBody>
          <a:bodyPr/>
          <a:lstStyle/>
          <a:p>
            <a:r>
              <a:rPr lang="en-US" b="0" dirty="0"/>
              <a:t>We need a more complicated choice of f().  Let’s try adding more nodes and edges </a:t>
            </a:r>
            <a:endParaRPr lang="en-US" dirty="0"/>
          </a:p>
        </p:txBody>
      </p:sp>
      <p:pic>
        <p:nvPicPr>
          <p:cNvPr id="4" name="Picture 3">
            <a:extLst>
              <a:ext uri="{FF2B5EF4-FFF2-40B4-BE49-F238E27FC236}">
                <a16:creationId xmlns:a16="http://schemas.microsoft.com/office/drawing/2014/main" id="{369BE5A0-A1F3-4CA5-B206-F03E68290CC3}"/>
              </a:ext>
            </a:extLst>
          </p:cNvPr>
          <p:cNvPicPr>
            <a:picLocks noChangeAspect="1"/>
          </p:cNvPicPr>
          <p:nvPr/>
        </p:nvPicPr>
        <p:blipFill>
          <a:blip r:embed="rId2"/>
          <a:stretch>
            <a:fillRect/>
          </a:stretch>
        </p:blipFill>
        <p:spPr>
          <a:xfrm>
            <a:off x="3993469" y="2302932"/>
            <a:ext cx="4403952" cy="4051149"/>
          </a:xfrm>
          <a:prstGeom prst="rect">
            <a:avLst/>
          </a:prstGeom>
        </p:spPr>
      </p:pic>
    </p:spTree>
    <p:extLst>
      <p:ext uri="{BB962C8B-B14F-4D97-AF65-F5344CB8AC3E}">
        <p14:creationId xmlns:p14="http://schemas.microsoft.com/office/powerpoint/2010/main" val="198154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5343-8249-4878-A19F-B1E08E61E5A4}"/>
              </a:ext>
            </a:extLst>
          </p:cNvPr>
          <p:cNvSpPr>
            <a:spLocks noGrp="1"/>
          </p:cNvSpPr>
          <p:nvPr>
            <p:ph type="title"/>
          </p:nvPr>
        </p:nvSpPr>
        <p:spPr/>
        <p:txBody>
          <a:bodyPr/>
          <a:lstStyle/>
          <a:p>
            <a:r>
              <a:rPr lang="en-US" dirty="0"/>
              <a:t>Purpose of Machine Learning</a:t>
            </a:r>
          </a:p>
        </p:txBody>
      </p:sp>
      <p:sp>
        <p:nvSpPr>
          <p:cNvPr id="3" name="Content Placeholder 2">
            <a:extLst>
              <a:ext uri="{FF2B5EF4-FFF2-40B4-BE49-F238E27FC236}">
                <a16:creationId xmlns:a16="http://schemas.microsoft.com/office/drawing/2014/main" id="{5E68B627-CD60-401E-B01F-B432F9D38101}"/>
              </a:ext>
            </a:extLst>
          </p:cNvPr>
          <p:cNvSpPr>
            <a:spLocks noGrp="1"/>
          </p:cNvSpPr>
          <p:nvPr>
            <p:ph idx="1"/>
          </p:nvPr>
        </p:nvSpPr>
        <p:spPr/>
        <p:txBody>
          <a:bodyPr>
            <a:normAutofit/>
          </a:bodyPr>
          <a:lstStyle/>
          <a:p>
            <a:r>
              <a:rPr lang="en-US" dirty="0"/>
              <a:t>Using only deterministic methods, a computer will only be able to handle inputs that it’s explicitly been designed to handle</a:t>
            </a:r>
          </a:p>
          <a:p>
            <a:endParaRPr lang="en-US" dirty="0"/>
          </a:p>
          <a:p>
            <a:endParaRPr lang="en-US" dirty="0"/>
          </a:p>
          <a:p>
            <a:endParaRPr lang="en-US" dirty="0"/>
          </a:p>
          <a:p>
            <a:endParaRPr lang="en-US" dirty="0"/>
          </a:p>
          <a:p>
            <a:r>
              <a:rPr lang="en-US" dirty="0"/>
              <a:t>This means that the computer will have no ability to handle new situations or deal with cases it hasn’t seen before</a:t>
            </a:r>
          </a:p>
        </p:txBody>
      </p:sp>
      <p:pic>
        <p:nvPicPr>
          <p:cNvPr id="7" name="Picture 6">
            <a:extLst>
              <a:ext uri="{FF2B5EF4-FFF2-40B4-BE49-F238E27FC236}">
                <a16:creationId xmlns:a16="http://schemas.microsoft.com/office/drawing/2014/main" id="{5E68C176-E699-4EF6-92B2-BC4BF0737A93}"/>
              </a:ext>
            </a:extLst>
          </p:cNvPr>
          <p:cNvPicPr>
            <a:picLocks noChangeAspect="1"/>
          </p:cNvPicPr>
          <p:nvPr/>
        </p:nvPicPr>
        <p:blipFill>
          <a:blip r:embed="rId2"/>
          <a:stretch>
            <a:fillRect/>
          </a:stretch>
        </p:blipFill>
        <p:spPr>
          <a:xfrm>
            <a:off x="5315714" y="2969758"/>
            <a:ext cx="4844059" cy="1471613"/>
          </a:xfrm>
          <a:prstGeom prst="rect">
            <a:avLst/>
          </a:prstGeom>
        </p:spPr>
      </p:pic>
      <p:pic>
        <p:nvPicPr>
          <p:cNvPr id="9" name="Picture 8">
            <a:extLst>
              <a:ext uri="{FF2B5EF4-FFF2-40B4-BE49-F238E27FC236}">
                <a16:creationId xmlns:a16="http://schemas.microsoft.com/office/drawing/2014/main" id="{FDF288E5-CDD9-47E5-BF3A-5D600B2B235C}"/>
              </a:ext>
            </a:extLst>
          </p:cNvPr>
          <p:cNvPicPr>
            <a:picLocks noChangeAspect="1"/>
          </p:cNvPicPr>
          <p:nvPr/>
        </p:nvPicPr>
        <p:blipFill>
          <a:blip r:embed="rId3"/>
          <a:stretch>
            <a:fillRect/>
          </a:stretch>
        </p:blipFill>
        <p:spPr>
          <a:xfrm>
            <a:off x="838200" y="2840503"/>
            <a:ext cx="4384987" cy="1600868"/>
          </a:xfrm>
          <a:prstGeom prst="rect">
            <a:avLst/>
          </a:prstGeom>
        </p:spPr>
      </p:pic>
    </p:spTree>
    <p:extLst>
      <p:ext uri="{BB962C8B-B14F-4D97-AF65-F5344CB8AC3E}">
        <p14:creationId xmlns:p14="http://schemas.microsoft.com/office/powerpoint/2010/main" val="165019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Multi Layer Perceptron</a:t>
            </a:r>
          </a:p>
        </p:txBody>
      </p:sp>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5770638" cy="4351338"/>
          </a:xfrm>
        </p:spPr>
        <p:txBody>
          <a:bodyPr/>
          <a:lstStyle/>
          <a:p>
            <a:r>
              <a:rPr lang="en-US" b="0" dirty="0"/>
              <a:t>But wait, this produces an affine combination of affine combinations of x (</a:t>
            </a:r>
            <a:r>
              <a:rPr lang="en-US" b="0" dirty="0" err="1"/>
              <a:t>ie</a:t>
            </a:r>
            <a:r>
              <a:rPr lang="en-US" b="0" dirty="0"/>
              <a:t>. a composition of affine combinations).  A composition of affine combinations can still be written as a single affine combination, so this network doesn’t actually have any more capacity than a single layer</a:t>
            </a:r>
          </a:p>
          <a:p>
            <a:endParaRPr lang="en-US" dirty="0"/>
          </a:p>
          <a:p>
            <a:endParaRPr lang="en-US" dirty="0"/>
          </a:p>
        </p:txBody>
      </p:sp>
      <p:pic>
        <p:nvPicPr>
          <p:cNvPr id="4" name="Picture 3">
            <a:extLst>
              <a:ext uri="{FF2B5EF4-FFF2-40B4-BE49-F238E27FC236}">
                <a16:creationId xmlns:a16="http://schemas.microsoft.com/office/drawing/2014/main" id="{369BE5A0-A1F3-4CA5-B206-F03E68290CC3}"/>
              </a:ext>
            </a:extLst>
          </p:cNvPr>
          <p:cNvPicPr>
            <a:picLocks noChangeAspect="1"/>
          </p:cNvPicPr>
          <p:nvPr/>
        </p:nvPicPr>
        <p:blipFill>
          <a:blip r:embed="rId2"/>
          <a:stretch>
            <a:fillRect/>
          </a:stretch>
        </p:blipFill>
        <p:spPr>
          <a:xfrm>
            <a:off x="6688287" y="1330476"/>
            <a:ext cx="5085870" cy="4678438"/>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05BEBE9-4764-46E6-9B6E-97C8C635D0B4}"/>
                  </a:ext>
                </a:extLst>
              </p:cNvPr>
              <p:cNvSpPr txBox="1"/>
              <p:nvPr/>
            </p:nvSpPr>
            <p:spPr>
              <a:xfrm>
                <a:off x="1073603" y="5731915"/>
                <a:ext cx="317330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𝐶</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𝑐</m:t>
                          </m:r>
                        </m:sub>
                      </m:sSub>
                    </m:oMath>
                  </m:oMathPara>
                </a14:m>
                <a:endParaRPr lang="en-US" dirty="0"/>
              </a:p>
            </p:txBody>
          </p:sp>
        </mc:Choice>
        <mc:Fallback>
          <p:sp>
            <p:nvSpPr>
              <p:cNvPr id="5" name="TextBox 4">
                <a:extLst>
                  <a:ext uri="{FF2B5EF4-FFF2-40B4-BE49-F238E27FC236}">
                    <a16:creationId xmlns:a16="http://schemas.microsoft.com/office/drawing/2014/main" id="{905BEBE9-4764-46E6-9B6E-97C8C635D0B4}"/>
                  </a:ext>
                </a:extLst>
              </p:cNvPr>
              <p:cNvSpPr txBox="1">
                <a:spLocks noRot="1" noChangeAspect="1" noMove="1" noResize="1" noEditPoints="1" noAdjustHandles="1" noChangeArrowheads="1" noChangeShapeType="1" noTextEdit="1"/>
              </p:cNvSpPr>
              <p:nvPr/>
            </p:nvSpPr>
            <p:spPr>
              <a:xfrm>
                <a:off x="1073603" y="5731915"/>
                <a:ext cx="3173305" cy="276999"/>
              </a:xfrm>
              <a:prstGeom prst="rect">
                <a:avLst/>
              </a:prstGeom>
              <a:blipFill>
                <a:blip r:embed="rId3"/>
                <a:stretch>
                  <a:fillRect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AF0805F-C5EC-442F-8EA1-6E3EDDEA5C1C}"/>
                  </a:ext>
                </a:extLst>
              </p:cNvPr>
              <p:cNvSpPr txBox="1"/>
              <p:nvPr/>
            </p:nvSpPr>
            <p:spPr>
              <a:xfrm>
                <a:off x="1073603" y="6127234"/>
                <a:ext cx="3918857" cy="369332"/>
              </a:xfrm>
              <a:prstGeom prst="rect">
                <a:avLst/>
              </a:prstGeom>
              <a:noFill/>
            </p:spPr>
            <p:txBody>
              <a:bodyPr wrap="square" rtlCol="0">
                <a:spAutoFit/>
              </a:bodyPr>
              <a:lstStyle/>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𝐶</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𝑏</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oMath>
                </a14:m>
                <a:endParaRPr lang="en-US" dirty="0"/>
              </a:p>
            </p:txBody>
          </p:sp>
        </mc:Choice>
        <mc:Fallback>
          <p:sp>
            <p:nvSpPr>
              <p:cNvPr id="6" name="TextBox 5">
                <a:extLst>
                  <a:ext uri="{FF2B5EF4-FFF2-40B4-BE49-F238E27FC236}">
                    <a16:creationId xmlns:a16="http://schemas.microsoft.com/office/drawing/2014/main" id="{FAF0805F-C5EC-442F-8EA1-6E3EDDEA5C1C}"/>
                  </a:ext>
                </a:extLst>
              </p:cNvPr>
              <p:cNvSpPr txBox="1">
                <a:spLocks noRot="1" noChangeAspect="1" noMove="1" noResize="1" noEditPoints="1" noAdjustHandles="1" noChangeArrowheads="1" noChangeShapeType="1" noTextEdit="1"/>
              </p:cNvSpPr>
              <p:nvPr/>
            </p:nvSpPr>
            <p:spPr>
              <a:xfrm>
                <a:off x="1073603" y="6127234"/>
                <a:ext cx="3918857" cy="369332"/>
              </a:xfrm>
              <a:prstGeom prst="rect">
                <a:avLst/>
              </a:prstGeom>
              <a:blipFill>
                <a:blip r:embed="rId4"/>
                <a:stretch>
                  <a:fillRect l="-1244"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402831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10515600" cy="4351338"/>
          </a:xfrm>
        </p:spPr>
        <p:txBody>
          <a:bodyPr/>
          <a:lstStyle/>
          <a:p>
            <a:r>
              <a:rPr lang="en-US" b="0" dirty="0"/>
              <a:t>If we pass the output of each node through a non-linear function, then we can no longer reduce the network to a single layer.  This is called an activation function</a:t>
            </a:r>
            <a:endParaRPr lang="en-US" dirty="0"/>
          </a:p>
        </p:txBody>
      </p:sp>
      <p:pic>
        <p:nvPicPr>
          <p:cNvPr id="2052" name="Picture 4" descr="Image result for single layer perceptron">
            <a:extLst>
              <a:ext uri="{FF2B5EF4-FFF2-40B4-BE49-F238E27FC236}">
                <a16:creationId xmlns:a16="http://schemas.microsoft.com/office/drawing/2014/main" id="{09C68CFD-8A2B-421B-91DA-3FC6598D9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713" y="3026001"/>
            <a:ext cx="6212630" cy="328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98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10515600" cy="4351338"/>
          </a:xfrm>
        </p:spPr>
        <p:txBody>
          <a:bodyPr/>
          <a:lstStyle/>
          <a:p>
            <a:r>
              <a:rPr lang="en-US" b="0" dirty="0"/>
              <a:t>There are many choices for this nonlinear function.  We should choose based on speed of convergence, differentiability, computational complexity, and other factors </a:t>
            </a:r>
            <a:r>
              <a:rPr lang="en-US" dirty="0"/>
              <a:t>useful to us</a:t>
            </a:r>
          </a:p>
        </p:txBody>
      </p:sp>
      <p:pic>
        <p:nvPicPr>
          <p:cNvPr id="4" name="Picture 3">
            <a:extLst>
              <a:ext uri="{FF2B5EF4-FFF2-40B4-BE49-F238E27FC236}">
                <a16:creationId xmlns:a16="http://schemas.microsoft.com/office/drawing/2014/main" id="{06A54C44-AAEE-4532-87B9-2296726A9A5A}"/>
              </a:ext>
            </a:extLst>
          </p:cNvPr>
          <p:cNvPicPr>
            <a:picLocks noChangeAspect="1"/>
          </p:cNvPicPr>
          <p:nvPr/>
        </p:nvPicPr>
        <p:blipFill>
          <a:blip r:embed="rId2"/>
          <a:stretch>
            <a:fillRect/>
          </a:stretch>
        </p:blipFill>
        <p:spPr>
          <a:xfrm>
            <a:off x="2941562" y="3154644"/>
            <a:ext cx="6116562" cy="3073572"/>
          </a:xfrm>
          <a:prstGeom prst="rect">
            <a:avLst/>
          </a:prstGeom>
        </p:spPr>
      </p:pic>
    </p:spTree>
    <p:extLst>
      <p:ext uri="{BB962C8B-B14F-4D97-AF65-F5344CB8AC3E}">
        <p14:creationId xmlns:p14="http://schemas.microsoft.com/office/powerpoint/2010/main" val="741255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Multi Layer Perceptron</a:t>
            </a:r>
          </a:p>
        </p:txBody>
      </p:sp>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5770638" cy="4351338"/>
          </a:xfrm>
        </p:spPr>
        <p:txBody>
          <a:bodyPr>
            <a:normAutofit fontScale="92500" lnSpcReduction="20000"/>
          </a:bodyPr>
          <a:lstStyle/>
          <a:p>
            <a:r>
              <a:rPr lang="en-US" b="0" dirty="0"/>
              <a:t>Our multi-layer perceptron with these nonlinear activation functions now has high enough complexity to learn a function too difficult to compute by hand.</a:t>
            </a:r>
          </a:p>
          <a:p>
            <a:r>
              <a:rPr lang="en-US" dirty="0"/>
              <a:t>It can learn a complicated decision boundary for our data set</a:t>
            </a:r>
          </a:p>
          <a:p>
            <a:r>
              <a:rPr lang="en-US" dirty="0"/>
              <a:t>There is one parameter for each node and each arrow.  There are several arrows per node.  This means that the number of parameters to calculate increases exponentially with the number of layers</a:t>
            </a:r>
          </a:p>
        </p:txBody>
      </p:sp>
      <p:pic>
        <p:nvPicPr>
          <p:cNvPr id="4" name="Picture 3">
            <a:extLst>
              <a:ext uri="{FF2B5EF4-FFF2-40B4-BE49-F238E27FC236}">
                <a16:creationId xmlns:a16="http://schemas.microsoft.com/office/drawing/2014/main" id="{369BE5A0-A1F3-4CA5-B206-F03E68290CC3}"/>
              </a:ext>
            </a:extLst>
          </p:cNvPr>
          <p:cNvPicPr>
            <a:picLocks noChangeAspect="1"/>
          </p:cNvPicPr>
          <p:nvPr/>
        </p:nvPicPr>
        <p:blipFill>
          <a:blip r:embed="rId2"/>
          <a:stretch>
            <a:fillRect/>
          </a:stretch>
        </p:blipFill>
        <p:spPr>
          <a:xfrm>
            <a:off x="6688287" y="1330476"/>
            <a:ext cx="5085870" cy="4678438"/>
          </a:xfrm>
          <a:prstGeom prst="rect">
            <a:avLst/>
          </a:prstGeom>
        </p:spPr>
      </p:pic>
    </p:spTree>
    <p:extLst>
      <p:ext uri="{BB962C8B-B14F-4D97-AF65-F5344CB8AC3E}">
        <p14:creationId xmlns:p14="http://schemas.microsoft.com/office/powerpoint/2010/main" val="2414359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Multiclass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199" y="1825625"/>
                <a:ext cx="10515599" cy="4351338"/>
              </a:xfrm>
            </p:spPr>
            <p:txBody>
              <a:bodyPr>
                <a:normAutofit/>
              </a:bodyPr>
              <a:lstStyle/>
              <a:p>
                <a:r>
                  <a:rPr lang="en-US" b="0" dirty="0"/>
                  <a:t>If there are multiple classes then we no longer have a 1 dimensional label, y.  If there are C classes then y is a vector such that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𝐶</m:t>
                        </m:r>
                      </m:sup>
                    </m:sSup>
                  </m:oMath>
                </a14:m>
                <a:endParaRPr lang="en-US" b="0" dirty="0"/>
              </a:p>
              <a:p>
                <a:r>
                  <a:rPr lang="en-US" dirty="0"/>
                  <a:t>We now need a mapping function f(X) that maps X to a vector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𝐶</m:t>
                        </m:r>
                      </m:sup>
                    </m:sSup>
                  </m:oMath>
                </a14:m>
                <a:endParaRPr lang="en-US" b="0" dirty="0"/>
              </a:p>
              <a:p>
                <a:r>
                  <a:rPr lang="en-US" dirty="0"/>
                  <a:t>We can then choose X as belonging to the class argmax(f(X))</a:t>
                </a:r>
                <a:r>
                  <a:rPr lang="en-US" b="0" dirty="0"/>
                  <a:t> </a:t>
                </a:r>
                <a:endParaRPr lang="en-US" dirty="0"/>
              </a:p>
            </p:txBody>
          </p:sp>
        </mc:Choice>
        <mc:Fallback>
          <p:sp>
            <p:nvSpPr>
              <p:cNvPr id="3" name="Content Placeholder 2">
                <a:extLst>
                  <a:ext uri="{FF2B5EF4-FFF2-40B4-BE49-F238E27FC236}">
                    <a16:creationId xmlns:a16="http://schemas.microsoft.com/office/drawing/2014/main" id="{875EFC8E-CD2E-433B-82F3-E1D604DBEC5A}"/>
                  </a:ext>
                </a:extLst>
              </p:cNvPr>
              <p:cNvSpPr>
                <a:spLocks noGrp="1" noRot="1" noChangeAspect="1" noMove="1" noResize="1" noEditPoints="1" noAdjustHandles="1" noChangeArrowheads="1" noChangeShapeType="1" noTextEdit="1"/>
              </p:cNvSpPr>
              <p:nvPr>
                <p:ph idx="1"/>
              </p:nvPr>
            </p:nvSpPr>
            <p:spPr>
              <a:xfrm>
                <a:off x="838199" y="1825625"/>
                <a:ext cx="10515599" cy="4351338"/>
              </a:xfrm>
              <a:blipFill>
                <a:blip r:embed="rId2"/>
                <a:stretch>
                  <a:fillRect l="-986" t="-2241"/>
                </a:stretch>
              </a:blipFill>
            </p:spPr>
            <p:txBody>
              <a:bodyPr/>
              <a:lstStyle/>
              <a:p>
                <a:r>
                  <a:rPr lang="en-US">
                    <a:noFill/>
                  </a:rPr>
                  <a:t> </a:t>
                </a:r>
              </a:p>
            </p:txBody>
          </p:sp>
        </mc:Fallback>
      </mc:AlternateContent>
    </p:spTree>
    <p:extLst>
      <p:ext uri="{BB962C8B-B14F-4D97-AF65-F5344CB8AC3E}">
        <p14:creationId xmlns:p14="http://schemas.microsoft.com/office/powerpoint/2010/main" val="400726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317-60A1-4BD5-82F8-EC70F30D489F}"/>
              </a:ext>
            </a:extLst>
          </p:cNvPr>
          <p:cNvSpPr>
            <a:spLocks noGrp="1"/>
          </p:cNvSpPr>
          <p:nvPr>
            <p:ph type="title"/>
          </p:nvPr>
        </p:nvSpPr>
        <p:spPr/>
        <p:txBody>
          <a:bodyPr/>
          <a:lstStyle/>
          <a:p>
            <a:r>
              <a:rPr lang="en-US" dirty="0"/>
              <a:t>Loss Function</a:t>
            </a:r>
          </a:p>
        </p:txBody>
      </p:sp>
      <p:sp>
        <p:nvSpPr>
          <p:cNvPr id="3" name="Content Placeholder 2">
            <a:extLst>
              <a:ext uri="{FF2B5EF4-FFF2-40B4-BE49-F238E27FC236}">
                <a16:creationId xmlns:a16="http://schemas.microsoft.com/office/drawing/2014/main" id="{8B343874-F024-4701-A4AB-A742EF872969}"/>
              </a:ext>
            </a:extLst>
          </p:cNvPr>
          <p:cNvSpPr>
            <a:spLocks noGrp="1"/>
          </p:cNvSpPr>
          <p:nvPr>
            <p:ph idx="1"/>
          </p:nvPr>
        </p:nvSpPr>
        <p:spPr/>
        <p:txBody>
          <a:bodyPr/>
          <a:lstStyle/>
          <a:p>
            <a:r>
              <a:rPr lang="en-US" dirty="0"/>
              <a:t>We want to find the function f() that best separates the data</a:t>
            </a:r>
          </a:p>
          <a:p>
            <a:r>
              <a:rPr lang="en-US" dirty="0"/>
              <a:t>But what does “best” mean?  We have to decide</a:t>
            </a:r>
          </a:p>
          <a:p>
            <a:r>
              <a:rPr lang="en-US" dirty="0"/>
              <a:t>We give the machine some decision criterion for updating the parameters of f()</a:t>
            </a:r>
          </a:p>
          <a:p>
            <a:r>
              <a:rPr lang="en-US" dirty="0"/>
              <a:t>We’ll describe this criterion mathematically as a function of the parameters: Loss function L(</a:t>
            </a:r>
            <a:r>
              <a:rPr lang="en-US" dirty="0" err="1"/>
              <a:t>w,b</a:t>
            </a:r>
            <a:r>
              <a:rPr lang="en-US" dirty="0"/>
              <a:t>)</a:t>
            </a:r>
          </a:p>
          <a:p>
            <a:r>
              <a:rPr lang="en-US" dirty="0"/>
              <a:t>We want to minimize L(</a:t>
            </a:r>
            <a:r>
              <a:rPr lang="en-US" dirty="0" err="1"/>
              <a:t>w,b</a:t>
            </a:r>
            <a:r>
              <a:rPr lang="en-US" dirty="0"/>
              <a:t>) through iteratively choosing (</a:t>
            </a:r>
            <a:r>
              <a:rPr lang="en-US" dirty="0" err="1"/>
              <a:t>w,b</a:t>
            </a:r>
            <a:r>
              <a:rPr lang="en-US" dirty="0"/>
              <a:t>) that minimize it.  We will ultimately use the optimal (</a:t>
            </a:r>
            <a:r>
              <a:rPr lang="en-US" dirty="0" err="1"/>
              <a:t>w,b</a:t>
            </a:r>
            <a:r>
              <a:rPr lang="en-US" dirty="0"/>
              <a:t>) that best minimize L(</a:t>
            </a:r>
            <a:r>
              <a:rPr lang="en-US" dirty="0" err="1"/>
              <a:t>w,b</a:t>
            </a:r>
            <a:r>
              <a:rPr lang="en-US" dirty="0"/>
              <a:t>) to create our decision boundary</a:t>
            </a:r>
          </a:p>
        </p:txBody>
      </p:sp>
    </p:spTree>
    <p:extLst>
      <p:ext uri="{BB962C8B-B14F-4D97-AF65-F5344CB8AC3E}">
        <p14:creationId xmlns:p14="http://schemas.microsoft.com/office/powerpoint/2010/main" val="3319037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445-FFE0-4AF9-BF2E-FF03ED6E00BB}"/>
              </a:ext>
            </a:extLst>
          </p:cNvPr>
          <p:cNvSpPr>
            <a:spLocks noGrp="1"/>
          </p:cNvSpPr>
          <p:nvPr>
            <p:ph type="title"/>
          </p:nvPr>
        </p:nvSpPr>
        <p:spPr/>
        <p:txBody>
          <a:bodyPr/>
          <a:lstStyle/>
          <a:p>
            <a:r>
              <a:rPr lang="en-US" dirty="0"/>
              <a:t>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BBC527-7F41-4E70-9132-2CBF283BF877}"/>
                  </a:ext>
                </a:extLst>
              </p:cNvPr>
              <p:cNvSpPr>
                <a:spLocks noGrp="1"/>
              </p:cNvSpPr>
              <p:nvPr>
                <p:ph idx="1"/>
              </p:nvPr>
            </p:nvSpPr>
            <p:spPr/>
            <p:txBody>
              <a:bodyPr>
                <a:normAutofit fontScale="92500"/>
              </a:bodyPr>
              <a:lstStyle/>
              <a:p>
                <a:r>
                  <a:rPr lang="en-US" dirty="0"/>
                  <a:t>We are going to solve for the arguments that minimize the loss function iteratively</a:t>
                </a:r>
              </a:p>
              <a:p>
                <a:r>
                  <a:rPr lang="en-US" dirty="0"/>
                  <a:t>This requires that our loss function be convex.  However, in practice, a low local minimum will usually also suffice.</a:t>
                </a:r>
              </a:p>
              <a:p>
                <a:r>
                  <a:rPr lang="en-US" dirty="0"/>
                  <a:t>This means that we will take the derivative of L(</a:t>
                </a:r>
                <a:r>
                  <a:rPr lang="en-US" dirty="0" err="1"/>
                  <a:t>w,b</a:t>
                </a:r>
                <a:r>
                  <a:rPr lang="en-US" dirty="0"/>
                  <a:t>) and find the (</a:t>
                </a:r>
                <a:r>
                  <a:rPr lang="en-US" dirty="0" err="1"/>
                  <a:t>w,b</a:t>
                </a:r>
                <a:r>
                  <a:rPr lang="en-US" dirty="0"/>
                  <a:t>) so that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=0</m:t>
                    </m:r>
                  </m:oMath>
                </a14:m>
                <a:endParaRPr lang="en-US" dirty="0"/>
              </a:p>
              <a:p>
                <a:r>
                  <a:rPr lang="en-US" dirty="0"/>
                  <a:t>This is often not solvable, or not useful to solve if the loss function is not convex.  However, this will make it clear if there is a (</a:t>
                </a:r>
                <a:r>
                  <a:rPr lang="en-US" dirty="0" err="1"/>
                  <a:t>w,b</a:t>
                </a:r>
                <a:r>
                  <a:rPr lang="en-US" dirty="0"/>
                  <a:t>) that better minimizes L(</a:t>
                </a:r>
                <a:r>
                  <a:rPr lang="en-US" dirty="0" err="1"/>
                  <a:t>w,b</a:t>
                </a:r>
                <a:r>
                  <a:rPr lang="en-US" dirty="0"/>
                  <a:t>) than the current (</a:t>
                </a:r>
                <a:r>
                  <a:rPr lang="en-US" dirty="0" err="1"/>
                  <a:t>w,b</a:t>
                </a:r>
                <a:r>
                  <a:rPr lang="en-US" dirty="0"/>
                  <a:t>).  On every step of the iteration, we’ll update (</a:t>
                </a:r>
                <a:r>
                  <a:rPr lang="en-US" dirty="0" err="1"/>
                  <a:t>w,b</a:t>
                </a:r>
                <a:r>
                  <a:rPr lang="en-US" dirty="0"/>
                  <a:t>) with on that better minimizes the loss function</a:t>
                </a:r>
              </a:p>
            </p:txBody>
          </p:sp>
        </mc:Choice>
        <mc:Fallback xmlns="">
          <p:sp>
            <p:nvSpPr>
              <p:cNvPr id="3" name="Content Placeholder 2">
                <a:extLst>
                  <a:ext uri="{FF2B5EF4-FFF2-40B4-BE49-F238E27FC236}">
                    <a16:creationId xmlns:a16="http://schemas.microsoft.com/office/drawing/2014/main" id="{4EBBC527-7F41-4E70-9132-2CBF283BF877}"/>
                  </a:ext>
                </a:extLst>
              </p:cNvPr>
              <p:cNvSpPr>
                <a:spLocks noGrp="1" noRot="1" noChangeAspect="1" noMove="1" noResize="1" noEditPoints="1" noAdjustHandles="1" noChangeArrowheads="1" noChangeShapeType="1" noTextEdit="1"/>
              </p:cNvSpPr>
              <p:nvPr>
                <p:ph idx="1"/>
              </p:nvPr>
            </p:nvSpPr>
            <p:spPr>
              <a:blipFill>
                <a:blip r:embed="rId2"/>
                <a:stretch>
                  <a:fillRect l="-928" t="-2101" b="-1401"/>
                </a:stretch>
              </a:blipFill>
            </p:spPr>
            <p:txBody>
              <a:bodyPr/>
              <a:lstStyle/>
              <a:p>
                <a:r>
                  <a:rPr lang="en-US">
                    <a:noFill/>
                  </a:rPr>
                  <a:t> </a:t>
                </a:r>
              </a:p>
            </p:txBody>
          </p:sp>
        </mc:Fallback>
      </mc:AlternateContent>
    </p:spTree>
    <p:extLst>
      <p:ext uri="{BB962C8B-B14F-4D97-AF65-F5344CB8AC3E}">
        <p14:creationId xmlns:p14="http://schemas.microsoft.com/office/powerpoint/2010/main" val="2127767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445-FFE0-4AF9-BF2E-FF03ED6E00BB}"/>
              </a:ext>
            </a:extLst>
          </p:cNvPr>
          <p:cNvSpPr>
            <a:spLocks noGrp="1"/>
          </p:cNvSpPr>
          <p:nvPr>
            <p:ph type="title"/>
          </p:nvPr>
        </p:nvSpPr>
        <p:spPr/>
        <p:txBody>
          <a:bodyPr/>
          <a:lstStyle/>
          <a:p>
            <a:r>
              <a:rPr lang="en-US" dirty="0"/>
              <a:t>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BBC527-7F41-4E70-9132-2CBF283BF877}"/>
                  </a:ext>
                </a:extLst>
              </p:cNvPr>
              <p:cNvSpPr>
                <a:spLocks noGrp="1"/>
              </p:cNvSpPr>
              <p:nvPr>
                <p:ph idx="1"/>
              </p:nvPr>
            </p:nvSpPr>
            <p:spPr>
              <a:xfrm>
                <a:off x="838200" y="1344990"/>
                <a:ext cx="10515600" cy="4831973"/>
              </a:xfrm>
            </p:spPr>
            <p:txBody>
              <a:bodyPr>
                <a:normAutofit/>
              </a:bodyPr>
              <a:lstStyle/>
              <a:p>
                <a:r>
                  <a:rPr lang="en-US" dirty="0"/>
                  <a:t>For classification problems, we should choose a loss function that penalizes mislabeling</a:t>
                </a:r>
              </a:p>
              <a:p>
                <a:r>
                  <a:rPr lang="en-US" dirty="0"/>
                  <a:t>A simple choice of loss function is a simple penalty for every incorrect labeling. For binary classification, this is a sum of the absolute difference between every predicted label and every actual label </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𝑡𝑟𝑢𝑒</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𝑝𝑟𝑒𝑑</m:t>
                              </m:r>
                            </m:sup>
                          </m:sSubSup>
                          <m:r>
                            <a:rPr lang="en-US" b="0" i="1" smtClean="0">
                              <a:latin typeface="Cambria Math" panose="02040503050406030204" pitchFamily="18" charset="0"/>
                            </a:rPr>
                            <m:t>|</m:t>
                          </m:r>
                        </m:e>
                      </m:nary>
                    </m:oMath>
                  </m:oMathPara>
                </a14:m>
                <a:endParaRPr lang="en-US" dirty="0"/>
              </a:p>
              <a:p>
                <a:pPr marL="0" indent="0">
                  <a:buNone/>
                </a:pPr>
                <a:endParaRPr lang="en-US" dirty="0"/>
              </a:p>
              <a:p>
                <a:pPr marL="0" indent="0">
                  <a:buNone/>
                </a:pPr>
                <a:r>
                  <a:rPr lang="en-US" dirty="0"/>
                  <a:t>For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t> if point </a:t>
                </a:r>
                <a:r>
                  <a:rPr lang="en-US" dirty="0" err="1"/>
                  <a:t>i</a:t>
                </a:r>
                <a:r>
                  <a:rPr lang="en-US" dirty="0"/>
                  <a:t> in class 0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=1</m:t>
                    </m:r>
                  </m:oMath>
                </a14:m>
                <a:r>
                  <a:rPr lang="en-US" dirty="0"/>
                  <a:t> if point </a:t>
                </a:r>
                <a:r>
                  <a:rPr lang="en-US" dirty="0" err="1"/>
                  <a:t>i</a:t>
                </a:r>
                <a:r>
                  <a:rPr lang="en-US" dirty="0"/>
                  <a:t> in class 1</a:t>
                </a:r>
              </a:p>
            </p:txBody>
          </p:sp>
        </mc:Choice>
        <mc:Fallback xmlns="">
          <p:sp>
            <p:nvSpPr>
              <p:cNvPr id="3" name="Content Placeholder 2">
                <a:extLst>
                  <a:ext uri="{FF2B5EF4-FFF2-40B4-BE49-F238E27FC236}">
                    <a16:creationId xmlns:a16="http://schemas.microsoft.com/office/drawing/2014/main" id="{4EBBC527-7F41-4E70-9132-2CBF283BF877}"/>
                  </a:ext>
                </a:extLst>
              </p:cNvPr>
              <p:cNvSpPr>
                <a:spLocks noGrp="1" noRot="1" noChangeAspect="1" noMove="1" noResize="1" noEditPoints="1" noAdjustHandles="1" noChangeArrowheads="1" noChangeShapeType="1" noTextEdit="1"/>
              </p:cNvSpPr>
              <p:nvPr>
                <p:ph idx="1"/>
              </p:nvPr>
            </p:nvSpPr>
            <p:spPr>
              <a:xfrm>
                <a:off x="838200" y="1344990"/>
                <a:ext cx="10515600" cy="4831973"/>
              </a:xfrm>
              <a:blipFill>
                <a:blip r:embed="rId2"/>
                <a:stretch>
                  <a:fillRect l="-1217" t="-2146" r="-1275"/>
                </a:stretch>
              </a:blipFill>
            </p:spPr>
            <p:txBody>
              <a:bodyPr/>
              <a:lstStyle/>
              <a:p>
                <a:r>
                  <a:rPr lang="en-US">
                    <a:noFill/>
                  </a:rPr>
                  <a:t> </a:t>
                </a:r>
              </a:p>
            </p:txBody>
          </p:sp>
        </mc:Fallback>
      </mc:AlternateContent>
    </p:spTree>
    <p:extLst>
      <p:ext uri="{BB962C8B-B14F-4D97-AF65-F5344CB8AC3E}">
        <p14:creationId xmlns:p14="http://schemas.microsoft.com/office/powerpoint/2010/main" val="2651902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445-FFE0-4AF9-BF2E-FF03ED6E00BB}"/>
              </a:ext>
            </a:extLst>
          </p:cNvPr>
          <p:cNvSpPr>
            <a:spLocks noGrp="1"/>
          </p:cNvSpPr>
          <p:nvPr>
            <p:ph type="title"/>
          </p:nvPr>
        </p:nvSpPr>
        <p:spPr/>
        <p:txBody>
          <a:bodyPr/>
          <a:lstStyle/>
          <a:p>
            <a:r>
              <a:rPr lang="en-US" dirty="0"/>
              <a:t>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BBC527-7F41-4E70-9132-2CBF283BF877}"/>
                  </a:ext>
                </a:extLst>
              </p:cNvPr>
              <p:cNvSpPr>
                <a:spLocks noGrp="1"/>
              </p:cNvSpPr>
              <p:nvPr>
                <p:ph idx="1"/>
              </p:nvPr>
            </p:nvSpPr>
            <p:spPr>
              <a:xfrm>
                <a:off x="838200" y="1344990"/>
                <a:ext cx="10515600" cy="4831973"/>
              </a:xfrm>
            </p:spPr>
            <p:txBody>
              <a:bodyPr>
                <a:normAutofit/>
              </a:bodyPr>
              <a:lstStyle/>
              <a:p>
                <a:r>
                  <a:rPr lang="en-US" dirty="0"/>
                  <a:t>For classification problems, we should choose a loss function that penalizes mislabeling</a:t>
                </a:r>
              </a:p>
              <a:p>
                <a:r>
                  <a:rPr lang="en-US" dirty="0"/>
                  <a:t>A simple choice of loss function is a simple penalty for every incorrect labeling. For binary classification, this is a sum of the absolute difference between every predicted label and every actual label </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sub>
                        <m:sup/>
                        <m:e>
                          <m:sSubSup>
                            <m:sSubSupPr>
                              <m:ctrlPr>
                                <a:rPr lang="en-US" b="0" i="1" smtClean="0">
                                  <a:latin typeface="Cambria Math" panose="02040503050406030204" pitchFamily="18" charset="0"/>
                                </a:rPr>
                              </m:ctrlPr>
                            </m:sSubSupPr>
                            <m:e>
                              <m:sSubSup>
                                <m:sSubSupPr>
                                  <m:ctrlPr>
                                    <a:rPr lang="en-US" b="0" i="1" smtClean="0">
                                      <a:latin typeface="Cambria Math" panose="02040503050406030204" pitchFamily="18" charset="0"/>
                                    </a:rPr>
                                  </m:ctrlPr>
                                </m:sSubSup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𝑡𝑟𝑢𝑒</m:t>
                                  </m:r>
                                </m:sup>
                              </m:sSubSup>
                              <m:r>
                                <a:rPr lang="en-US" b="0" i="1" smtClean="0">
                                  <a:latin typeface="Cambria Math" panose="02040503050406030204" pitchFamily="18" charset="0"/>
                                </a:rPr>
                                <m:t>(</m:t>
                              </m:r>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𝑡𝑟𝑢𝑒</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𝑝𝑟𝑒𝑑</m:t>
                              </m:r>
                            </m:sup>
                          </m:sSubSup>
                          <m:r>
                            <a:rPr lang="en-US" b="0" i="1" smtClean="0">
                              <a:latin typeface="Cambria Math" panose="02040503050406030204" pitchFamily="18" charset="0"/>
                            </a:rPr>
                            <m:t>)</m:t>
                          </m:r>
                        </m:e>
                      </m:nary>
                    </m:oMath>
                  </m:oMathPara>
                </a14:m>
                <a:endParaRPr lang="en-US" dirty="0"/>
              </a:p>
              <a:p>
                <a:pPr marL="0" indent="0">
                  <a:buNone/>
                </a:pPr>
                <a:endParaRPr lang="en-US" dirty="0"/>
              </a:p>
              <a:p>
                <a:pPr marL="0" indent="0">
                  <a:buNone/>
                </a:pPr>
                <a:r>
                  <a:rPr lang="en-US" dirty="0"/>
                  <a:t>For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if point </a:t>
                </a:r>
                <a:r>
                  <a:rPr lang="en-US" dirty="0" err="1"/>
                  <a:t>i</a:t>
                </a:r>
                <a:r>
                  <a:rPr lang="en-US" dirty="0"/>
                  <a:t> in class 0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=1</m:t>
                    </m:r>
                  </m:oMath>
                </a14:m>
                <a:r>
                  <a:rPr lang="en-US" dirty="0"/>
                  <a:t> if point </a:t>
                </a:r>
                <a:r>
                  <a:rPr lang="en-US" dirty="0" err="1"/>
                  <a:t>i</a:t>
                </a:r>
                <a:r>
                  <a:rPr lang="en-US" dirty="0"/>
                  <a:t> in class 1</a:t>
                </a:r>
              </a:p>
            </p:txBody>
          </p:sp>
        </mc:Choice>
        <mc:Fallback xmlns="">
          <p:sp>
            <p:nvSpPr>
              <p:cNvPr id="3" name="Content Placeholder 2">
                <a:extLst>
                  <a:ext uri="{FF2B5EF4-FFF2-40B4-BE49-F238E27FC236}">
                    <a16:creationId xmlns:a16="http://schemas.microsoft.com/office/drawing/2014/main" id="{4EBBC527-7F41-4E70-9132-2CBF283BF877}"/>
                  </a:ext>
                </a:extLst>
              </p:cNvPr>
              <p:cNvSpPr>
                <a:spLocks noGrp="1" noRot="1" noChangeAspect="1" noMove="1" noResize="1" noEditPoints="1" noAdjustHandles="1" noChangeArrowheads="1" noChangeShapeType="1" noTextEdit="1"/>
              </p:cNvSpPr>
              <p:nvPr>
                <p:ph idx="1"/>
              </p:nvPr>
            </p:nvSpPr>
            <p:spPr>
              <a:xfrm>
                <a:off x="838200" y="1344990"/>
                <a:ext cx="10515600" cy="4831973"/>
              </a:xfrm>
              <a:blipFill>
                <a:blip r:embed="rId2"/>
                <a:stretch>
                  <a:fillRect l="-1217" t="-2146" r="-1275"/>
                </a:stretch>
              </a:blipFill>
            </p:spPr>
            <p:txBody>
              <a:bodyPr/>
              <a:lstStyle/>
              <a:p>
                <a:r>
                  <a:rPr lang="en-US">
                    <a:noFill/>
                  </a:rPr>
                  <a:t> </a:t>
                </a:r>
              </a:p>
            </p:txBody>
          </p:sp>
        </mc:Fallback>
      </mc:AlternateContent>
    </p:spTree>
    <p:extLst>
      <p:ext uri="{BB962C8B-B14F-4D97-AF65-F5344CB8AC3E}">
        <p14:creationId xmlns:p14="http://schemas.microsoft.com/office/powerpoint/2010/main" val="1661904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445-FFE0-4AF9-BF2E-FF03ED6E00BB}"/>
              </a:ext>
            </a:extLst>
          </p:cNvPr>
          <p:cNvSpPr>
            <a:spLocks noGrp="1"/>
          </p:cNvSpPr>
          <p:nvPr>
            <p:ph type="title"/>
          </p:nvPr>
        </p:nvSpPr>
        <p:spPr/>
        <p:txBody>
          <a:bodyPr/>
          <a:lstStyle/>
          <a:p>
            <a:r>
              <a:rPr lang="en-US" dirty="0"/>
              <a:t>Loss function</a:t>
            </a:r>
          </a:p>
        </p:txBody>
      </p:sp>
      <p:sp>
        <p:nvSpPr>
          <p:cNvPr id="3" name="Content Placeholder 2">
            <a:extLst>
              <a:ext uri="{FF2B5EF4-FFF2-40B4-BE49-F238E27FC236}">
                <a16:creationId xmlns:a16="http://schemas.microsoft.com/office/drawing/2014/main" id="{4EBBC527-7F41-4E70-9132-2CBF283BF877}"/>
              </a:ext>
            </a:extLst>
          </p:cNvPr>
          <p:cNvSpPr>
            <a:spLocks noGrp="1"/>
          </p:cNvSpPr>
          <p:nvPr>
            <p:ph idx="1"/>
          </p:nvPr>
        </p:nvSpPr>
        <p:spPr>
          <a:xfrm>
            <a:off x="838200" y="1344990"/>
            <a:ext cx="10515600" cy="4831973"/>
          </a:xfrm>
        </p:spPr>
        <p:txBody>
          <a:bodyPr>
            <a:normAutofit/>
          </a:bodyPr>
          <a:lstStyle/>
          <a:p>
            <a:r>
              <a:rPr lang="en-US" dirty="0"/>
              <a:t>For classification problems, we should choose a loss function that penalizes mislabeling</a:t>
            </a:r>
          </a:p>
          <a:p>
            <a:r>
              <a:rPr lang="en-US" dirty="0"/>
              <a:t>A common choice of L for classification problems is the categorical cross entropy function, a difference in cross entropies</a:t>
            </a:r>
          </a:p>
        </p:txBody>
      </p:sp>
      <p:pic>
        <p:nvPicPr>
          <p:cNvPr id="7170" name="Picture 2" descr="Image result for binary cross entropy">
            <a:extLst>
              <a:ext uri="{FF2B5EF4-FFF2-40B4-BE49-F238E27FC236}">
                <a16:creationId xmlns:a16="http://schemas.microsoft.com/office/drawing/2014/main" id="{8EE9F059-4619-42F6-A628-EA3D67241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790" y="3128058"/>
            <a:ext cx="7490127" cy="28935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F365C6-05F6-4216-BA1B-67525F39327B}"/>
              </a:ext>
            </a:extLst>
          </p:cNvPr>
          <p:cNvSpPr txBox="1"/>
          <p:nvPr/>
        </p:nvSpPr>
        <p:spPr>
          <a:xfrm>
            <a:off x="3217333" y="6176963"/>
            <a:ext cx="6487886" cy="369332"/>
          </a:xfrm>
          <a:prstGeom prst="rect">
            <a:avLst/>
          </a:prstGeom>
          <a:noFill/>
        </p:spPr>
        <p:txBody>
          <a:bodyPr wrap="square" rtlCol="0">
            <a:spAutoFit/>
          </a:bodyPr>
          <a:lstStyle/>
          <a:p>
            <a:r>
              <a:rPr lang="en-US" dirty="0"/>
              <a:t>Where s is the predicted label and t is the true label</a:t>
            </a:r>
          </a:p>
        </p:txBody>
      </p:sp>
    </p:spTree>
    <p:extLst>
      <p:ext uri="{BB962C8B-B14F-4D97-AF65-F5344CB8AC3E}">
        <p14:creationId xmlns:p14="http://schemas.microsoft.com/office/powerpoint/2010/main" val="142405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5343-8249-4878-A19F-B1E08E61E5A4}"/>
              </a:ext>
            </a:extLst>
          </p:cNvPr>
          <p:cNvSpPr>
            <a:spLocks noGrp="1"/>
          </p:cNvSpPr>
          <p:nvPr>
            <p:ph type="title"/>
          </p:nvPr>
        </p:nvSpPr>
        <p:spPr/>
        <p:txBody>
          <a:bodyPr/>
          <a:lstStyle/>
          <a:p>
            <a:r>
              <a:rPr lang="en-US" dirty="0"/>
              <a:t>Purpose of Machine Learning</a:t>
            </a:r>
          </a:p>
        </p:txBody>
      </p:sp>
      <p:sp>
        <p:nvSpPr>
          <p:cNvPr id="3" name="Content Placeholder 2">
            <a:extLst>
              <a:ext uri="{FF2B5EF4-FFF2-40B4-BE49-F238E27FC236}">
                <a16:creationId xmlns:a16="http://schemas.microsoft.com/office/drawing/2014/main" id="{5E68B627-CD60-401E-B01F-B432F9D38101}"/>
              </a:ext>
            </a:extLst>
          </p:cNvPr>
          <p:cNvSpPr>
            <a:spLocks noGrp="1"/>
          </p:cNvSpPr>
          <p:nvPr>
            <p:ph idx="1"/>
          </p:nvPr>
        </p:nvSpPr>
        <p:spPr/>
        <p:txBody>
          <a:bodyPr>
            <a:normAutofit fontScale="92500" lnSpcReduction="10000"/>
          </a:bodyPr>
          <a:lstStyle/>
          <a:p>
            <a:r>
              <a:rPr lang="en-US" dirty="0"/>
              <a:t>A human has the ability to use past experience and process new information.  For example,</a:t>
            </a:r>
          </a:p>
          <a:p>
            <a:endParaRPr lang="en-US" dirty="0"/>
          </a:p>
          <a:p>
            <a:endParaRPr lang="en-US" dirty="0"/>
          </a:p>
          <a:p>
            <a:endParaRPr lang="en-US" dirty="0"/>
          </a:p>
          <a:p>
            <a:endParaRPr lang="en-US" dirty="0"/>
          </a:p>
          <a:p>
            <a:endParaRPr lang="en-US" dirty="0"/>
          </a:p>
          <a:p>
            <a:endParaRPr lang="en-US" dirty="0"/>
          </a:p>
          <a:p>
            <a:r>
              <a:rPr lang="en-US" dirty="0"/>
              <a:t>So you can correctly identify the image.  We want computers to learn to do this , too</a:t>
            </a:r>
          </a:p>
        </p:txBody>
      </p:sp>
      <p:pic>
        <p:nvPicPr>
          <p:cNvPr id="1026" name="Picture 2" descr="Free Photo | Headshot of naughty girl of european appearance sticking out  tongue, trying to tease someone, looking immature and offensive, all her  appearance expressing rudeness and disgust. signs, symbols">
            <a:extLst>
              <a:ext uri="{FF2B5EF4-FFF2-40B4-BE49-F238E27FC236}">
                <a16:creationId xmlns:a16="http://schemas.microsoft.com/office/drawing/2014/main" id="{29D663DA-40A3-4198-81A5-A807ED5EF4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29" r="18415"/>
          <a:stretch/>
        </p:blipFill>
        <p:spPr bwMode="auto">
          <a:xfrm>
            <a:off x="6858000" y="2561549"/>
            <a:ext cx="1575707" cy="1743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0CFE4C2-AB2A-4500-8099-23CE1C421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071834" y="2803178"/>
            <a:ext cx="1943099" cy="1459841"/>
          </a:xfrm>
          <a:prstGeom prst="rect">
            <a:avLst/>
          </a:prstGeom>
        </p:spPr>
      </p:pic>
      <p:pic>
        <p:nvPicPr>
          <p:cNvPr id="8" name="Picture 7">
            <a:extLst>
              <a:ext uri="{FF2B5EF4-FFF2-40B4-BE49-F238E27FC236}">
                <a16:creationId xmlns:a16="http://schemas.microsoft.com/office/drawing/2014/main" id="{17A85E83-1559-4668-AEEA-10C78A83F7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176997" y="2822467"/>
            <a:ext cx="2098216" cy="1576380"/>
          </a:xfrm>
          <a:prstGeom prst="rect">
            <a:avLst/>
          </a:prstGeom>
        </p:spPr>
      </p:pic>
      <p:sp>
        <p:nvSpPr>
          <p:cNvPr id="10" name="TextBox 9">
            <a:extLst>
              <a:ext uri="{FF2B5EF4-FFF2-40B4-BE49-F238E27FC236}">
                <a16:creationId xmlns:a16="http://schemas.microsoft.com/office/drawing/2014/main" id="{810F9189-4971-4E78-B0C0-2BE8A2634DFB}"/>
              </a:ext>
            </a:extLst>
          </p:cNvPr>
          <p:cNvSpPr txBox="1"/>
          <p:nvPr/>
        </p:nvSpPr>
        <p:spPr>
          <a:xfrm>
            <a:off x="1046365" y="4659765"/>
            <a:ext cx="2701041" cy="646331"/>
          </a:xfrm>
          <a:prstGeom prst="rect">
            <a:avLst/>
          </a:prstGeom>
          <a:noFill/>
        </p:spPr>
        <p:txBody>
          <a:bodyPr wrap="square" rtlCol="0">
            <a:spAutoFit/>
          </a:bodyPr>
          <a:lstStyle/>
          <a:p>
            <a:r>
              <a:rPr lang="en-US" dirty="0"/>
              <a:t>You’ve never seen me stick out my tongue at you</a:t>
            </a:r>
          </a:p>
        </p:txBody>
      </p:sp>
      <p:sp>
        <p:nvSpPr>
          <p:cNvPr id="11" name="TextBox 10">
            <a:extLst>
              <a:ext uri="{FF2B5EF4-FFF2-40B4-BE49-F238E27FC236}">
                <a16:creationId xmlns:a16="http://schemas.microsoft.com/office/drawing/2014/main" id="{7F774CAA-E2C5-40F4-A76F-DEDCD54C9A15}"/>
              </a:ext>
            </a:extLst>
          </p:cNvPr>
          <p:cNvSpPr txBox="1"/>
          <p:nvPr/>
        </p:nvSpPr>
        <p:spPr>
          <a:xfrm>
            <a:off x="4036379" y="4578126"/>
            <a:ext cx="2359478" cy="369332"/>
          </a:xfrm>
          <a:prstGeom prst="rect">
            <a:avLst/>
          </a:prstGeom>
          <a:noFill/>
        </p:spPr>
        <p:txBody>
          <a:bodyPr wrap="square" rtlCol="0">
            <a:spAutoFit/>
          </a:bodyPr>
          <a:lstStyle/>
          <a:p>
            <a:r>
              <a:rPr lang="en-US" dirty="0"/>
              <a:t>But you’ve seen me</a:t>
            </a:r>
          </a:p>
        </p:txBody>
      </p:sp>
      <p:sp>
        <p:nvSpPr>
          <p:cNvPr id="13" name="TextBox 12">
            <a:extLst>
              <a:ext uri="{FF2B5EF4-FFF2-40B4-BE49-F238E27FC236}">
                <a16:creationId xmlns:a16="http://schemas.microsoft.com/office/drawing/2014/main" id="{B902959A-C828-43F6-8E5C-A1731CDD5466}"/>
              </a:ext>
            </a:extLst>
          </p:cNvPr>
          <p:cNvSpPr txBox="1"/>
          <p:nvPr/>
        </p:nvSpPr>
        <p:spPr>
          <a:xfrm>
            <a:off x="6858000" y="4317463"/>
            <a:ext cx="1876502" cy="923330"/>
          </a:xfrm>
          <a:prstGeom prst="rect">
            <a:avLst/>
          </a:prstGeom>
          <a:noFill/>
        </p:spPr>
        <p:txBody>
          <a:bodyPr wrap="square" rtlCol="0">
            <a:spAutoFit/>
          </a:bodyPr>
          <a:lstStyle/>
          <a:p>
            <a:r>
              <a:rPr lang="en-US" dirty="0"/>
              <a:t>And you’ve seen people stick out their tongue</a:t>
            </a:r>
          </a:p>
        </p:txBody>
      </p:sp>
      <p:sp>
        <p:nvSpPr>
          <p:cNvPr id="15" name="Equals 14">
            <a:extLst>
              <a:ext uri="{FF2B5EF4-FFF2-40B4-BE49-F238E27FC236}">
                <a16:creationId xmlns:a16="http://schemas.microsoft.com/office/drawing/2014/main" id="{217660C9-DF51-417C-BC61-F3CB35D1E561}"/>
              </a:ext>
            </a:extLst>
          </p:cNvPr>
          <p:cNvSpPr/>
          <p:nvPr/>
        </p:nvSpPr>
        <p:spPr>
          <a:xfrm>
            <a:off x="3233057" y="3175907"/>
            <a:ext cx="803322" cy="92333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Plus Sign 15">
            <a:extLst>
              <a:ext uri="{FF2B5EF4-FFF2-40B4-BE49-F238E27FC236}">
                <a16:creationId xmlns:a16="http://schemas.microsoft.com/office/drawing/2014/main" id="{6130D76B-9696-46AA-B05C-683AEF398162}"/>
              </a:ext>
            </a:extLst>
          </p:cNvPr>
          <p:cNvSpPr/>
          <p:nvPr/>
        </p:nvSpPr>
        <p:spPr>
          <a:xfrm>
            <a:off x="5905502" y="3090072"/>
            <a:ext cx="767442" cy="886051"/>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031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445-FFE0-4AF9-BF2E-FF03ED6E00BB}"/>
              </a:ext>
            </a:extLst>
          </p:cNvPr>
          <p:cNvSpPr>
            <a:spLocks noGrp="1"/>
          </p:cNvSpPr>
          <p:nvPr>
            <p:ph type="title"/>
          </p:nvPr>
        </p:nvSpPr>
        <p:spPr/>
        <p:txBody>
          <a:bodyPr/>
          <a:lstStyle/>
          <a:p>
            <a:r>
              <a:rPr lang="en-US" dirty="0"/>
              <a:t>Loss function</a:t>
            </a:r>
          </a:p>
        </p:txBody>
      </p:sp>
      <p:sp>
        <p:nvSpPr>
          <p:cNvPr id="3" name="Content Placeholder 2">
            <a:extLst>
              <a:ext uri="{FF2B5EF4-FFF2-40B4-BE49-F238E27FC236}">
                <a16:creationId xmlns:a16="http://schemas.microsoft.com/office/drawing/2014/main" id="{4EBBC527-7F41-4E70-9132-2CBF283BF877}"/>
              </a:ext>
            </a:extLst>
          </p:cNvPr>
          <p:cNvSpPr>
            <a:spLocks noGrp="1"/>
          </p:cNvSpPr>
          <p:nvPr>
            <p:ph idx="1"/>
          </p:nvPr>
        </p:nvSpPr>
        <p:spPr>
          <a:xfrm>
            <a:off x="838200" y="1344990"/>
            <a:ext cx="10515600" cy="4831973"/>
          </a:xfrm>
        </p:spPr>
        <p:txBody>
          <a:bodyPr>
            <a:normAutofit/>
          </a:bodyPr>
          <a:lstStyle/>
          <a:p>
            <a:r>
              <a:rPr lang="en-US" dirty="0"/>
              <a:t>The loss function for a classification task is typically a function in the difference between actual label and predicted label</a:t>
            </a:r>
          </a:p>
          <a:p>
            <a:r>
              <a:rPr lang="en-US" dirty="0"/>
              <a:t>In a binary classification task (always classify as one of two classes), we typically choose the labels as 0 for class zero and 1 for class 1</a:t>
            </a:r>
          </a:p>
          <a:p>
            <a:r>
              <a:rPr lang="en-US" dirty="0"/>
              <a:t>If we have 10 classes, should we then choose the labels as 0, 1, 2, 3…,9 for classes zero to nine?</a:t>
            </a:r>
          </a:p>
        </p:txBody>
      </p:sp>
    </p:spTree>
    <p:extLst>
      <p:ext uri="{BB962C8B-B14F-4D97-AF65-F5344CB8AC3E}">
        <p14:creationId xmlns:p14="http://schemas.microsoft.com/office/powerpoint/2010/main" val="1215624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445-FFE0-4AF9-BF2E-FF03ED6E00BB}"/>
              </a:ext>
            </a:extLst>
          </p:cNvPr>
          <p:cNvSpPr>
            <a:spLocks noGrp="1"/>
          </p:cNvSpPr>
          <p:nvPr>
            <p:ph type="title"/>
          </p:nvPr>
        </p:nvSpPr>
        <p:spPr/>
        <p:txBody>
          <a:bodyPr/>
          <a:lstStyle/>
          <a:p>
            <a:r>
              <a:rPr lang="en-US" dirty="0"/>
              <a:t>Loss function</a:t>
            </a:r>
          </a:p>
        </p:txBody>
      </p:sp>
      <p:sp>
        <p:nvSpPr>
          <p:cNvPr id="3" name="Content Placeholder 2">
            <a:extLst>
              <a:ext uri="{FF2B5EF4-FFF2-40B4-BE49-F238E27FC236}">
                <a16:creationId xmlns:a16="http://schemas.microsoft.com/office/drawing/2014/main" id="{4EBBC527-7F41-4E70-9132-2CBF283BF877}"/>
              </a:ext>
            </a:extLst>
          </p:cNvPr>
          <p:cNvSpPr>
            <a:spLocks noGrp="1"/>
          </p:cNvSpPr>
          <p:nvPr>
            <p:ph idx="1"/>
          </p:nvPr>
        </p:nvSpPr>
        <p:spPr>
          <a:xfrm>
            <a:off x="838200" y="1344990"/>
            <a:ext cx="10515600" cy="4831973"/>
          </a:xfrm>
        </p:spPr>
        <p:txBody>
          <a:bodyPr>
            <a:normAutofit/>
          </a:bodyPr>
          <a:lstStyle/>
          <a:p>
            <a:r>
              <a:rPr lang="en-US" dirty="0"/>
              <a:t>If we have 10 classes, should we then choose the labels as 0, 1, 2, 3…,9 for classes zero to nine?</a:t>
            </a:r>
          </a:p>
          <a:p>
            <a:r>
              <a:rPr lang="en-US" dirty="0"/>
              <a:t>No.  If the loss is a function of the difference of labels then there is a bigger difference between some classes than others here.  For example, class 1 and class 9 than between class 1 and class 0.  This will bias the machine to incorrectly misclassify class zero as class 1 over misclassifying it as class 9.  If the classes are not in fact related this way then this bias will hurt our results.</a:t>
            </a:r>
          </a:p>
          <a:p>
            <a:r>
              <a:rPr lang="en-US" dirty="0"/>
              <a:t>Instead, use one hot encoding for the labels</a:t>
            </a:r>
          </a:p>
        </p:txBody>
      </p:sp>
    </p:spTree>
    <p:extLst>
      <p:ext uri="{BB962C8B-B14F-4D97-AF65-F5344CB8AC3E}">
        <p14:creationId xmlns:p14="http://schemas.microsoft.com/office/powerpoint/2010/main" val="3074488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445-FFE0-4AF9-BF2E-FF03ED6E00BB}"/>
              </a:ext>
            </a:extLst>
          </p:cNvPr>
          <p:cNvSpPr>
            <a:spLocks noGrp="1"/>
          </p:cNvSpPr>
          <p:nvPr>
            <p:ph type="title"/>
          </p:nvPr>
        </p:nvSpPr>
        <p:spPr/>
        <p:txBody>
          <a:bodyPr/>
          <a:lstStyle/>
          <a:p>
            <a:r>
              <a:rPr lang="en-US" dirty="0"/>
              <a:t>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BBC527-7F41-4E70-9132-2CBF283BF877}"/>
                  </a:ext>
                </a:extLst>
              </p:cNvPr>
              <p:cNvSpPr>
                <a:spLocks noGrp="1"/>
              </p:cNvSpPr>
              <p:nvPr>
                <p:ph idx="1"/>
              </p:nvPr>
            </p:nvSpPr>
            <p:spPr>
              <a:xfrm>
                <a:off x="838200" y="1344990"/>
                <a:ext cx="10515600" cy="4831973"/>
              </a:xfrm>
            </p:spPr>
            <p:txBody>
              <a:bodyPr>
                <a:normAutofit fontScale="92500"/>
              </a:bodyPr>
              <a:lstStyle/>
              <a:p>
                <a:r>
                  <a:rPr lang="en-US" dirty="0"/>
                  <a:t>One hot encoding: for n labels 1 to N</a:t>
                </a:r>
              </a:p>
              <a:p>
                <a:r>
                  <a:rPr lang="en-US" dirty="0"/>
                  <a:t>Make the </a:t>
                </a:r>
                <a:r>
                  <a:rPr lang="en-US" dirty="0" err="1"/>
                  <a:t>ith</a:t>
                </a:r>
                <a:r>
                  <a:rPr lang="en-US" dirty="0"/>
                  <a:t> label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a:t>, the </a:t>
                </a:r>
                <a:r>
                  <a:rPr lang="en-US" dirty="0" err="1"/>
                  <a:t>ith</a:t>
                </a:r>
                <a:r>
                  <a:rPr lang="en-US" dirty="0"/>
                  <a:t> column of </a:t>
                </a:r>
                <a:r>
                  <a:rPr lang="en-US" dirty="0" err="1"/>
                  <a:t>NxN</a:t>
                </a:r>
                <a:r>
                  <a:rPr lang="en-US" dirty="0"/>
                  <a:t> identity matrix</a:t>
                </a:r>
              </a:p>
              <a:p>
                <a:endParaRPr lang="en-US" dirty="0"/>
              </a:p>
              <a:p>
                <a:endParaRPr lang="en-US" dirty="0"/>
              </a:p>
              <a:p>
                <a:endParaRPr lang="en-US" dirty="0"/>
              </a:p>
              <a:p>
                <a:endParaRPr lang="en-US" dirty="0"/>
              </a:p>
              <a:p>
                <a:endParaRPr lang="en-US" dirty="0"/>
              </a:p>
              <a:p>
                <a:endParaRPr lang="en-US" dirty="0"/>
              </a:p>
              <a:p>
                <a:r>
                  <a:rPr lang="en-US" dirty="0"/>
                  <a:t>Then make the loss function a function of the Euclidean distances between actual and predicted labels.  Then all class differences are equal</a:t>
                </a:r>
              </a:p>
            </p:txBody>
          </p:sp>
        </mc:Choice>
        <mc:Fallback xmlns="">
          <p:sp>
            <p:nvSpPr>
              <p:cNvPr id="3" name="Content Placeholder 2">
                <a:extLst>
                  <a:ext uri="{FF2B5EF4-FFF2-40B4-BE49-F238E27FC236}">
                    <a16:creationId xmlns:a16="http://schemas.microsoft.com/office/drawing/2014/main" id="{4EBBC527-7F41-4E70-9132-2CBF283BF877}"/>
                  </a:ext>
                </a:extLst>
              </p:cNvPr>
              <p:cNvSpPr>
                <a:spLocks noGrp="1" noRot="1" noChangeAspect="1" noMove="1" noResize="1" noEditPoints="1" noAdjustHandles="1" noChangeArrowheads="1" noChangeShapeType="1" noTextEdit="1"/>
              </p:cNvSpPr>
              <p:nvPr>
                <p:ph idx="1"/>
              </p:nvPr>
            </p:nvSpPr>
            <p:spPr>
              <a:xfrm>
                <a:off x="838200" y="1344990"/>
                <a:ext cx="10515600" cy="4831973"/>
              </a:xfrm>
              <a:blipFill>
                <a:blip r:embed="rId2"/>
                <a:stretch>
                  <a:fillRect l="-928" t="-2020"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D1E1C3-EA62-49E2-A61A-8D6690479098}"/>
                  </a:ext>
                </a:extLst>
              </p:cNvPr>
              <p:cNvSpPr txBox="1"/>
              <p:nvPr/>
            </p:nvSpPr>
            <p:spPr>
              <a:xfrm>
                <a:off x="747486" y="2450495"/>
                <a:ext cx="1663532" cy="2468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
                                                </m:e>
                                              </m:mr>
                                            </m:m>
                                          </m:e>
                                        </m:mr>
                                      </m:m>
                                    </m:e>
                                  </m:mr>
                                </m:m>
                              </m:e>
                            </m:mr>
                          </m:m>
                        </m:e>
                      </m:d>
                    </m:oMath>
                  </m:oMathPara>
                </a14:m>
                <a:endParaRPr lang="en-US" dirty="0"/>
              </a:p>
            </p:txBody>
          </p:sp>
        </mc:Choice>
        <mc:Fallback xmlns="">
          <p:sp>
            <p:nvSpPr>
              <p:cNvPr id="4" name="TextBox 3">
                <a:extLst>
                  <a:ext uri="{FF2B5EF4-FFF2-40B4-BE49-F238E27FC236}">
                    <a16:creationId xmlns:a16="http://schemas.microsoft.com/office/drawing/2014/main" id="{93D1E1C3-EA62-49E2-A61A-8D6690479098}"/>
                  </a:ext>
                </a:extLst>
              </p:cNvPr>
              <p:cNvSpPr txBox="1">
                <a:spLocks noRot="1" noChangeAspect="1" noMove="1" noResize="1" noEditPoints="1" noAdjustHandles="1" noChangeArrowheads="1" noChangeShapeType="1" noTextEdit="1"/>
              </p:cNvSpPr>
              <p:nvPr/>
            </p:nvSpPr>
            <p:spPr>
              <a:xfrm>
                <a:off x="747486" y="2450495"/>
                <a:ext cx="1663532" cy="246888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FFEFDC2-240E-4E29-B121-1A4BCEC06357}"/>
                  </a:ext>
                </a:extLst>
              </p:cNvPr>
              <p:cNvSpPr/>
              <p:nvPr/>
            </p:nvSpPr>
            <p:spPr>
              <a:xfrm>
                <a:off x="3144739" y="2404328"/>
                <a:ext cx="1848198" cy="25594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
                                                </m:e>
                                              </m:mr>
                                            </m:m>
                                          </m:e>
                                        </m:mr>
                                      </m:m>
                                    </m:e>
                                  </m:mr>
                                </m:m>
                              </m:e>
                            </m:mr>
                          </m:m>
                        </m:e>
                      </m:d>
                    </m:oMath>
                  </m:oMathPara>
                </a14:m>
                <a:endParaRPr lang="en-US" dirty="0"/>
              </a:p>
            </p:txBody>
          </p:sp>
        </mc:Choice>
        <mc:Fallback xmlns="">
          <p:sp>
            <p:nvSpPr>
              <p:cNvPr id="5" name="Rectangle 4">
                <a:extLst>
                  <a:ext uri="{FF2B5EF4-FFF2-40B4-BE49-F238E27FC236}">
                    <a16:creationId xmlns:a16="http://schemas.microsoft.com/office/drawing/2014/main" id="{DFFEFDC2-240E-4E29-B121-1A4BCEC06357}"/>
                  </a:ext>
                </a:extLst>
              </p:cNvPr>
              <p:cNvSpPr>
                <a:spLocks noRot="1" noChangeAspect="1" noMove="1" noResize="1" noEditPoints="1" noAdjustHandles="1" noChangeArrowheads="1" noChangeShapeType="1" noTextEdit="1"/>
              </p:cNvSpPr>
              <p:nvPr/>
            </p:nvSpPr>
            <p:spPr>
              <a:xfrm>
                <a:off x="3144739" y="2404328"/>
                <a:ext cx="1848198" cy="255941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D7998E0-AF59-4527-9A76-9EF371E5F9BD}"/>
                  </a:ext>
                </a:extLst>
              </p:cNvPr>
              <p:cNvSpPr/>
              <p:nvPr/>
            </p:nvSpPr>
            <p:spPr>
              <a:xfrm>
                <a:off x="8539215" y="2358162"/>
                <a:ext cx="1976438" cy="25594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e>
                                              </m:mr>
                                            </m:m>
                                          </m:e>
                                        </m:mr>
                                      </m:m>
                                    </m:e>
                                  </m:mr>
                                </m:m>
                              </m:e>
                            </m:mr>
                          </m:m>
                        </m:e>
                      </m:d>
                    </m:oMath>
                  </m:oMathPara>
                </a14:m>
                <a:endParaRPr lang="en-US" dirty="0"/>
              </a:p>
            </p:txBody>
          </p:sp>
        </mc:Choice>
        <mc:Fallback xmlns="">
          <p:sp>
            <p:nvSpPr>
              <p:cNvPr id="6" name="Rectangle 5">
                <a:extLst>
                  <a:ext uri="{FF2B5EF4-FFF2-40B4-BE49-F238E27FC236}">
                    <a16:creationId xmlns:a16="http://schemas.microsoft.com/office/drawing/2014/main" id="{DD7998E0-AF59-4527-9A76-9EF371E5F9BD}"/>
                  </a:ext>
                </a:extLst>
              </p:cNvPr>
              <p:cNvSpPr>
                <a:spLocks noRot="1" noChangeAspect="1" noMove="1" noResize="1" noEditPoints="1" noAdjustHandles="1" noChangeArrowheads="1" noChangeShapeType="1" noTextEdit="1"/>
              </p:cNvSpPr>
              <p:nvPr/>
            </p:nvSpPr>
            <p:spPr>
              <a:xfrm>
                <a:off x="8539215" y="2358162"/>
                <a:ext cx="1976438" cy="2559419"/>
              </a:xfrm>
              <a:prstGeom prst="rect">
                <a:avLst/>
              </a:prstGeom>
              <a:blipFill>
                <a:blip r:embed="rId5"/>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6DB3BB8-4114-4513-AD93-B8BEA3EF36DC}"/>
              </a:ext>
            </a:extLst>
          </p:cNvPr>
          <p:cNvSpPr txBox="1"/>
          <p:nvPr/>
        </p:nvSpPr>
        <p:spPr>
          <a:xfrm>
            <a:off x="7126515" y="3454103"/>
            <a:ext cx="1848198"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093764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445-FFE0-4AF9-BF2E-FF03ED6E00BB}"/>
              </a:ext>
            </a:extLst>
          </p:cNvPr>
          <p:cNvSpPr>
            <a:spLocks noGrp="1"/>
          </p:cNvSpPr>
          <p:nvPr>
            <p:ph type="title"/>
          </p:nvPr>
        </p:nvSpPr>
        <p:spPr/>
        <p:txBody>
          <a:bodyPr/>
          <a:lstStyle/>
          <a:p>
            <a:r>
              <a:rPr lang="en-US" dirty="0"/>
              <a:t>Loss function</a:t>
            </a:r>
          </a:p>
        </p:txBody>
      </p:sp>
      <p:sp>
        <p:nvSpPr>
          <p:cNvPr id="3" name="Content Placeholder 2">
            <a:extLst>
              <a:ext uri="{FF2B5EF4-FFF2-40B4-BE49-F238E27FC236}">
                <a16:creationId xmlns:a16="http://schemas.microsoft.com/office/drawing/2014/main" id="{4EBBC527-7F41-4E70-9132-2CBF283BF877}"/>
              </a:ext>
            </a:extLst>
          </p:cNvPr>
          <p:cNvSpPr>
            <a:spLocks noGrp="1"/>
          </p:cNvSpPr>
          <p:nvPr>
            <p:ph idx="1"/>
          </p:nvPr>
        </p:nvSpPr>
        <p:spPr>
          <a:xfrm>
            <a:off x="838200" y="1461105"/>
            <a:ext cx="10515600" cy="4831973"/>
          </a:xfrm>
        </p:spPr>
        <p:txBody>
          <a:bodyPr>
            <a:normAutofit fontScale="92500" lnSpcReduction="20000"/>
          </a:bodyPr>
          <a:lstStyle/>
          <a:p>
            <a:r>
              <a:rPr lang="en-US" dirty="0"/>
              <a:t>Define an epoch as the process of taking one descent step and updating (</a:t>
            </a:r>
            <a:r>
              <a:rPr lang="en-US" dirty="0" err="1"/>
              <a:t>w,b</a:t>
            </a:r>
            <a:r>
              <a:rPr lang="en-US" dirty="0"/>
              <a:t>) one time and an iteration as one collection of epochs</a:t>
            </a:r>
          </a:p>
          <a:p>
            <a:r>
              <a:rPr lang="en-US" dirty="0"/>
              <a:t>Since we update through an iterative process, we also need to choose the parameters of the iteration:</a:t>
            </a:r>
          </a:p>
          <a:p>
            <a:endParaRPr lang="en-US" dirty="0"/>
          </a:p>
          <a:p>
            <a:r>
              <a:rPr lang="en-US" dirty="0"/>
              <a:t>Learning rate – the amount by which to update (</a:t>
            </a:r>
            <a:r>
              <a:rPr lang="en-US" dirty="0" err="1"/>
              <a:t>w,b</a:t>
            </a:r>
            <a:r>
              <a:rPr lang="en-US" dirty="0"/>
              <a:t>) on each iteration</a:t>
            </a:r>
          </a:p>
          <a:p>
            <a:r>
              <a:rPr lang="en-US" dirty="0"/>
              <a:t>Learning rate decay – the amount by which to change the learning rate on iterations</a:t>
            </a:r>
          </a:p>
          <a:p>
            <a:r>
              <a:rPr lang="en-US" dirty="0"/>
              <a:t>Batch size – the number of datapoints used in calculation in each iteration</a:t>
            </a:r>
          </a:p>
          <a:p>
            <a:r>
              <a:rPr lang="en-US" dirty="0"/>
              <a:t>Number of epochs – the number of iterations over which (</a:t>
            </a:r>
            <a:r>
              <a:rPr lang="en-US" dirty="0" err="1"/>
              <a:t>w,b</a:t>
            </a:r>
            <a:r>
              <a:rPr lang="en-US" dirty="0"/>
              <a:t>) are solved for iteratively</a:t>
            </a:r>
          </a:p>
          <a:p>
            <a:r>
              <a:rPr lang="en-US" dirty="0"/>
              <a:t>Max number of iterations – maximum number of descent steps taken in an epoch</a:t>
            </a:r>
          </a:p>
          <a:p>
            <a:endParaRPr lang="en-US" dirty="0"/>
          </a:p>
        </p:txBody>
      </p:sp>
    </p:spTree>
    <p:extLst>
      <p:ext uri="{BB962C8B-B14F-4D97-AF65-F5344CB8AC3E}">
        <p14:creationId xmlns:p14="http://schemas.microsoft.com/office/powerpoint/2010/main" val="836381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3B24-0908-460F-B761-12A1E72D17B8}"/>
              </a:ext>
            </a:extLst>
          </p:cNvPr>
          <p:cNvSpPr>
            <a:spLocks noGrp="1"/>
          </p:cNvSpPr>
          <p:nvPr>
            <p:ph type="title"/>
          </p:nvPr>
        </p:nvSpPr>
        <p:spPr/>
        <p:txBody>
          <a:bodyPr/>
          <a:lstStyle/>
          <a:p>
            <a:r>
              <a:rPr lang="en-US" dirty="0"/>
              <a:t>Recurrent Neural Networks</a:t>
            </a:r>
          </a:p>
        </p:txBody>
      </p:sp>
      <p:sp>
        <p:nvSpPr>
          <p:cNvPr id="3" name="Content Placeholder 2">
            <a:extLst>
              <a:ext uri="{FF2B5EF4-FFF2-40B4-BE49-F238E27FC236}">
                <a16:creationId xmlns:a16="http://schemas.microsoft.com/office/drawing/2014/main" id="{0A42CC1E-D437-4DD5-BEA4-A29F69F0006D}"/>
              </a:ext>
            </a:extLst>
          </p:cNvPr>
          <p:cNvSpPr>
            <a:spLocks noGrp="1"/>
          </p:cNvSpPr>
          <p:nvPr>
            <p:ph idx="1"/>
          </p:nvPr>
        </p:nvSpPr>
        <p:spPr/>
        <p:txBody>
          <a:bodyPr/>
          <a:lstStyle/>
          <a:p>
            <a:r>
              <a:rPr lang="en-US" dirty="0"/>
              <a:t>What if the inputs to our neural network come from time series data like a time dependent signal</a:t>
            </a:r>
          </a:p>
        </p:txBody>
      </p:sp>
      <p:pic>
        <p:nvPicPr>
          <p:cNvPr id="5" name="Picture 4" descr="Image result for single layer perceptron">
            <a:extLst>
              <a:ext uri="{FF2B5EF4-FFF2-40B4-BE49-F238E27FC236}">
                <a16:creationId xmlns:a16="http://schemas.microsoft.com/office/drawing/2014/main" id="{6B03D092-7652-45C5-BB8D-D012C9CB1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041" y="2772908"/>
            <a:ext cx="6212630" cy="3285899"/>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Process 5">
            <a:extLst>
              <a:ext uri="{FF2B5EF4-FFF2-40B4-BE49-F238E27FC236}">
                <a16:creationId xmlns:a16="http://schemas.microsoft.com/office/drawing/2014/main" id="{242DD603-3171-4DA7-BCBA-B06F0557BADA}"/>
              </a:ext>
            </a:extLst>
          </p:cNvPr>
          <p:cNvSpPr/>
          <p:nvPr/>
        </p:nvSpPr>
        <p:spPr>
          <a:xfrm>
            <a:off x="958850" y="4415857"/>
            <a:ext cx="908957" cy="6051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x[n]</a:t>
            </a:r>
          </a:p>
        </p:txBody>
      </p:sp>
      <p:cxnSp>
        <p:nvCxnSpPr>
          <p:cNvPr id="8" name="Connector: Elbow 7">
            <a:extLst>
              <a:ext uri="{FF2B5EF4-FFF2-40B4-BE49-F238E27FC236}">
                <a16:creationId xmlns:a16="http://schemas.microsoft.com/office/drawing/2014/main" id="{297EECC5-1E6C-4CCD-BEBF-CCBCA207A360}"/>
              </a:ext>
            </a:extLst>
          </p:cNvPr>
          <p:cNvCxnSpPr>
            <a:cxnSpLocks/>
          </p:cNvCxnSpPr>
          <p:nvPr/>
        </p:nvCxnSpPr>
        <p:spPr>
          <a:xfrm flipV="1">
            <a:off x="2188029" y="3918857"/>
            <a:ext cx="1036864" cy="857251"/>
          </a:xfrm>
          <a:prstGeom prst="bentConnector3">
            <a:avLst>
              <a:gd name="adj1" fmla="val 4606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Process 13">
            <a:extLst>
              <a:ext uri="{FF2B5EF4-FFF2-40B4-BE49-F238E27FC236}">
                <a16:creationId xmlns:a16="http://schemas.microsoft.com/office/drawing/2014/main" id="{550D58D5-8150-48A5-B4C4-1B7B1244C001}"/>
              </a:ext>
            </a:extLst>
          </p:cNvPr>
          <p:cNvSpPr/>
          <p:nvPr/>
        </p:nvSpPr>
        <p:spPr>
          <a:xfrm>
            <a:off x="3224893" y="5559986"/>
            <a:ext cx="1426545" cy="6051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x[N-1]</a:t>
            </a:r>
          </a:p>
        </p:txBody>
      </p:sp>
      <p:sp>
        <p:nvSpPr>
          <p:cNvPr id="16" name="Flowchart: Process 15">
            <a:extLst>
              <a:ext uri="{FF2B5EF4-FFF2-40B4-BE49-F238E27FC236}">
                <a16:creationId xmlns:a16="http://schemas.microsoft.com/office/drawing/2014/main" id="{F95F7B09-E00D-4CA6-B32C-A7466ABCE9A6}"/>
              </a:ext>
            </a:extLst>
          </p:cNvPr>
          <p:cNvSpPr/>
          <p:nvPr/>
        </p:nvSpPr>
        <p:spPr>
          <a:xfrm>
            <a:off x="3197163" y="4717935"/>
            <a:ext cx="1426545" cy="6051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x[N-2]</a:t>
            </a:r>
          </a:p>
        </p:txBody>
      </p:sp>
      <p:sp>
        <p:nvSpPr>
          <p:cNvPr id="18" name="Flowchart: Process 17">
            <a:extLst>
              <a:ext uri="{FF2B5EF4-FFF2-40B4-BE49-F238E27FC236}">
                <a16:creationId xmlns:a16="http://schemas.microsoft.com/office/drawing/2014/main" id="{BB1F6E0F-8AD1-4AAC-A028-80D544CEC24B}"/>
              </a:ext>
            </a:extLst>
          </p:cNvPr>
          <p:cNvSpPr/>
          <p:nvPr/>
        </p:nvSpPr>
        <p:spPr>
          <a:xfrm>
            <a:off x="3440988" y="3616267"/>
            <a:ext cx="908957" cy="6051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x[0]</a:t>
            </a:r>
          </a:p>
        </p:txBody>
      </p:sp>
      <p:cxnSp>
        <p:nvCxnSpPr>
          <p:cNvPr id="19" name="Connector: Elbow 18">
            <a:extLst>
              <a:ext uri="{FF2B5EF4-FFF2-40B4-BE49-F238E27FC236}">
                <a16:creationId xmlns:a16="http://schemas.microsoft.com/office/drawing/2014/main" id="{F606356C-7BFF-41D0-B69B-D861BED79ADD}"/>
              </a:ext>
            </a:extLst>
          </p:cNvPr>
          <p:cNvCxnSpPr>
            <a:cxnSpLocks/>
            <a:endCxn id="14" idx="1"/>
          </p:cNvCxnSpPr>
          <p:nvPr/>
        </p:nvCxnSpPr>
        <p:spPr>
          <a:xfrm>
            <a:off x="2125411" y="4776108"/>
            <a:ext cx="1099482" cy="10864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C6BC6B8-08B1-44B0-8FEC-622CF3A9249A}"/>
              </a:ext>
            </a:extLst>
          </p:cNvPr>
          <p:cNvCxnSpPr>
            <a:cxnSpLocks/>
          </p:cNvCxnSpPr>
          <p:nvPr/>
        </p:nvCxnSpPr>
        <p:spPr>
          <a:xfrm>
            <a:off x="2083903" y="4776108"/>
            <a:ext cx="1113260" cy="284562"/>
          </a:xfrm>
          <a:prstGeom prst="bentConnector3">
            <a:avLst>
              <a:gd name="adj1" fmla="val 522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4A66E5-E79F-4921-93F6-7134BE12A7E8}"/>
              </a:ext>
            </a:extLst>
          </p:cNvPr>
          <p:cNvSpPr txBox="1"/>
          <p:nvPr/>
        </p:nvSpPr>
        <p:spPr>
          <a:xfrm rot="5400000">
            <a:off x="3630447" y="4392693"/>
            <a:ext cx="615434" cy="380609"/>
          </a:xfrm>
          <a:prstGeom prst="rect">
            <a:avLst/>
          </a:prstGeom>
          <a:noFill/>
        </p:spPr>
        <p:txBody>
          <a:bodyPr wrap="square" rtlCol="0">
            <a:spAutoFit/>
          </a:bodyPr>
          <a:lstStyle/>
          <a:p>
            <a:r>
              <a:rPr lang="en-US" dirty="0"/>
              <a:t>…</a:t>
            </a:r>
          </a:p>
        </p:txBody>
      </p:sp>
      <p:cxnSp>
        <p:nvCxnSpPr>
          <p:cNvPr id="34" name="Straight Arrow Connector 33">
            <a:extLst>
              <a:ext uri="{FF2B5EF4-FFF2-40B4-BE49-F238E27FC236}">
                <a16:creationId xmlns:a16="http://schemas.microsoft.com/office/drawing/2014/main" id="{EE724510-964D-4F31-9F13-3229933B2A77}"/>
              </a:ext>
            </a:extLst>
          </p:cNvPr>
          <p:cNvCxnSpPr/>
          <p:nvPr/>
        </p:nvCxnSpPr>
        <p:spPr>
          <a:xfrm>
            <a:off x="4425043" y="3918856"/>
            <a:ext cx="963386" cy="0"/>
          </a:xfrm>
          <a:prstGeom prst="straightConnector1">
            <a:avLst/>
          </a:prstGeom>
          <a:ln w="76200">
            <a:prstDash val="solid"/>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B8397B5-23AC-4F2F-8053-A0D5F0B8E20D}"/>
              </a:ext>
            </a:extLst>
          </p:cNvPr>
          <p:cNvCxnSpPr>
            <a:cxnSpLocks/>
          </p:cNvCxnSpPr>
          <p:nvPr/>
        </p:nvCxnSpPr>
        <p:spPr>
          <a:xfrm>
            <a:off x="4651438" y="5793921"/>
            <a:ext cx="802305" cy="0"/>
          </a:xfrm>
          <a:prstGeom prst="straightConnector1">
            <a:avLst/>
          </a:prstGeom>
          <a:ln w="76200">
            <a:prstDash val="soli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0F57F0E-561E-4C1A-B22B-C0199CF7E196}"/>
              </a:ext>
            </a:extLst>
          </p:cNvPr>
          <p:cNvCxnSpPr>
            <a:cxnSpLocks/>
          </p:cNvCxnSpPr>
          <p:nvPr/>
        </p:nvCxnSpPr>
        <p:spPr>
          <a:xfrm>
            <a:off x="4651438" y="5020524"/>
            <a:ext cx="802305" cy="0"/>
          </a:xfrm>
          <a:prstGeom prst="straightConnector1">
            <a:avLst/>
          </a:prstGeom>
          <a:ln w="76200">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374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3B24-0908-460F-B761-12A1E72D17B8}"/>
              </a:ext>
            </a:extLst>
          </p:cNvPr>
          <p:cNvSpPr>
            <a:spLocks noGrp="1"/>
          </p:cNvSpPr>
          <p:nvPr>
            <p:ph type="title"/>
          </p:nvPr>
        </p:nvSpPr>
        <p:spPr/>
        <p:txBody>
          <a:bodyPr/>
          <a:lstStyle/>
          <a:p>
            <a:r>
              <a:rPr lang="en-US" dirty="0"/>
              <a:t>Recurrent Neural Networks</a:t>
            </a:r>
          </a:p>
        </p:txBody>
      </p:sp>
      <p:sp>
        <p:nvSpPr>
          <p:cNvPr id="3" name="Content Placeholder 2">
            <a:extLst>
              <a:ext uri="{FF2B5EF4-FFF2-40B4-BE49-F238E27FC236}">
                <a16:creationId xmlns:a16="http://schemas.microsoft.com/office/drawing/2014/main" id="{0A42CC1E-D437-4DD5-BEA4-A29F69F0006D}"/>
              </a:ext>
            </a:extLst>
          </p:cNvPr>
          <p:cNvSpPr>
            <a:spLocks noGrp="1"/>
          </p:cNvSpPr>
          <p:nvPr>
            <p:ph idx="1"/>
          </p:nvPr>
        </p:nvSpPr>
        <p:spPr>
          <a:xfrm>
            <a:off x="838200" y="1534886"/>
            <a:ext cx="10515600" cy="4351338"/>
          </a:xfrm>
        </p:spPr>
        <p:txBody>
          <a:bodyPr/>
          <a:lstStyle/>
          <a:p>
            <a:r>
              <a:rPr lang="en-US" dirty="0"/>
              <a:t>There may be some time dependent relationship between the samples, but our current model doesn’t have any way to learn parameters across a temporal dimension of the signal</a:t>
            </a:r>
          </a:p>
        </p:txBody>
      </p:sp>
      <p:pic>
        <p:nvPicPr>
          <p:cNvPr id="5" name="Picture 4" descr="Image result for single layer perceptron">
            <a:extLst>
              <a:ext uri="{FF2B5EF4-FFF2-40B4-BE49-F238E27FC236}">
                <a16:creationId xmlns:a16="http://schemas.microsoft.com/office/drawing/2014/main" id="{6B03D092-7652-45C5-BB8D-D012C9CB1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041" y="2772908"/>
            <a:ext cx="6212630" cy="3285899"/>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Process 5">
            <a:extLst>
              <a:ext uri="{FF2B5EF4-FFF2-40B4-BE49-F238E27FC236}">
                <a16:creationId xmlns:a16="http://schemas.microsoft.com/office/drawing/2014/main" id="{242DD603-3171-4DA7-BCBA-B06F0557BADA}"/>
              </a:ext>
            </a:extLst>
          </p:cNvPr>
          <p:cNvSpPr/>
          <p:nvPr/>
        </p:nvSpPr>
        <p:spPr>
          <a:xfrm>
            <a:off x="958850" y="4415857"/>
            <a:ext cx="908957" cy="6051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x[n]</a:t>
            </a:r>
          </a:p>
        </p:txBody>
      </p:sp>
      <p:cxnSp>
        <p:nvCxnSpPr>
          <p:cNvPr id="8" name="Connector: Elbow 7">
            <a:extLst>
              <a:ext uri="{FF2B5EF4-FFF2-40B4-BE49-F238E27FC236}">
                <a16:creationId xmlns:a16="http://schemas.microsoft.com/office/drawing/2014/main" id="{297EECC5-1E6C-4CCD-BEBF-CCBCA207A360}"/>
              </a:ext>
            </a:extLst>
          </p:cNvPr>
          <p:cNvCxnSpPr>
            <a:cxnSpLocks/>
          </p:cNvCxnSpPr>
          <p:nvPr/>
        </p:nvCxnSpPr>
        <p:spPr>
          <a:xfrm flipV="1">
            <a:off x="2188029" y="3918857"/>
            <a:ext cx="1036864" cy="857251"/>
          </a:xfrm>
          <a:prstGeom prst="bentConnector3">
            <a:avLst>
              <a:gd name="adj1" fmla="val 4606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Process 13">
            <a:extLst>
              <a:ext uri="{FF2B5EF4-FFF2-40B4-BE49-F238E27FC236}">
                <a16:creationId xmlns:a16="http://schemas.microsoft.com/office/drawing/2014/main" id="{550D58D5-8150-48A5-B4C4-1B7B1244C001}"/>
              </a:ext>
            </a:extLst>
          </p:cNvPr>
          <p:cNvSpPr/>
          <p:nvPr/>
        </p:nvSpPr>
        <p:spPr>
          <a:xfrm>
            <a:off x="3224893" y="5559986"/>
            <a:ext cx="1426545" cy="6051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x[N-1]</a:t>
            </a:r>
          </a:p>
        </p:txBody>
      </p:sp>
      <p:sp>
        <p:nvSpPr>
          <p:cNvPr id="16" name="Flowchart: Process 15">
            <a:extLst>
              <a:ext uri="{FF2B5EF4-FFF2-40B4-BE49-F238E27FC236}">
                <a16:creationId xmlns:a16="http://schemas.microsoft.com/office/drawing/2014/main" id="{F95F7B09-E00D-4CA6-B32C-A7466ABCE9A6}"/>
              </a:ext>
            </a:extLst>
          </p:cNvPr>
          <p:cNvSpPr/>
          <p:nvPr/>
        </p:nvSpPr>
        <p:spPr>
          <a:xfrm>
            <a:off x="3197163" y="4717935"/>
            <a:ext cx="1426545" cy="6051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x[N-2]</a:t>
            </a:r>
          </a:p>
        </p:txBody>
      </p:sp>
      <p:sp>
        <p:nvSpPr>
          <p:cNvPr id="18" name="Flowchart: Process 17">
            <a:extLst>
              <a:ext uri="{FF2B5EF4-FFF2-40B4-BE49-F238E27FC236}">
                <a16:creationId xmlns:a16="http://schemas.microsoft.com/office/drawing/2014/main" id="{BB1F6E0F-8AD1-4AAC-A028-80D544CEC24B}"/>
              </a:ext>
            </a:extLst>
          </p:cNvPr>
          <p:cNvSpPr/>
          <p:nvPr/>
        </p:nvSpPr>
        <p:spPr>
          <a:xfrm>
            <a:off x="3440988" y="3616267"/>
            <a:ext cx="908957" cy="6051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x[0]</a:t>
            </a:r>
          </a:p>
        </p:txBody>
      </p:sp>
      <p:cxnSp>
        <p:nvCxnSpPr>
          <p:cNvPr id="19" name="Connector: Elbow 18">
            <a:extLst>
              <a:ext uri="{FF2B5EF4-FFF2-40B4-BE49-F238E27FC236}">
                <a16:creationId xmlns:a16="http://schemas.microsoft.com/office/drawing/2014/main" id="{F606356C-7BFF-41D0-B69B-D861BED79ADD}"/>
              </a:ext>
            </a:extLst>
          </p:cNvPr>
          <p:cNvCxnSpPr>
            <a:cxnSpLocks/>
            <a:endCxn id="14" idx="1"/>
          </p:cNvCxnSpPr>
          <p:nvPr/>
        </p:nvCxnSpPr>
        <p:spPr>
          <a:xfrm>
            <a:off x="2125411" y="4776108"/>
            <a:ext cx="1099482" cy="10864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C6BC6B8-08B1-44B0-8FEC-622CF3A9249A}"/>
              </a:ext>
            </a:extLst>
          </p:cNvPr>
          <p:cNvCxnSpPr>
            <a:cxnSpLocks/>
          </p:cNvCxnSpPr>
          <p:nvPr/>
        </p:nvCxnSpPr>
        <p:spPr>
          <a:xfrm>
            <a:off x="2083903" y="4776108"/>
            <a:ext cx="1113260" cy="284562"/>
          </a:xfrm>
          <a:prstGeom prst="bentConnector3">
            <a:avLst>
              <a:gd name="adj1" fmla="val 522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4A66E5-E79F-4921-93F6-7134BE12A7E8}"/>
              </a:ext>
            </a:extLst>
          </p:cNvPr>
          <p:cNvSpPr txBox="1"/>
          <p:nvPr/>
        </p:nvSpPr>
        <p:spPr>
          <a:xfrm rot="5400000">
            <a:off x="3630447" y="4392693"/>
            <a:ext cx="615434" cy="380609"/>
          </a:xfrm>
          <a:prstGeom prst="rect">
            <a:avLst/>
          </a:prstGeom>
          <a:noFill/>
        </p:spPr>
        <p:txBody>
          <a:bodyPr wrap="square" rtlCol="0">
            <a:spAutoFit/>
          </a:bodyPr>
          <a:lstStyle/>
          <a:p>
            <a:r>
              <a:rPr lang="en-US" dirty="0"/>
              <a:t>…</a:t>
            </a:r>
          </a:p>
        </p:txBody>
      </p:sp>
      <p:cxnSp>
        <p:nvCxnSpPr>
          <p:cNvPr id="34" name="Straight Arrow Connector 33">
            <a:extLst>
              <a:ext uri="{FF2B5EF4-FFF2-40B4-BE49-F238E27FC236}">
                <a16:creationId xmlns:a16="http://schemas.microsoft.com/office/drawing/2014/main" id="{EE724510-964D-4F31-9F13-3229933B2A77}"/>
              </a:ext>
            </a:extLst>
          </p:cNvPr>
          <p:cNvCxnSpPr/>
          <p:nvPr/>
        </p:nvCxnSpPr>
        <p:spPr>
          <a:xfrm>
            <a:off x="4425043" y="3918856"/>
            <a:ext cx="963386" cy="0"/>
          </a:xfrm>
          <a:prstGeom prst="straightConnector1">
            <a:avLst/>
          </a:prstGeom>
          <a:ln w="76200">
            <a:prstDash val="solid"/>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B8397B5-23AC-4F2F-8053-A0D5F0B8E20D}"/>
              </a:ext>
            </a:extLst>
          </p:cNvPr>
          <p:cNvCxnSpPr>
            <a:cxnSpLocks/>
          </p:cNvCxnSpPr>
          <p:nvPr/>
        </p:nvCxnSpPr>
        <p:spPr>
          <a:xfrm>
            <a:off x="4651438" y="5793921"/>
            <a:ext cx="802305" cy="0"/>
          </a:xfrm>
          <a:prstGeom prst="straightConnector1">
            <a:avLst/>
          </a:prstGeom>
          <a:ln w="76200">
            <a:prstDash val="soli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0F57F0E-561E-4C1A-B22B-C0199CF7E196}"/>
              </a:ext>
            </a:extLst>
          </p:cNvPr>
          <p:cNvCxnSpPr>
            <a:cxnSpLocks/>
          </p:cNvCxnSpPr>
          <p:nvPr/>
        </p:nvCxnSpPr>
        <p:spPr>
          <a:xfrm>
            <a:off x="4651438" y="5020524"/>
            <a:ext cx="802305" cy="0"/>
          </a:xfrm>
          <a:prstGeom prst="straightConnector1">
            <a:avLst/>
          </a:prstGeom>
          <a:ln w="76200">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1709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3B24-0908-460F-B761-12A1E72D17B8}"/>
              </a:ext>
            </a:extLst>
          </p:cNvPr>
          <p:cNvSpPr>
            <a:spLocks noGrp="1"/>
          </p:cNvSpPr>
          <p:nvPr>
            <p:ph type="title"/>
          </p:nvPr>
        </p:nvSpPr>
        <p:spPr/>
        <p:txBody>
          <a:bodyPr/>
          <a:lstStyle/>
          <a:p>
            <a:r>
              <a:rPr lang="en-US" dirty="0"/>
              <a:t>Recurrent Neural Networks</a:t>
            </a:r>
          </a:p>
        </p:txBody>
      </p:sp>
      <p:sp>
        <p:nvSpPr>
          <p:cNvPr id="3" name="Content Placeholder 2">
            <a:extLst>
              <a:ext uri="{FF2B5EF4-FFF2-40B4-BE49-F238E27FC236}">
                <a16:creationId xmlns:a16="http://schemas.microsoft.com/office/drawing/2014/main" id="{0A42CC1E-D437-4DD5-BEA4-A29F69F0006D}"/>
              </a:ext>
            </a:extLst>
          </p:cNvPr>
          <p:cNvSpPr>
            <a:spLocks noGrp="1"/>
          </p:cNvSpPr>
          <p:nvPr>
            <p:ph idx="1"/>
          </p:nvPr>
        </p:nvSpPr>
        <p:spPr>
          <a:xfrm>
            <a:off x="838200" y="1534886"/>
            <a:ext cx="10515600" cy="4351338"/>
          </a:xfrm>
        </p:spPr>
        <p:txBody>
          <a:bodyPr/>
          <a:lstStyle/>
          <a:p>
            <a:r>
              <a:rPr lang="en-US" dirty="0"/>
              <a:t>And so we can add parameters between nodes in the same layer to learn temporal relationships in the input.  We call these recurrent connections.</a:t>
            </a:r>
          </a:p>
          <a:p>
            <a:endParaRPr lang="en-US" dirty="0"/>
          </a:p>
        </p:txBody>
      </p:sp>
      <p:pic>
        <p:nvPicPr>
          <p:cNvPr id="4" name="Picture 3">
            <a:extLst>
              <a:ext uri="{FF2B5EF4-FFF2-40B4-BE49-F238E27FC236}">
                <a16:creationId xmlns:a16="http://schemas.microsoft.com/office/drawing/2014/main" id="{EDB1249F-1843-4FA7-9D9A-CCF0B645CCF2}"/>
              </a:ext>
            </a:extLst>
          </p:cNvPr>
          <p:cNvPicPr>
            <a:picLocks noChangeAspect="1"/>
          </p:cNvPicPr>
          <p:nvPr/>
        </p:nvPicPr>
        <p:blipFill>
          <a:blip r:embed="rId2"/>
          <a:stretch>
            <a:fillRect/>
          </a:stretch>
        </p:blipFill>
        <p:spPr>
          <a:xfrm>
            <a:off x="3755572" y="3069771"/>
            <a:ext cx="5239518" cy="3063875"/>
          </a:xfrm>
          <a:prstGeom prst="rect">
            <a:avLst/>
          </a:prstGeom>
        </p:spPr>
      </p:pic>
      <p:cxnSp>
        <p:nvCxnSpPr>
          <p:cNvPr id="9" name="Straight Arrow Connector 8">
            <a:extLst>
              <a:ext uri="{FF2B5EF4-FFF2-40B4-BE49-F238E27FC236}">
                <a16:creationId xmlns:a16="http://schemas.microsoft.com/office/drawing/2014/main" id="{88010A66-CBD6-492A-B931-A4136657177C}"/>
              </a:ext>
            </a:extLst>
          </p:cNvPr>
          <p:cNvCxnSpPr>
            <a:cxnSpLocks/>
          </p:cNvCxnSpPr>
          <p:nvPr/>
        </p:nvCxnSpPr>
        <p:spPr>
          <a:xfrm>
            <a:off x="4506686" y="3833019"/>
            <a:ext cx="0" cy="3918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90DD7C-8752-4067-85DF-07A3959FDDD3}"/>
              </a:ext>
            </a:extLst>
          </p:cNvPr>
          <p:cNvCxnSpPr>
            <a:cxnSpLocks/>
          </p:cNvCxnSpPr>
          <p:nvPr/>
        </p:nvCxnSpPr>
        <p:spPr>
          <a:xfrm>
            <a:off x="4487636" y="4405765"/>
            <a:ext cx="0" cy="5744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14B60EF-3C3D-4AF2-A471-6D3E708722DF}"/>
              </a:ext>
            </a:extLst>
          </p:cNvPr>
          <p:cNvCxnSpPr>
            <a:cxnSpLocks/>
          </p:cNvCxnSpPr>
          <p:nvPr/>
        </p:nvCxnSpPr>
        <p:spPr>
          <a:xfrm>
            <a:off x="5687786" y="3355521"/>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FB4FC70-A52B-48B6-A0EC-8BA3EAD5D6C0}"/>
              </a:ext>
            </a:extLst>
          </p:cNvPr>
          <p:cNvCxnSpPr>
            <a:cxnSpLocks/>
          </p:cNvCxnSpPr>
          <p:nvPr/>
        </p:nvCxnSpPr>
        <p:spPr>
          <a:xfrm>
            <a:off x="5687786" y="3747407"/>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E339B0-DA02-435B-BC8C-8A717B5C71DF}"/>
              </a:ext>
            </a:extLst>
          </p:cNvPr>
          <p:cNvCxnSpPr>
            <a:cxnSpLocks/>
          </p:cNvCxnSpPr>
          <p:nvPr/>
        </p:nvCxnSpPr>
        <p:spPr>
          <a:xfrm>
            <a:off x="5736772" y="4601708"/>
            <a:ext cx="0" cy="8030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C6B5535-07C2-4C69-8B66-4B76AFD1177C}"/>
              </a:ext>
            </a:extLst>
          </p:cNvPr>
          <p:cNvCxnSpPr>
            <a:cxnSpLocks/>
          </p:cNvCxnSpPr>
          <p:nvPr/>
        </p:nvCxnSpPr>
        <p:spPr>
          <a:xfrm>
            <a:off x="6896101" y="4601708"/>
            <a:ext cx="16328" cy="7295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B09387F-B9FD-4F2A-B4B2-8C4A2692BA76}"/>
              </a:ext>
            </a:extLst>
          </p:cNvPr>
          <p:cNvCxnSpPr>
            <a:cxnSpLocks/>
          </p:cNvCxnSpPr>
          <p:nvPr/>
        </p:nvCxnSpPr>
        <p:spPr>
          <a:xfrm>
            <a:off x="5687786" y="4167754"/>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7E1E656-95B2-4AE8-B6EC-B72361D1BA0D}"/>
              </a:ext>
            </a:extLst>
          </p:cNvPr>
          <p:cNvCxnSpPr>
            <a:cxnSpLocks/>
          </p:cNvCxnSpPr>
          <p:nvPr/>
        </p:nvCxnSpPr>
        <p:spPr>
          <a:xfrm>
            <a:off x="6931479" y="4224905"/>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36B810-2A4E-48D1-B333-0559B6FD477B}"/>
              </a:ext>
            </a:extLst>
          </p:cNvPr>
          <p:cNvCxnSpPr>
            <a:cxnSpLocks/>
          </p:cNvCxnSpPr>
          <p:nvPr/>
        </p:nvCxnSpPr>
        <p:spPr>
          <a:xfrm>
            <a:off x="6912429" y="3807278"/>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E7350AF-AA13-4D37-9F23-ADDEE8A1448E}"/>
              </a:ext>
            </a:extLst>
          </p:cNvPr>
          <p:cNvCxnSpPr>
            <a:cxnSpLocks/>
          </p:cNvCxnSpPr>
          <p:nvPr/>
        </p:nvCxnSpPr>
        <p:spPr>
          <a:xfrm>
            <a:off x="6912429" y="3350078"/>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93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3B24-0908-460F-B761-12A1E72D17B8}"/>
              </a:ext>
            </a:extLst>
          </p:cNvPr>
          <p:cNvSpPr>
            <a:spLocks noGrp="1"/>
          </p:cNvSpPr>
          <p:nvPr>
            <p:ph type="title"/>
          </p:nvPr>
        </p:nvSpPr>
        <p:spPr/>
        <p:txBody>
          <a:bodyPr/>
          <a:lstStyle/>
          <a:p>
            <a:r>
              <a:rPr lang="en-US" dirty="0"/>
              <a:t>Recurrent Neural Networks</a:t>
            </a:r>
          </a:p>
        </p:txBody>
      </p:sp>
      <p:sp>
        <p:nvSpPr>
          <p:cNvPr id="3" name="Content Placeholder 2">
            <a:extLst>
              <a:ext uri="{FF2B5EF4-FFF2-40B4-BE49-F238E27FC236}">
                <a16:creationId xmlns:a16="http://schemas.microsoft.com/office/drawing/2014/main" id="{0A42CC1E-D437-4DD5-BEA4-A29F69F0006D}"/>
              </a:ext>
            </a:extLst>
          </p:cNvPr>
          <p:cNvSpPr>
            <a:spLocks noGrp="1"/>
          </p:cNvSpPr>
          <p:nvPr>
            <p:ph idx="1"/>
          </p:nvPr>
        </p:nvSpPr>
        <p:spPr>
          <a:xfrm>
            <a:off x="838200" y="1534886"/>
            <a:ext cx="10515600" cy="4351338"/>
          </a:xfrm>
        </p:spPr>
        <p:txBody>
          <a:bodyPr/>
          <a:lstStyle/>
          <a:p>
            <a:r>
              <a:rPr lang="en-US" dirty="0"/>
              <a:t>A network with recurrent connections is called a recurrent neural network (RNN)</a:t>
            </a:r>
          </a:p>
          <a:p>
            <a:r>
              <a:rPr lang="en-US" dirty="0"/>
              <a:t>This structure eliminates the need for every node in the previous layer to be connected to every node in the following layer, and so we may remove some or all of those connections</a:t>
            </a:r>
          </a:p>
          <a:p>
            <a:endParaRPr lang="en-US" dirty="0"/>
          </a:p>
        </p:txBody>
      </p:sp>
      <p:pic>
        <p:nvPicPr>
          <p:cNvPr id="5122" name="Picture 2" descr="All of Recurrent Neural Networks. — notes for the Deep Learning book… | by  Jianqiang Ma | Medium">
            <a:extLst>
              <a:ext uri="{FF2B5EF4-FFF2-40B4-BE49-F238E27FC236}">
                <a16:creationId xmlns:a16="http://schemas.microsoft.com/office/drawing/2014/main" id="{11534B52-F4A7-4408-99D4-30EC9444B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122" y="4084461"/>
            <a:ext cx="7143085" cy="187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53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3B24-0908-460F-B761-12A1E72D17B8}"/>
              </a:ext>
            </a:extLst>
          </p:cNvPr>
          <p:cNvSpPr>
            <a:spLocks noGrp="1"/>
          </p:cNvSpPr>
          <p:nvPr>
            <p:ph type="title"/>
          </p:nvPr>
        </p:nvSpPr>
        <p:spPr/>
        <p:txBody>
          <a:bodyPr/>
          <a:lstStyle/>
          <a:p>
            <a:r>
              <a:rPr lang="en-US" dirty="0"/>
              <a:t>Recurrent Neural Networks</a:t>
            </a:r>
          </a:p>
        </p:txBody>
      </p:sp>
      <p:sp>
        <p:nvSpPr>
          <p:cNvPr id="3" name="Content Placeholder 2">
            <a:extLst>
              <a:ext uri="{FF2B5EF4-FFF2-40B4-BE49-F238E27FC236}">
                <a16:creationId xmlns:a16="http://schemas.microsoft.com/office/drawing/2014/main" id="{0A42CC1E-D437-4DD5-BEA4-A29F69F0006D}"/>
              </a:ext>
            </a:extLst>
          </p:cNvPr>
          <p:cNvSpPr>
            <a:spLocks noGrp="1"/>
          </p:cNvSpPr>
          <p:nvPr>
            <p:ph idx="1"/>
          </p:nvPr>
        </p:nvSpPr>
        <p:spPr>
          <a:xfrm>
            <a:off x="838200" y="1534886"/>
            <a:ext cx="10515600" cy="4351338"/>
          </a:xfrm>
        </p:spPr>
        <p:txBody>
          <a:bodyPr/>
          <a:lstStyle/>
          <a:p>
            <a:r>
              <a:rPr lang="en-US" dirty="0"/>
              <a:t>Since they are calculated over the time axis, parameters of the recurrent connections in a recurrent network must be calculated sequentially (one at a time).  They cannot be done in parallel.  This will increase the training time</a:t>
            </a:r>
          </a:p>
          <a:p>
            <a:endParaRPr lang="en-US" dirty="0"/>
          </a:p>
        </p:txBody>
      </p:sp>
      <p:pic>
        <p:nvPicPr>
          <p:cNvPr id="4" name="Picture 3">
            <a:extLst>
              <a:ext uri="{FF2B5EF4-FFF2-40B4-BE49-F238E27FC236}">
                <a16:creationId xmlns:a16="http://schemas.microsoft.com/office/drawing/2014/main" id="{EDB1249F-1843-4FA7-9D9A-CCF0B645CCF2}"/>
              </a:ext>
            </a:extLst>
          </p:cNvPr>
          <p:cNvPicPr>
            <a:picLocks noChangeAspect="1"/>
          </p:cNvPicPr>
          <p:nvPr/>
        </p:nvPicPr>
        <p:blipFill>
          <a:blip r:embed="rId2"/>
          <a:stretch>
            <a:fillRect/>
          </a:stretch>
        </p:blipFill>
        <p:spPr>
          <a:xfrm>
            <a:off x="5976258" y="3429000"/>
            <a:ext cx="5239518" cy="3063875"/>
          </a:xfrm>
          <a:prstGeom prst="rect">
            <a:avLst/>
          </a:prstGeom>
        </p:spPr>
      </p:pic>
      <p:cxnSp>
        <p:nvCxnSpPr>
          <p:cNvPr id="9" name="Straight Arrow Connector 8">
            <a:extLst>
              <a:ext uri="{FF2B5EF4-FFF2-40B4-BE49-F238E27FC236}">
                <a16:creationId xmlns:a16="http://schemas.microsoft.com/office/drawing/2014/main" id="{88010A66-CBD6-492A-B931-A4136657177C}"/>
              </a:ext>
            </a:extLst>
          </p:cNvPr>
          <p:cNvCxnSpPr>
            <a:cxnSpLocks/>
          </p:cNvCxnSpPr>
          <p:nvPr/>
        </p:nvCxnSpPr>
        <p:spPr>
          <a:xfrm>
            <a:off x="6727372" y="4192248"/>
            <a:ext cx="0" cy="3918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90DD7C-8752-4067-85DF-07A3959FDDD3}"/>
              </a:ext>
            </a:extLst>
          </p:cNvPr>
          <p:cNvCxnSpPr>
            <a:cxnSpLocks/>
          </p:cNvCxnSpPr>
          <p:nvPr/>
        </p:nvCxnSpPr>
        <p:spPr>
          <a:xfrm>
            <a:off x="6708322" y="4764994"/>
            <a:ext cx="0" cy="5744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14B60EF-3C3D-4AF2-A471-6D3E708722DF}"/>
              </a:ext>
            </a:extLst>
          </p:cNvPr>
          <p:cNvCxnSpPr>
            <a:cxnSpLocks/>
          </p:cNvCxnSpPr>
          <p:nvPr/>
        </p:nvCxnSpPr>
        <p:spPr>
          <a:xfrm>
            <a:off x="7908472" y="3714750"/>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FB4FC70-A52B-48B6-A0EC-8BA3EAD5D6C0}"/>
              </a:ext>
            </a:extLst>
          </p:cNvPr>
          <p:cNvCxnSpPr>
            <a:cxnSpLocks/>
          </p:cNvCxnSpPr>
          <p:nvPr/>
        </p:nvCxnSpPr>
        <p:spPr>
          <a:xfrm>
            <a:off x="7908472" y="4106636"/>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E339B0-DA02-435B-BC8C-8A717B5C71DF}"/>
              </a:ext>
            </a:extLst>
          </p:cNvPr>
          <p:cNvCxnSpPr>
            <a:cxnSpLocks/>
          </p:cNvCxnSpPr>
          <p:nvPr/>
        </p:nvCxnSpPr>
        <p:spPr>
          <a:xfrm>
            <a:off x="7957458" y="4960937"/>
            <a:ext cx="0" cy="8030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C6B5535-07C2-4C69-8B66-4B76AFD1177C}"/>
              </a:ext>
            </a:extLst>
          </p:cNvPr>
          <p:cNvCxnSpPr>
            <a:cxnSpLocks/>
          </p:cNvCxnSpPr>
          <p:nvPr/>
        </p:nvCxnSpPr>
        <p:spPr>
          <a:xfrm>
            <a:off x="9116787" y="4960937"/>
            <a:ext cx="16328" cy="7295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B09387F-B9FD-4F2A-B4B2-8C4A2692BA76}"/>
              </a:ext>
            </a:extLst>
          </p:cNvPr>
          <p:cNvCxnSpPr>
            <a:cxnSpLocks/>
          </p:cNvCxnSpPr>
          <p:nvPr/>
        </p:nvCxnSpPr>
        <p:spPr>
          <a:xfrm>
            <a:off x="7908472" y="4526983"/>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7E1E656-95B2-4AE8-B6EC-B72361D1BA0D}"/>
              </a:ext>
            </a:extLst>
          </p:cNvPr>
          <p:cNvCxnSpPr>
            <a:cxnSpLocks/>
          </p:cNvCxnSpPr>
          <p:nvPr/>
        </p:nvCxnSpPr>
        <p:spPr>
          <a:xfrm>
            <a:off x="9152165" y="4584134"/>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36B810-2A4E-48D1-B333-0559B6FD477B}"/>
              </a:ext>
            </a:extLst>
          </p:cNvPr>
          <p:cNvCxnSpPr>
            <a:cxnSpLocks/>
          </p:cNvCxnSpPr>
          <p:nvPr/>
        </p:nvCxnSpPr>
        <p:spPr>
          <a:xfrm>
            <a:off x="9133115" y="4166507"/>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E7350AF-AA13-4D37-9F23-ADDEE8A1448E}"/>
              </a:ext>
            </a:extLst>
          </p:cNvPr>
          <p:cNvCxnSpPr>
            <a:cxnSpLocks/>
          </p:cNvCxnSpPr>
          <p:nvPr/>
        </p:nvCxnSpPr>
        <p:spPr>
          <a:xfrm>
            <a:off x="9133115" y="3709307"/>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C83165-52BC-4DBD-B7F1-94B10C38AA6F}"/>
              </a:ext>
            </a:extLst>
          </p:cNvPr>
          <p:cNvSpPr txBox="1"/>
          <p:nvPr/>
        </p:nvSpPr>
        <p:spPr>
          <a:xfrm>
            <a:off x="2860385" y="4192248"/>
            <a:ext cx="2922489" cy="369332"/>
          </a:xfrm>
          <a:prstGeom prst="rect">
            <a:avLst/>
          </a:prstGeom>
          <a:noFill/>
        </p:spPr>
        <p:txBody>
          <a:bodyPr wrap="square" rtlCol="0">
            <a:spAutoFit/>
          </a:bodyPr>
          <a:lstStyle/>
          <a:p>
            <a:r>
              <a:rPr lang="en-US" dirty="0"/>
              <a:t>Calculate this parameter</a:t>
            </a:r>
          </a:p>
        </p:txBody>
      </p:sp>
      <p:sp>
        <p:nvSpPr>
          <p:cNvPr id="6" name="TextBox 5">
            <a:extLst>
              <a:ext uri="{FF2B5EF4-FFF2-40B4-BE49-F238E27FC236}">
                <a16:creationId xmlns:a16="http://schemas.microsoft.com/office/drawing/2014/main" id="{195FE837-E3E2-48D5-8580-90F4D269860A}"/>
              </a:ext>
            </a:extLst>
          </p:cNvPr>
          <p:cNvSpPr txBox="1"/>
          <p:nvPr/>
        </p:nvSpPr>
        <p:spPr>
          <a:xfrm>
            <a:off x="2915745" y="4906796"/>
            <a:ext cx="2922489" cy="369332"/>
          </a:xfrm>
          <a:prstGeom prst="rect">
            <a:avLst/>
          </a:prstGeom>
          <a:noFill/>
        </p:spPr>
        <p:txBody>
          <a:bodyPr wrap="square" rtlCol="0">
            <a:spAutoFit/>
          </a:bodyPr>
          <a:lstStyle/>
          <a:p>
            <a:r>
              <a:rPr lang="en-US" dirty="0"/>
              <a:t>Before you calculate this one</a:t>
            </a:r>
          </a:p>
        </p:txBody>
      </p:sp>
      <p:cxnSp>
        <p:nvCxnSpPr>
          <p:cNvPr id="8" name="Straight Arrow Connector 7">
            <a:extLst>
              <a:ext uri="{FF2B5EF4-FFF2-40B4-BE49-F238E27FC236}">
                <a16:creationId xmlns:a16="http://schemas.microsoft.com/office/drawing/2014/main" id="{F920A4B3-C165-4BA0-9F67-38A4478310A4}"/>
              </a:ext>
            </a:extLst>
          </p:cNvPr>
          <p:cNvCxnSpPr/>
          <p:nvPr/>
        </p:nvCxnSpPr>
        <p:spPr>
          <a:xfrm flipV="1">
            <a:off x="5410200" y="4321628"/>
            <a:ext cx="1125071" cy="6656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93FC476-8E88-4797-AD3E-D2ADDA96F0DF}"/>
              </a:ext>
            </a:extLst>
          </p:cNvPr>
          <p:cNvCxnSpPr>
            <a:cxnSpLocks/>
          </p:cNvCxnSpPr>
          <p:nvPr/>
        </p:nvCxnSpPr>
        <p:spPr>
          <a:xfrm flipV="1">
            <a:off x="5754493" y="5052218"/>
            <a:ext cx="874907" cy="7252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0806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3B24-0908-460F-B761-12A1E72D17B8}"/>
              </a:ext>
            </a:extLst>
          </p:cNvPr>
          <p:cNvSpPr>
            <a:spLocks noGrp="1"/>
          </p:cNvSpPr>
          <p:nvPr>
            <p:ph type="title"/>
          </p:nvPr>
        </p:nvSpPr>
        <p:spPr/>
        <p:txBody>
          <a:bodyPr/>
          <a:lstStyle/>
          <a:p>
            <a:r>
              <a:rPr lang="en-US" dirty="0"/>
              <a:t>Recurrent Neural Networks</a:t>
            </a:r>
          </a:p>
        </p:txBody>
      </p:sp>
      <p:sp>
        <p:nvSpPr>
          <p:cNvPr id="3" name="Content Placeholder 2">
            <a:extLst>
              <a:ext uri="{FF2B5EF4-FFF2-40B4-BE49-F238E27FC236}">
                <a16:creationId xmlns:a16="http://schemas.microsoft.com/office/drawing/2014/main" id="{0A42CC1E-D437-4DD5-BEA4-A29F69F0006D}"/>
              </a:ext>
            </a:extLst>
          </p:cNvPr>
          <p:cNvSpPr>
            <a:spLocks noGrp="1"/>
          </p:cNvSpPr>
          <p:nvPr>
            <p:ph idx="1"/>
          </p:nvPr>
        </p:nvSpPr>
        <p:spPr>
          <a:xfrm>
            <a:off x="838200" y="1534886"/>
            <a:ext cx="10515600" cy="4351338"/>
          </a:xfrm>
        </p:spPr>
        <p:txBody>
          <a:bodyPr/>
          <a:lstStyle/>
          <a:p>
            <a:r>
              <a:rPr lang="en-US" dirty="0"/>
              <a:t>This means that the value of the parameters can change based on the order in which you calculate them</a:t>
            </a:r>
          </a:p>
          <a:p>
            <a:r>
              <a:rPr lang="en-US" dirty="0"/>
              <a:t>To cover our bases, we could calculate both a set of parameters starting at x[0] going x[N-1] and a set of parameters going from x[N-1] to x[0]</a:t>
            </a:r>
          </a:p>
        </p:txBody>
      </p:sp>
      <p:pic>
        <p:nvPicPr>
          <p:cNvPr id="4" name="Picture 3">
            <a:extLst>
              <a:ext uri="{FF2B5EF4-FFF2-40B4-BE49-F238E27FC236}">
                <a16:creationId xmlns:a16="http://schemas.microsoft.com/office/drawing/2014/main" id="{EDB1249F-1843-4FA7-9D9A-CCF0B645CCF2}"/>
              </a:ext>
            </a:extLst>
          </p:cNvPr>
          <p:cNvPicPr>
            <a:picLocks noChangeAspect="1"/>
          </p:cNvPicPr>
          <p:nvPr/>
        </p:nvPicPr>
        <p:blipFill>
          <a:blip r:embed="rId2"/>
          <a:stretch>
            <a:fillRect/>
          </a:stretch>
        </p:blipFill>
        <p:spPr>
          <a:xfrm>
            <a:off x="5976258" y="3429000"/>
            <a:ext cx="5239518" cy="3063875"/>
          </a:xfrm>
          <a:prstGeom prst="rect">
            <a:avLst/>
          </a:prstGeom>
        </p:spPr>
      </p:pic>
      <p:cxnSp>
        <p:nvCxnSpPr>
          <p:cNvPr id="24" name="Straight Arrow Connector 23">
            <a:extLst>
              <a:ext uri="{FF2B5EF4-FFF2-40B4-BE49-F238E27FC236}">
                <a16:creationId xmlns:a16="http://schemas.microsoft.com/office/drawing/2014/main" id="{014B60EF-3C3D-4AF2-A471-6D3E708722DF}"/>
              </a:ext>
            </a:extLst>
          </p:cNvPr>
          <p:cNvCxnSpPr>
            <a:cxnSpLocks/>
          </p:cNvCxnSpPr>
          <p:nvPr/>
        </p:nvCxnSpPr>
        <p:spPr>
          <a:xfrm>
            <a:off x="7859166" y="3720159"/>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68E1B01-F8B0-43D0-A5C2-A2DFC944252D}"/>
              </a:ext>
            </a:extLst>
          </p:cNvPr>
          <p:cNvCxnSpPr>
            <a:cxnSpLocks/>
          </p:cNvCxnSpPr>
          <p:nvPr/>
        </p:nvCxnSpPr>
        <p:spPr>
          <a:xfrm flipV="1">
            <a:off x="8051906" y="3720159"/>
            <a:ext cx="0" cy="29939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B911704-948B-4290-8F1F-BD98133CD436}"/>
              </a:ext>
            </a:extLst>
          </p:cNvPr>
          <p:cNvCxnSpPr>
            <a:cxnSpLocks/>
          </p:cNvCxnSpPr>
          <p:nvPr/>
        </p:nvCxnSpPr>
        <p:spPr>
          <a:xfrm>
            <a:off x="7827789" y="4128053"/>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956AA8-E232-425D-A24D-E3777CA92E0B}"/>
              </a:ext>
            </a:extLst>
          </p:cNvPr>
          <p:cNvCxnSpPr>
            <a:cxnSpLocks/>
          </p:cNvCxnSpPr>
          <p:nvPr/>
        </p:nvCxnSpPr>
        <p:spPr>
          <a:xfrm flipV="1">
            <a:off x="8020529" y="4128053"/>
            <a:ext cx="0" cy="29939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627C8AC-EAE7-42DA-8745-11F72EE2149F}"/>
              </a:ext>
            </a:extLst>
          </p:cNvPr>
          <p:cNvCxnSpPr>
            <a:cxnSpLocks/>
          </p:cNvCxnSpPr>
          <p:nvPr/>
        </p:nvCxnSpPr>
        <p:spPr>
          <a:xfrm>
            <a:off x="7827789" y="4500088"/>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C9E53AD-7755-4E0E-8162-AD9CFEA3CB1E}"/>
              </a:ext>
            </a:extLst>
          </p:cNvPr>
          <p:cNvCxnSpPr>
            <a:cxnSpLocks/>
          </p:cNvCxnSpPr>
          <p:nvPr/>
        </p:nvCxnSpPr>
        <p:spPr>
          <a:xfrm flipV="1">
            <a:off x="8020529" y="4500088"/>
            <a:ext cx="0" cy="29939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FA192C-FD32-49EC-8325-31C9F192476F}"/>
              </a:ext>
            </a:extLst>
          </p:cNvPr>
          <p:cNvCxnSpPr>
            <a:cxnSpLocks/>
          </p:cNvCxnSpPr>
          <p:nvPr/>
        </p:nvCxnSpPr>
        <p:spPr>
          <a:xfrm>
            <a:off x="9060437" y="3731011"/>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C2F7B3C-2241-41DC-B524-3942529FF5FB}"/>
              </a:ext>
            </a:extLst>
          </p:cNvPr>
          <p:cNvCxnSpPr>
            <a:cxnSpLocks/>
          </p:cNvCxnSpPr>
          <p:nvPr/>
        </p:nvCxnSpPr>
        <p:spPr>
          <a:xfrm flipV="1">
            <a:off x="9253177" y="3731011"/>
            <a:ext cx="0" cy="29939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117E06-1927-4299-BE36-4FE513BE13C8}"/>
              </a:ext>
            </a:extLst>
          </p:cNvPr>
          <p:cNvCxnSpPr>
            <a:cxnSpLocks/>
          </p:cNvCxnSpPr>
          <p:nvPr/>
        </p:nvCxnSpPr>
        <p:spPr>
          <a:xfrm>
            <a:off x="9029060" y="4128053"/>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F35ED3-D8CC-4056-A8C5-E9C41B2E5A9E}"/>
              </a:ext>
            </a:extLst>
          </p:cNvPr>
          <p:cNvCxnSpPr>
            <a:cxnSpLocks/>
          </p:cNvCxnSpPr>
          <p:nvPr/>
        </p:nvCxnSpPr>
        <p:spPr>
          <a:xfrm flipV="1">
            <a:off x="9221800" y="4128053"/>
            <a:ext cx="0" cy="29939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AEEF77C-D1A2-45F6-901C-03A4C40BF85D}"/>
              </a:ext>
            </a:extLst>
          </p:cNvPr>
          <p:cNvCxnSpPr>
            <a:cxnSpLocks/>
          </p:cNvCxnSpPr>
          <p:nvPr/>
        </p:nvCxnSpPr>
        <p:spPr>
          <a:xfrm>
            <a:off x="9026178" y="4465603"/>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05C3077-F660-421D-9551-7BC80E1BDD99}"/>
              </a:ext>
            </a:extLst>
          </p:cNvPr>
          <p:cNvCxnSpPr>
            <a:cxnSpLocks/>
          </p:cNvCxnSpPr>
          <p:nvPr/>
        </p:nvCxnSpPr>
        <p:spPr>
          <a:xfrm flipV="1">
            <a:off x="9218918" y="4465603"/>
            <a:ext cx="0" cy="29939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C894015-D3F4-43B2-9B14-B3D6A75CC911}"/>
              </a:ext>
            </a:extLst>
          </p:cNvPr>
          <p:cNvCxnSpPr>
            <a:cxnSpLocks/>
          </p:cNvCxnSpPr>
          <p:nvPr/>
        </p:nvCxnSpPr>
        <p:spPr>
          <a:xfrm>
            <a:off x="6639966" y="4166212"/>
            <a:ext cx="0" cy="310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736D9BB-E31C-405C-B366-0FDD3B043E92}"/>
              </a:ext>
            </a:extLst>
          </p:cNvPr>
          <p:cNvCxnSpPr>
            <a:cxnSpLocks/>
          </p:cNvCxnSpPr>
          <p:nvPr/>
        </p:nvCxnSpPr>
        <p:spPr>
          <a:xfrm flipV="1">
            <a:off x="6832706" y="4166212"/>
            <a:ext cx="0" cy="29939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A2FC05C-C086-46E7-B7D9-C69A55022280}"/>
              </a:ext>
            </a:extLst>
          </p:cNvPr>
          <p:cNvCxnSpPr>
            <a:cxnSpLocks/>
          </p:cNvCxnSpPr>
          <p:nvPr/>
        </p:nvCxnSpPr>
        <p:spPr>
          <a:xfrm>
            <a:off x="6639966" y="4701887"/>
            <a:ext cx="0" cy="7486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3D3E543-3D3A-4839-937B-CB1742A669F1}"/>
              </a:ext>
            </a:extLst>
          </p:cNvPr>
          <p:cNvCxnSpPr>
            <a:cxnSpLocks/>
          </p:cNvCxnSpPr>
          <p:nvPr/>
        </p:nvCxnSpPr>
        <p:spPr>
          <a:xfrm flipV="1">
            <a:off x="6812378" y="4649783"/>
            <a:ext cx="0" cy="7252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C62336A-0269-4830-84BB-A77917181AF6}"/>
              </a:ext>
            </a:extLst>
          </p:cNvPr>
          <p:cNvCxnSpPr>
            <a:cxnSpLocks/>
          </p:cNvCxnSpPr>
          <p:nvPr/>
        </p:nvCxnSpPr>
        <p:spPr>
          <a:xfrm>
            <a:off x="7848117" y="5013041"/>
            <a:ext cx="0" cy="7486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99A0346-3866-4B1C-B276-6FED68C8E5C9}"/>
              </a:ext>
            </a:extLst>
          </p:cNvPr>
          <p:cNvCxnSpPr>
            <a:cxnSpLocks/>
          </p:cNvCxnSpPr>
          <p:nvPr/>
        </p:nvCxnSpPr>
        <p:spPr>
          <a:xfrm flipV="1">
            <a:off x="8020529" y="4960937"/>
            <a:ext cx="0" cy="7252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99C17A4-6B02-4F36-94B5-63B19502CA9A}"/>
              </a:ext>
            </a:extLst>
          </p:cNvPr>
          <p:cNvCxnSpPr>
            <a:cxnSpLocks/>
          </p:cNvCxnSpPr>
          <p:nvPr/>
        </p:nvCxnSpPr>
        <p:spPr>
          <a:xfrm>
            <a:off x="9060437" y="4992820"/>
            <a:ext cx="0" cy="7486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45F5869-58D1-48C3-AF72-D4FA453212F3}"/>
              </a:ext>
            </a:extLst>
          </p:cNvPr>
          <p:cNvCxnSpPr>
            <a:cxnSpLocks/>
          </p:cNvCxnSpPr>
          <p:nvPr/>
        </p:nvCxnSpPr>
        <p:spPr>
          <a:xfrm flipV="1">
            <a:off x="9232849" y="4940716"/>
            <a:ext cx="0" cy="7252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91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5343-8249-4878-A19F-B1E08E61E5A4}"/>
              </a:ext>
            </a:extLst>
          </p:cNvPr>
          <p:cNvSpPr>
            <a:spLocks noGrp="1"/>
          </p:cNvSpPr>
          <p:nvPr>
            <p:ph type="title"/>
          </p:nvPr>
        </p:nvSpPr>
        <p:spPr/>
        <p:txBody>
          <a:bodyPr/>
          <a:lstStyle/>
          <a:p>
            <a:r>
              <a:rPr lang="en-US" dirty="0"/>
              <a:t>Purpose of Machine Learning</a:t>
            </a:r>
          </a:p>
        </p:txBody>
      </p:sp>
      <p:sp>
        <p:nvSpPr>
          <p:cNvPr id="3" name="Content Placeholder 2">
            <a:extLst>
              <a:ext uri="{FF2B5EF4-FFF2-40B4-BE49-F238E27FC236}">
                <a16:creationId xmlns:a16="http://schemas.microsoft.com/office/drawing/2014/main" id="{5E68B627-CD60-401E-B01F-B432F9D38101}"/>
              </a:ext>
            </a:extLst>
          </p:cNvPr>
          <p:cNvSpPr>
            <a:spLocks noGrp="1"/>
          </p:cNvSpPr>
          <p:nvPr>
            <p:ph idx="1"/>
          </p:nvPr>
        </p:nvSpPr>
        <p:spPr/>
        <p:txBody>
          <a:bodyPr>
            <a:normAutofit/>
          </a:bodyPr>
          <a:lstStyle/>
          <a:p>
            <a:r>
              <a:rPr lang="en-US" dirty="0"/>
              <a:t>We can do this by having the computer:</a:t>
            </a:r>
          </a:p>
          <a:p>
            <a:pPr lvl="1"/>
            <a:r>
              <a:rPr lang="en-US" dirty="0"/>
              <a:t>Match the new input to the closest examples of prior inputs (ex. speech recognition)</a:t>
            </a:r>
          </a:p>
          <a:p>
            <a:pPr lvl="1"/>
            <a:r>
              <a:rPr lang="en-US" dirty="0"/>
              <a:t>Find trends in past examples and extrapolate them to the new example (ex. Recommender systems)</a:t>
            </a:r>
          </a:p>
          <a:p>
            <a:pPr lvl="1"/>
            <a:r>
              <a:rPr lang="en-US" dirty="0"/>
              <a:t>Identify recognizable patterns and relationships in the new input (ex. image recognition/computer vision)</a:t>
            </a:r>
          </a:p>
          <a:p>
            <a:pPr lvl="1"/>
            <a:r>
              <a:rPr lang="en-US" dirty="0"/>
              <a:t>Break the new input into components it’s seen before (ex. text analysis)</a:t>
            </a:r>
          </a:p>
          <a:p>
            <a:pPr lvl="1"/>
            <a:endParaRPr lang="en-US" dirty="0"/>
          </a:p>
          <a:p>
            <a:pPr lvl="1"/>
            <a:endParaRPr lang="en-US" dirty="0"/>
          </a:p>
        </p:txBody>
      </p:sp>
    </p:spTree>
    <p:extLst>
      <p:ext uri="{BB962C8B-B14F-4D97-AF65-F5344CB8AC3E}">
        <p14:creationId xmlns:p14="http://schemas.microsoft.com/office/powerpoint/2010/main" val="328726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3B24-0908-460F-B761-12A1E72D17B8}"/>
              </a:ext>
            </a:extLst>
          </p:cNvPr>
          <p:cNvSpPr>
            <a:spLocks noGrp="1"/>
          </p:cNvSpPr>
          <p:nvPr>
            <p:ph type="title"/>
          </p:nvPr>
        </p:nvSpPr>
        <p:spPr/>
        <p:txBody>
          <a:bodyPr/>
          <a:lstStyle/>
          <a:p>
            <a:r>
              <a:rPr lang="en-US" dirty="0"/>
              <a:t>Recurrent Neural Networks</a:t>
            </a:r>
          </a:p>
        </p:txBody>
      </p:sp>
      <p:sp>
        <p:nvSpPr>
          <p:cNvPr id="3" name="Content Placeholder 2">
            <a:extLst>
              <a:ext uri="{FF2B5EF4-FFF2-40B4-BE49-F238E27FC236}">
                <a16:creationId xmlns:a16="http://schemas.microsoft.com/office/drawing/2014/main" id="{0A42CC1E-D437-4DD5-BEA4-A29F69F0006D}"/>
              </a:ext>
            </a:extLst>
          </p:cNvPr>
          <p:cNvSpPr>
            <a:spLocks noGrp="1"/>
          </p:cNvSpPr>
          <p:nvPr>
            <p:ph idx="1"/>
          </p:nvPr>
        </p:nvSpPr>
        <p:spPr>
          <a:xfrm>
            <a:off x="838200" y="1534886"/>
            <a:ext cx="10515600" cy="4351338"/>
          </a:xfrm>
        </p:spPr>
        <p:txBody>
          <a:bodyPr/>
          <a:lstStyle/>
          <a:p>
            <a:r>
              <a:rPr lang="en-US" dirty="0"/>
              <a:t>This is called a bidirectional RNN</a:t>
            </a:r>
          </a:p>
        </p:txBody>
      </p:sp>
      <p:pic>
        <p:nvPicPr>
          <p:cNvPr id="3074" name="Picture 2" descr="Bidirectional RNNs - Deep Learning with TensorFlow">
            <a:extLst>
              <a:ext uri="{FF2B5EF4-FFF2-40B4-BE49-F238E27FC236}">
                <a16:creationId xmlns:a16="http://schemas.microsoft.com/office/drawing/2014/main" id="{B512644D-81BC-409A-BF35-77D30829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016578"/>
            <a:ext cx="62484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859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8D52-6390-40C8-AB15-B37FC3C3FDCC}"/>
              </a:ext>
            </a:extLst>
          </p:cNvPr>
          <p:cNvSpPr>
            <a:spLocks noGrp="1"/>
          </p:cNvSpPr>
          <p:nvPr>
            <p:ph type="title"/>
          </p:nvPr>
        </p:nvSpPr>
        <p:spPr/>
        <p:txBody>
          <a:bodyPr/>
          <a:lstStyle/>
          <a:p>
            <a:r>
              <a:rPr lang="en-US" dirty="0"/>
              <a:t>Convolutional Neural Network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C1E68D-8D69-4B92-B45E-CEAE4BBB663B}"/>
                  </a:ext>
                </a:extLst>
              </p:cNvPr>
              <p:cNvSpPr>
                <a:spLocks noGrp="1"/>
              </p:cNvSpPr>
              <p:nvPr>
                <p:ph idx="1"/>
              </p:nvPr>
            </p:nvSpPr>
            <p:spPr>
              <a:xfrm>
                <a:off x="838200" y="1825625"/>
                <a:ext cx="10515600" cy="4351338"/>
              </a:xfrm>
            </p:spPr>
            <p:txBody>
              <a:bodyPr>
                <a:normAutofit/>
              </a:bodyPr>
              <a:lstStyle/>
              <a:p>
                <a:r>
                  <a:rPr lang="en-US" dirty="0"/>
                  <a:t>In the fully connected network we previously discussed</a:t>
                </a:r>
              </a:p>
              <a:p>
                <a:r>
                  <a:rPr lang="en-US" dirty="0"/>
                  <a:t>The choice of decision function for a single layer of that network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 where a() is a nonlinear activation function</a:t>
                </a:r>
              </a:p>
              <a:p>
                <a:r>
                  <a:rPr lang="en-US" dirty="0"/>
                  <a:t>We can make other choices of functions for the layer, like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a:p>
                <a:pPr marL="0" indent="0">
                  <a:buNone/>
                </a:pPr>
                <a:r>
                  <a:rPr lang="en-US" dirty="0"/>
                  <a:t>Where * denotes convolution and a() is a non LTI activation function</a:t>
                </a:r>
              </a:p>
              <a:p>
                <a:pPr marL="0" indent="0">
                  <a:buNone/>
                </a:pPr>
                <a:r>
                  <a:rPr lang="en-US" dirty="0"/>
                  <a:t>(it actually doesn’t matter if you use correlation or convolution here.  It will just reverse the order of the weights in w)</a:t>
                </a:r>
              </a:p>
            </p:txBody>
          </p:sp>
        </mc:Choice>
        <mc:Fallback>
          <p:sp>
            <p:nvSpPr>
              <p:cNvPr id="3" name="Content Placeholder 2">
                <a:extLst>
                  <a:ext uri="{FF2B5EF4-FFF2-40B4-BE49-F238E27FC236}">
                    <a16:creationId xmlns:a16="http://schemas.microsoft.com/office/drawing/2014/main" id="{62C1E68D-8D69-4B92-B45E-CEAE4BBB663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r="-1043"/>
                </a:stretch>
              </a:blipFill>
            </p:spPr>
            <p:txBody>
              <a:bodyPr/>
              <a:lstStyle/>
              <a:p>
                <a:r>
                  <a:rPr lang="en-US">
                    <a:noFill/>
                  </a:rPr>
                  <a:t> </a:t>
                </a:r>
              </a:p>
            </p:txBody>
          </p:sp>
        </mc:Fallback>
      </mc:AlternateContent>
    </p:spTree>
    <p:extLst>
      <p:ext uri="{BB962C8B-B14F-4D97-AF65-F5344CB8AC3E}">
        <p14:creationId xmlns:p14="http://schemas.microsoft.com/office/powerpoint/2010/main" val="1377028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8D52-6390-40C8-AB15-B37FC3C3FDCC}"/>
              </a:ext>
            </a:extLst>
          </p:cNvPr>
          <p:cNvSpPr>
            <a:spLocks noGrp="1"/>
          </p:cNvSpPr>
          <p:nvPr>
            <p:ph type="title"/>
          </p:nvPr>
        </p:nvSpPr>
        <p:spPr/>
        <p:txBody>
          <a:bodyPr/>
          <a:lstStyle/>
          <a:p>
            <a:r>
              <a:rPr lang="en-US" dirty="0"/>
              <a:t>Convolutional Neural Network</a:t>
            </a:r>
          </a:p>
        </p:txBody>
      </p:sp>
      <p:sp>
        <p:nvSpPr>
          <p:cNvPr id="3" name="Content Placeholder 2">
            <a:extLst>
              <a:ext uri="{FF2B5EF4-FFF2-40B4-BE49-F238E27FC236}">
                <a16:creationId xmlns:a16="http://schemas.microsoft.com/office/drawing/2014/main" id="{62C1E68D-8D69-4B92-B45E-CEAE4BBB663B}"/>
              </a:ext>
            </a:extLst>
          </p:cNvPr>
          <p:cNvSpPr>
            <a:spLocks noGrp="1"/>
          </p:cNvSpPr>
          <p:nvPr>
            <p:ph idx="1"/>
          </p:nvPr>
        </p:nvSpPr>
        <p:spPr>
          <a:xfrm>
            <a:off x="838200" y="1825625"/>
            <a:ext cx="10515600" cy="4351338"/>
          </a:xfrm>
        </p:spPr>
        <p:txBody>
          <a:bodyPr>
            <a:normAutofit/>
          </a:bodyPr>
          <a:lstStyle/>
          <a:p>
            <a:r>
              <a:rPr lang="en-US" dirty="0"/>
              <a:t>Although we’ve only done 1D convolution, we can do 2D or higher convolution also.  </a:t>
            </a:r>
          </a:p>
          <a:p>
            <a:r>
              <a:rPr lang="en-US" dirty="0"/>
              <a:t>For the nonlinear activation function, we typically choose </a:t>
            </a:r>
            <a:r>
              <a:rPr lang="en-US" dirty="0" err="1"/>
              <a:t>upsampling</a:t>
            </a:r>
            <a:r>
              <a:rPr lang="en-US" dirty="0"/>
              <a:t> or </a:t>
            </a:r>
            <a:r>
              <a:rPr lang="en-US" dirty="0" err="1"/>
              <a:t>downsampling</a:t>
            </a:r>
            <a:r>
              <a:rPr lang="en-US" dirty="0"/>
              <a:t> as our non LTI activation function</a:t>
            </a:r>
          </a:p>
          <a:p>
            <a:endParaRPr lang="en-US" dirty="0"/>
          </a:p>
        </p:txBody>
      </p:sp>
      <p:pic>
        <p:nvPicPr>
          <p:cNvPr id="5" name="Picture 4">
            <a:extLst>
              <a:ext uri="{FF2B5EF4-FFF2-40B4-BE49-F238E27FC236}">
                <a16:creationId xmlns:a16="http://schemas.microsoft.com/office/drawing/2014/main" id="{2DF3D7F0-B866-4B5F-A886-61951EB9E0CC}"/>
              </a:ext>
            </a:extLst>
          </p:cNvPr>
          <p:cNvPicPr>
            <a:picLocks noChangeAspect="1"/>
          </p:cNvPicPr>
          <p:nvPr/>
        </p:nvPicPr>
        <p:blipFill>
          <a:blip r:embed="rId2"/>
          <a:stretch>
            <a:fillRect/>
          </a:stretch>
        </p:blipFill>
        <p:spPr>
          <a:xfrm>
            <a:off x="2086897" y="3667250"/>
            <a:ext cx="7177548" cy="2644650"/>
          </a:xfrm>
          <a:prstGeom prst="rect">
            <a:avLst/>
          </a:prstGeom>
        </p:spPr>
      </p:pic>
    </p:spTree>
    <p:extLst>
      <p:ext uri="{BB962C8B-B14F-4D97-AF65-F5344CB8AC3E}">
        <p14:creationId xmlns:p14="http://schemas.microsoft.com/office/powerpoint/2010/main" val="2886410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8D52-6390-40C8-AB15-B37FC3C3FDCC}"/>
              </a:ext>
            </a:extLst>
          </p:cNvPr>
          <p:cNvSpPr>
            <a:spLocks noGrp="1"/>
          </p:cNvSpPr>
          <p:nvPr>
            <p:ph type="title"/>
          </p:nvPr>
        </p:nvSpPr>
        <p:spPr/>
        <p:txBody>
          <a:bodyPr/>
          <a:lstStyle/>
          <a:p>
            <a:r>
              <a:rPr lang="en-US" dirty="0"/>
              <a:t>Convolutional Neural Network</a:t>
            </a:r>
          </a:p>
        </p:txBody>
      </p:sp>
      <p:sp>
        <p:nvSpPr>
          <p:cNvPr id="3" name="Content Placeholder 2">
            <a:extLst>
              <a:ext uri="{FF2B5EF4-FFF2-40B4-BE49-F238E27FC236}">
                <a16:creationId xmlns:a16="http://schemas.microsoft.com/office/drawing/2014/main" id="{62C1E68D-8D69-4B92-B45E-CEAE4BBB663B}"/>
              </a:ext>
            </a:extLst>
          </p:cNvPr>
          <p:cNvSpPr>
            <a:spLocks noGrp="1"/>
          </p:cNvSpPr>
          <p:nvPr>
            <p:ph idx="1"/>
          </p:nvPr>
        </p:nvSpPr>
        <p:spPr>
          <a:xfrm>
            <a:off x="838200" y="1825625"/>
            <a:ext cx="10515600" cy="4351338"/>
          </a:xfrm>
        </p:spPr>
        <p:txBody>
          <a:bodyPr>
            <a:normAutofit/>
          </a:bodyPr>
          <a:lstStyle/>
          <a:p>
            <a:r>
              <a:rPr lang="en-US" dirty="0"/>
              <a:t>For classification, we typically alternate between convolving and down sampling (pooling) until we get an output that can easily be feed into a fully connected neural network.</a:t>
            </a:r>
          </a:p>
          <a:p>
            <a:r>
              <a:rPr lang="en-US" dirty="0"/>
              <a:t>This output contains information about the spatial relationship of the inputs</a:t>
            </a:r>
          </a:p>
          <a:p>
            <a:endParaRPr lang="en-US" dirty="0"/>
          </a:p>
        </p:txBody>
      </p:sp>
      <p:pic>
        <p:nvPicPr>
          <p:cNvPr id="5" name="Picture 4">
            <a:extLst>
              <a:ext uri="{FF2B5EF4-FFF2-40B4-BE49-F238E27FC236}">
                <a16:creationId xmlns:a16="http://schemas.microsoft.com/office/drawing/2014/main" id="{2DF3D7F0-B866-4B5F-A886-61951EB9E0CC}"/>
              </a:ext>
            </a:extLst>
          </p:cNvPr>
          <p:cNvPicPr>
            <a:picLocks noChangeAspect="1"/>
          </p:cNvPicPr>
          <p:nvPr/>
        </p:nvPicPr>
        <p:blipFill>
          <a:blip r:embed="rId2"/>
          <a:stretch>
            <a:fillRect/>
          </a:stretch>
        </p:blipFill>
        <p:spPr>
          <a:xfrm>
            <a:off x="2507226" y="3718869"/>
            <a:ext cx="7177548" cy="2644650"/>
          </a:xfrm>
          <a:prstGeom prst="rect">
            <a:avLst/>
          </a:prstGeom>
        </p:spPr>
      </p:pic>
    </p:spTree>
    <p:extLst>
      <p:ext uri="{BB962C8B-B14F-4D97-AF65-F5344CB8AC3E}">
        <p14:creationId xmlns:p14="http://schemas.microsoft.com/office/powerpoint/2010/main" val="370490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5343-8249-4878-A19F-B1E08E61E5A4}"/>
              </a:ext>
            </a:extLst>
          </p:cNvPr>
          <p:cNvSpPr>
            <a:spLocks noGrp="1"/>
          </p:cNvSpPr>
          <p:nvPr>
            <p:ph type="title"/>
          </p:nvPr>
        </p:nvSpPr>
        <p:spPr/>
        <p:txBody>
          <a:bodyPr/>
          <a:lstStyle/>
          <a:p>
            <a:r>
              <a:rPr lang="en-US" dirty="0"/>
              <a:t>Purpose of Machine Learning</a:t>
            </a:r>
          </a:p>
        </p:txBody>
      </p:sp>
      <p:sp>
        <p:nvSpPr>
          <p:cNvPr id="3" name="Content Placeholder 2">
            <a:extLst>
              <a:ext uri="{FF2B5EF4-FFF2-40B4-BE49-F238E27FC236}">
                <a16:creationId xmlns:a16="http://schemas.microsoft.com/office/drawing/2014/main" id="{5E68B627-CD60-401E-B01F-B432F9D38101}"/>
              </a:ext>
            </a:extLst>
          </p:cNvPr>
          <p:cNvSpPr>
            <a:spLocks noGrp="1"/>
          </p:cNvSpPr>
          <p:nvPr>
            <p:ph idx="1"/>
          </p:nvPr>
        </p:nvSpPr>
        <p:spPr/>
        <p:txBody>
          <a:bodyPr>
            <a:normAutofit fontScale="92500" lnSpcReduction="10000"/>
          </a:bodyPr>
          <a:lstStyle/>
          <a:p>
            <a:r>
              <a:rPr lang="en-US" dirty="0"/>
              <a:t>Have the computer complete a task that involves making decisions given information</a:t>
            </a:r>
          </a:p>
          <a:p>
            <a:endParaRPr lang="en-US" dirty="0"/>
          </a:p>
          <a:p>
            <a:r>
              <a:rPr lang="en-US" dirty="0"/>
              <a:t>Tasks Like:</a:t>
            </a:r>
          </a:p>
          <a:p>
            <a:r>
              <a:rPr lang="en-US" dirty="0"/>
              <a:t>Classification: Map an input to a class</a:t>
            </a:r>
          </a:p>
          <a:p>
            <a:r>
              <a:rPr lang="en-US" dirty="0"/>
              <a:t>Regression: Find a trend in the data</a:t>
            </a:r>
          </a:p>
          <a:p>
            <a:r>
              <a:rPr lang="en-US" dirty="0"/>
              <a:t>Generation/Synthesis: Create a new samples given past examples, encode and decode data</a:t>
            </a:r>
          </a:p>
          <a:p>
            <a:r>
              <a:rPr lang="en-US" dirty="0"/>
              <a:t>Enhancement: Make the sample better, remove noise, fill in missing pieces, etc.</a:t>
            </a:r>
          </a:p>
        </p:txBody>
      </p:sp>
    </p:spTree>
    <p:extLst>
      <p:ext uri="{BB962C8B-B14F-4D97-AF65-F5344CB8AC3E}">
        <p14:creationId xmlns:p14="http://schemas.microsoft.com/office/powerpoint/2010/main" val="397905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Supervised Classification</a:t>
            </a:r>
          </a:p>
        </p:txBody>
      </p:sp>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4204063" cy="4351338"/>
          </a:xfrm>
        </p:spPr>
        <p:txBody>
          <a:bodyPr>
            <a:normAutofit lnSpcReduction="10000"/>
          </a:bodyPr>
          <a:lstStyle/>
          <a:p>
            <a:r>
              <a:rPr lang="en-US" dirty="0"/>
              <a:t>Give the machine a large number of samples X together with their corresponding labels y.</a:t>
            </a:r>
          </a:p>
          <a:p>
            <a:endParaRPr lang="en-US" dirty="0"/>
          </a:p>
          <a:p>
            <a:r>
              <a:rPr lang="en-US" dirty="0"/>
              <a:t>Have the machine learn to approximate some mapping function f(X)=y</a:t>
            </a:r>
          </a:p>
          <a:p>
            <a:endParaRPr lang="en-US" dirty="0"/>
          </a:p>
          <a:p>
            <a:r>
              <a:rPr lang="en-US" dirty="0"/>
              <a:t>Test f() on new data</a:t>
            </a:r>
          </a:p>
        </p:txBody>
      </p:sp>
      <p:pic>
        <p:nvPicPr>
          <p:cNvPr id="4" name="Picture 3">
            <a:extLst>
              <a:ext uri="{FF2B5EF4-FFF2-40B4-BE49-F238E27FC236}">
                <a16:creationId xmlns:a16="http://schemas.microsoft.com/office/drawing/2014/main" id="{36CCDB5B-C7CB-4C08-872C-F48BAB5E83F9}"/>
              </a:ext>
            </a:extLst>
          </p:cNvPr>
          <p:cNvPicPr>
            <a:picLocks noChangeAspect="1"/>
          </p:cNvPicPr>
          <p:nvPr/>
        </p:nvPicPr>
        <p:blipFill>
          <a:blip r:embed="rId2"/>
          <a:stretch>
            <a:fillRect/>
          </a:stretch>
        </p:blipFill>
        <p:spPr>
          <a:xfrm>
            <a:off x="5322979" y="1706192"/>
            <a:ext cx="6030821" cy="4590203"/>
          </a:xfrm>
          <a:prstGeom prst="rect">
            <a:avLst/>
          </a:prstGeom>
        </p:spPr>
      </p:pic>
    </p:spTree>
    <p:extLst>
      <p:ext uri="{BB962C8B-B14F-4D97-AF65-F5344CB8AC3E}">
        <p14:creationId xmlns:p14="http://schemas.microsoft.com/office/powerpoint/2010/main" val="81760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Supervised Classification</a:t>
            </a:r>
          </a:p>
        </p:txBody>
      </p:sp>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10515600" cy="4351338"/>
          </a:xfrm>
        </p:spPr>
        <p:txBody>
          <a:bodyPr>
            <a:normAutofit/>
          </a:bodyPr>
          <a:lstStyle/>
          <a:p>
            <a:r>
              <a:rPr lang="en-US" dirty="0"/>
              <a:t>For example, which of the following bets would you take?  You can take any of them any number of times (as long as you have money):</a:t>
            </a:r>
          </a:p>
          <a:p>
            <a:r>
              <a:rPr lang="en-US" dirty="0"/>
              <a:t>1. You win (30% chance) I give you $10, I win (70% chance) you give me $1</a:t>
            </a:r>
          </a:p>
          <a:p>
            <a:r>
              <a:rPr lang="en-US" dirty="0"/>
              <a:t>2. You win (50%), I give you $1, I win (50%), you give me 2$</a:t>
            </a:r>
          </a:p>
          <a:p>
            <a:r>
              <a:rPr lang="en-US" dirty="0"/>
              <a:t>3. You win (20%), $1,000,000, I win (80%), $100,000</a:t>
            </a:r>
          </a:p>
          <a:p>
            <a:r>
              <a:rPr lang="en-US" dirty="0"/>
              <a:t>4. You win (99%) , $10, I win (1%), $1,000,000,000</a:t>
            </a:r>
          </a:p>
        </p:txBody>
      </p:sp>
      <p:pic>
        <p:nvPicPr>
          <p:cNvPr id="6" name="Picture 2" descr="Deal or No Deal (@DealNoDealCNBC) | Twitter">
            <a:extLst>
              <a:ext uri="{FF2B5EF4-FFF2-40B4-BE49-F238E27FC236}">
                <a16:creationId xmlns:a16="http://schemas.microsoft.com/office/drawing/2014/main" id="{6744F77D-7F92-4FD8-B1A4-30D96C68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2638" y="4255948"/>
            <a:ext cx="2165911" cy="2165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12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Supervised Classification</a:t>
            </a:r>
          </a:p>
        </p:txBody>
      </p:sp>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7077086" y="634829"/>
            <a:ext cx="4705344" cy="5588341"/>
          </a:xfrm>
        </p:spPr>
        <p:txBody>
          <a:bodyPr>
            <a:normAutofit lnSpcReduction="10000"/>
          </a:bodyPr>
          <a:lstStyle/>
          <a:p>
            <a:r>
              <a:rPr lang="en-US" dirty="0"/>
              <a:t>Suppose you’d take bets 1 and 3 and reject bets 2 and 4.</a:t>
            </a:r>
          </a:p>
          <a:p>
            <a:r>
              <a:rPr lang="en-US" dirty="0"/>
              <a:t>We can plot the bets to visualize the criterion that helped us make our decision  </a:t>
            </a:r>
          </a:p>
          <a:p>
            <a:r>
              <a:rPr lang="en-US" dirty="0"/>
              <a:t>We can then tell the computer to automatically accept bets future bets that are more like bets 1 and 3 and reject ones like 2 and 4</a:t>
            </a:r>
          </a:p>
          <a:p>
            <a:r>
              <a:rPr lang="en-US" dirty="0"/>
              <a:t>This means drawing a curve between the bets that we would accept and those we would reject</a:t>
            </a:r>
          </a:p>
        </p:txBody>
      </p:sp>
      <p:cxnSp>
        <p:nvCxnSpPr>
          <p:cNvPr id="7" name="Straight Arrow Connector 6">
            <a:extLst>
              <a:ext uri="{FF2B5EF4-FFF2-40B4-BE49-F238E27FC236}">
                <a16:creationId xmlns:a16="http://schemas.microsoft.com/office/drawing/2014/main" id="{F750DF18-042D-4B34-A54B-F71D5B233A60}"/>
              </a:ext>
            </a:extLst>
          </p:cNvPr>
          <p:cNvCxnSpPr>
            <a:cxnSpLocks/>
          </p:cNvCxnSpPr>
          <p:nvPr/>
        </p:nvCxnSpPr>
        <p:spPr>
          <a:xfrm flipV="1">
            <a:off x="804183" y="2362680"/>
            <a:ext cx="0" cy="40712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61C1F0-1E23-4293-AF6B-7535C93C1210}"/>
              </a:ext>
            </a:extLst>
          </p:cNvPr>
          <p:cNvCxnSpPr>
            <a:cxnSpLocks/>
          </p:cNvCxnSpPr>
          <p:nvPr/>
        </p:nvCxnSpPr>
        <p:spPr>
          <a:xfrm>
            <a:off x="772886" y="6398079"/>
            <a:ext cx="610144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05907A-F905-4271-8236-6AE2DD488F60}"/>
              </a:ext>
            </a:extLst>
          </p:cNvPr>
          <p:cNvSpPr txBox="1"/>
          <p:nvPr/>
        </p:nvSpPr>
        <p:spPr>
          <a:xfrm>
            <a:off x="6939642" y="6176963"/>
            <a:ext cx="1959428" cy="369332"/>
          </a:xfrm>
          <a:prstGeom prst="rect">
            <a:avLst/>
          </a:prstGeom>
          <a:noFill/>
        </p:spPr>
        <p:txBody>
          <a:bodyPr wrap="square" rtlCol="0">
            <a:spAutoFit/>
          </a:bodyPr>
          <a:lstStyle/>
          <a:p>
            <a:r>
              <a:rPr lang="en-US" dirty="0"/>
              <a:t>%chance you win</a:t>
            </a:r>
          </a:p>
        </p:txBody>
      </p:sp>
      <p:sp>
        <p:nvSpPr>
          <p:cNvPr id="14" name="TextBox 13">
            <a:extLst>
              <a:ext uri="{FF2B5EF4-FFF2-40B4-BE49-F238E27FC236}">
                <a16:creationId xmlns:a16="http://schemas.microsoft.com/office/drawing/2014/main" id="{C851BA67-CE1C-42E1-AA67-224EAB51DA17}"/>
              </a:ext>
            </a:extLst>
          </p:cNvPr>
          <p:cNvSpPr txBox="1"/>
          <p:nvPr/>
        </p:nvSpPr>
        <p:spPr>
          <a:xfrm>
            <a:off x="209549" y="1786673"/>
            <a:ext cx="1959428" cy="369332"/>
          </a:xfrm>
          <a:prstGeom prst="rect">
            <a:avLst/>
          </a:prstGeom>
          <a:noFill/>
        </p:spPr>
        <p:txBody>
          <a:bodyPr wrap="square" rtlCol="0">
            <a:spAutoFit/>
          </a:bodyPr>
          <a:lstStyle/>
          <a:p>
            <a:r>
              <a:rPr lang="en-US" dirty="0"/>
              <a:t>$$$ you win</a:t>
            </a:r>
          </a:p>
        </p:txBody>
      </p:sp>
      <p:sp>
        <p:nvSpPr>
          <p:cNvPr id="15" name="Oval 14">
            <a:extLst>
              <a:ext uri="{FF2B5EF4-FFF2-40B4-BE49-F238E27FC236}">
                <a16:creationId xmlns:a16="http://schemas.microsoft.com/office/drawing/2014/main" id="{77FAEC68-A769-450D-84E8-7B747066BEE7}"/>
              </a:ext>
            </a:extLst>
          </p:cNvPr>
          <p:cNvSpPr/>
          <p:nvPr/>
        </p:nvSpPr>
        <p:spPr>
          <a:xfrm>
            <a:off x="2628900" y="5302374"/>
            <a:ext cx="465351" cy="48984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a:extLst>
              <a:ext uri="{FF2B5EF4-FFF2-40B4-BE49-F238E27FC236}">
                <a16:creationId xmlns:a16="http://schemas.microsoft.com/office/drawing/2014/main" id="{948E2F22-8AD1-4C54-8847-2DC9018AC5F0}"/>
              </a:ext>
            </a:extLst>
          </p:cNvPr>
          <p:cNvSpPr/>
          <p:nvPr/>
        </p:nvSpPr>
        <p:spPr>
          <a:xfrm>
            <a:off x="3590931" y="5850227"/>
            <a:ext cx="465351" cy="4898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Oval 17">
            <a:extLst>
              <a:ext uri="{FF2B5EF4-FFF2-40B4-BE49-F238E27FC236}">
                <a16:creationId xmlns:a16="http://schemas.microsoft.com/office/drawing/2014/main" id="{71242159-9207-46D3-AB1C-AB2C1122208A}"/>
              </a:ext>
            </a:extLst>
          </p:cNvPr>
          <p:cNvSpPr/>
          <p:nvPr/>
        </p:nvSpPr>
        <p:spPr>
          <a:xfrm>
            <a:off x="6203489" y="4941446"/>
            <a:ext cx="523882" cy="547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0" name="Oval 19">
            <a:extLst>
              <a:ext uri="{FF2B5EF4-FFF2-40B4-BE49-F238E27FC236}">
                <a16:creationId xmlns:a16="http://schemas.microsoft.com/office/drawing/2014/main" id="{942B3B21-91DC-43F2-A4B6-B8E123144545}"/>
              </a:ext>
            </a:extLst>
          </p:cNvPr>
          <p:cNvSpPr/>
          <p:nvPr/>
        </p:nvSpPr>
        <p:spPr>
          <a:xfrm>
            <a:off x="1401536" y="2694214"/>
            <a:ext cx="465351" cy="48984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a:extLst>
              <a:ext uri="{FF2B5EF4-FFF2-40B4-BE49-F238E27FC236}">
                <a16:creationId xmlns:a16="http://schemas.microsoft.com/office/drawing/2014/main" id="{A64E5AA5-42BE-4721-9DA7-45CC01C1B361}"/>
              </a:ext>
            </a:extLst>
          </p:cNvPr>
          <p:cNvCxnSpPr/>
          <p:nvPr/>
        </p:nvCxnSpPr>
        <p:spPr>
          <a:xfrm flipV="1">
            <a:off x="2861575" y="1786673"/>
            <a:ext cx="2330911" cy="50713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EFEFB22-B923-4793-9424-84C1A490B08C}"/>
              </a:ext>
            </a:extLst>
          </p:cNvPr>
          <p:cNvSpPr txBox="1"/>
          <p:nvPr/>
        </p:nvSpPr>
        <p:spPr>
          <a:xfrm>
            <a:off x="3709301" y="2117413"/>
            <a:ext cx="1034135" cy="646331"/>
          </a:xfrm>
          <a:prstGeom prst="rect">
            <a:avLst/>
          </a:prstGeom>
          <a:noFill/>
        </p:spPr>
        <p:txBody>
          <a:bodyPr wrap="square" rtlCol="0">
            <a:spAutoFit/>
          </a:bodyPr>
          <a:lstStyle/>
          <a:p>
            <a:r>
              <a:rPr lang="en-US" dirty="0"/>
              <a:t>Take the deal</a:t>
            </a:r>
          </a:p>
        </p:txBody>
      </p:sp>
      <p:sp>
        <p:nvSpPr>
          <p:cNvPr id="25" name="TextBox 24">
            <a:extLst>
              <a:ext uri="{FF2B5EF4-FFF2-40B4-BE49-F238E27FC236}">
                <a16:creationId xmlns:a16="http://schemas.microsoft.com/office/drawing/2014/main" id="{07C271F5-2D71-4407-B504-AE9E6FF41F6E}"/>
              </a:ext>
            </a:extLst>
          </p:cNvPr>
          <p:cNvSpPr txBox="1"/>
          <p:nvPr/>
        </p:nvSpPr>
        <p:spPr>
          <a:xfrm>
            <a:off x="5025133" y="2643142"/>
            <a:ext cx="1034135" cy="646331"/>
          </a:xfrm>
          <a:prstGeom prst="rect">
            <a:avLst/>
          </a:prstGeom>
          <a:noFill/>
        </p:spPr>
        <p:txBody>
          <a:bodyPr wrap="square" rtlCol="0">
            <a:spAutoFit/>
          </a:bodyPr>
          <a:lstStyle/>
          <a:p>
            <a:r>
              <a:rPr lang="en-US" dirty="0"/>
              <a:t>Reject the deal</a:t>
            </a:r>
          </a:p>
        </p:txBody>
      </p:sp>
      <p:sp>
        <p:nvSpPr>
          <p:cNvPr id="28" name="TextBox 27">
            <a:extLst>
              <a:ext uri="{FF2B5EF4-FFF2-40B4-BE49-F238E27FC236}">
                <a16:creationId xmlns:a16="http://schemas.microsoft.com/office/drawing/2014/main" id="{F1A3D0FD-758B-4C06-BBBB-E27E4ECC9B87}"/>
              </a:ext>
            </a:extLst>
          </p:cNvPr>
          <p:cNvSpPr txBox="1"/>
          <p:nvPr/>
        </p:nvSpPr>
        <p:spPr>
          <a:xfrm>
            <a:off x="4903302" y="1176008"/>
            <a:ext cx="2036340" cy="646331"/>
          </a:xfrm>
          <a:prstGeom prst="rect">
            <a:avLst/>
          </a:prstGeom>
          <a:noFill/>
        </p:spPr>
        <p:txBody>
          <a:bodyPr wrap="square">
            <a:spAutoFit/>
          </a:bodyPr>
          <a:lstStyle/>
          <a:p>
            <a:r>
              <a:rPr lang="en-US" sz="3600" dirty="0"/>
              <a:t>f(x)</a:t>
            </a:r>
          </a:p>
        </p:txBody>
      </p:sp>
      <p:cxnSp>
        <p:nvCxnSpPr>
          <p:cNvPr id="29" name="Straight Arrow Connector 28">
            <a:extLst>
              <a:ext uri="{FF2B5EF4-FFF2-40B4-BE49-F238E27FC236}">
                <a16:creationId xmlns:a16="http://schemas.microsoft.com/office/drawing/2014/main" id="{2E2C67BC-4D65-442C-AE00-56EE4AABE8AB}"/>
              </a:ext>
            </a:extLst>
          </p:cNvPr>
          <p:cNvCxnSpPr>
            <a:cxnSpLocks/>
          </p:cNvCxnSpPr>
          <p:nvPr/>
        </p:nvCxnSpPr>
        <p:spPr>
          <a:xfrm flipV="1">
            <a:off x="804183" y="4612341"/>
            <a:ext cx="2011468" cy="178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9A47FC5-7474-4521-A736-DEC2DC7AD3CA}"/>
              </a:ext>
            </a:extLst>
          </p:cNvPr>
          <p:cNvSpPr txBox="1"/>
          <p:nvPr/>
        </p:nvSpPr>
        <p:spPr>
          <a:xfrm>
            <a:off x="2751372" y="3773188"/>
            <a:ext cx="827987" cy="923330"/>
          </a:xfrm>
          <a:prstGeom prst="rect">
            <a:avLst/>
          </a:prstGeom>
          <a:noFill/>
        </p:spPr>
        <p:txBody>
          <a:bodyPr wrap="square">
            <a:spAutoFit/>
          </a:bodyPr>
          <a:lstStyle/>
          <a:p>
            <a:r>
              <a:rPr lang="en-US" dirty="0"/>
              <a:t>$$$ you lose</a:t>
            </a:r>
          </a:p>
        </p:txBody>
      </p:sp>
    </p:spTree>
    <p:extLst>
      <p:ext uri="{BB962C8B-B14F-4D97-AF65-F5344CB8AC3E}">
        <p14:creationId xmlns:p14="http://schemas.microsoft.com/office/powerpoint/2010/main" val="120102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4AD-A57A-45F2-8FEC-8B1F456689F5}"/>
              </a:ext>
            </a:extLst>
          </p:cNvPr>
          <p:cNvSpPr>
            <a:spLocks noGrp="1"/>
          </p:cNvSpPr>
          <p:nvPr>
            <p:ph type="title"/>
          </p:nvPr>
        </p:nvSpPr>
        <p:spPr/>
        <p:txBody>
          <a:bodyPr/>
          <a:lstStyle/>
          <a:p>
            <a:r>
              <a:rPr lang="en-US" dirty="0"/>
              <a:t>Supervised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5EFC8E-CD2E-433B-82F3-E1D604DBEC5A}"/>
                  </a:ext>
                </a:extLst>
              </p:cNvPr>
              <p:cNvSpPr>
                <a:spLocks noGrp="1"/>
              </p:cNvSpPr>
              <p:nvPr>
                <p:ph idx="1"/>
              </p:nvPr>
            </p:nvSpPr>
            <p:spPr>
              <a:xfrm>
                <a:off x="838200" y="1825625"/>
                <a:ext cx="10515600" cy="4351338"/>
              </a:xfrm>
            </p:spPr>
            <p:txBody>
              <a:bodyPr>
                <a:normAutofit/>
              </a:bodyPr>
              <a:lstStyle/>
              <a:p>
                <a:r>
                  <a:rPr lang="en-US" dirty="0"/>
                  <a:t>Instead of plotting as a function of all the variables involved, we could create a simpler metric as our criterion decision.  For example:</a:t>
                </a:r>
              </a:p>
              <a:p>
                <a14:m>
                  <m:oMath xmlns:m="http://schemas.openxmlformats.org/officeDocument/2006/math">
                    <m:r>
                      <a:rPr lang="en-US" sz="2400" b="0" i="1" smtClean="0">
                        <a:latin typeface="Cambria Math" panose="02040503050406030204" pitchFamily="18" charset="0"/>
                      </a:rPr>
                      <m:t>𝐸𝑥𝑝𝑒𝑐𝑡𝑒𝑑</m:t>
                    </m:r>
                    <m:r>
                      <a:rPr lang="en-US" sz="2400" b="0" i="1" smtClean="0">
                        <a:latin typeface="Cambria Math" panose="02040503050406030204" pitchFamily="18" charset="0"/>
                      </a:rPr>
                      <m:t> </m:t>
                    </m:r>
                    <m:r>
                      <a:rPr lang="en-US" sz="2400" b="0" i="1" smtClean="0">
                        <a:latin typeface="Cambria Math" panose="02040503050406030204" pitchFamily="18" charset="0"/>
                      </a:rPr>
                      <m:t>𝑔𝑎𝑖𝑛</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𝑐h𝑎𝑛𝑐𝑒</m:t>
                        </m:r>
                        <m:r>
                          <a:rPr lang="en-US" sz="2400" b="0" i="1" smtClean="0">
                            <a:latin typeface="Cambria Math" panose="02040503050406030204" pitchFamily="18" charset="0"/>
                          </a:rPr>
                          <m:t> </m:t>
                        </m:r>
                        <m:r>
                          <a:rPr lang="en-US" sz="2400" b="0" i="1" smtClean="0">
                            <a:latin typeface="Cambria Math" panose="02040503050406030204" pitchFamily="18" charset="0"/>
                          </a:rPr>
                          <m:t>𝑤𝑖𝑛</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𝑤𝑜𝑛</m:t>
                        </m:r>
                      </m:e>
                    </m:d>
                    <m:r>
                      <a:rPr lang="en-US" sz="2400" b="0" i="1" smtClean="0">
                        <a:latin typeface="Cambria Math" panose="02040503050406030204" pitchFamily="18" charset="0"/>
                      </a:rPr>
                      <m:t>−%(</m:t>
                    </m:r>
                    <m:r>
                      <a:rPr lang="en-US" sz="2400" b="0" i="1" smtClean="0">
                        <a:latin typeface="Cambria Math" panose="02040503050406030204" pitchFamily="18" charset="0"/>
                      </a:rPr>
                      <m:t>𝑐h𝑎𝑛𝑐𝑒</m:t>
                    </m:r>
                    <m:r>
                      <a:rPr lang="en-US" sz="2400" b="0" i="1" smtClean="0">
                        <a:latin typeface="Cambria Math" panose="02040503050406030204" pitchFamily="18" charset="0"/>
                      </a:rPr>
                      <m:t> </m:t>
                    </m:r>
                    <m:r>
                      <a:rPr lang="en-US" sz="2400" b="0" i="1" smtClean="0">
                        <a:latin typeface="Cambria Math" panose="02040503050406030204" pitchFamily="18" charset="0"/>
                      </a:rPr>
                      <m:t>𝑙𝑜𝑠𝑒</m:t>
                    </m:r>
                    <m:r>
                      <a:rPr lang="en-US" sz="2400" b="0" i="1" smtClean="0">
                        <a:latin typeface="Cambria Math" panose="02040503050406030204" pitchFamily="18" charset="0"/>
                      </a:rPr>
                      <m:t>)($</m:t>
                    </m:r>
                    <m:r>
                      <a:rPr lang="en-US" sz="2400" b="0" i="1" smtClean="0">
                        <a:latin typeface="Cambria Math" panose="02040503050406030204" pitchFamily="18" charset="0"/>
                      </a:rPr>
                      <m:t>𝑙𝑜𝑠𝑡</m:t>
                    </m:r>
                    <m:r>
                      <a:rPr lang="en-US" sz="2400" b="0" i="1" smtClean="0">
                        <a:latin typeface="Cambria Math" panose="02040503050406030204" pitchFamily="18" charset="0"/>
                      </a:rPr>
                      <m:t>)</m:t>
                    </m:r>
                  </m:oMath>
                </a14:m>
                <a:endParaRPr lang="en-US" sz="2400" dirty="0"/>
              </a:p>
              <a:p>
                <a:endParaRPr lang="en-US" sz="2400" dirty="0"/>
              </a:p>
              <a:p>
                <a:r>
                  <a:rPr lang="en-US" dirty="0"/>
                  <a:t>Performing this calculation before hand can save us time and computation in the long run</a:t>
                </a:r>
              </a:p>
            </p:txBody>
          </p:sp>
        </mc:Choice>
        <mc:Fallback>
          <p:sp>
            <p:nvSpPr>
              <p:cNvPr id="3" name="Content Placeholder 2">
                <a:extLst>
                  <a:ext uri="{FF2B5EF4-FFF2-40B4-BE49-F238E27FC236}">
                    <a16:creationId xmlns:a16="http://schemas.microsoft.com/office/drawing/2014/main" id="{875EFC8E-CD2E-433B-82F3-E1D604DBEC5A}"/>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391"/>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D5CCAFA9-E5B1-464A-96BE-48A10CDBAAF1}"/>
              </a:ext>
            </a:extLst>
          </p:cNvPr>
          <p:cNvCxnSpPr>
            <a:cxnSpLocks/>
          </p:cNvCxnSpPr>
          <p:nvPr/>
        </p:nvCxnSpPr>
        <p:spPr>
          <a:xfrm>
            <a:off x="772886" y="6398079"/>
            <a:ext cx="610144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CC87048-869E-4653-B4F9-F1299741B35C}"/>
              </a:ext>
            </a:extLst>
          </p:cNvPr>
          <p:cNvSpPr/>
          <p:nvPr/>
        </p:nvSpPr>
        <p:spPr>
          <a:xfrm>
            <a:off x="2807830" y="5757083"/>
            <a:ext cx="465351" cy="48984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D07E99AB-2F78-415B-8CF7-157A5686DDF9}"/>
              </a:ext>
            </a:extLst>
          </p:cNvPr>
          <p:cNvSpPr/>
          <p:nvPr/>
        </p:nvSpPr>
        <p:spPr>
          <a:xfrm>
            <a:off x="1500875" y="5769664"/>
            <a:ext cx="465351" cy="4898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7C7F502B-BE29-4882-B45B-86B72E8D46CD}"/>
              </a:ext>
            </a:extLst>
          </p:cNvPr>
          <p:cNvSpPr/>
          <p:nvPr/>
        </p:nvSpPr>
        <p:spPr>
          <a:xfrm>
            <a:off x="685116" y="5712513"/>
            <a:ext cx="523882" cy="547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3" name="Straight Connector 12">
            <a:extLst>
              <a:ext uri="{FF2B5EF4-FFF2-40B4-BE49-F238E27FC236}">
                <a16:creationId xmlns:a16="http://schemas.microsoft.com/office/drawing/2014/main" id="{BFE6793A-38C0-49CB-9592-69E646138FBC}"/>
              </a:ext>
            </a:extLst>
          </p:cNvPr>
          <p:cNvCxnSpPr>
            <a:cxnSpLocks/>
          </p:cNvCxnSpPr>
          <p:nvPr/>
        </p:nvCxnSpPr>
        <p:spPr>
          <a:xfrm flipV="1">
            <a:off x="2290080" y="4849586"/>
            <a:ext cx="0" cy="191243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AC7898A-CDAE-42CB-9B7A-A1A2810C7C86}"/>
              </a:ext>
            </a:extLst>
          </p:cNvPr>
          <p:cNvSpPr txBox="1"/>
          <p:nvPr/>
        </p:nvSpPr>
        <p:spPr>
          <a:xfrm>
            <a:off x="7198183" y="6095151"/>
            <a:ext cx="1896831" cy="369332"/>
          </a:xfrm>
          <a:prstGeom prst="rect">
            <a:avLst/>
          </a:prstGeom>
          <a:noFill/>
        </p:spPr>
        <p:txBody>
          <a:bodyPr wrap="square" rtlCol="0">
            <a:spAutoFit/>
          </a:bodyPr>
          <a:lstStyle/>
          <a:p>
            <a:r>
              <a:rPr lang="en-US" dirty="0"/>
              <a:t>Expected gain</a:t>
            </a:r>
          </a:p>
        </p:txBody>
      </p:sp>
      <p:sp>
        <p:nvSpPr>
          <p:cNvPr id="4" name="Oval 3">
            <a:extLst>
              <a:ext uri="{FF2B5EF4-FFF2-40B4-BE49-F238E27FC236}">
                <a16:creationId xmlns:a16="http://schemas.microsoft.com/office/drawing/2014/main" id="{C0D19196-26A9-43CF-ADA8-634D6970011B}"/>
              </a:ext>
            </a:extLst>
          </p:cNvPr>
          <p:cNvSpPr/>
          <p:nvPr/>
        </p:nvSpPr>
        <p:spPr>
          <a:xfrm>
            <a:off x="5627231" y="5769664"/>
            <a:ext cx="465351" cy="48984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4266369D-27F9-4BC8-A180-DFAE97C4ED27}"/>
              </a:ext>
            </a:extLst>
          </p:cNvPr>
          <p:cNvSpPr txBox="1"/>
          <p:nvPr/>
        </p:nvSpPr>
        <p:spPr>
          <a:xfrm>
            <a:off x="685116" y="4927616"/>
            <a:ext cx="1034135" cy="646331"/>
          </a:xfrm>
          <a:prstGeom prst="rect">
            <a:avLst/>
          </a:prstGeom>
          <a:noFill/>
        </p:spPr>
        <p:txBody>
          <a:bodyPr wrap="square" rtlCol="0">
            <a:spAutoFit/>
          </a:bodyPr>
          <a:lstStyle/>
          <a:p>
            <a:r>
              <a:rPr lang="en-US" dirty="0"/>
              <a:t>Reject the deal</a:t>
            </a:r>
          </a:p>
        </p:txBody>
      </p:sp>
      <p:sp>
        <p:nvSpPr>
          <p:cNvPr id="21" name="TextBox 20">
            <a:extLst>
              <a:ext uri="{FF2B5EF4-FFF2-40B4-BE49-F238E27FC236}">
                <a16:creationId xmlns:a16="http://schemas.microsoft.com/office/drawing/2014/main" id="{103FEBAE-E43D-425E-A5D7-344BA063236C}"/>
              </a:ext>
            </a:extLst>
          </p:cNvPr>
          <p:cNvSpPr txBox="1"/>
          <p:nvPr/>
        </p:nvSpPr>
        <p:spPr>
          <a:xfrm>
            <a:off x="3656234" y="4849586"/>
            <a:ext cx="1034135" cy="646331"/>
          </a:xfrm>
          <a:prstGeom prst="rect">
            <a:avLst/>
          </a:prstGeom>
          <a:noFill/>
        </p:spPr>
        <p:txBody>
          <a:bodyPr wrap="square" rtlCol="0">
            <a:spAutoFit/>
          </a:bodyPr>
          <a:lstStyle/>
          <a:p>
            <a:r>
              <a:rPr lang="en-US" dirty="0"/>
              <a:t>Reject the deal</a:t>
            </a:r>
          </a:p>
        </p:txBody>
      </p:sp>
      <p:sp>
        <p:nvSpPr>
          <p:cNvPr id="23" name="TextBox 22">
            <a:extLst>
              <a:ext uri="{FF2B5EF4-FFF2-40B4-BE49-F238E27FC236}">
                <a16:creationId xmlns:a16="http://schemas.microsoft.com/office/drawing/2014/main" id="{C7E5E333-B6F1-410E-849B-50E1469D3EFB}"/>
              </a:ext>
            </a:extLst>
          </p:cNvPr>
          <p:cNvSpPr txBox="1"/>
          <p:nvPr/>
        </p:nvSpPr>
        <p:spPr>
          <a:xfrm>
            <a:off x="2069651" y="4426280"/>
            <a:ext cx="1034135" cy="369332"/>
          </a:xfrm>
          <a:prstGeom prst="rect">
            <a:avLst/>
          </a:prstGeom>
          <a:noFill/>
        </p:spPr>
        <p:txBody>
          <a:bodyPr wrap="square" rtlCol="0">
            <a:spAutoFit/>
          </a:bodyPr>
          <a:lstStyle/>
          <a:p>
            <a:r>
              <a:rPr lang="en-US" dirty="0"/>
              <a:t>f(x)</a:t>
            </a:r>
          </a:p>
        </p:txBody>
      </p:sp>
    </p:spTree>
    <p:extLst>
      <p:ext uri="{BB962C8B-B14F-4D97-AF65-F5344CB8AC3E}">
        <p14:creationId xmlns:p14="http://schemas.microsoft.com/office/powerpoint/2010/main" val="3226841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1811</TotalTime>
  <Words>2804</Words>
  <Application>Microsoft Office PowerPoint</Application>
  <PresentationFormat>Widescreen</PresentationFormat>
  <Paragraphs>250</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ECE 114 Project Discussion</vt:lpstr>
      <vt:lpstr>Purpose of Machine Learning</vt:lpstr>
      <vt:lpstr>Purpose of Machine Learning</vt:lpstr>
      <vt:lpstr>Purpose of Machine Learning</vt:lpstr>
      <vt:lpstr>Purpose of Machine Learning</vt:lpstr>
      <vt:lpstr>Supervised Classification</vt:lpstr>
      <vt:lpstr>Supervised Classification</vt:lpstr>
      <vt:lpstr>Supervised Classification</vt:lpstr>
      <vt:lpstr>Supervised Classification</vt:lpstr>
      <vt:lpstr>Supervised Classification</vt:lpstr>
      <vt:lpstr>Data</vt:lpstr>
      <vt:lpstr>Data</vt:lpstr>
      <vt:lpstr>Mapping and Statistical Inference</vt:lpstr>
      <vt:lpstr>Mapping and Statistical Inference</vt:lpstr>
      <vt:lpstr>Mapping and Statistical Inference</vt:lpstr>
      <vt:lpstr>Mapping and Statistical Inference</vt:lpstr>
      <vt:lpstr>Single Layer Perceptron</vt:lpstr>
      <vt:lpstr>Single Layer Perceptron</vt:lpstr>
      <vt:lpstr>Multi Layer Perceptron</vt:lpstr>
      <vt:lpstr>Multi Layer Perceptron</vt:lpstr>
      <vt:lpstr>Activation function</vt:lpstr>
      <vt:lpstr>Activation function</vt:lpstr>
      <vt:lpstr>Multi Layer Perceptron</vt:lpstr>
      <vt:lpstr>Multiclass Classification</vt:lpstr>
      <vt:lpstr>Loss Function</vt:lpstr>
      <vt:lpstr>Loss function</vt:lpstr>
      <vt:lpstr>Loss function</vt:lpstr>
      <vt:lpstr>Loss function</vt:lpstr>
      <vt:lpstr>Loss function</vt:lpstr>
      <vt:lpstr>Loss function</vt:lpstr>
      <vt:lpstr>Loss function</vt:lpstr>
      <vt:lpstr>Loss function</vt:lpstr>
      <vt:lpstr>Loss function</vt:lpstr>
      <vt:lpstr>Recurrent Neural Networks</vt:lpstr>
      <vt:lpstr>Recurrent Neural Networks</vt:lpstr>
      <vt:lpstr>Recurrent Neural Networks</vt:lpstr>
      <vt:lpstr>Recurrent Neural Networks</vt:lpstr>
      <vt:lpstr>Recurrent Neural Networks</vt:lpstr>
      <vt:lpstr>Recurrent Neural Networks</vt:lpstr>
      <vt:lpstr>Recurrent Neural Networks</vt:lpstr>
      <vt:lpstr>Convolutional Neural Network</vt:lpstr>
      <vt:lpstr>Convolutional Neural Network</vt:lpstr>
      <vt:lpstr>Convolutional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Johnson</dc:creator>
  <cp:lastModifiedBy>Alexander Johnson</cp:lastModifiedBy>
  <cp:revision>15</cp:revision>
  <dcterms:created xsi:type="dcterms:W3CDTF">2020-11-04T16:00:26Z</dcterms:created>
  <dcterms:modified xsi:type="dcterms:W3CDTF">2020-11-05T22:11:46Z</dcterms:modified>
</cp:coreProperties>
</file>