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9" r:id="rId3"/>
    <p:sldId id="260" r:id="rId4"/>
    <p:sldId id="261" r:id="rId5"/>
    <p:sldId id="262" r:id="rId6"/>
    <p:sldId id="263" r:id="rId7"/>
    <p:sldId id="264" r:id="rId8"/>
    <p:sldId id="257" r:id="rId9"/>
    <p:sldId id="256" r:id="rId10"/>
  </p:sldIdLst>
  <p:sldSz cx="12192000" cy="6858000"/>
  <p:notesSz cx="7104063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7861FF"/>
    <a:srgbClr val="82A6F6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37CE84F3-28C3-443E-9E96-99CF82512B78}" styleName="Dunkle Formatvorlage 1 - Akz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2BAEC1-8C6C-435E-BB83-F43B94BB3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5186DC0-AAD6-4FB8-A3D9-107DD4FA2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76EFD5-39DD-4B20-A476-2CC10018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09.05.2018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93B683-2932-4846-80AC-4D7022447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B60059-A6F2-4D6A-95F7-CEC6E033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956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C9B42F-AC8B-4166-8A36-303CD3011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B4811D0-7C8B-4913-B495-0803DC9E6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53D3AA-0287-4A44-B970-9E542D1D7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09.05.2018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5F424D-2D90-434A-8F72-70F61B0EA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411A2E-7229-49E0-A5A8-76BE4F7E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529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CD12428-EF91-43B6-BA40-7649194EBD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120D26-91BE-4933-A915-4492F1EE7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ACD604-5D11-4B99-A255-349B00957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09.05.2018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1BB9AA-DD13-4B78-815A-0AED9255A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B01253-9172-48C6-A276-C90D3D1DD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800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9B08B1-5415-44C5-A0E9-5407A780E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63198D-B87E-4F5B-A968-F4DB26C1C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4CD912-294F-491D-9F67-147EA1E3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09.05.2018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7716D8-D488-41CA-81FA-F1C17378B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4ED8C7-BF1C-496D-9278-FD1DF2846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2997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A6CBB6-BDC6-4889-98F5-749E13105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9E0D7E-E7F1-41FA-9742-40BDB1589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CA9AAB-259D-44C1-A5E3-45132B002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09.05.2018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5DA004-9DC5-49B7-A07C-399F9C5DD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533CD1-5B25-4B51-8DD5-4CA0FCD2C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5700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19D0F-0389-4AEF-9BD7-1BD2490F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DCCF2A-15D0-4553-80C9-7879EF378C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A7C87B-08B9-4607-9B84-3985769B9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8DD882-AE5C-4D32-86B8-431A3E47B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09.05.2018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DF9E1A-F0AB-4067-BE01-A9153E4E2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E64B53-5CFB-492F-A934-CD6D38705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242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99F9D4-DECA-465F-B6A8-C87B9FE7B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D0AA07-F184-4876-A893-71FA270D0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A7F70B1-FBB6-4A3E-BE35-7609A1A85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6AB3514-C97D-4CA0-97D7-92009929F5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0D9AF55-127F-4C10-88F8-B533BA7FA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1800B37-94D5-4A0B-8DCF-4F05388B7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09.05.2018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655D44E-B0CD-4DD7-8960-6BE1B1B4C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9507628-F29D-4FE5-921D-E9026DC53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334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FCF6A-21B9-421E-A367-5444E0D6F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B9C798C-9206-4DAD-A732-27DC55803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09.05.2018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1DF0CE1-6413-4B79-B925-EC64EB03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20F88A-49A0-4E84-9D4D-97FBA738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3946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1E306BF-4BB0-4DD8-A9DF-3FB801EBC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09.05.2018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6A8550C-2880-4D8B-BF8E-9C04B0831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4C0B16-D9AB-477F-B7BD-F9139F609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64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A55FD4-00DA-4E2F-A4CE-E61113082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49080B-8A90-4689-B577-B3A32FEE9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ACFC12A-AE45-4129-B02D-D238D8480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D01F5E-3DC5-426E-A6B3-11028E515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09.05.2018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5E87A2-3256-4202-A4F9-DD66D1F9B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F12699-E141-4124-B885-6977962C1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39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86A0BD-2C82-4E57-B8AA-EB69E4959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BD8641C-E7FE-485D-97E1-F2940AB7B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2FED1DB-39AD-4853-ABF4-4BFA11F3D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14D948-F1C8-41F8-B827-E03B19A25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09.05.2018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3BF37E-760F-4398-83DF-FBFEA8255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76ECD3-21B1-447E-8AB8-8D2DD9A79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114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07B2A63-20E9-4B64-AC7D-15F785886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395755-A5D8-4E9B-A2FA-152DB2ABF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7C39C5-1BBE-4FB4-9553-82009E0565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0447D-E185-4F8E-8A5E-B1C6AF407A2E}" type="datetimeFigureOut">
              <a:rPr lang="de-DE" smtClean="0"/>
              <a:t>09.05.2018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C48342-A450-4D79-A491-626EB9348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3703FB-E4BE-4547-B8F1-F6CA9B6A0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0173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feld 83">
            <a:extLst>
              <a:ext uri="{FF2B5EF4-FFF2-40B4-BE49-F238E27FC236}">
                <a16:creationId xmlns:a16="http://schemas.microsoft.com/office/drawing/2014/main" id="{8A49F223-8579-43F3-B7D0-900E4BD2BF33}"/>
              </a:ext>
            </a:extLst>
          </p:cNvPr>
          <p:cNvSpPr txBox="1"/>
          <p:nvPr/>
        </p:nvSpPr>
        <p:spPr>
          <a:xfrm>
            <a:off x="146794" y="-5107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Ausgangslage 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5330B0B2-D72C-470F-92C3-E5BD6674649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974" y="5029200"/>
          <a:ext cx="305525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767">
                  <a:extLst>
                    <a:ext uri="{9D8B030D-6E8A-4147-A177-3AD203B41FA5}">
                      <a16:colId xmlns:a16="http://schemas.microsoft.com/office/drawing/2014/main" val="3362956487"/>
                    </a:ext>
                  </a:extLst>
                </a:gridCol>
                <a:gridCol w="1867491">
                  <a:extLst>
                    <a:ext uri="{9D8B030D-6E8A-4147-A177-3AD203B41FA5}">
                      <a16:colId xmlns:a16="http://schemas.microsoft.com/office/drawing/2014/main" val="2563171433"/>
                    </a:ext>
                  </a:extLst>
                </a:gridCol>
              </a:tblGrid>
              <a:tr h="250653">
                <a:tc>
                  <a:txBody>
                    <a:bodyPr/>
                    <a:lstStyle/>
                    <a:p>
                      <a:r>
                        <a:rPr lang="de-DE" sz="1400" dirty="0"/>
                        <a:t>Dosenanzahl</a:t>
                      </a:r>
                    </a:p>
                  </a:txBody>
                  <a:tcPr marT="3600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Patientenanzahl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051051"/>
                  </a:ext>
                </a:extLst>
              </a:tr>
              <a:tr h="250653">
                <a:tc>
                  <a:txBody>
                    <a:bodyPr/>
                    <a:lstStyle/>
                    <a:p>
                      <a:r>
                        <a:rPr lang="de-DE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364559"/>
                  </a:ext>
                </a:extLst>
              </a:tr>
              <a:tr h="250653">
                <a:tc>
                  <a:txBody>
                    <a:bodyPr/>
                    <a:lstStyle/>
                    <a:p>
                      <a:r>
                        <a:rPr lang="de-DE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292757"/>
                  </a:ext>
                </a:extLst>
              </a:tr>
              <a:tr h="250653">
                <a:tc>
                  <a:txBody>
                    <a:bodyPr/>
                    <a:lstStyle/>
                    <a:p>
                      <a:r>
                        <a:rPr lang="de-DE" sz="1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457019"/>
                  </a:ext>
                </a:extLst>
              </a:tr>
              <a:tr h="250653">
                <a:tc>
                  <a:txBody>
                    <a:bodyPr/>
                    <a:lstStyle/>
                    <a:p>
                      <a:r>
                        <a:rPr lang="de-DE" sz="1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694831"/>
                  </a:ext>
                </a:extLst>
              </a:tr>
              <a:tr h="250653">
                <a:tc>
                  <a:txBody>
                    <a:bodyPr/>
                    <a:lstStyle/>
                    <a:p>
                      <a:r>
                        <a:rPr lang="de-DE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19 insgesamt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791781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E0D51173-85C5-4635-951F-AFA1FB5D9AA1}"/>
              </a:ext>
            </a:extLst>
          </p:cNvPr>
          <p:cNvSpPr txBox="1"/>
          <p:nvPr/>
        </p:nvSpPr>
        <p:spPr>
          <a:xfrm>
            <a:off x="3220942" y="5066437"/>
            <a:ext cx="79465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Alle Patienten haben die Dosen 3,0MBq - 0,5MBq in 0,25MBq Schritten:</a:t>
            </a:r>
          </a:p>
          <a:p>
            <a:r>
              <a:rPr lang="de-DE" sz="1600" dirty="0"/>
              <a:t>11 versch. Dosen * 19 Patienten</a:t>
            </a:r>
          </a:p>
          <a:p>
            <a:r>
              <a:rPr lang="de-DE" sz="1600" dirty="0"/>
              <a:t>Die Patienten P3, P5, P7, P9, P10, P12, P13, P15, P17, P18 haben zusätzlich entsprechend dann noch Dosen über 3,0 </a:t>
            </a:r>
            <a:r>
              <a:rPr lang="de-DE" sz="1600" dirty="0" err="1"/>
              <a:t>MBq</a:t>
            </a:r>
            <a:r>
              <a:rPr lang="de-DE" sz="1600" dirty="0"/>
              <a:t> -&gt;11 3,5MBq, 4,0MBq und 4,5MBq (werden ignoriert)</a:t>
            </a:r>
          </a:p>
          <a:p>
            <a:r>
              <a:rPr lang="de-DE" sz="1600" dirty="0"/>
              <a:t>n ≠ o ≠ p ≠ n, aber </a:t>
            </a:r>
            <a:r>
              <a:rPr lang="de-DE" sz="1600" dirty="0" err="1"/>
              <a:t>n,o,p</a:t>
            </a:r>
            <a:r>
              <a:rPr lang="de-DE" sz="1600" dirty="0"/>
              <a:t> &gt;=1</a:t>
            </a:r>
          </a:p>
          <a:p>
            <a:r>
              <a:rPr lang="de-DE" sz="1600" dirty="0" err="1"/>
              <a:t>Slicethickness</a:t>
            </a:r>
            <a:r>
              <a:rPr lang="de-DE" sz="1600" dirty="0"/>
              <a:t> = 2,0313 – </a:t>
            </a:r>
            <a:r>
              <a:rPr lang="de-DE" sz="1600" dirty="0" err="1"/>
              <a:t>Pixelspacing</a:t>
            </a:r>
            <a:r>
              <a:rPr lang="de-DE" sz="1600" dirty="0"/>
              <a:t> = 2,8034 (gleich wie bei </a:t>
            </a:r>
            <a:r>
              <a:rPr lang="de-DE" sz="1600" dirty="0" err="1"/>
              <a:t>NemaPhantom</a:t>
            </a:r>
            <a:r>
              <a:rPr lang="de-DE" sz="1600" dirty="0"/>
              <a:t>)</a:t>
            </a:r>
          </a:p>
          <a:p>
            <a:r>
              <a:rPr lang="de-DE" sz="1600" dirty="0" err="1"/>
              <a:t>One</a:t>
            </a:r>
            <a:r>
              <a:rPr lang="de-DE" sz="1600" dirty="0"/>
              <a:t> </a:t>
            </a:r>
            <a:r>
              <a:rPr lang="de-DE" sz="1600" dirty="0" err="1"/>
              <a:t>Voxelvolume</a:t>
            </a:r>
            <a:r>
              <a:rPr lang="de-DE" sz="1600" dirty="0"/>
              <a:t> = 0,01596cm³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9004794-2209-4534-9A3D-6F184CB18363}"/>
              </a:ext>
            </a:extLst>
          </p:cNvPr>
          <p:cNvGrpSpPr/>
          <p:nvPr/>
        </p:nvGrpSpPr>
        <p:grpSpPr>
          <a:xfrm>
            <a:off x="2358731" y="518113"/>
            <a:ext cx="7474538" cy="4452626"/>
            <a:chOff x="802281" y="544869"/>
            <a:chExt cx="7474538" cy="4452626"/>
          </a:xfrm>
        </p:grpSpPr>
        <p:sp>
          <p:nvSpPr>
            <p:cNvPr id="85" name="Rechteck 84">
              <a:extLst>
                <a:ext uri="{FF2B5EF4-FFF2-40B4-BE49-F238E27FC236}">
                  <a16:creationId xmlns:a16="http://schemas.microsoft.com/office/drawing/2014/main" id="{2B5E642E-4F24-4550-B86C-9858AD085F8D}"/>
                </a:ext>
              </a:extLst>
            </p:cNvPr>
            <p:cNvSpPr/>
            <p:nvPr/>
          </p:nvSpPr>
          <p:spPr>
            <a:xfrm>
              <a:off x="6123532" y="2073762"/>
              <a:ext cx="2153287" cy="6734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/>
              <a:r>
                <a:rPr lang="de-DE" sz="1500" dirty="0">
                  <a:solidFill>
                    <a:prstClr val="white"/>
                  </a:solidFill>
                </a:rPr>
                <a:t>… 17 weitere Patienten …</a:t>
              </a:r>
            </a:p>
          </p:txBody>
        </p:sp>
        <p:grpSp>
          <p:nvGrpSpPr>
            <p:cNvPr id="86" name="Gruppieren 85">
              <a:extLst>
                <a:ext uri="{FF2B5EF4-FFF2-40B4-BE49-F238E27FC236}">
                  <a16:creationId xmlns:a16="http://schemas.microsoft.com/office/drawing/2014/main" id="{D011212D-06CD-4027-A3BA-790F278909B5}"/>
                </a:ext>
              </a:extLst>
            </p:cNvPr>
            <p:cNvGrpSpPr/>
            <p:nvPr/>
          </p:nvGrpSpPr>
          <p:grpSpPr>
            <a:xfrm>
              <a:off x="1140472" y="544869"/>
              <a:ext cx="2080470" cy="4030908"/>
              <a:chOff x="1224793" y="956345"/>
              <a:chExt cx="1677798" cy="3565321"/>
            </a:xfrm>
          </p:grpSpPr>
          <p:sp>
            <p:nvSpPr>
              <p:cNvPr id="117" name="Rechteck: abgerundete Ecken 116">
                <a:extLst>
                  <a:ext uri="{FF2B5EF4-FFF2-40B4-BE49-F238E27FC236}">
                    <a16:creationId xmlns:a16="http://schemas.microsoft.com/office/drawing/2014/main" id="{771CA15A-F6CE-4E9B-BADE-71729C4CA279}"/>
                  </a:ext>
                </a:extLst>
              </p:cNvPr>
              <p:cNvSpPr/>
              <p:nvPr/>
            </p:nvSpPr>
            <p:spPr>
              <a:xfrm>
                <a:off x="1224793" y="956345"/>
                <a:ext cx="1677798" cy="3565321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Patient 1 – ROI 2</a:t>
                </a:r>
              </a:p>
            </p:txBody>
          </p:sp>
          <p:sp>
            <p:nvSpPr>
              <p:cNvPr id="118" name="Rechteck: abgerundete Ecken 117">
                <a:extLst>
                  <a:ext uri="{FF2B5EF4-FFF2-40B4-BE49-F238E27FC236}">
                    <a16:creationId xmlns:a16="http://schemas.microsoft.com/office/drawing/2014/main" id="{1CCE7EE7-C0E4-4AAE-A7AF-43442EB2B032}"/>
                  </a:ext>
                </a:extLst>
              </p:cNvPr>
              <p:cNvSpPr/>
              <p:nvPr/>
            </p:nvSpPr>
            <p:spPr>
              <a:xfrm>
                <a:off x="1368452" y="2543961"/>
                <a:ext cx="1390477" cy="478173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:r>
                  <a:rPr lang="de-DE" sz="1200" dirty="0">
                    <a:solidFill>
                      <a:prstClr val="white"/>
                    </a:solidFill>
                  </a:rPr>
                  <a:t>… 5 weitere Dosen …</a:t>
                </a:r>
              </a:p>
            </p:txBody>
          </p:sp>
          <p:grpSp>
            <p:nvGrpSpPr>
              <p:cNvPr id="119" name="Gruppieren 118">
                <a:extLst>
                  <a:ext uri="{FF2B5EF4-FFF2-40B4-BE49-F238E27FC236}">
                    <a16:creationId xmlns:a16="http://schemas.microsoft.com/office/drawing/2014/main" id="{94313986-EB45-4F73-8B1C-0DFFA347FF64}"/>
                  </a:ext>
                </a:extLst>
              </p:cNvPr>
              <p:cNvGrpSpPr/>
              <p:nvPr/>
            </p:nvGrpSpPr>
            <p:grpSpPr>
              <a:xfrm>
                <a:off x="1368453" y="14219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126" name="Rechteck: abgerundete Ecken 125">
                  <a:extLst>
                    <a:ext uri="{FF2B5EF4-FFF2-40B4-BE49-F238E27FC236}">
                      <a16:creationId xmlns:a16="http://schemas.microsoft.com/office/drawing/2014/main" id="{515EDA77-4034-4C85-934E-564831F98485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3.5</a:t>
                  </a:r>
                </a:p>
              </p:txBody>
            </p:sp>
            <p:sp>
              <p:nvSpPr>
                <p:cNvPr id="127" name="Rechteck: abgerundete Ecken 126">
                  <a:extLst>
                    <a:ext uri="{FF2B5EF4-FFF2-40B4-BE49-F238E27FC236}">
                      <a16:creationId xmlns:a16="http://schemas.microsoft.com/office/drawing/2014/main" id="{050795EB-9FD2-4FE1-A444-011D6F5A5585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8" name="Rechteck: abgerundete Ecken 127">
                  <a:extLst>
                    <a:ext uri="{FF2B5EF4-FFF2-40B4-BE49-F238E27FC236}">
                      <a16:creationId xmlns:a16="http://schemas.microsoft.com/office/drawing/2014/main" id="{77C36FC1-B669-4EA0-AE27-DE4239207F40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9" name="Rechteck: abgerundete Ecken 128">
                  <a:extLst>
                    <a:ext uri="{FF2B5EF4-FFF2-40B4-BE49-F238E27FC236}">
                      <a16:creationId xmlns:a16="http://schemas.microsoft.com/office/drawing/2014/main" id="{1B1C9087-AB88-4C26-9327-A38770167243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Rechteck: abgerundete Ecken 129">
                  <a:extLst>
                    <a:ext uri="{FF2B5EF4-FFF2-40B4-BE49-F238E27FC236}">
                      <a16:creationId xmlns:a16="http://schemas.microsoft.com/office/drawing/2014/main" id="{1F57B7F0-4E23-4555-BC89-FDEBFF8F49A0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0" name="Gruppieren 119">
                <a:extLst>
                  <a:ext uri="{FF2B5EF4-FFF2-40B4-BE49-F238E27FC236}">
                    <a16:creationId xmlns:a16="http://schemas.microsoft.com/office/drawing/2014/main" id="{5D52BBBF-22B5-4AE7-9FEB-632ED4655188}"/>
                  </a:ext>
                </a:extLst>
              </p:cNvPr>
              <p:cNvGrpSpPr/>
              <p:nvPr/>
            </p:nvGrpSpPr>
            <p:grpSpPr>
              <a:xfrm>
                <a:off x="1364778" y="30997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121" name="Rechteck: abgerundete Ecken 120">
                  <a:extLst>
                    <a:ext uri="{FF2B5EF4-FFF2-40B4-BE49-F238E27FC236}">
                      <a16:creationId xmlns:a16="http://schemas.microsoft.com/office/drawing/2014/main" id="{CD187F22-AFC1-4771-9C47-BE3D119CA88E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0.5</a:t>
                  </a:r>
                </a:p>
              </p:txBody>
            </p:sp>
            <p:sp>
              <p:nvSpPr>
                <p:cNvPr id="122" name="Rechteck: abgerundete Ecken 121">
                  <a:extLst>
                    <a:ext uri="{FF2B5EF4-FFF2-40B4-BE49-F238E27FC236}">
                      <a16:creationId xmlns:a16="http://schemas.microsoft.com/office/drawing/2014/main" id="{C1C4FDCB-EDA0-442E-95EE-E54D92D9FE10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3" name="Rechteck: abgerundete Ecken 122">
                  <a:extLst>
                    <a:ext uri="{FF2B5EF4-FFF2-40B4-BE49-F238E27FC236}">
                      <a16:creationId xmlns:a16="http://schemas.microsoft.com/office/drawing/2014/main" id="{0ED8C325-5F6D-441E-89F4-15F0B3E81FE0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" name="Rechteck: abgerundete Ecken 123">
                  <a:extLst>
                    <a:ext uri="{FF2B5EF4-FFF2-40B4-BE49-F238E27FC236}">
                      <a16:creationId xmlns:a16="http://schemas.microsoft.com/office/drawing/2014/main" id="{F7ABA059-50C3-403F-86EA-70C705F090B7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5" name="Rechteck: abgerundete Ecken 124">
                  <a:extLst>
                    <a:ext uri="{FF2B5EF4-FFF2-40B4-BE49-F238E27FC236}">
                      <a16:creationId xmlns:a16="http://schemas.microsoft.com/office/drawing/2014/main" id="{09ABDD5B-F969-4032-BE62-9E90C686FA67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87" name="Gruppieren 86">
              <a:extLst>
                <a:ext uri="{FF2B5EF4-FFF2-40B4-BE49-F238E27FC236}">
                  <a16:creationId xmlns:a16="http://schemas.microsoft.com/office/drawing/2014/main" id="{45EEF16A-C6B2-42CC-B180-FC5B0ADBE229}"/>
                </a:ext>
              </a:extLst>
            </p:cNvPr>
            <p:cNvGrpSpPr/>
            <p:nvPr/>
          </p:nvGrpSpPr>
          <p:grpSpPr>
            <a:xfrm>
              <a:off x="3632002" y="544869"/>
              <a:ext cx="2080470" cy="4030908"/>
              <a:chOff x="1224793" y="956345"/>
              <a:chExt cx="1677798" cy="3565321"/>
            </a:xfrm>
          </p:grpSpPr>
          <p:sp>
            <p:nvSpPr>
              <p:cNvPr id="103" name="Rechteck: abgerundete Ecken 102">
                <a:extLst>
                  <a:ext uri="{FF2B5EF4-FFF2-40B4-BE49-F238E27FC236}">
                    <a16:creationId xmlns:a16="http://schemas.microsoft.com/office/drawing/2014/main" id="{090080D0-FDC1-4C89-B585-238276153EFE}"/>
                  </a:ext>
                </a:extLst>
              </p:cNvPr>
              <p:cNvSpPr/>
              <p:nvPr/>
            </p:nvSpPr>
            <p:spPr>
              <a:xfrm>
                <a:off x="1224793" y="956345"/>
                <a:ext cx="1677798" cy="3565321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Patient 2 – ROI 2</a:t>
                </a:r>
              </a:p>
            </p:txBody>
          </p:sp>
          <p:sp>
            <p:nvSpPr>
              <p:cNvPr id="104" name="Rechteck: abgerundete Ecken 103">
                <a:extLst>
                  <a:ext uri="{FF2B5EF4-FFF2-40B4-BE49-F238E27FC236}">
                    <a16:creationId xmlns:a16="http://schemas.microsoft.com/office/drawing/2014/main" id="{B4E4EEFA-59E2-4836-B5B9-563D88AA00C0}"/>
                  </a:ext>
                </a:extLst>
              </p:cNvPr>
              <p:cNvSpPr/>
              <p:nvPr/>
            </p:nvSpPr>
            <p:spPr>
              <a:xfrm>
                <a:off x="1368452" y="2543961"/>
                <a:ext cx="1390477" cy="478173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:r>
                  <a:rPr lang="de-DE" sz="1200" dirty="0">
                    <a:solidFill>
                      <a:prstClr val="white"/>
                    </a:solidFill>
                  </a:rPr>
                  <a:t>… 5 weitere Dosen …</a:t>
                </a:r>
              </a:p>
            </p:txBody>
          </p:sp>
          <p:grpSp>
            <p:nvGrpSpPr>
              <p:cNvPr id="105" name="Gruppieren 104">
                <a:extLst>
                  <a:ext uri="{FF2B5EF4-FFF2-40B4-BE49-F238E27FC236}">
                    <a16:creationId xmlns:a16="http://schemas.microsoft.com/office/drawing/2014/main" id="{6134C09E-8561-4794-9E48-B88B54A919CE}"/>
                  </a:ext>
                </a:extLst>
              </p:cNvPr>
              <p:cNvGrpSpPr/>
              <p:nvPr/>
            </p:nvGrpSpPr>
            <p:grpSpPr>
              <a:xfrm>
                <a:off x="1368453" y="14219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112" name="Rechteck: abgerundete Ecken 111">
                  <a:extLst>
                    <a:ext uri="{FF2B5EF4-FFF2-40B4-BE49-F238E27FC236}">
                      <a16:creationId xmlns:a16="http://schemas.microsoft.com/office/drawing/2014/main" id="{A5A27EFD-E629-4AC0-BF4D-7A7F22DE4913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3.5</a:t>
                  </a:r>
                </a:p>
              </p:txBody>
            </p:sp>
            <p:sp>
              <p:nvSpPr>
                <p:cNvPr id="113" name="Rechteck: abgerundete Ecken 112">
                  <a:extLst>
                    <a:ext uri="{FF2B5EF4-FFF2-40B4-BE49-F238E27FC236}">
                      <a16:creationId xmlns:a16="http://schemas.microsoft.com/office/drawing/2014/main" id="{31BBAA9B-6FE2-45D4-BE7C-857FE4372558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hteck: abgerundete Ecken 113">
                  <a:extLst>
                    <a:ext uri="{FF2B5EF4-FFF2-40B4-BE49-F238E27FC236}">
                      <a16:creationId xmlns:a16="http://schemas.microsoft.com/office/drawing/2014/main" id="{4E220425-D3FD-46F1-907E-3A44C129EE48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5" name="Rechteck: abgerundete Ecken 114">
                  <a:extLst>
                    <a:ext uri="{FF2B5EF4-FFF2-40B4-BE49-F238E27FC236}">
                      <a16:creationId xmlns:a16="http://schemas.microsoft.com/office/drawing/2014/main" id="{5315730F-013E-4C78-89D6-BAA38BA3C4B1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Rechteck: abgerundete Ecken 115">
                  <a:extLst>
                    <a:ext uri="{FF2B5EF4-FFF2-40B4-BE49-F238E27FC236}">
                      <a16:creationId xmlns:a16="http://schemas.microsoft.com/office/drawing/2014/main" id="{D3E0CCF1-6A66-4D9A-A6BD-BBC4483D5417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6" name="Gruppieren 105">
                <a:extLst>
                  <a:ext uri="{FF2B5EF4-FFF2-40B4-BE49-F238E27FC236}">
                    <a16:creationId xmlns:a16="http://schemas.microsoft.com/office/drawing/2014/main" id="{F115E1E7-20FF-4CEC-97C5-26E0FDBBE353}"/>
                  </a:ext>
                </a:extLst>
              </p:cNvPr>
              <p:cNvGrpSpPr/>
              <p:nvPr/>
            </p:nvGrpSpPr>
            <p:grpSpPr>
              <a:xfrm>
                <a:off x="1364778" y="30997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107" name="Rechteck: abgerundete Ecken 106">
                  <a:extLst>
                    <a:ext uri="{FF2B5EF4-FFF2-40B4-BE49-F238E27FC236}">
                      <a16:creationId xmlns:a16="http://schemas.microsoft.com/office/drawing/2014/main" id="{A4A3F231-E0C9-4B69-978A-80098BE152DE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0.5</a:t>
                  </a:r>
                </a:p>
              </p:txBody>
            </p:sp>
            <p:sp>
              <p:nvSpPr>
                <p:cNvPr id="108" name="Rechteck: abgerundete Ecken 107">
                  <a:extLst>
                    <a:ext uri="{FF2B5EF4-FFF2-40B4-BE49-F238E27FC236}">
                      <a16:creationId xmlns:a16="http://schemas.microsoft.com/office/drawing/2014/main" id="{2137DC53-A72D-43E6-881D-151A93B66526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Rechteck: abgerundete Ecken 108">
                  <a:extLst>
                    <a:ext uri="{FF2B5EF4-FFF2-40B4-BE49-F238E27FC236}">
                      <a16:creationId xmlns:a16="http://schemas.microsoft.com/office/drawing/2014/main" id="{1CF0DA81-A4CC-41B0-97A6-76587B2A2A82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Rechteck: abgerundete Ecken 109">
                  <a:extLst>
                    <a:ext uri="{FF2B5EF4-FFF2-40B4-BE49-F238E27FC236}">
                      <a16:creationId xmlns:a16="http://schemas.microsoft.com/office/drawing/2014/main" id="{29D3564B-52FA-44FB-8C9F-6DD69B515306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" name="Rechteck: abgerundete Ecken 110">
                  <a:extLst>
                    <a:ext uri="{FF2B5EF4-FFF2-40B4-BE49-F238E27FC236}">
                      <a16:creationId xmlns:a16="http://schemas.microsoft.com/office/drawing/2014/main" id="{45EEE637-686B-4D5C-9FE2-9F264863132C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1D9A9778-E9DA-4A02-8B6C-8C5B434A67D5}"/>
                </a:ext>
              </a:extLst>
            </p:cNvPr>
            <p:cNvSpPr/>
            <p:nvPr/>
          </p:nvSpPr>
          <p:spPr>
            <a:xfrm>
              <a:off x="5785341" y="2495480"/>
              <a:ext cx="2153287" cy="67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de-DE" sz="1500" dirty="0">
                  <a:solidFill>
                    <a:prstClr val="white"/>
                  </a:solidFill>
                </a:rPr>
                <a:t>… 17 weitere Patienten …</a:t>
              </a:r>
            </a:p>
          </p:txBody>
        </p: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F970D5B1-E3F8-4C18-AD01-9227F934D6D9}"/>
                </a:ext>
              </a:extLst>
            </p:cNvPr>
            <p:cNvGrpSpPr/>
            <p:nvPr/>
          </p:nvGrpSpPr>
          <p:grpSpPr>
            <a:xfrm>
              <a:off x="802281" y="966587"/>
              <a:ext cx="2080470" cy="4030908"/>
              <a:chOff x="1224793" y="956345"/>
              <a:chExt cx="1677798" cy="3565321"/>
            </a:xfrm>
          </p:grpSpPr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8FAFE8AC-7C85-4D62-B131-0DBEA0D03875}"/>
                  </a:ext>
                </a:extLst>
              </p:cNvPr>
              <p:cNvSpPr/>
              <p:nvPr/>
            </p:nvSpPr>
            <p:spPr>
              <a:xfrm>
                <a:off x="1224793" y="956345"/>
                <a:ext cx="1677798" cy="3565321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Patient 1 – ROI 1</a:t>
                </a:r>
              </a:p>
            </p:txBody>
          </p:sp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FE7B439F-E1A2-4C5E-86E5-59709FFADE9E}"/>
                  </a:ext>
                </a:extLst>
              </p:cNvPr>
              <p:cNvSpPr/>
              <p:nvPr/>
            </p:nvSpPr>
            <p:spPr>
              <a:xfrm>
                <a:off x="1368452" y="2739414"/>
                <a:ext cx="1390477" cy="478173"/>
              </a:xfrm>
              <a:prstGeom prst="roundRect">
                <a:avLst/>
              </a:prstGeom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de-DE" sz="1200" dirty="0">
                    <a:solidFill>
                      <a:prstClr val="white"/>
                    </a:solidFill>
                  </a:rPr>
                  <a:t>… 9 weitere simulierte Dosen …</a:t>
                </a:r>
              </a:p>
            </p:txBody>
          </p:sp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468D5136-5AC5-4D60-8DBD-F20F91E28059}"/>
                  </a:ext>
                </a:extLst>
              </p:cNvPr>
              <p:cNvGrpSpPr/>
              <p:nvPr/>
            </p:nvGrpSpPr>
            <p:grpSpPr>
              <a:xfrm>
                <a:off x="1368453" y="1617392"/>
                <a:ext cx="1390477" cy="1044431"/>
                <a:chOff x="1368453" y="1617392"/>
                <a:chExt cx="1390477" cy="1044431"/>
              </a:xfrm>
            </p:grpSpPr>
            <p:sp>
              <p:nvSpPr>
                <p:cNvPr id="8" name="Rechteck: abgerundete Ecken 7">
                  <a:extLst>
                    <a:ext uri="{FF2B5EF4-FFF2-40B4-BE49-F238E27FC236}">
                      <a16:creationId xmlns:a16="http://schemas.microsoft.com/office/drawing/2014/main" id="{C90409C3-8D0C-4E89-BAF7-2BAF6920D654}"/>
                    </a:ext>
                  </a:extLst>
                </p:cNvPr>
                <p:cNvSpPr/>
                <p:nvPr/>
              </p:nvSpPr>
              <p:spPr>
                <a:xfrm>
                  <a:off x="1368453" y="1617392"/>
                  <a:ext cx="1390477" cy="1044431"/>
                </a:xfrm>
                <a:prstGeom prst="round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3.0</a:t>
                  </a:r>
                </a:p>
              </p:txBody>
            </p:sp>
            <p:sp>
              <p:nvSpPr>
                <p:cNvPr id="12" name="Rechteck: abgerundete Ecken 11">
                  <a:extLst>
                    <a:ext uri="{FF2B5EF4-FFF2-40B4-BE49-F238E27FC236}">
                      <a16:creationId xmlns:a16="http://schemas.microsoft.com/office/drawing/2014/main" id="{53C8FB86-682D-4453-87A0-40E8AD09B900}"/>
                    </a:ext>
                  </a:extLst>
                </p:cNvPr>
                <p:cNvSpPr/>
                <p:nvPr/>
              </p:nvSpPr>
              <p:spPr>
                <a:xfrm>
                  <a:off x="1440281" y="187954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Rechteck: abgerundete Ecken 12">
                  <a:extLst>
                    <a:ext uri="{FF2B5EF4-FFF2-40B4-BE49-F238E27FC236}">
                      <a16:creationId xmlns:a16="http://schemas.microsoft.com/office/drawing/2014/main" id="{01621A6F-615C-4B7E-B765-EFB03E5AD4A0}"/>
                    </a:ext>
                  </a:extLst>
                </p:cNvPr>
                <p:cNvSpPr/>
                <p:nvPr/>
              </p:nvSpPr>
              <p:spPr>
                <a:xfrm>
                  <a:off x="2060017" y="187954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Rechteck: abgerundete Ecken 13">
                  <a:extLst>
                    <a:ext uri="{FF2B5EF4-FFF2-40B4-BE49-F238E27FC236}">
                      <a16:creationId xmlns:a16="http://schemas.microsoft.com/office/drawing/2014/main" id="{EB6480CD-C7A6-4278-B561-953779DE0843}"/>
                    </a:ext>
                  </a:extLst>
                </p:cNvPr>
                <p:cNvSpPr/>
                <p:nvPr/>
              </p:nvSpPr>
              <p:spPr>
                <a:xfrm>
                  <a:off x="1440281" y="2228735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echteck: abgerundete Ecken 14">
                  <a:extLst>
                    <a:ext uri="{FF2B5EF4-FFF2-40B4-BE49-F238E27FC236}">
                      <a16:creationId xmlns:a16="http://schemas.microsoft.com/office/drawing/2014/main" id="{5B07FBAE-40C5-4675-B251-9FE21340A298}"/>
                    </a:ext>
                  </a:extLst>
                </p:cNvPr>
                <p:cNvSpPr/>
                <p:nvPr/>
              </p:nvSpPr>
              <p:spPr>
                <a:xfrm>
                  <a:off x="2060017" y="2231881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" name="Gruppieren 16">
                <a:extLst>
                  <a:ext uri="{FF2B5EF4-FFF2-40B4-BE49-F238E27FC236}">
                    <a16:creationId xmlns:a16="http://schemas.microsoft.com/office/drawing/2014/main" id="{2FD86F3D-6D9D-4959-9F3F-C25DD16E508C}"/>
                  </a:ext>
                </a:extLst>
              </p:cNvPr>
              <p:cNvGrpSpPr/>
              <p:nvPr/>
            </p:nvGrpSpPr>
            <p:grpSpPr>
              <a:xfrm>
                <a:off x="1364778" y="3295192"/>
                <a:ext cx="1390477" cy="1044431"/>
                <a:chOff x="1368453" y="1617392"/>
                <a:chExt cx="1390477" cy="1044431"/>
              </a:xfrm>
            </p:grpSpPr>
            <p:sp>
              <p:nvSpPr>
                <p:cNvPr id="18" name="Rechteck: abgerundete Ecken 17">
                  <a:extLst>
                    <a:ext uri="{FF2B5EF4-FFF2-40B4-BE49-F238E27FC236}">
                      <a16:creationId xmlns:a16="http://schemas.microsoft.com/office/drawing/2014/main" id="{ABD0B937-FDA7-4819-9511-1B8EB3035FD0}"/>
                    </a:ext>
                  </a:extLst>
                </p:cNvPr>
                <p:cNvSpPr/>
                <p:nvPr/>
              </p:nvSpPr>
              <p:spPr>
                <a:xfrm>
                  <a:off x="1368453" y="1617392"/>
                  <a:ext cx="1390477" cy="1044431"/>
                </a:xfrm>
                <a:prstGeom prst="roundRect">
                  <a:avLst/>
                </a:prstGeom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Simulierte Dose 0.5</a:t>
                  </a:r>
                </a:p>
              </p:txBody>
            </p:sp>
            <p:sp>
              <p:nvSpPr>
                <p:cNvPr id="19" name="Rechteck: abgerundete Ecken 18">
                  <a:extLst>
                    <a:ext uri="{FF2B5EF4-FFF2-40B4-BE49-F238E27FC236}">
                      <a16:creationId xmlns:a16="http://schemas.microsoft.com/office/drawing/2014/main" id="{A68AC7ED-DBC3-4B75-9E20-8820FE2B2DB5}"/>
                    </a:ext>
                  </a:extLst>
                </p:cNvPr>
                <p:cNvSpPr/>
                <p:nvPr/>
              </p:nvSpPr>
              <p:spPr>
                <a:xfrm>
                  <a:off x="1440281" y="187954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Rechteck: abgerundete Ecken 19">
                  <a:extLst>
                    <a:ext uri="{FF2B5EF4-FFF2-40B4-BE49-F238E27FC236}">
                      <a16:creationId xmlns:a16="http://schemas.microsoft.com/office/drawing/2014/main" id="{5DF4B9FC-9F51-4CB3-8FBC-6EA44219F151}"/>
                    </a:ext>
                  </a:extLst>
                </p:cNvPr>
                <p:cNvSpPr/>
                <p:nvPr/>
              </p:nvSpPr>
              <p:spPr>
                <a:xfrm>
                  <a:off x="2060017" y="187954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Rechteck: abgerundete Ecken 20">
                  <a:extLst>
                    <a:ext uri="{FF2B5EF4-FFF2-40B4-BE49-F238E27FC236}">
                      <a16:creationId xmlns:a16="http://schemas.microsoft.com/office/drawing/2014/main" id="{0E0F4350-28C2-438F-92E2-7819A4BBFBAB}"/>
                    </a:ext>
                  </a:extLst>
                </p:cNvPr>
                <p:cNvSpPr/>
                <p:nvPr/>
              </p:nvSpPr>
              <p:spPr>
                <a:xfrm>
                  <a:off x="1440281" y="222874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Rechteck: abgerundete Ecken 21">
                  <a:extLst>
                    <a:ext uri="{FF2B5EF4-FFF2-40B4-BE49-F238E27FC236}">
                      <a16:creationId xmlns:a16="http://schemas.microsoft.com/office/drawing/2014/main" id="{BB08483E-354B-44FB-8D36-E542A62BAE4D}"/>
                    </a:ext>
                  </a:extLst>
                </p:cNvPr>
                <p:cNvSpPr/>
                <p:nvPr/>
              </p:nvSpPr>
              <p:spPr>
                <a:xfrm>
                  <a:off x="2060017" y="2231885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56E947F7-E032-4850-B2E8-F3C86960BD69}"/>
                </a:ext>
              </a:extLst>
            </p:cNvPr>
            <p:cNvGrpSpPr/>
            <p:nvPr/>
          </p:nvGrpSpPr>
          <p:grpSpPr>
            <a:xfrm>
              <a:off x="3293811" y="966587"/>
              <a:ext cx="2080470" cy="4030908"/>
              <a:chOff x="1224793" y="956345"/>
              <a:chExt cx="1677798" cy="3565321"/>
            </a:xfrm>
          </p:grpSpPr>
          <p:sp>
            <p:nvSpPr>
              <p:cNvPr id="55" name="Rechteck: abgerundete Ecken 54">
                <a:extLst>
                  <a:ext uri="{FF2B5EF4-FFF2-40B4-BE49-F238E27FC236}">
                    <a16:creationId xmlns:a16="http://schemas.microsoft.com/office/drawing/2014/main" id="{B9AAE8AF-4DB9-4225-8F6D-98AE03574BB9}"/>
                  </a:ext>
                </a:extLst>
              </p:cNvPr>
              <p:cNvSpPr/>
              <p:nvPr/>
            </p:nvSpPr>
            <p:spPr>
              <a:xfrm>
                <a:off x="1224793" y="956345"/>
                <a:ext cx="1677798" cy="3565321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Patient 2 – ROI 1</a:t>
                </a:r>
              </a:p>
            </p:txBody>
          </p:sp>
          <p:sp>
            <p:nvSpPr>
              <p:cNvPr id="56" name="Rechteck: abgerundete Ecken 55">
                <a:extLst>
                  <a:ext uri="{FF2B5EF4-FFF2-40B4-BE49-F238E27FC236}">
                    <a16:creationId xmlns:a16="http://schemas.microsoft.com/office/drawing/2014/main" id="{7BD72794-080E-46B2-907C-E5701BC74A9F}"/>
                  </a:ext>
                </a:extLst>
              </p:cNvPr>
              <p:cNvSpPr/>
              <p:nvPr/>
            </p:nvSpPr>
            <p:spPr>
              <a:xfrm>
                <a:off x="1368452" y="2739414"/>
                <a:ext cx="1390477" cy="478173"/>
              </a:xfrm>
              <a:prstGeom prst="roundRect">
                <a:avLst/>
              </a:prstGeom>
              <a:solidFill>
                <a:srgbClr val="5B9BD5"/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de-DE" sz="1200" dirty="0">
                    <a:solidFill>
                      <a:prstClr val="white"/>
                    </a:solidFill>
                  </a:rPr>
                  <a:t>… 9 weitere simulierte Dosen …</a:t>
                </a:r>
              </a:p>
            </p:txBody>
          </p:sp>
          <p:grpSp>
            <p:nvGrpSpPr>
              <p:cNvPr id="57" name="Gruppieren 56">
                <a:extLst>
                  <a:ext uri="{FF2B5EF4-FFF2-40B4-BE49-F238E27FC236}">
                    <a16:creationId xmlns:a16="http://schemas.microsoft.com/office/drawing/2014/main" id="{56DA3584-CFCF-4E0F-97B3-AE975DBFEF5C}"/>
                  </a:ext>
                </a:extLst>
              </p:cNvPr>
              <p:cNvGrpSpPr/>
              <p:nvPr/>
            </p:nvGrpSpPr>
            <p:grpSpPr>
              <a:xfrm>
                <a:off x="1368453" y="1617392"/>
                <a:ext cx="1390477" cy="1044431"/>
                <a:chOff x="1368453" y="1617392"/>
                <a:chExt cx="1390477" cy="1044431"/>
              </a:xfrm>
            </p:grpSpPr>
            <p:sp>
              <p:nvSpPr>
                <p:cNvPr id="64" name="Rechteck: abgerundete Ecken 63">
                  <a:extLst>
                    <a:ext uri="{FF2B5EF4-FFF2-40B4-BE49-F238E27FC236}">
                      <a16:creationId xmlns:a16="http://schemas.microsoft.com/office/drawing/2014/main" id="{16F3EA2C-ED23-4FAA-A787-8370D1218316}"/>
                    </a:ext>
                  </a:extLst>
                </p:cNvPr>
                <p:cNvSpPr/>
                <p:nvPr/>
              </p:nvSpPr>
              <p:spPr>
                <a:xfrm>
                  <a:off x="1368453" y="1617392"/>
                  <a:ext cx="1390477" cy="1044431"/>
                </a:xfrm>
                <a:prstGeom prst="roundRect">
                  <a:avLst/>
                </a:prstGeom>
                <a:solidFill>
                  <a:srgbClr val="5B9BD5"/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Simulierte Dose 3.0</a:t>
                  </a:r>
                </a:p>
              </p:txBody>
            </p:sp>
            <p:sp>
              <p:nvSpPr>
                <p:cNvPr id="65" name="Rechteck: abgerundete Ecken 64">
                  <a:extLst>
                    <a:ext uri="{FF2B5EF4-FFF2-40B4-BE49-F238E27FC236}">
                      <a16:creationId xmlns:a16="http://schemas.microsoft.com/office/drawing/2014/main" id="{A272C3B8-A7C2-4BB1-A926-8621884A030C}"/>
                    </a:ext>
                  </a:extLst>
                </p:cNvPr>
                <p:cNvSpPr/>
                <p:nvPr/>
              </p:nvSpPr>
              <p:spPr>
                <a:xfrm>
                  <a:off x="1440281" y="187954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Rechteck: abgerundete Ecken 65">
                  <a:extLst>
                    <a:ext uri="{FF2B5EF4-FFF2-40B4-BE49-F238E27FC236}">
                      <a16:creationId xmlns:a16="http://schemas.microsoft.com/office/drawing/2014/main" id="{450F57EB-F8FE-4B9E-B3EF-67AEB70A4AB4}"/>
                    </a:ext>
                  </a:extLst>
                </p:cNvPr>
                <p:cNvSpPr/>
                <p:nvPr/>
              </p:nvSpPr>
              <p:spPr>
                <a:xfrm>
                  <a:off x="2060017" y="187954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Rechteck: abgerundete Ecken 66">
                  <a:extLst>
                    <a:ext uri="{FF2B5EF4-FFF2-40B4-BE49-F238E27FC236}">
                      <a16:creationId xmlns:a16="http://schemas.microsoft.com/office/drawing/2014/main" id="{D45269C9-BF44-4BCD-AB49-68AAACD943FB}"/>
                    </a:ext>
                  </a:extLst>
                </p:cNvPr>
                <p:cNvSpPr/>
                <p:nvPr/>
              </p:nvSpPr>
              <p:spPr>
                <a:xfrm>
                  <a:off x="1440281" y="2228735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Rechteck: abgerundete Ecken 67">
                  <a:extLst>
                    <a:ext uri="{FF2B5EF4-FFF2-40B4-BE49-F238E27FC236}">
                      <a16:creationId xmlns:a16="http://schemas.microsoft.com/office/drawing/2014/main" id="{9398ADDC-A53E-48DE-9C96-54BEA063351B}"/>
                    </a:ext>
                  </a:extLst>
                </p:cNvPr>
                <p:cNvSpPr/>
                <p:nvPr/>
              </p:nvSpPr>
              <p:spPr>
                <a:xfrm>
                  <a:off x="2060017" y="2231881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" name="Gruppieren 57">
                <a:extLst>
                  <a:ext uri="{FF2B5EF4-FFF2-40B4-BE49-F238E27FC236}">
                    <a16:creationId xmlns:a16="http://schemas.microsoft.com/office/drawing/2014/main" id="{8F77A783-7F7F-4C54-9A98-BFEC0424E16C}"/>
                  </a:ext>
                </a:extLst>
              </p:cNvPr>
              <p:cNvGrpSpPr/>
              <p:nvPr/>
            </p:nvGrpSpPr>
            <p:grpSpPr>
              <a:xfrm>
                <a:off x="1364778" y="3295192"/>
                <a:ext cx="1390477" cy="1044431"/>
                <a:chOff x="1368453" y="1617392"/>
                <a:chExt cx="1390477" cy="1044431"/>
              </a:xfrm>
            </p:grpSpPr>
            <p:sp>
              <p:nvSpPr>
                <p:cNvPr id="59" name="Rechteck: abgerundete Ecken 58">
                  <a:extLst>
                    <a:ext uri="{FF2B5EF4-FFF2-40B4-BE49-F238E27FC236}">
                      <a16:creationId xmlns:a16="http://schemas.microsoft.com/office/drawing/2014/main" id="{A0C781E4-92C5-45EB-9F14-BB342524F2AA}"/>
                    </a:ext>
                  </a:extLst>
                </p:cNvPr>
                <p:cNvSpPr/>
                <p:nvPr/>
              </p:nvSpPr>
              <p:spPr>
                <a:xfrm>
                  <a:off x="1368453" y="1617392"/>
                  <a:ext cx="1390477" cy="1044431"/>
                </a:xfrm>
                <a:prstGeom prst="roundRect">
                  <a:avLst/>
                </a:prstGeom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Simulierte Dose 0.5</a:t>
                  </a:r>
                </a:p>
              </p:txBody>
            </p:sp>
            <p:sp>
              <p:nvSpPr>
                <p:cNvPr id="60" name="Rechteck: abgerundete Ecken 59">
                  <a:extLst>
                    <a:ext uri="{FF2B5EF4-FFF2-40B4-BE49-F238E27FC236}">
                      <a16:creationId xmlns:a16="http://schemas.microsoft.com/office/drawing/2014/main" id="{55070ED3-B2B0-4A9E-8C3E-4472B7BD41C2}"/>
                    </a:ext>
                  </a:extLst>
                </p:cNvPr>
                <p:cNvSpPr/>
                <p:nvPr/>
              </p:nvSpPr>
              <p:spPr>
                <a:xfrm>
                  <a:off x="1440281" y="187954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Rechteck: abgerundete Ecken 60">
                  <a:extLst>
                    <a:ext uri="{FF2B5EF4-FFF2-40B4-BE49-F238E27FC236}">
                      <a16:creationId xmlns:a16="http://schemas.microsoft.com/office/drawing/2014/main" id="{A339BF6E-362F-4FD6-91D8-705CBF4E75C1}"/>
                    </a:ext>
                  </a:extLst>
                </p:cNvPr>
                <p:cNvSpPr/>
                <p:nvPr/>
              </p:nvSpPr>
              <p:spPr>
                <a:xfrm>
                  <a:off x="2060017" y="187954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Rechteck: abgerundete Ecken 61">
                  <a:extLst>
                    <a:ext uri="{FF2B5EF4-FFF2-40B4-BE49-F238E27FC236}">
                      <a16:creationId xmlns:a16="http://schemas.microsoft.com/office/drawing/2014/main" id="{7B262FF9-7BBD-41B5-8D71-3560B4CFD0E5}"/>
                    </a:ext>
                  </a:extLst>
                </p:cNvPr>
                <p:cNvSpPr/>
                <p:nvPr/>
              </p:nvSpPr>
              <p:spPr>
                <a:xfrm>
                  <a:off x="1440281" y="2228735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Rechteck: abgerundete Ecken 62">
                  <a:extLst>
                    <a:ext uri="{FF2B5EF4-FFF2-40B4-BE49-F238E27FC236}">
                      <a16:creationId xmlns:a16="http://schemas.microsoft.com/office/drawing/2014/main" id="{C04A670C-D3B3-4595-8BC3-C6E2B51F80BD}"/>
                    </a:ext>
                  </a:extLst>
                </p:cNvPr>
                <p:cNvSpPr/>
                <p:nvPr/>
              </p:nvSpPr>
              <p:spPr>
                <a:xfrm>
                  <a:off x="2060017" y="2231881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EF640A2F-FDC3-4542-AA20-28B6227640A7}"/>
              </a:ext>
            </a:extLst>
          </p:cNvPr>
          <p:cNvGrpSpPr/>
          <p:nvPr/>
        </p:nvGrpSpPr>
        <p:grpSpPr>
          <a:xfrm>
            <a:off x="5815548" y="1205982"/>
            <a:ext cx="203052" cy="381505"/>
            <a:chOff x="8061599" y="907126"/>
            <a:chExt cx="203052" cy="274747"/>
          </a:xfrm>
        </p:grpSpPr>
        <p:sp>
          <p:nvSpPr>
            <p:cNvPr id="134" name="Rechteck 133">
              <a:extLst>
                <a:ext uri="{FF2B5EF4-FFF2-40B4-BE49-F238E27FC236}">
                  <a16:creationId xmlns:a16="http://schemas.microsoft.com/office/drawing/2014/main" id="{E7E6F0FA-3F6C-4E93-AE47-9BE30574ED04}"/>
                </a:ext>
              </a:extLst>
            </p:cNvPr>
            <p:cNvSpPr/>
            <p:nvPr/>
          </p:nvSpPr>
          <p:spPr>
            <a:xfrm>
              <a:off x="8061600" y="1035528"/>
              <a:ext cx="203051" cy="1463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de-DE" sz="36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35" name="Rechteck 134">
              <a:extLst>
                <a:ext uri="{FF2B5EF4-FFF2-40B4-BE49-F238E27FC236}">
                  <a16:creationId xmlns:a16="http://schemas.microsoft.com/office/drawing/2014/main" id="{2476EDD1-8BCD-41B5-855A-998ADCE46D25}"/>
                </a:ext>
              </a:extLst>
            </p:cNvPr>
            <p:cNvSpPr/>
            <p:nvPr/>
          </p:nvSpPr>
          <p:spPr>
            <a:xfrm>
              <a:off x="8061600" y="971327"/>
              <a:ext cx="203051" cy="1463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de-DE" sz="36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36" name="Rechteck 135">
              <a:extLst>
                <a:ext uri="{FF2B5EF4-FFF2-40B4-BE49-F238E27FC236}">
                  <a16:creationId xmlns:a16="http://schemas.microsoft.com/office/drawing/2014/main" id="{9541F02F-0E3C-4FDF-B2AB-D5CA51C5A4EF}"/>
                </a:ext>
              </a:extLst>
            </p:cNvPr>
            <p:cNvSpPr/>
            <p:nvPr/>
          </p:nvSpPr>
          <p:spPr>
            <a:xfrm>
              <a:off x="8061599" y="907126"/>
              <a:ext cx="203051" cy="1463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de-DE" sz="3600" dirty="0">
                  <a:solidFill>
                    <a:schemeClr val="tx1"/>
                  </a:solidFill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6946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1CB3A14A-7062-473D-BFB2-056059B9F9C7}"/>
              </a:ext>
            </a:extLst>
          </p:cNvPr>
          <p:cNvGrpSpPr/>
          <p:nvPr/>
        </p:nvGrpSpPr>
        <p:grpSpPr>
          <a:xfrm>
            <a:off x="2393589" y="1212211"/>
            <a:ext cx="9627877" cy="4030908"/>
            <a:chOff x="1258349" y="843093"/>
            <a:chExt cx="9627877" cy="4030908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1D9A9778-E9DA-4A02-8B6C-8C5B434A67D5}"/>
                </a:ext>
              </a:extLst>
            </p:cNvPr>
            <p:cNvSpPr/>
            <p:nvPr/>
          </p:nvSpPr>
          <p:spPr>
            <a:xfrm>
              <a:off x="6241409" y="2371986"/>
              <a:ext cx="2153287" cy="67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de-DE" sz="1500" dirty="0">
                  <a:solidFill>
                    <a:prstClr val="white"/>
                  </a:solidFill>
                </a:rPr>
                <a:t>… 16 weitere Patienten …</a:t>
              </a:r>
            </a:p>
          </p:txBody>
        </p: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F970D5B1-E3F8-4C18-AD01-9227F934D6D9}"/>
                </a:ext>
              </a:extLst>
            </p:cNvPr>
            <p:cNvGrpSpPr/>
            <p:nvPr/>
          </p:nvGrpSpPr>
          <p:grpSpPr>
            <a:xfrm>
              <a:off x="1258349" y="843093"/>
              <a:ext cx="2080470" cy="4030908"/>
              <a:chOff x="1224793" y="956345"/>
              <a:chExt cx="1677798" cy="3565321"/>
            </a:xfrm>
          </p:grpSpPr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8FAFE8AC-7C85-4D62-B131-0DBEA0D03875}"/>
                  </a:ext>
                </a:extLst>
              </p:cNvPr>
              <p:cNvSpPr/>
              <p:nvPr/>
            </p:nvSpPr>
            <p:spPr>
              <a:xfrm>
                <a:off x="1224793" y="956345"/>
                <a:ext cx="1677798" cy="356532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Patient 01 – ROI 1</a:t>
                </a:r>
              </a:p>
            </p:txBody>
          </p:sp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FE7B439F-E1A2-4C5E-86E5-59709FFADE9E}"/>
                  </a:ext>
                </a:extLst>
              </p:cNvPr>
              <p:cNvSpPr/>
              <p:nvPr/>
            </p:nvSpPr>
            <p:spPr>
              <a:xfrm>
                <a:off x="1368452" y="2543961"/>
                <a:ext cx="1390477" cy="478173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de-DE" sz="1200" dirty="0">
                    <a:solidFill>
                      <a:prstClr val="white"/>
                    </a:solidFill>
                  </a:rPr>
                  <a:t>… 11 weitere Dosen …</a:t>
                </a:r>
              </a:p>
            </p:txBody>
          </p:sp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468D5136-5AC5-4D60-8DBD-F20F91E28059}"/>
                  </a:ext>
                </a:extLst>
              </p:cNvPr>
              <p:cNvGrpSpPr/>
              <p:nvPr/>
            </p:nvGrpSpPr>
            <p:grpSpPr>
              <a:xfrm>
                <a:off x="1368453" y="14219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8" name="Rechteck: abgerundete Ecken 7">
                  <a:extLst>
                    <a:ext uri="{FF2B5EF4-FFF2-40B4-BE49-F238E27FC236}">
                      <a16:creationId xmlns:a16="http://schemas.microsoft.com/office/drawing/2014/main" id="{C90409C3-8D0C-4E89-BAF7-2BAF6920D654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3.5</a:t>
                  </a:r>
                </a:p>
              </p:txBody>
            </p:sp>
            <p:sp>
              <p:nvSpPr>
                <p:cNvPr id="12" name="Rechteck: abgerundete Ecken 11">
                  <a:extLst>
                    <a:ext uri="{FF2B5EF4-FFF2-40B4-BE49-F238E27FC236}">
                      <a16:creationId xmlns:a16="http://schemas.microsoft.com/office/drawing/2014/main" id="{53C8FB86-682D-4453-87A0-40E8AD09B900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Rechteck: abgerundete Ecken 12">
                  <a:extLst>
                    <a:ext uri="{FF2B5EF4-FFF2-40B4-BE49-F238E27FC236}">
                      <a16:creationId xmlns:a16="http://schemas.microsoft.com/office/drawing/2014/main" id="{01621A6F-615C-4B7E-B765-EFB03E5AD4A0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Rechteck: abgerundete Ecken 13">
                  <a:extLst>
                    <a:ext uri="{FF2B5EF4-FFF2-40B4-BE49-F238E27FC236}">
                      <a16:creationId xmlns:a16="http://schemas.microsoft.com/office/drawing/2014/main" id="{EB6480CD-C7A6-4278-B561-953779DE0843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echteck: abgerundete Ecken 14">
                  <a:extLst>
                    <a:ext uri="{FF2B5EF4-FFF2-40B4-BE49-F238E27FC236}">
                      <a16:creationId xmlns:a16="http://schemas.microsoft.com/office/drawing/2014/main" id="{5B07FBAE-40C5-4675-B251-9FE21340A298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" name="Gruppieren 16">
                <a:extLst>
                  <a:ext uri="{FF2B5EF4-FFF2-40B4-BE49-F238E27FC236}">
                    <a16:creationId xmlns:a16="http://schemas.microsoft.com/office/drawing/2014/main" id="{2FD86F3D-6D9D-4959-9F3F-C25DD16E508C}"/>
                  </a:ext>
                </a:extLst>
              </p:cNvPr>
              <p:cNvGrpSpPr/>
              <p:nvPr/>
            </p:nvGrpSpPr>
            <p:grpSpPr>
              <a:xfrm>
                <a:off x="1364778" y="30997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18" name="Rechteck: abgerundete Ecken 17">
                  <a:extLst>
                    <a:ext uri="{FF2B5EF4-FFF2-40B4-BE49-F238E27FC236}">
                      <a16:creationId xmlns:a16="http://schemas.microsoft.com/office/drawing/2014/main" id="{ABD0B937-FDA7-4819-9511-1B8EB3035FD0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0.5</a:t>
                  </a:r>
                </a:p>
              </p:txBody>
            </p:sp>
            <p:sp>
              <p:nvSpPr>
                <p:cNvPr id="19" name="Rechteck: abgerundete Ecken 18">
                  <a:extLst>
                    <a:ext uri="{FF2B5EF4-FFF2-40B4-BE49-F238E27FC236}">
                      <a16:creationId xmlns:a16="http://schemas.microsoft.com/office/drawing/2014/main" id="{A68AC7ED-DBC3-4B75-9E20-8820FE2B2DB5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Rechteck: abgerundete Ecken 19">
                  <a:extLst>
                    <a:ext uri="{FF2B5EF4-FFF2-40B4-BE49-F238E27FC236}">
                      <a16:creationId xmlns:a16="http://schemas.microsoft.com/office/drawing/2014/main" id="{5DF4B9FC-9F51-4CB3-8FBC-6EA44219F151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Rechteck: abgerundete Ecken 20">
                  <a:extLst>
                    <a:ext uri="{FF2B5EF4-FFF2-40B4-BE49-F238E27FC236}">
                      <a16:creationId xmlns:a16="http://schemas.microsoft.com/office/drawing/2014/main" id="{0E0F4350-28C2-438F-92E2-7819A4BBFBAB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Rechteck: abgerundete Ecken 21">
                  <a:extLst>
                    <a:ext uri="{FF2B5EF4-FFF2-40B4-BE49-F238E27FC236}">
                      <a16:creationId xmlns:a16="http://schemas.microsoft.com/office/drawing/2014/main" id="{BB08483E-354B-44FB-8D36-E542A62BAE4D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56E947F7-E032-4850-B2E8-F3C86960BD69}"/>
                </a:ext>
              </a:extLst>
            </p:cNvPr>
            <p:cNvGrpSpPr/>
            <p:nvPr/>
          </p:nvGrpSpPr>
          <p:grpSpPr>
            <a:xfrm>
              <a:off x="3749879" y="843093"/>
              <a:ext cx="2080470" cy="4030908"/>
              <a:chOff x="1224793" y="956345"/>
              <a:chExt cx="1677798" cy="3565321"/>
            </a:xfrm>
          </p:grpSpPr>
          <p:sp>
            <p:nvSpPr>
              <p:cNvPr id="55" name="Rechteck: abgerundete Ecken 54">
                <a:extLst>
                  <a:ext uri="{FF2B5EF4-FFF2-40B4-BE49-F238E27FC236}">
                    <a16:creationId xmlns:a16="http://schemas.microsoft.com/office/drawing/2014/main" id="{B9AAE8AF-4DB9-4225-8F6D-98AE03574BB9}"/>
                  </a:ext>
                </a:extLst>
              </p:cNvPr>
              <p:cNvSpPr/>
              <p:nvPr/>
            </p:nvSpPr>
            <p:spPr>
              <a:xfrm>
                <a:off x="1224793" y="956345"/>
                <a:ext cx="1677798" cy="356532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Patient 03 – ROI 1</a:t>
                </a:r>
              </a:p>
            </p:txBody>
          </p:sp>
          <p:sp>
            <p:nvSpPr>
              <p:cNvPr id="56" name="Rechteck: abgerundete Ecken 55">
                <a:extLst>
                  <a:ext uri="{FF2B5EF4-FFF2-40B4-BE49-F238E27FC236}">
                    <a16:creationId xmlns:a16="http://schemas.microsoft.com/office/drawing/2014/main" id="{7BD72794-080E-46B2-907C-E5701BC74A9F}"/>
                  </a:ext>
                </a:extLst>
              </p:cNvPr>
              <p:cNvSpPr/>
              <p:nvPr/>
            </p:nvSpPr>
            <p:spPr>
              <a:xfrm>
                <a:off x="1368452" y="2543961"/>
                <a:ext cx="1390477" cy="478173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de-DE" sz="1200" dirty="0">
                    <a:solidFill>
                      <a:prstClr val="white"/>
                    </a:solidFill>
                  </a:rPr>
                  <a:t>… 11 weitere Dosen …</a:t>
                </a:r>
              </a:p>
            </p:txBody>
          </p:sp>
          <p:grpSp>
            <p:nvGrpSpPr>
              <p:cNvPr id="57" name="Gruppieren 56">
                <a:extLst>
                  <a:ext uri="{FF2B5EF4-FFF2-40B4-BE49-F238E27FC236}">
                    <a16:creationId xmlns:a16="http://schemas.microsoft.com/office/drawing/2014/main" id="{56DA3584-CFCF-4E0F-97B3-AE975DBFEF5C}"/>
                  </a:ext>
                </a:extLst>
              </p:cNvPr>
              <p:cNvGrpSpPr/>
              <p:nvPr/>
            </p:nvGrpSpPr>
            <p:grpSpPr>
              <a:xfrm>
                <a:off x="1368453" y="14219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64" name="Rechteck: abgerundete Ecken 63">
                  <a:extLst>
                    <a:ext uri="{FF2B5EF4-FFF2-40B4-BE49-F238E27FC236}">
                      <a16:creationId xmlns:a16="http://schemas.microsoft.com/office/drawing/2014/main" id="{16F3EA2C-ED23-4FAA-A787-8370D1218316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3.5</a:t>
                  </a:r>
                </a:p>
              </p:txBody>
            </p:sp>
            <p:sp>
              <p:nvSpPr>
                <p:cNvPr id="65" name="Rechteck: abgerundete Ecken 64">
                  <a:extLst>
                    <a:ext uri="{FF2B5EF4-FFF2-40B4-BE49-F238E27FC236}">
                      <a16:creationId xmlns:a16="http://schemas.microsoft.com/office/drawing/2014/main" id="{A272C3B8-A7C2-4BB1-A926-8621884A030C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Rechteck: abgerundete Ecken 65">
                  <a:extLst>
                    <a:ext uri="{FF2B5EF4-FFF2-40B4-BE49-F238E27FC236}">
                      <a16:creationId xmlns:a16="http://schemas.microsoft.com/office/drawing/2014/main" id="{450F57EB-F8FE-4B9E-B3EF-67AEB70A4AB4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Rechteck: abgerundete Ecken 66">
                  <a:extLst>
                    <a:ext uri="{FF2B5EF4-FFF2-40B4-BE49-F238E27FC236}">
                      <a16:creationId xmlns:a16="http://schemas.microsoft.com/office/drawing/2014/main" id="{D45269C9-BF44-4BCD-AB49-68AAACD943FB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Rechteck: abgerundete Ecken 67">
                  <a:extLst>
                    <a:ext uri="{FF2B5EF4-FFF2-40B4-BE49-F238E27FC236}">
                      <a16:creationId xmlns:a16="http://schemas.microsoft.com/office/drawing/2014/main" id="{9398ADDC-A53E-48DE-9C96-54BEA063351B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" name="Gruppieren 57">
                <a:extLst>
                  <a:ext uri="{FF2B5EF4-FFF2-40B4-BE49-F238E27FC236}">
                    <a16:creationId xmlns:a16="http://schemas.microsoft.com/office/drawing/2014/main" id="{8F77A783-7F7F-4C54-9A98-BFEC0424E16C}"/>
                  </a:ext>
                </a:extLst>
              </p:cNvPr>
              <p:cNvGrpSpPr/>
              <p:nvPr/>
            </p:nvGrpSpPr>
            <p:grpSpPr>
              <a:xfrm>
                <a:off x="1364778" y="30997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59" name="Rechteck: abgerundete Ecken 58">
                  <a:extLst>
                    <a:ext uri="{FF2B5EF4-FFF2-40B4-BE49-F238E27FC236}">
                      <a16:creationId xmlns:a16="http://schemas.microsoft.com/office/drawing/2014/main" id="{A0C781E4-92C5-45EB-9F14-BB342524F2AA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0.5</a:t>
                  </a:r>
                </a:p>
              </p:txBody>
            </p:sp>
            <p:sp>
              <p:nvSpPr>
                <p:cNvPr id="60" name="Rechteck: abgerundete Ecken 59">
                  <a:extLst>
                    <a:ext uri="{FF2B5EF4-FFF2-40B4-BE49-F238E27FC236}">
                      <a16:creationId xmlns:a16="http://schemas.microsoft.com/office/drawing/2014/main" id="{55070ED3-B2B0-4A9E-8C3E-4472B7BD41C2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Rechteck: abgerundete Ecken 60">
                  <a:extLst>
                    <a:ext uri="{FF2B5EF4-FFF2-40B4-BE49-F238E27FC236}">
                      <a16:creationId xmlns:a16="http://schemas.microsoft.com/office/drawing/2014/main" id="{A339BF6E-362F-4FD6-91D8-705CBF4E75C1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Rechteck: abgerundete Ecken 61">
                  <a:extLst>
                    <a:ext uri="{FF2B5EF4-FFF2-40B4-BE49-F238E27FC236}">
                      <a16:creationId xmlns:a16="http://schemas.microsoft.com/office/drawing/2014/main" id="{7B262FF9-7BBD-41B5-8D71-3560B4CFD0E5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Rechteck: abgerundete Ecken 62">
                  <a:extLst>
                    <a:ext uri="{FF2B5EF4-FFF2-40B4-BE49-F238E27FC236}">
                      <a16:creationId xmlns:a16="http://schemas.microsoft.com/office/drawing/2014/main" id="{C04A670C-D3B3-4595-8BC3-C6E2B51F80BD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9" name="Gruppieren 68">
              <a:extLst>
                <a:ext uri="{FF2B5EF4-FFF2-40B4-BE49-F238E27FC236}">
                  <a16:creationId xmlns:a16="http://schemas.microsoft.com/office/drawing/2014/main" id="{4D6550F9-9C9B-472D-9805-B6FA95AC66BE}"/>
                </a:ext>
              </a:extLst>
            </p:cNvPr>
            <p:cNvGrpSpPr/>
            <p:nvPr/>
          </p:nvGrpSpPr>
          <p:grpSpPr>
            <a:xfrm>
              <a:off x="8805756" y="843093"/>
              <a:ext cx="2080470" cy="4030908"/>
              <a:chOff x="1224793" y="956345"/>
              <a:chExt cx="1677798" cy="3565321"/>
            </a:xfrm>
          </p:grpSpPr>
          <p:sp>
            <p:nvSpPr>
              <p:cNvPr id="70" name="Rechteck: abgerundete Ecken 69">
                <a:extLst>
                  <a:ext uri="{FF2B5EF4-FFF2-40B4-BE49-F238E27FC236}">
                    <a16:creationId xmlns:a16="http://schemas.microsoft.com/office/drawing/2014/main" id="{AD721A68-FC74-40C5-BFD4-888478906D11}"/>
                  </a:ext>
                </a:extLst>
              </p:cNvPr>
              <p:cNvSpPr/>
              <p:nvPr/>
            </p:nvSpPr>
            <p:spPr>
              <a:xfrm>
                <a:off x="1224793" y="956345"/>
                <a:ext cx="1677798" cy="356532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Patient 29 – ROI 1</a:t>
                </a:r>
              </a:p>
            </p:txBody>
          </p:sp>
          <p:sp>
            <p:nvSpPr>
              <p:cNvPr id="71" name="Rechteck: abgerundete Ecken 70">
                <a:extLst>
                  <a:ext uri="{FF2B5EF4-FFF2-40B4-BE49-F238E27FC236}">
                    <a16:creationId xmlns:a16="http://schemas.microsoft.com/office/drawing/2014/main" id="{1F69CC88-6EDE-4B63-85F8-5F4749E2DFC8}"/>
                  </a:ext>
                </a:extLst>
              </p:cNvPr>
              <p:cNvSpPr/>
              <p:nvPr/>
            </p:nvSpPr>
            <p:spPr>
              <a:xfrm>
                <a:off x="1368452" y="2543961"/>
                <a:ext cx="1390477" cy="478173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de-DE" sz="1200" dirty="0">
                    <a:solidFill>
                      <a:prstClr val="white"/>
                    </a:solidFill>
                  </a:rPr>
                  <a:t>… 11 weitere Dosen …</a:t>
                </a:r>
              </a:p>
            </p:txBody>
          </p:sp>
          <p:grpSp>
            <p:nvGrpSpPr>
              <p:cNvPr id="72" name="Gruppieren 71">
                <a:extLst>
                  <a:ext uri="{FF2B5EF4-FFF2-40B4-BE49-F238E27FC236}">
                    <a16:creationId xmlns:a16="http://schemas.microsoft.com/office/drawing/2014/main" id="{A30EE417-5E53-46AE-8DE2-2CABA6AAE9DA}"/>
                  </a:ext>
                </a:extLst>
              </p:cNvPr>
              <p:cNvGrpSpPr/>
              <p:nvPr/>
            </p:nvGrpSpPr>
            <p:grpSpPr>
              <a:xfrm>
                <a:off x="1368453" y="14219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79" name="Rechteck: abgerundete Ecken 78">
                  <a:extLst>
                    <a:ext uri="{FF2B5EF4-FFF2-40B4-BE49-F238E27FC236}">
                      <a16:creationId xmlns:a16="http://schemas.microsoft.com/office/drawing/2014/main" id="{C9380762-65CE-4C3A-BAA2-E93ACAE10005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3.5</a:t>
                  </a:r>
                </a:p>
              </p:txBody>
            </p:sp>
            <p:sp>
              <p:nvSpPr>
                <p:cNvPr id="80" name="Rechteck: abgerundete Ecken 79">
                  <a:extLst>
                    <a:ext uri="{FF2B5EF4-FFF2-40B4-BE49-F238E27FC236}">
                      <a16:creationId xmlns:a16="http://schemas.microsoft.com/office/drawing/2014/main" id="{01186BC2-FA90-47A1-988B-2708E79E9B08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Rechteck: abgerundete Ecken 80">
                  <a:extLst>
                    <a:ext uri="{FF2B5EF4-FFF2-40B4-BE49-F238E27FC236}">
                      <a16:creationId xmlns:a16="http://schemas.microsoft.com/office/drawing/2014/main" id="{01F28520-CF4C-4C23-A538-0D5093B11FFB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Rechteck: abgerundete Ecken 81">
                  <a:extLst>
                    <a:ext uri="{FF2B5EF4-FFF2-40B4-BE49-F238E27FC236}">
                      <a16:creationId xmlns:a16="http://schemas.microsoft.com/office/drawing/2014/main" id="{0F55CD09-6B7F-48B6-B4B5-482D3FD2E805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Rechteck: abgerundete Ecken 82">
                  <a:extLst>
                    <a:ext uri="{FF2B5EF4-FFF2-40B4-BE49-F238E27FC236}">
                      <a16:creationId xmlns:a16="http://schemas.microsoft.com/office/drawing/2014/main" id="{D7C3A3FF-BB3A-46BF-8EB7-0EC068AB5367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3" name="Gruppieren 72">
                <a:extLst>
                  <a:ext uri="{FF2B5EF4-FFF2-40B4-BE49-F238E27FC236}">
                    <a16:creationId xmlns:a16="http://schemas.microsoft.com/office/drawing/2014/main" id="{90FB3A8A-D4F4-4C2C-B4EE-044BDFB7837E}"/>
                  </a:ext>
                </a:extLst>
              </p:cNvPr>
              <p:cNvGrpSpPr/>
              <p:nvPr/>
            </p:nvGrpSpPr>
            <p:grpSpPr>
              <a:xfrm>
                <a:off x="1364778" y="30997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74" name="Rechteck: abgerundete Ecken 73">
                  <a:extLst>
                    <a:ext uri="{FF2B5EF4-FFF2-40B4-BE49-F238E27FC236}">
                      <a16:creationId xmlns:a16="http://schemas.microsoft.com/office/drawing/2014/main" id="{469451BE-A9BD-43CB-8D60-B5F1DDD2236A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0.5</a:t>
                  </a:r>
                </a:p>
              </p:txBody>
            </p:sp>
            <p:sp>
              <p:nvSpPr>
                <p:cNvPr id="75" name="Rechteck: abgerundete Ecken 74">
                  <a:extLst>
                    <a:ext uri="{FF2B5EF4-FFF2-40B4-BE49-F238E27FC236}">
                      <a16:creationId xmlns:a16="http://schemas.microsoft.com/office/drawing/2014/main" id="{1048226B-F08A-4324-AA63-3FB0236619B6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Rechteck: abgerundete Ecken 75">
                  <a:extLst>
                    <a:ext uri="{FF2B5EF4-FFF2-40B4-BE49-F238E27FC236}">
                      <a16:creationId xmlns:a16="http://schemas.microsoft.com/office/drawing/2014/main" id="{2C565888-C4FA-45DC-9035-142D8DE70B9F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Rechteck: abgerundete Ecken 76">
                  <a:extLst>
                    <a:ext uri="{FF2B5EF4-FFF2-40B4-BE49-F238E27FC236}">
                      <a16:creationId xmlns:a16="http://schemas.microsoft.com/office/drawing/2014/main" id="{8473CDA9-0F94-4F92-B8B9-F4F77734EAC1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Rechteck: abgerundete Ecken 77">
                  <a:extLst>
                    <a:ext uri="{FF2B5EF4-FFF2-40B4-BE49-F238E27FC236}">
                      <a16:creationId xmlns:a16="http://schemas.microsoft.com/office/drawing/2014/main" id="{D455D7C4-9A64-455C-B702-9456273AE4A6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84" name="Textfeld 83">
            <a:extLst>
              <a:ext uri="{FF2B5EF4-FFF2-40B4-BE49-F238E27FC236}">
                <a16:creationId xmlns:a16="http://schemas.microsoft.com/office/drawing/2014/main" id="{8A49F223-8579-43F3-B7D0-900E4BD2BF33}"/>
              </a:ext>
            </a:extLst>
          </p:cNvPr>
          <p:cNvSpPr txBox="1"/>
          <p:nvPr/>
        </p:nvSpPr>
        <p:spPr>
          <a:xfrm>
            <a:off x="0" y="-5107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Ausgangslage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7F580476-7C7F-4046-8FD9-40ADACA9041E}"/>
              </a:ext>
            </a:extLst>
          </p:cNvPr>
          <p:cNvCxnSpPr/>
          <p:nvPr/>
        </p:nvCxnSpPr>
        <p:spPr>
          <a:xfrm>
            <a:off x="1770077" y="1350812"/>
            <a:ext cx="0" cy="41273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87F6ABF8-6DA5-4D42-A016-5EA979F98DAB}"/>
              </a:ext>
            </a:extLst>
          </p:cNvPr>
          <p:cNvSpPr txBox="1"/>
          <p:nvPr/>
        </p:nvSpPr>
        <p:spPr>
          <a:xfrm>
            <a:off x="85102" y="2539195"/>
            <a:ext cx="15263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accent6"/>
                </a:solidFill>
              </a:rPr>
              <a:t>Verbunden, da alle </a:t>
            </a:r>
          </a:p>
          <a:p>
            <a:r>
              <a:rPr lang="de-DE" sz="1600" dirty="0">
                <a:solidFill>
                  <a:schemeClr val="accent6"/>
                </a:solidFill>
              </a:rPr>
              <a:t>kleineren Dosen von 3MBq abhängen und gleicher Patient</a:t>
            </a:r>
          </a:p>
        </p:txBody>
      </p:sp>
      <p:cxnSp>
        <p:nvCxnSpPr>
          <p:cNvPr id="131" name="Gerade Verbindung mit Pfeil 130">
            <a:extLst>
              <a:ext uri="{FF2B5EF4-FFF2-40B4-BE49-F238E27FC236}">
                <a16:creationId xmlns:a16="http://schemas.microsoft.com/office/drawing/2014/main" id="{E08089CD-BBF9-4BD2-ADFB-B40E5892D4A7}"/>
              </a:ext>
            </a:extLst>
          </p:cNvPr>
          <p:cNvCxnSpPr>
            <a:cxnSpLocks/>
          </p:cNvCxnSpPr>
          <p:nvPr/>
        </p:nvCxnSpPr>
        <p:spPr>
          <a:xfrm>
            <a:off x="1909712" y="907594"/>
            <a:ext cx="99290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2" name="Textfeld 131">
            <a:extLst>
              <a:ext uri="{FF2B5EF4-FFF2-40B4-BE49-F238E27FC236}">
                <a16:creationId xmlns:a16="http://schemas.microsoft.com/office/drawing/2014/main" id="{514CC544-36D7-46B8-9ECD-D87BA785E998}"/>
              </a:ext>
            </a:extLst>
          </p:cNvPr>
          <p:cNvSpPr txBox="1"/>
          <p:nvPr/>
        </p:nvSpPr>
        <p:spPr>
          <a:xfrm>
            <a:off x="1869769" y="599670"/>
            <a:ext cx="5647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accent6"/>
                </a:solidFill>
              </a:rPr>
              <a:t>Unverbunden, zufällig ausgewählte Patienten</a:t>
            </a:r>
          </a:p>
        </p:txBody>
      </p:sp>
    </p:spTree>
    <p:extLst>
      <p:ext uri="{BB962C8B-B14F-4D97-AF65-F5344CB8AC3E}">
        <p14:creationId xmlns:p14="http://schemas.microsoft.com/office/powerpoint/2010/main" val="2363987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feld 83">
            <a:extLst>
              <a:ext uri="{FF2B5EF4-FFF2-40B4-BE49-F238E27FC236}">
                <a16:creationId xmlns:a16="http://schemas.microsoft.com/office/drawing/2014/main" id="{8A49F223-8579-43F3-B7D0-900E4BD2BF33}"/>
              </a:ext>
            </a:extLst>
          </p:cNvPr>
          <p:cNvSpPr txBox="1"/>
          <p:nvPr/>
        </p:nvSpPr>
        <p:spPr>
          <a:xfrm>
            <a:off x="0" y="-5107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Grundmenge ROI 1 – absolut Werte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A202405E-8839-41E0-8B5B-F89F25E9D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780939"/>
              </p:ext>
            </p:extLst>
          </p:nvPr>
        </p:nvGraphicFramePr>
        <p:xfrm>
          <a:off x="1825234" y="1210976"/>
          <a:ext cx="3194304" cy="3515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14528">
                  <a:extLst>
                    <a:ext uri="{9D8B030D-6E8A-4147-A177-3AD203B41FA5}">
                      <a16:colId xmlns:a16="http://schemas.microsoft.com/office/drawing/2014/main" val="955975988"/>
                    </a:ext>
                  </a:extLst>
                </a:gridCol>
                <a:gridCol w="841248">
                  <a:extLst>
                    <a:ext uri="{9D8B030D-6E8A-4147-A177-3AD203B41FA5}">
                      <a16:colId xmlns:a16="http://schemas.microsoft.com/office/drawing/2014/main" val="555965979"/>
                    </a:ext>
                  </a:extLst>
                </a:gridCol>
                <a:gridCol w="896112">
                  <a:extLst>
                    <a:ext uri="{9D8B030D-6E8A-4147-A177-3AD203B41FA5}">
                      <a16:colId xmlns:a16="http://schemas.microsoft.com/office/drawing/2014/main" val="3903549877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1685591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Nr.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Name vereinfacht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ROI Größe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Anzahl der Ausreißer über alle TFs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140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P13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7255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5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P9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7194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40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P18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6602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24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6694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828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P12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716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P17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4692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712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2475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863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P14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7262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19606"/>
                  </a:ext>
                </a:extLst>
              </a:tr>
            </a:tbl>
          </a:graphicData>
        </a:graphic>
      </p:graphicFrame>
      <p:graphicFrame>
        <p:nvGraphicFramePr>
          <p:cNvPr id="85" name="Tabelle 84">
            <a:extLst>
              <a:ext uri="{FF2B5EF4-FFF2-40B4-BE49-F238E27FC236}">
                <a16:creationId xmlns:a16="http://schemas.microsoft.com/office/drawing/2014/main" id="{9C0CC078-AB2E-4EC8-9C1F-4FCDA088CA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902160"/>
              </p:ext>
            </p:extLst>
          </p:nvPr>
        </p:nvGraphicFramePr>
        <p:xfrm>
          <a:off x="10568731" y="1234440"/>
          <a:ext cx="1416005" cy="4389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87964">
                  <a:extLst>
                    <a:ext uri="{9D8B030D-6E8A-4147-A177-3AD203B41FA5}">
                      <a16:colId xmlns:a16="http://schemas.microsoft.com/office/drawing/2014/main" val="1975731961"/>
                    </a:ext>
                  </a:extLst>
                </a:gridCol>
                <a:gridCol w="728041">
                  <a:extLst>
                    <a:ext uri="{9D8B030D-6E8A-4147-A177-3AD203B41FA5}">
                      <a16:colId xmlns:a16="http://schemas.microsoft.com/office/drawing/2014/main" val="314713405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de-DE" sz="800" dirty="0"/>
                        <a:t>Name vereinfacht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Name in Studie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36817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 dirty="0">
                          <a:effectLst/>
                        </a:rPr>
                        <a:t>P1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00326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 dirty="0">
                          <a:effectLst/>
                        </a:rPr>
                        <a:t>P2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6809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P3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06213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P4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56378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P5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67196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 dirty="0">
                          <a:effectLst/>
                        </a:rPr>
                        <a:t>P6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01831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P7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39106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P8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20259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P9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00698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P10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86726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P11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87705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P12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1566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P13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13934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P14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35516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P15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36525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P16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39722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P17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52172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P18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26831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 dirty="0">
                          <a:effectLst/>
                        </a:rPr>
                        <a:t>P19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129848"/>
                  </a:ext>
                </a:extLst>
              </a:tr>
            </a:tbl>
          </a:graphicData>
        </a:graphic>
      </p:graphicFrame>
      <p:sp>
        <p:nvSpPr>
          <p:cNvPr id="86" name="Textfeld 85">
            <a:extLst>
              <a:ext uri="{FF2B5EF4-FFF2-40B4-BE49-F238E27FC236}">
                <a16:creationId xmlns:a16="http://schemas.microsoft.com/office/drawing/2014/main" id="{5B16C945-43E9-4751-AD1F-1B741E1C97E0}"/>
              </a:ext>
            </a:extLst>
          </p:cNvPr>
          <p:cNvSpPr txBox="1"/>
          <p:nvPr/>
        </p:nvSpPr>
        <p:spPr>
          <a:xfrm>
            <a:off x="10672208" y="843240"/>
            <a:ext cx="120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Zuordnung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D9820A75-38BC-4EFC-9DDD-90CDBEF43AEE}"/>
              </a:ext>
            </a:extLst>
          </p:cNvPr>
          <p:cNvSpPr txBox="1"/>
          <p:nvPr/>
        </p:nvSpPr>
        <p:spPr>
          <a:xfrm>
            <a:off x="1841042" y="926663"/>
            <a:ext cx="3162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Stärksten Ausreißer über alle TFs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9DE7943-F3B7-4CD6-A303-B4CC77E87724}"/>
              </a:ext>
            </a:extLst>
          </p:cNvPr>
          <p:cNvSpPr txBox="1"/>
          <p:nvPr/>
        </p:nvSpPr>
        <p:spPr>
          <a:xfrm>
            <a:off x="5233363" y="926663"/>
            <a:ext cx="52408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Können Ausreißer bei absolut Werten herausgefiltert werden?</a:t>
            </a:r>
          </a:p>
          <a:p>
            <a:pPr marL="285750" indent="-285750">
              <a:buFontTx/>
              <a:buChar char="-"/>
            </a:pPr>
            <a:endParaRPr lang="de-DE" sz="1400" dirty="0"/>
          </a:p>
          <a:p>
            <a:pPr marL="285750" indent="-285750">
              <a:buFontTx/>
              <a:buChar char="-"/>
            </a:pPr>
            <a:r>
              <a:rPr lang="de-DE" sz="1400" dirty="0"/>
              <a:t>Über ROI Größe (</a:t>
            </a:r>
            <a:r>
              <a:rPr lang="el-GR" sz="1400" dirty="0"/>
              <a:t>Δ</a:t>
            </a:r>
            <a:r>
              <a:rPr lang="de-DE" sz="1400" dirty="0"/>
              <a:t> 121 </a:t>
            </a:r>
            <a:r>
              <a:rPr lang="de-DE" sz="1400" dirty="0" err="1"/>
              <a:t>Voxel</a:t>
            </a:r>
            <a:r>
              <a:rPr lang="de-DE" sz="1400" dirty="0"/>
              <a:t>) fallen 6 von 8 häufigsten Ausreißern raus</a:t>
            </a:r>
          </a:p>
          <a:p>
            <a:pPr marL="285750" indent="-285750">
              <a:buFontTx/>
              <a:buChar char="-"/>
            </a:pPr>
            <a:r>
              <a:rPr lang="de-DE" sz="1400" dirty="0"/>
              <a:t>Masken von P18 und P3 zeigen keine Auffälligkeiten </a:t>
            </a:r>
          </a:p>
          <a:p>
            <a:pPr marL="285750" indent="-285750">
              <a:buFontTx/>
              <a:buChar char="-"/>
            </a:pPr>
            <a:r>
              <a:rPr lang="de-DE" sz="1400" dirty="0"/>
              <a:t>Ausreißer sind die Werte die außerhalb des Median +/- 1,5 x Interquartilsabstand liegen (Whisker – Standard - Wiki)</a:t>
            </a:r>
          </a:p>
        </p:txBody>
      </p:sp>
      <p:graphicFrame>
        <p:nvGraphicFramePr>
          <p:cNvPr id="24" name="Tabelle 23">
            <a:extLst>
              <a:ext uri="{FF2B5EF4-FFF2-40B4-BE49-F238E27FC236}">
                <a16:creationId xmlns:a16="http://schemas.microsoft.com/office/drawing/2014/main" id="{4B346B26-5554-4F73-8998-534AD84A3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306154"/>
              </p:ext>
            </p:extLst>
          </p:nvPr>
        </p:nvGraphicFramePr>
        <p:xfrm>
          <a:off x="207264" y="1212040"/>
          <a:ext cx="1251334" cy="378714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625667">
                  <a:extLst>
                    <a:ext uri="{9D8B030D-6E8A-4147-A177-3AD203B41FA5}">
                      <a16:colId xmlns:a16="http://schemas.microsoft.com/office/drawing/2014/main" val="1806396588"/>
                    </a:ext>
                  </a:extLst>
                </a:gridCol>
                <a:gridCol w="625667">
                  <a:extLst>
                    <a:ext uri="{9D8B030D-6E8A-4147-A177-3AD203B41FA5}">
                      <a16:colId xmlns:a16="http://schemas.microsoft.com/office/drawing/2014/main" val="427140914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effectLst/>
                        </a:rPr>
                        <a:t>ID vereinfacht</a:t>
                      </a:r>
                      <a:endParaRPr lang="de-DE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effectLst/>
                        </a:rPr>
                        <a:t>ROI Sizes</a:t>
                      </a:r>
                      <a:endParaRPr lang="de-DE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097413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P1</a:t>
                      </a:r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6594</a:t>
                      </a:r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763504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P2</a:t>
                      </a:r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6689</a:t>
                      </a:r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152038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P3</a:t>
                      </a:r>
                      <a:endParaRPr lang="de-DE" sz="10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6694</a:t>
                      </a:r>
                      <a:endParaRPr lang="de-DE" sz="1000" b="1" i="0" u="none" strike="noStrike" dirty="0">
                        <a:solidFill>
                          <a:schemeClr val="accent2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455772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P4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>
                          <a:solidFill>
                            <a:srgbClr val="C00000"/>
                          </a:solidFill>
                          <a:effectLst/>
                        </a:rPr>
                        <a:t>2475</a:t>
                      </a:r>
                      <a:endParaRPr lang="de-DE" sz="1000" b="1" i="0" u="none" strike="noStrike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990038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>
                          <a:solidFill>
                            <a:srgbClr val="C00000"/>
                          </a:solidFill>
                          <a:effectLst/>
                        </a:rPr>
                        <a:t>P5</a:t>
                      </a:r>
                      <a:endParaRPr lang="de-DE" sz="10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3628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06390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>
                          <a:solidFill>
                            <a:srgbClr val="00B050"/>
                          </a:solidFill>
                          <a:effectLst/>
                        </a:rPr>
                        <a:t>P6</a:t>
                      </a:r>
                      <a:endParaRPr lang="de-DE" sz="10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6687</a:t>
                      </a:r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507587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P7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4096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968566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>
                          <a:solidFill>
                            <a:srgbClr val="00B050"/>
                          </a:solidFill>
                          <a:effectLst/>
                        </a:rPr>
                        <a:t>P8</a:t>
                      </a:r>
                      <a:endParaRPr lang="de-DE" sz="10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6714</a:t>
                      </a:r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261186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>
                          <a:solidFill>
                            <a:srgbClr val="C00000"/>
                          </a:solidFill>
                          <a:effectLst/>
                        </a:rPr>
                        <a:t>P9</a:t>
                      </a:r>
                      <a:endParaRPr lang="de-DE" sz="10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>
                          <a:solidFill>
                            <a:srgbClr val="C00000"/>
                          </a:solidFill>
                          <a:effectLst/>
                        </a:rPr>
                        <a:t>7194</a:t>
                      </a:r>
                      <a:endParaRPr lang="de-DE" sz="1000" b="1" i="0" u="none" strike="noStrike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078951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P10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5049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308602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>
                          <a:solidFill>
                            <a:srgbClr val="00B050"/>
                          </a:solidFill>
                          <a:effectLst/>
                        </a:rPr>
                        <a:t>P11</a:t>
                      </a:r>
                      <a:endParaRPr lang="de-DE" sz="10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6688</a:t>
                      </a:r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561651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P12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2052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600945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P13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7255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48249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P14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7262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960884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P15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7143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648470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P16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7226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923797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P17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4692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429248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P18</a:t>
                      </a:r>
                      <a:endParaRPr lang="de-DE" sz="10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6602</a:t>
                      </a:r>
                      <a:endParaRPr lang="de-DE" sz="1000" b="1" i="0" u="none" strike="noStrike" dirty="0">
                        <a:solidFill>
                          <a:schemeClr val="accent2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013367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P19</a:t>
                      </a:r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6715</a:t>
                      </a:r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61386176"/>
                  </a:ext>
                </a:extLst>
              </a:tr>
            </a:tbl>
          </a:graphicData>
        </a:graphic>
      </p:graphicFrame>
      <p:pic>
        <p:nvPicPr>
          <p:cNvPr id="4" name="Grafik 3">
            <a:extLst>
              <a:ext uri="{FF2B5EF4-FFF2-40B4-BE49-F238E27FC236}">
                <a16:creationId xmlns:a16="http://schemas.microsoft.com/office/drawing/2014/main" id="{55FF885F-6A9D-45EF-BDC8-BB2152C6F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112" y="3274205"/>
            <a:ext cx="3880199" cy="154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295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feld 83">
            <a:extLst>
              <a:ext uri="{FF2B5EF4-FFF2-40B4-BE49-F238E27FC236}">
                <a16:creationId xmlns:a16="http://schemas.microsoft.com/office/drawing/2014/main" id="{8A49F223-8579-43F3-B7D0-900E4BD2BF33}"/>
              </a:ext>
            </a:extLst>
          </p:cNvPr>
          <p:cNvSpPr txBox="1"/>
          <p:nvPr/>
        </p:nvSpPr>
        <p:spPr>
          <a:xfrm>
            <a:off x="0" y="-5107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Grundmenge ROI 2 – absolut Werte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A202405E-8839-41E0-8B5B-F89F25E9D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115856"/>
              </p:ext>
            </p:extLst>
          </p:nvPr>
        </p:nvGraphicFramePr>
        <p:xfrm>
          <a:off x="1825234" y="1210976"/>
          <a:ext cx="3194304" cy="3515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14528">
                  <a:extLst>
                    <a:ext uri="{9D8B030D-6E8A-4147-A177-3AD203B41FA5}">
                      <a16:colId xmlns:a16="http://schemas.microsoft.com/office/drawing/2014/main" val="955975988"/>
                    </a:ext>
                  </a:extLst>
                </a:gridCol>
                <a:gridCol w="841248">
                  <a:extLst>
                    <a:ext uri="{9D8B030D-6E8A-4147-A177-3AD203B41FA5}">
                      <a16:colId xmlns:a16="http://schemas.microsoft.com/office/drawing/2014/main" val="555965979"/>
                    </a:ext>
                  </a:extLst>
                </a:gridCol>
                <a:gridCol w="896112">
                  <a:extLst>
                    <a:ext uri="{9D8B030D-6E8A-4147-A177-3AD203B41FA5}">
                      <a16:colId xmlns:a16="http://schemas.microsoft.com/office/drawing/2014/main" val="3903549877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1685591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Nr.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Name vereinfacht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ROI Größe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Anzahl der Ausreißer über alle TFs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140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FF0000"/>
                          </a:solidFill>
                        </a:rPr>
                        <a:t>P13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7255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36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5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P9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7194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34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40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P18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6602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24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P3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6694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828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P12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2052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716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P17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4692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712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P4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2475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863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P14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7262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19606"/>
                  </a:ext>
                </a:extLst>
              </a:tr>
            </a:tbl>
          </a:graphicData>
        </a:graphic>
      </p:graphicFrame>
      <p:graphicFrame>
        <p:nvGraphicFramePr>
          <p:cNvPr id="85" name="Tabelle 84">
            <a:extLst>
              <a:ext uri="{FF2B5EF4-FFF2-40B4-BE49-F238E27FC236}">
                <a16:creationId xmlns:a16="http://schemas.microsoft.com/office/drawing/2014/main" id="{9C0CC078-AB2E-4EC8-9C1F-4FCDA088CA4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568731" y="1234440"/>
          <a:ext cx="1416005" cy="4389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87964">
                  <a:extLst>
                    <a:ext uri="{9D8B030D-6E8A-4147-A177-3AD203B41FA5}">
                      <a16:colId xmlns:a16="http://schemas.microsoft.com/office/drawing/2014/main" val="1975731961"/>
                    </a:ext>
                  </a:extLst>
                </a:gridCol>
                <a:gridCol w="728041">
                  <a:extLst>
                    <a:ext uri="{9D8B030D-6E8A-4147-A177-3AD203B41FA5}">
                      <a16:colId xmlns:a16="http://schemas.microsoft.com/office/drawing/2014/main" val="314713405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de-DE" sz="800" dirty="0"/>
                        <a:t>Name vereinfacht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Name in Studie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36817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 dirty="0">
                          <a:effectLst/>
                        </a:rPr>
                        <a:t>P1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00326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 dirty="0">
                          <a:effectLst/>
                        </a:rPr>
                        <a:t>P2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6809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P3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06213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P4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56378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P5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67196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 dirty="0">
                          <a:effectLst/>
                        </a:rPr>
                        <a:t>P6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01831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P7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39106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P8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20259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P9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00698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P10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86726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P11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87705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P12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1566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P13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13934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P14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35516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P15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36525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P16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39722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P17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52172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P18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26831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 dirty="0">
                          <a:effectLst/>
                        </a:rPr>
                        <a:t>P19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129848"/>
                  </a:ext>
                </a:extLst>
              </a:tr>
            </a:tbl>
          </a:graphicData>
        </a:graphic>
      </p:graphicFrame>
      <p:sp>
        <p:nvSpPr>
          <p:cNvPr id="86" name="Textfeld 85">
            <a:extLst>
              <a:ext uri="{FF2B5EF4-FFF2-40B4-BE49-F238E27FC236}">
                <a16:creationId xmlns:a16="http://schemas.microsoft.com/office/drawing/2014/main" id="{5B16C945-43E9-4751-AD1F-1B741E1C97E0}"/>
              </a:ext>
            </a:extLst>
          </p:cNvPr>
          <p:cNvSpPr txBox="1"/>
          <p:nvPr/>
        </p:nvSpPr>
        <p:spPr>
          <a:xfrm>
            <a:off x="10672208" y="843240"/>
            <a:ext cx="120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Zuordnung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D9820A75-38BC-4EFC-9DDD-90CDBEF43AEE}"/>
              </a:ext>
            </a:extLst>
          </p:cNvPr>
          <p:cNvSpPr txBox="1"/>
          <p:nvPr/>
        </p:nvSpPr>
        <p:spPr>
          <a:xfrm>
            <a:off x="1841042" y="926663"/>
            <a:ext cx="3162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Stärksten Ausreißer über alle TFs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9DE7943-F3B7-4CD6-A303-B4CC77E87724}"/>
              </a:ext>
            </a:extLst>
          </p:cNvPr>
          <p:cNvSpPr txBox="1"/>
          <p:nvPr/>
        </p:nvSpPr>
        <p:spPr>
          <a:xfrm>
            <a:off x="5233363" y="926663"/>
            <a:ext cx="52408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Können Ausreißer bei absolut Werten herausgefiltert werden?</a:t>
            </a:r>
          </a:p>
          <a:p>
            <a:pPr marL="285750" indent="-285750">
              <a:buFontTx/>
              <a:buChar char="-"/>
            </a:pPr>
            <a:endParaRPr lang="de-DE" sz="1400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de-DE" sz="1400" dirty="0">
                <a:solidFill>
                  <a:srgbClr val="FF0000"/>
                </a:solidFill>
              </a:rPr>
              <a:t>Über ROI Größe (</a:t>
            </a:r>
            <a:r>
              <a:rPr lang="el-GR" sz="1400" dirty="0">
                <a:solidFill>
                  <a:srgbClr val="FF0000"/>
                </a:solidFill>
              </a:rPr>
              <a:t>Δ</a:t>
            </a:r>
            <a:r>
              <a:rPr lang="de-DE" sz="1400" dirty="0">
                <a:solidFill>
                  <a:srgbClr val="FF0000"/>
                </a:solidFill>
              </a:rPr>
              <a:t> 121 </a:t>
            </a:r>
            <a:r>
              <a:rPr lang="de-DE" sz="1400" dirty="0" err="1">
                <a:solidFill>
                  <a:srgbClr val="FF0000"/>
                </a:solidFill>
              </a:rPr>
              <a:t>Voxel</a:t>
            </a:r>
            <a:r>
              <a:rPr lang="de-DE" sz="1400" dirty="0">
                <a:solidFill>
                  <a:srgbClr val="FF0000"/>
                </a:solidFill>
              </a:rPr>
              <a:t>) fallen 6 von 8 häufigsten Ausreißern raus</a:t>
            </a:r>
          </a:p>
          <a:p>
            <a:pPr marL="285750" indent="-285750">
              <a:buFontTx/>
              <a:buChar char="-"/>
            </a:pPr>
            <a:r>
              <a:rPr lang="de-DE" sz="1400" dirty="0">
                <a:solidFill>
                  <a:srgbClr val="FF0000"/>
                </a:solidFill>
              </a:rPr>
              <a:t>Masken von P18 und P3 zeigen keine Auffälligkeiten </a:t>
            </a:r>
          </a:p>
          <a:p>
            <a:pPr marL="285750" indent="-285750">
              <a:buFontTx/>
              <a:buChar char="-"/>
            </a:pPr>
            <a:r>
              <a:rPr lang="de-DE" sz="1400" dirty="0">
                <a:solidFill>
                  <a:srgbClr val="FF0000"/>
                </a:solidFill>
              </a:rPr>
              <a:t>Ausreißer sind die Werte die außerhalb des Median +/- 1,5 x Interquartilsabstand liegen (Whisker – Standard - Wiki)</a:t>
            </a:r>
          </a:p>
        </p:txBody>
      </p:sp>
      <p:graphicFrame>
        <p:nvGraphicFramePr>
          <p:cNvPr id="24" name="Tabelle 23">
            <a:extLst>
              <a:ext uri="{FF2B5EF4-FFF2-40B4-BE49-F238E27FC236}">
                <a16:creationId xmlns:a16="http://schemas.microsoft.com/office/drawing/2014/main" id="{4B346B26-5554-4F73-8998-534AD84A3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156565"/>
              </p:ext>
            </p:extLst>
          </p:nvPr>
        </p:nvGraphicFramePr>
        <p:xfrm>
          <a:off x="207264" y="1212040"/>
          <a:ext cx="1251334" cy="378714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625667">
                  <a:extLst>
                    <a:ext uri="{9D8B030D-6E8A-4147-A177-3AD203B41FA5}">
                      <a16:colId xmlns:a16="http://schemas.microsoft.com/office/drawing/2014/main" val="1806396588"/>
                    </a:ext>
                  </a:extLst>
                </a:gridCol>
                <a:gridCol w="625667">
                  <a:extLst>
                    <a:ext uri="{9D8B030D-6E8A-4147-A177-3AD203B41FA5}">
                      <a16:colId xmlns:a16="http://schemas.microsoft.com/office/drawing/2014/main" val="427140914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effectLst/>
                        </a:rPr>
                        <a:t>ID vereinfacht</a:t>
                      </a:r>
                      <a:endParaRPr lang="de-DE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effectLst/>
                        </a:rPr>
                        <a:t>ROI Sizes</a:t>
                      </a:r>
                      <a:endParaRPr lang="de-DE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097413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P1</a:t>
                      </a:r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763504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P2</a:t>
                      </a:r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152038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P3</a:t>
                      </a:r>
                      <a:endParaRPr lang="de-DE" sz="10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chemeClr val="accent2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455772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P4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990038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>
                          <a:solidFill>
                            <a:srgbClr val="C00000"/>
                          </a:solidFill>
                          <a:effectLst/>
                        </a:rPr>
                        <a:t>P5</a:t>
                      </a:r>
                      <a:endParaRPr lang="de-DE" sz="10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06390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>
                          <a:solidFill>
                            <a:srgbClr val="00B050"/>
                          </a:solidFill>
                          <a:effectLst/>
                        </a:rPr>
                        <a:t>P6</a:t>
                      </a:r>
                      <a:endParaRPr lang="de-DE" sz="10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507587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P7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968566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>
                          <a:solidFill>
                            <a:srgbClr val="00B050"/>
                          </a:solidFill>
                          <a:effectLst/>
                        </a:rPr>
                        <a:t>P8</a:t>
                      </a:r>
                      <a:endParaRPr lang="de-DE" sz="10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261186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>
                          <a:solidFill>
                            <a:srgbClr val="C00000"/>
                          </a:solidFill>
                          <a:effectLst/>
                        </a:rPr>
                        <a:t>P9</a:t>
                      </a:r>
                      <a:endParaRPr lang="de-DE" sz="10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078951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P10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308602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>
                          <a:solidFill>
                            <a:srgbClr val="00B050"/>
                          </a:solidFill>
                          <a:effectLst/>
                        </a:rPr>
                        <a:t>P11</a:t>
                      </a:r>
                      <a:endParaRPr lang="de-DE" sz="10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561651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P12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600945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P13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48249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P14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960884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P15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648470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P16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923797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P17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429248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P18</a:t>
                      </a:r>
                      <a:endParaRPr lang="de-DE" sz="10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chemeClr val="accent2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013367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P19</a:t>
                      </a:r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61386176"/>
                  </a:ext>
                </a:extLst>
              </a:tr>
            </a:tbl>
          </a:graphicData>
        </a:graphic>
      </p:graphicFrame>
      <p:pic>
        <p:nvPicPr>
          <p:cNvPr id="4" name="Grafik 3">
            <a:extLst>
              <a:ext uri="{FF2B5EF4-FFF2-40B4-BE49-F238E27FC236}">
                <a16:creationId xmlns:a16="http://schemas.microsoft.com/office/drawing/2014/main" id="{55FF885F-6A9D-45EF-BDC8-BB2152C6F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112" y="3274205"/>
            <a:ext cx="3880199" cy="1549157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900DAFE0-746B-416B-A2FC-66A640261991}"/>
              </a:ext>
            </a:extLst>
          </p:cNvPr>
          <p:cNvSpPr txBox="1"/>
          <p:nvPr/>
        </p:nvSpPr>
        <p:spPr>
          <a:xfrm>
            <a:off x="1697683" y="5010649"/>
            <a:ext cx="524082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Schlussfolgerung des Vergleichs Grundmenge ROI1 zu ROI 2</a:t>
            </a:r>
          </a:p>
          <a:p>
            <a:pPr marL="285750" indent="-285750">
              <a:buFontTx/>
              <a:buChar char="-"/>
            </a:pPr>
            <a:r>
              <a:rPr lang="de-DE" sz="1400" dirty="0"/>
              <a:t>Ausreißer können zum Teil über ROI-Größen (wie Paper vorausgesagt haben) exkludiert werden</a:t>
            </a:r>
          </a:p>
          <a:p>
            <a:pPr marL="285750" indent="-285750">
              <a:buFontTx/>
              <a:buChar char="-"/>
            </a:pPr>
            <a:r>
              <a:rPr lang="de-DE" sz="1400" dirty="0"/>
              <a:t>Jedoch können nicht alle Ausreißer exkludiert werden, da bei ROI 1: P18 und P3 viele TF Ausreißer haben und bei ROI 2 diese nicht unter den stärksten Ausreißern auftauchen</a:t>
            </a:r>
          </a:p>
        </p:txBody>
      </p:sp>
    </p:spTree>
    <p:extLst>
      <p:ext uri="{BB962C8B-B14F-4D97-AF65-F5344CB8AC3E}">
        <p14:creationId xmlns:p14="http://schemas.microsoft.com/office/powerpoint/2010/main" val="2273503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04AB23-EAB1-44C8-BB64-83B0E327A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Gemischtes Lineares Modell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B9BD46-02B4-4131-A450-83B2868DA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5868"/>
            <a:ext cx="10515600" cy="3766208"/>
          </a:xfrm>
        </p:spPr>
        <p:txBody>
          <a:bodyPr>
            <a:normAutofit/>
          </a:bodyPr>
          <a:lstStyle/>
          <a:p>
            <a:r>
              <a:rPr lang="de-DE" sz="1400" dirty="0"/>
              <a:t>Die Zeile </a:t>
            </a:r>
            <a:r>
              <a:rPr lang="de-DE" sz="1400" dirty="0" err="1"/>
              <a:t>StrengthOfDose</a:t>
            </a:r>
            <a:r>
              <a:rPr lang="de-DE" sz="1400" dirty="0"/>
              <a:t> ist wichtig</a:t>
            </a:r>
          </a:p>
          <a:p>
            <a:r>
              <a:rPr lang="de-DE" sz="1400" dirty="0"/>
              <a:t>p-Wert: ist der Wahrscheinlichkeitswert der Nullhypothese</a:t>
            </a:r>
          </a:p>
          <a:p>
            <a:r>
              <a:rPr lang="de-DE" sz="1400" dirty="0"/>
              <a:t>Nullhypothese: die Dosenstärke hat keinen Einfluss auf die Werte der TFs</a:t>
            </a:r>
          </a:p>
          <a:p>
            <a:r>
              <a:rPr lang="de-DE" sz="1400" dirty="0" err="1"/>
              <a:t>Estimate</a:t>
            </a:r>
            <a:r>
              <a:rPr lang="de-DE" sz="1400" dirty="0"/>
              <a:t>: ist der geschätzte Wert der pro Dosis Schritt am absoluten Wert geändert wird</a:t>
            </a:r>
          </a:p>
          <a:p>
            <a:r>
              <a:rPr lang="de-DE" sz="1400" dirty="0"/>
              <a:t>Beispiel: p=5*10^-23 -&gt; zu 0,000.. % ist es möglich dass die Werte zufällig so geworden sind, also nicht mit der Dosenstärker zusammenhängen</a:t>
            </a:r>
          </a:p>
          <a:p>
            <a:endParaRPr lang="de-DE" sz="1400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B72ED00F-7B7E-44A6-878C-1FBC9083AC99}"/>
              </a:ext>
            </a:extLst>
          </p:cNvPr>
          <p:cNvSpPr txBox="1">
            <a:spLocks/>
          </p:cNvSpPr>
          <p:nvPr/>
        </p:nvSpPr>
        <p:spPr>
          <a:xfrm>
            <a:off x="913701" y="25801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400" dirty="0"/>
          </a:p>
          <a:p>
            <a:endParaRPr lang="de-DE" sz="1400" dirty="0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99253A36-E31C-482A-BE5E-D55B3616D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631583"/>
              </p:ext>
            </p:extLst>
          </p:nvPr>
        </p:nvGraphicFramePr>
        <p:xfrm>
          <a:off x="838199" y="1470968"/>
          <a:ext cx="10001700" cy="110490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2623630">
                  <a:extLst>
                    <a:ext uri="{9D8B030D-6E8A-4147-A177-3AD203B41FA5}">
                      <a16:colId xmlns:a16="http://schemas.microsoft.com/office/drawing/2014/main" val="2542116936"/>
                    </a:ext>
                  </a:extLst>
                </a:gridCol>
                <a:gridCol w="1054010">
                  <a:extLst>
                    <a:ext uri="{9D8B030D-6E8A-4147-A177-3AD203B41FA5}">
                      <a16:colId xmlns:a16="http://schemas.microsoft.com/office/drawing/2014/main" val="125776357"/>
                    </a:ext>
                  </a:extLst>
                </a:gridCol>
                <a:gridCol w="1054010">
                  <a:extLst>
                    <a:ext uri="{9D8B030D-6E8A-4147-A177-3AD203B41FA5}">
                      <a16:colId xmlns:a16="http://schemas.microsoft.com/office/drawing/2014/main" val="2183516949"/>
                    </a:ext>
                  </a:extLst>
                </a:gridCol>
                <a:gridCol w="1054010">
                  <a:extLst>
                    <a:ext uri="{9D8B030D-6E8A-4147-A177-3AD203B41FA5}">
                      <a16:colId xmlns:a16="http://schemas.microsoft.com/office/drawing/2014/main" val="343360517"/>
                    </a:ext>
                  </a:extLst>
                </a:gridCol>
                <a:gridCol w="1054010">
                  <a:extLst>
                    <a:ext uri="{9D8B030D-6E8A-4147-A177-3AD203B41FA5}">
                      <a16:colId xmlns:a16="http://schemas.microsoft.com/office/drawing/2014/main" val="663814472"/>
                    </a:ext>
                  </a:extLst>
                </a:gridCol>
                <a:gridCol w="1054010">
                  <a:extLst>
                    <a:ext uri="{9D8B030D-6E8A-4147-A177-3AD203B41FA5}">
                      <a16:colId xmlns:a16="http://schemas.microsoft.com/office/drawing/2014/main" val="3349237374"/>
                    </a:ext>
                  </a:extLst>
                </a:gridCol>
                <a:gridCol w="1054010">
                  <a:extLst>
                    <a:ext uri="{9D8B030D-6E8A-4147-A177-3AD203B41FA5}">
                      <a16:colId xmlns:a16="http://schemas.microsoft.com/office/drawing/2014/main" val="1067376469"/>
                    </a:ext>
                  </a:extLst>
                </a:gridCol>
                <a:gridCol w="1054010">
                  <a:extLst>
                    <a:ext uri="{9D8B030D-6E8A-4147-A177-3AD203B41FA5}">
                      <a16:colId xmlns:a16="http://schemas.microsoft.com/office/drawing/2014/main" val="417093035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ROI1: TF 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5297403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u="none" strike="noStrike" dirty="0">
                          <a:effectLst/>
                        </a:rPr>
                        <a:t>Fixed </a:t>
                      </a:r>
                      <a:r>
                        <a:rPr lang="de-DE" sz="1400" b="0" u="none" strike="noStrike" dirty="0" err="1">
                          <a:effectLst/>
                        </a:rPr>
                        <a:t>effects</a:t>
                      </a:r>
                      <a:r>
                        <a:rPr lang="de-DE" sz="1400" b="0" u="none" strike="noStrike" dirty="0">
                          <a:effectLst/>
                        </a:rPr>
                        <a:t> </a:t>
                      </a:r>
                      <a:r>
                        <a:rPr lang="de-DE" sz="1400" b="0" u="none" strike="noStrike" dirty="0" err="1">
                          <a:effectLst/>
                        </a:rPr>
                        <a:t>coefficients</a:t>
                      </a:r>
                      <a:r>
                        <a:rPr lang="de-DE" sz="1400" b="0" u="none" strike="noStrike" dirty="0">
                          <a:effectLst/>
                        </a:rPr>
                        <a:t> (95% CIs):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504426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Name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Estimate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tStat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DF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pValue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Lower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Upper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802457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'(</a:t>
                      </a:r>
                      <a:r>
                        <a:rPr lang="de-DE" sz="1400" u="none" strike="noStrike" dirty="0" err="1">
                          <a:effectLst/>
                        </a:rPr>
                        <a:t>Intercept</a:t>
                      </a:r>
                      <a:r>
                        <a:rPr lang="de-DE" sz="1400" u="none" strike="noStrike" dirty="0">
                          <a:effectLst/>
                        </a:rPr>
                        <a:t>)'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0.8968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0.038953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23.023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207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5,39E-55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0.82001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0.9736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444284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'StrengthOfDose'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-0.015576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0.0012483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-12.478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207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5,18E-23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-0.018037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-0.013115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84053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4323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feld 50">
            <a:extLst>
              <a:ext uri="{FF2B5EF4-FFF2-40B4-BE49-F238E27FC236}">
                <a16:creationId xmlns:a16="http://schemas.microsoft.com/office/drawing/2014/main" id="{F89747A7-1544-4316-B9D2-7DD3FB8317FB}"/>
              </a:ext>
            </a:extLst>
          </p:cNvPr>
          <p:cNvSpPr txBox="1"/>
          <p:nvPr/>
        </p:nvSpPr>
        <p:spPr>
          <a:xfrm>
            <a:off x="3210891" y="3452257"/>
            <a:ext cx="3647109" cy="584775"/>
          </a:xfrm>
          <a:prstGeom prst="rect">
            <a:avLst/>
          </a:prstGeom>
          <a:ln w="254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de-DE" sz="3200" dirty="0"/>
              <a:t>… </a:t>
            </a:r>
            <a:r>
              <a:rPr lang="de-DE" sz="1200" dirty="0"/>
              <a:t>(17 weitere Patienten)</a:t>
            </a:r>
            <a:endParaRPr lang="de-DE" sz="3200" dirty="0"/>
          </a:p>
        </p:txBody>
      </p:sp>
      <p:sp>
        <p:nvSpPr>
          <p:cNvPr id="122" name="Rechteck: diagonal liegende Ecken abgerundet 121">
            <a:extLst>
              <a:ext uri="{FF2B5EF4-FFF2-40B4-BE49-F238E27FC236}">
                <a16:creationId xmlns:a16="http://schemas.microsoft.com/office/drawing/2014/main" id="{3715AE71-27B8-4F39-B965-AE747EB46A30}"/>
              </a:ext>
            </a:extLst>
          </p:cNvPr>
          <p:cNvSpPr/>
          <p:nvPr/>
        </p:nvSpPr>
        <p:spPr>
          <a:xfrm>
            <a:off x="8263654" y="1046744"/>
            <a:ext cx="2929685" cy="4793408"/>
          </a:xfrm>
          <a:prstGeom prst="round2DiagRect">
            <a:avLst>
              <a:gd name="adj1" fmla="val 21544"/>
              <a:gd name="adj2" fmla="val 25034"/>
            </a:avLst>
          </a:prstGeom>
          <a:noFill/>
          <a:ln w="38100">
            <a:solidFill>
              <a:srgbClr val="C00000">
                <a:alpha val="5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sz="1600" dirty="0">
                <a:solidFill>
                  <a:srgbClr val="C00000"/>
                </a:solidFill>
              </a:rPr>
              <a:t>Für jedes TF</a:t>
            </a:r>
          </a:p>
          <a:p>
            <a:pPr marL="342900" indent="-342900">
              <a:buAutoNum type="arabicPeriod"/>
            </a:pPr>
            <a:r>
              <a:rPr lang="de-DE" sz="1600" dirty="0" err="1">
                <a:solidFill>
                  <a:srgbClr val="C00000"/>
                </a:solidFill>
              </a:rPr>
              <a:t>Boxplots</a:t>
            </a:r>
            <a:r>
              <a:rPr lang="de-DE" sz="1600" dirty="0">
                <a:solidFill>
                  <a:srgbClr val="C00000"/>
                </a:solidFill>
              </a:rPr>
              <a:t> aller V</a:t>
            </a:r>
            <a:r>
              <a:rPr lang="el-GR" sz="1600" baseline="-25000" dirty="0">
                <a:solidFill>
                  <a:srgbClr val="C00000"/>
                </a:solidFill>
              </a:rPr>
              <a:t>Δ</a:t>
            </a:r>
            <a:endParaRPr lang="de-DE" sz="1600" baseline="-25000" dirty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r>
              <a:rPr lang="de-DE" sz="1600" dirty="0">
                <a:solidFill>
                  <a:srgbClr val="C00000"/>
                </a:solidFill>
              </a:rPr>
              <a:t>Plot der V</a:t>
            </a:r>
            <a:r>
              <a:rPr lang="el-GR" sz="1600" baseline="-25000" dirty="0">
                <a:solidFill>
                  <a:srgbClr val="C00000"/>
                </a:solidFill>
              </a:rPr>
              <a:t>Δ</a:t>
            </a:r>
            <a:r>
              <a:rPr lang="de-DE" sz="1600" baseline="-25000" dirty="0">
                <a:solidFill>
                  <a:srgbClr val="C00000"/>
                </a:solidFill>
              </a:rPr>
              <a:t> </a:t>
            </a:r>
            <a:r>
              <a:rPr lang="de-DE" sz="1600" dirty="0">
                <a:solidFill>
                  <a:srgbClr val="C00000"/>
                </a:solidFill>
              </a:rPr>
              <a:t> über Dosen</a:t>
            </a:r>
          </a:p>
          <a:p>
            <a:pPr marL="342900" indent="-342900">
              <a:buAutoNum type="arabicPeriod"/>
            </a:pPr>
            <a:r>
              <a:rPr lang="de-DE" sz="1600" dirty="0">
                <a:solidFill>
                  <a:srgbClr val="C00000"/>
                </a:solidFill>
              </a:rPr>
              <a:t>Summe der </a:t>
            </a:r>
            <a:r>
              <a:rPr lang="de-DE" sz="1600" dirty="0" err="1">
                <a:solidFill>
                  <a:srgbClr val="C00000"/>
                </a:solidFill>
              </a:rPr>
              <a:t>abs</a:t>
            </a:r>
            <a:r>
              <a:rPr lang="de-DE" sz="1600" dirty="0">
                <a:solidFill>
                  <a:srgbClr val="C00000"/>
                </a:solidFill>
              </a:rPr>
              <a:t>(V</a:t>
            </a:r>
            <a:r>
              <a:rPr lang="el-GR" sz="1600" baseline="-25000" dirty="0">
                <a:solidFill>
                  <a:srgbClr val="C00000"/>
                </a:solidFill>
              </a:rPr>
              <a:t>Δ</a:t>
            </a:r>
            <a:r>
              <a:rPr lang="de-DE" sz="1600" dirty="0">
                <a:solidFill>
                  <a:srgbClr val="C00000"/>
                </a:solidFill>
              </a:rPr>
              <a:t>) </a:t>
            </a:r>
          </a:p>
          <a:p>
            <a:pPr marL="342900" indent="-342900" algn="ctr">
              <a:buAutoNum type="arabicPeriod"/>
            </a:pPr>
            <a:endParaRPr lang="de-DE" sz="1600" dirty="0">
              <a:solidFill>
                <a:srgbClr val="C00000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B7D8AD4-A854-4FA2-B392-02AE7D9FE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5871" y="114872"/>
            <a:ext cx="5357523" cy="652723"/>
          </a:xfrm>
        </p:spPr>
        <p:txBody>
          <a:bodyPr>
            <a:normAutofit fontScale="90000"/>
          </a:bodyPr>
          <a:lstStyle/>
          <a:p>
            <a:r>
              <a:rPr lang="de-DE" sz="3100" dirty="0">
                <a:solidFill>
                  <a:srgbClr val="FF0000"/>
                </a:solidFill>
              </a:rPr>
              <a:t>Variationskoeffizient - stufenweise</a:t>
            </a:r>
            <a:endParaRPr lang="de-DE" dirty="0">
              <a:solidFill>
                <a:srgbClr val="FF0000"/>
              </a:solidFill>
            </a:endParaRPr>
          </a:p>
        </p:txBody>
      </p:sp>
      <p:grpSp>
        <p:nvGrpSpPr>
          <p:cNvPr id="103" name="Gruppieren 102">
            <a:extLst>
              <a:ext uri="{FF2B5EF4-FFF2-40B4-BE49-F238E27FC236}">
                <a16:creationId xmlns:a16="http://schemas.microsoft.com/office/drawing/2014/main" id="{5A60EC0D-1205-4E5A-AF1F-D048589FFD8F}"/>
              </a:ext>
            </a:extLst>
          </p:cNvPr>
          <p:cNvGrpSpPr/>
          <p:nvPr/>
        </p:nvGrpSpPr>
        <p:grpSpPr>
          <a:xfrm>
            <a:off x="363348" y="1184856"/>
            <a:ext cx="3703927" cy="4030908"/>
            <a:chOff x="239523" y="1690688"/>
            <a:chExt cx="3703927" cy="4030908"/>
          </a:xfrm>
        </p:grpSpPr>
        <p:sp>
          <p:nvSpPr>
            <p:cNvPr id="40" name="Rechteck: abgerundete Ecken 39">
              <a:extLst>
                <a:ext uri="{FF2B5EF4-FFF2-40B4-BE49-F238E27FC236}">
                  <a16:creationId xmlns:a16="http://schemas.microsoft.com/office/drawing/2014/main" id="{EDF16CDB-102C-4468-9DFF-46076FA4EB69}"/>
                </a:ext>
              </a:extLst>
            </p:cNvPr>
            <p:cNvSpPr/>
            <p:nvPr/>
          </p:nvSpPr>
          <p:spPr>
            <a:xfrm>
              <a:off x="1862980" y="1690688"/>
              <a:ext cx="2080470" cy="40309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/>
                <a:t>Patient 01 – ROI Y</a:t>
              </a:r>
            </a:p>
          </p:txBody>
        </p:sp>
        <p:sp>
          <p:nvSpPr>
            <p:cNvPr id="41" name="Rechteck: abgerundete Ecken 40">
              <a:extLst>
                <a:ext uri="{FF2B5EF4-FFF2-40B4-BE49-F238E27FC236}">
                  <a16:creationId xmlns:a16="http://schemas.microsoft.com/office/drawing/2014/main" id="{4BCD1A16-465C-42B5-A383-DF96C2308C27}"/>
                </a:ext>
              </a:extLst>
            </p:cNvPr>
            <p:cNvSpPr/>
            <p:nvPr/>
          </p:nvSpPr>
          <p:spPr>
            <a:xfrm>
              <a:off x="2041117" y="4700435"/>
              <a:ext cx="1724192" cy="54061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de-DE" sz="1200" dirty="0">
                  <a:solidFill>
                    <a:prstClr val="white"/>
                  </a:solidFill>
                </a:rPr>
                <a:t>… weitere Dosen …</a:t>
              </a:r>
            </a:p>
          </p:txBody>
        </p:sp>
        <p:sp>
          <p:nvSpPr>
            <p:cNvPr id="44" name="Rechteck: abgerundete Ecken 43">
              <a:extLst>
                <a:ext uri="{FF2B5EF4-FFF2-40B4-BE49-F238E27FC236}">
                  <a16:creationId xmlns:a16="http://schemas.microsoft.com/office/drawing/2014/main" id="{30971608-D2F8-42F2-81A9-268A5170B067}"/>
                </a:ext>
              </a:extLst>
            </p:cNvPr>
            <p:cNvSpPr/>
            <p:nvPr/>
          </p:nvSpPr>
          <p:spPr>
            <a:xfrm>
              <a:off x="2041119" y="2217075"/>
              <a:ext cx="1724192" cy="70969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000" dirty="0"/>
                <a:t>Dose 3.00 mit TFX</a:t>
              </a:r>
            </a:p>
          </p:txBody>
        </p:sp>
        <p:sp>
          <p:nvSpPr>
            <p:cNvPr id="60" name="Rechteck: abgerundete Ecken 59">
              <a:extLst>
                <a:ext uri="{FF2B5EF4-FFF2-40B4-BE49-F238E27FC236}">
                  <a16:creationId xmlns:a16="http://schemas.microsoft.com/office/drawing/2014/main" id="{A4B149DF-01C4-4234-9388-D8B60FAC80A5}"/>
                </a:ext>
              </a:extLst>
            </p:cNvPr>
            <p:cNvSpPr/>
            <p:nvPr/>
          </p:nvSpPr>
          <p:spPr>
            <a:xfrm>
              <a:off x="2041119" y="3016251"/>
              <a:ext cx="1724192" cy="70969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000" dirty="0"/>
                <a:t>Dose 2.75 mit TFX</a:t>
              </a:r>
            </a:p>
          </p:txBody>
        </p:sp>
        <p:sp>
          <p:nvSpPr>
            <p:cNvPr id="63" name="Rechteck: abgerundete Ecken 62">
              <a:extLst>
                <a:ext uri="{FF2B5EF4-FFF2-40B4-BE49-F238E27FC236}">
                  <a16:creationId xmlns:a16="http://schemas.microsoft.com/office/drawing/2014/main" id="{0ED9BB24-67D9-480D-B1B3-3F3DC833F93B}"/>
                </a:ext>
              </a:extLst>
            </p:cNvPr>
            <p:cNvSpPr/>
            <p:nvPr/>
          </p:nvSpPr>
          <p:spPr>
            <a:xfrm>
              <a:off x="2041118" y="3813636"/>
              <a:ext cx="1724192" cy="70969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000" dirty="0"/>
                <a:t>Dose 2.5 mit TFX</a:t>
              </a:r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997A78D9-B8D5-4846-9291-BA663FDC2B93}"/>
                </a:ext>
              </a:extLst>
            </p:cNvPr>
            <p:cNvSpPr/>
            <p:nvPr/>
          </p:nvSpPr>
          <p:spPr>
            <a:xfrm>
              <a:off x="245358" y="2720117"/>
              <a:ext cx="1303307" cy="5027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200" dirty="0"/>
                <a:t>Δ</a:t>
              </a:r>
              <a:r>
                <a:rPr lang="de-DE" sz="1200" dirty="0"/>
                <a:t>=TFX</a:t>
              </a:r>
              <a:r>
                <a:rPr lang="de-DE" sz="1200" baseline="-25000" dirty="0"/>
                <a:t>3.00</a:t>
              </a:r>
              <a:r>
                <a:rPr lang="de-DE" sz="1200" dirty="0"/>
                <a:t> – TFX</a:t>
              </a:r>
              <a:r>
                <a:rPr lang="de-DE" sz="1200" baseline="-25000" dirty="0"/>
                <a:t>2.75</a:t>
              </a:r>
              <a:r>
                <a:rPr lang="de-DE" sz="1200" dirty="0"/>
                <a:t> </a:t>
              </a:r>
            </a:p>
          </p:txBody>
        </p:sp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BF786991-2181-43EB-90F8-094A3A39E954}"/>
                </a:ext>
              </a:extLst>
            </p:cNvPr>
            <p:cNvSpPr/>
            <p:nvPr/>
          </p:nvSpPr>
          <p:spPr>
            <a:xfrm>
              <a:off x="239523" y="3530745"/>
              <a:ext cx="1303305" cy="5027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200" dirty="0"/>
                <a:t>Δ</a:t>
              </a:r>
              <a:r>
                <a:rPr lang="de-DE" sz="1200" dirty="0"/>
                <a:t>=TFX</a:t>
              </a:r>
              <a:r>
                <a:rPr lang="de-DE" sz="1200" baseline="-25000" dirty="0"/>
                <a:t>2.75</a:t>
              </a:r>
              <a:r>
                <a:rPr lang="de-DE" sz="1200" dirty="0"/>
                <a:t> – TFX</a:t>
              </a:r>
              <a:r>
                <a:rPr lang="de-DE" sz="1200" baseline="-25000" dirty="0"/>
                <a:t>2.50</a:t>
              </a:r>
              <a:r>
                <a:rPr lang="de-DE" sz="1200" dirty="0"/>
                <a:t> </a:t>
              </a:r>
            </a:p>
          </p:txBody>
        </p:sp>
        <p:cxnSp>
          <p:nvCxnSpPr>
            <p:cNvPr id="84" name="Verbinder: gewinkelt 83">
              <a:extLst>
                <a:ext uri="{FF2B5EF4-FFF2-40B4-BE49-F238E27FC236}">
                  <a16:creationId xmlns:a16="http://schemas.microsoft.com/office/drawing/2014/main" id="{572E8392-E833-4462-B563-753AB615E6C3}"/>
                </a:ext>
              </a:extLst>
            </p:cNvPr>
            <p:cNvCxnSpPr>
              <a:cxnSpLocks/>
              <a:stCxn id="44" idx="1"/>
              <a:endCxn id="60" idx="1"/>
            </p:cNvCxnSpPr>
            <p:nvPr/>
          </p:nvCxnSpPr>
          <p:spPr>
            <a:xfrm rot="10800000" flipV="1">
              <a:off x="2041119" y="2571923"/>
              <a:ext cx="12700" cy="799176"/>
            </a:xfrm>
            <a:prstGeom prst="bentConnector3">
              <a:avLst>
                <a:gd name="adj1" fmla="val 3979819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2" name="Verbinder: gewinkelt 101">
              <a:extLst>
                <a:ext uri="{FF2B5EF4-FFF2-40B4-BE49-F238E27FC236}">
                  <a16:creationId xmlns:a16="http://schemas.microsoft.com/office/drawing/2014/main" id="{74CCA3F5-B152-4EA9-8CA7-466941BBB30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044132" y="3382551"/>
              <a:ext cx="12700" cy="799176"/>
            </a:xfrm>
            <a:prstGeom prst="bentConnector3">
              <a:avLst>
                <a:gd name="adj1" fmla="val 3979819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80173822-0968-445E-89E9-2EF0769D5482}"/>
              </a:ext>
            </a:extLst>
          </p:cNvPr>
          <p:cNvGrpSpPr/>
          <p:nvPr/>
        </p:nvGrpSpPr>
        <p:grpSpPr>
          <a:xfrm>
            <a:off x="4381590" y="1184856"/>
            <a:ext cx="3703927" cy="4030908"/>
            <a:chOff x="239523" y="1690688"/>
            <a:chExt cx="3703927" cy="4030908"/>
          </a:xfrm>
        </p:grpSpPr>
        <p:sp>
          <p:nvSpPr>
            <p:cNvPr id="105" name="Rechteck: abgerundete Ecken 104">
              <a:extLst>
                <a:ext uri="{FF2B5EF4-FFF2-40B4-BE49-F238E27FC236}">
                  <a16:creationId xmlns:a16="http://schemas.microsoft.com/office/drawing/2014/main" id="{C0756CD7-4A6A-4627-9947-D27167808953}"/>
                </a:ext>
              </a:extLst>
            </p:cNvPr>
            <p:cNvSpPr/>
            <p:nvPr/>
          </p:nvSpPr>
          <p:spPr>
            <a:xfrm>
              <a:off x="1862980" y="1690688"/>
              <a:ext cx="2080470" cy="40309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/>
                <a:t>Patient 29 – ROI Y</a:t>
              </a:r>
            </a:p>
          </p:txBody>
        </p:sp>
        <p:sp>
          <p:nvSpPr>
            <p:cNvPr id="106" name="Rechteck: abgerundete Ecken 105">
              <a:extLst>
                <a:ext uri="{FF2B5EF4-FFF2-40B4-BE49-F238E27FC236}">
                  <a16:creationId xmlns:a16="http://schemas.microsoft.com/office/drawing/2014/main" id="{5A8F11AA-E64A-4526-A539-5728D5D5AEA5}"/>
                </a:ext>
              </a:extLst>
            </p:cNvPr>
            <p:cNvSpPr/>
            <p:nvPr/>
          </p:nvSpPr>
          <p:spPr>
            <a:xfrm>
              <a:off x="2041117" y="4700435"/>
              <a:ext cx="1724192" cy="54061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de-DE" sz="1200" dirty="0">
                  <a:solidFill>
                    <a:prstClr val="white"/>
                  </a:solidFill>
                </a:rPr>
                <a:t>… weitere Dosen …</a:t>
              </a:r>
            </a:p>
          </p:txBody>
        </p:sp>
        <p:sp>
          <p:nvSpPr>
            <p:cNvPr id="118" name="Rechteck: abgerundete Ecken 117">
              <a:extLst>
                <a:ext uri="{FF2B5EF4-FFF2-40B4-BE49-F238E27FC236}">
                  <a16:creationId xmlns:a16="http://schemas.microsoft.com/office/drawing/2014/main" id="{E53A8A42-1D7B-4F22-A6CF-33813C130E9F}"/>
                </a:ext>
              </a:extLst>
            </p:cNvPr>
            <p:cNvSpPr/>
            <p:nvPr/>
          </p:nvSpPr>
          <p:spPr>
            <a:xfrm>
              <a:off x="2041119" y="2217075"/>
              <a:ext cx="1724192" cy="70969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000" dirty="0"/>
                <a:t>Dose 3.00 mit TFX</a:t>
              </a:r>
            </a:p>
          </p:txBody>
        </p:sp>
        <p:sp>
          <p:nvSpPr>
            <p:cNvPr id="116" name="Rechteck: abgerundete Ecken 115">
              <a:extLst>
                <a:ext uri="{FF2B5EF4-FFF2-40B4-BE49-F238E27FC236}">
                  <a16:creationId xmlns:a16="http://schemas.microsoft.com/office/drawing/2014/main" id="{46353D68-B6C4-4E3A-A0CE-0E2B0FCFAAD8}"/>
                </a:ext>
              </a:extLst>
            </p:cNvPr>
            <p:cNvSpPr/>
            <p:nvPr/>
          </p:nvSpPr>
          <p:spPr>
            <a:xfrm>
              <a:off x="2041119" y="3016251"/>
              <a:ext cx="1724192" cy="70969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000" dirty="0"/>
                <a:t>Dose 2.75 mit TFX</a:t>
              </a:r>
            </a:p>
          </p:txBody>
        </p:sp>
        <p:sp>
          <p:nvSpPr>
            <p:cNvPr id="114" name="Rechteck: abgerundete Ecken 113">
              <a:extLst>
                <a:ext uri="{FF2B5EF4-FFF2-40B4-BE49-F238E27FC236}">
                  <a16:creationId xmlns:a16="http://schemas.microsoft.com/office/drawing/2014/main" id="{958C964F-19FB-4034-855C-E9BC1F0AA799}"/>
                </a:ext>
              </a:extLst>
            </p:cNvPr>
            <p:cNvSpPr/>
            <p:nvPr/>
          </p:nvSpPr>
          <p:spPr>
            <a:xfrm>
              <a:off x="2041118" y="3813636"/>
              <a:ext cx="1724192" cy="70969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000" dirty="0"/>
                <a:t>Dose 2.5 mit TFX</a:t>
              </a:r>
            </a:p>
          </p:txBody>
        </p:sp>
        <p:sp>
          <p:nvSpPr>
            <p:cNvPr id="110" name="Rechteck 109">
              <a:extLst>
                <a:ext uri="{FF2B5EF4-FFF2-40B4-BE49-F238E27FC236}">
                  <a16:creationId xmlns:a16="http://schemas.microsoft.com/office/drawing/2014/main" id="{D261BAA8-5CE4-41E3-9B0F-D11D935EDBD9}"/>
                </a:ext>
              </a:extLst>
            </p:cNvPr>
            <p:cNvSpPr/>
            <p:nvPr/>
          </p:nvSpPr>
          <p:spPr>
            <a:xfrm>
              <a:off x="245358" y="2720117"/>
              <a:ext cx="1303307" cy="5027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200" dirty="0"/>
                <a:t>Δ</a:t>
              </a:r>
              <a:r>
                <a:rPr lang="de-DE" sz="1200" dirty="0"/>
                <a:t>=TFX</a:t>
              </a:r>
              <a:r>
                <a:rPr lang="de-DE" sz="1200" baseline="-25000" dirty="0"/>
                <a:t>3.00</a:t>
              </a:r>
              <a:r>
                <a:rPr lang="de-DE" sz="1200" dirty="0"/>
                <a:t> – TFX</a:t>
              </a:r>
              <a:r>
                <a:rPr lang="de-DE" sz="1200" baseline="-25000" dirty="0"/>
                <a:t>2.75</a:t>
              </a:r>
              <a:r>
                <a:rPr lang="de-DE" sz="1200" dirty="0"/>
                <a:t> </a:t>
              </a:r>
            </a:p>
          </p:txBody>
        </p:sp>
        <p:sp>
          <p:nvSpPr>
            <p:cNvPr id="111" name="Rechteck 110">
              <a:extLst>
                <a:ext uri="{FF2B5EF4-FFF2-40B4-BE49-F238E27FC236}">
                  <a16:creationId xmlns:a16="http://schemas.microsoft.com/office/drawing/2014/main" id="{6BA5F125-C666-4FD4-9201-B9128F39FC1F}"/>
                </a:ext>
              </a:extLst>
            </p:cNvPr>
            <p:cNvSpPr/>
            <p:nvPr/>
          </p:nvSpPr>
          <p:spPr>
            <a:xfrm>
              <a:off x="239523" y="3530745"/>
              <a:ext cx="1303305" cy="5027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200" dirty="0"/>
                <a:t>Δ</a:t>
              </a:r>
              <a:r>
                <a:rPr lang="de-DE" sz="1200" dirty="0"/>
                <a:t>=TFX</a:t>
              </a:r>
              <a:r>
                <a:rPr lang="de-DE" sz="1200" baseline="-25000" dirty="0"/>
                <a:t>2.75</a:t>
              </a:r>
              <a:r>
                <a:rPr lang="de-DE" sz="1200" dirty="0"/>
                <a:t> – TFX</a:t>
              </a:r>
              <a:r>
                <a:rPr lang="de-DE" sz="1200" baseline="-25000" dirty="0"/>
                <a:t>2.50</a:t>
              </a:r>
              <a:r>
                <a:rPr lang="de-DE" sz="1200" dirty="0"/>
                <a:t> </a:t>
              </a:r>
            </a:p>
          </p:txBody>
        </p:sp>
        <p:cxnSp>
          <p:nvCxnSpPr>
            <p:cNvPr id="112" name="Verbinder: gewinkelt 111">
              <a:extLst>
                <a:ext uri="{FF2B5EF4-FFF2-40B4-BE49-F238E27FC236}">
                  <a16:creationId xmlns:a16="http://schemas.microsoft.com/office/drawing/2014/main" id="{FDCD4DC3-73AF-45A4-A569-95D5BE25293F}"/>
                </a:ext>
              </a:extLst>
            </p:cNvPr>
            <p:cNvCxnSpPr>
              <a:cxnSpLocks/>
              <a:stCxn id="118" idx="1"/>
              <a:endCxn id="116" idx="1"/>
            </p:cNvCxnSpPr>
            <p:nvPr/>
          </p:nvCxnSpPr>
          <p:spPr>
            <a:xfrm rot="10800000" flipV="1">
              <a:off x="2041119" y="2571923"/>
              <a:ext cx="12700" cy="799176"/>
            </a:xfrm>
            <a:prstGeom prst="bentConnector3">
              <a:avLst>
                <a:gd name="adj1" fmla="val 3979819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3" name="Verbinder: gewinkelt 112">
              <a:extLst>
                <a:ext uri="{FF2B5EF4-FFF2-40B4-BE49-F238E27FC236}">
                  <a16:creationId xmlns:a16="http://schemas.microsoft.com/office/drawing/2014/main" id="{C3C90FC8-5C4B-4073-881B-BBB36BAFDF9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044132" y="3382551"/>
              <a:ext cx="12700" cy="799176"/>
            </a:xfrm>
            <a:prstGeom prst="bentConnector3">
              <a:avLst>
                <a:gd name="adj1" fmla="val 3979819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0" name="Rechteck: abgerundete Ecken 119">
            <a:extLst>
              <a:ext uri="{FF2B5EF4-FFF2-40B4-BE49-F238E27FC236}">
                <a16:creationId xmlns:a16="http://schemas.microsoft.com/office/drawing/2014/main" id="{8CB6C03E-CFEF-4724-AB35-00A5FD1DBA76}"/>
              </a:ext>
            </a:extLst>
          </p:cNvPr>
          <p:cNvSpPr/>
          <p:nvPr/>
        </p:nvSpPr>
        <p:spPr>
          <a:xfrm>
            <a:off x="207715" y="2159345"/>
            <a:ext cx="9891958" cy="61644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dirty="0">
                <a:solidFill>
                  <a:srgbClr val="FF0000"/>
                </a:solidFill>
              </a:rPr>
              <a:t>V</a:t>
            </a:r>
            <a:r>
              <a:rPr lang="el-GR" sz="2000" baseline="-25000" dirty="0">
                <a:solidFill>
                  <a:srgbClr val="FF0000"/>
                </a:solidFill>
              </a:rPr>
              <a:t>Δ</a:t>
            </a:r>
            <a:r>
              <a:rPr lang="de-DE" sz="2000" baseline="-25000" dirty="0">
                <a:solidFill>
                  <a:srgbClr val="FF0000"/>
                </a:solidFill>
              </a:rPr>
              <a:t> (3.00-2.75)</a:t>
            </a:r>
            <a:endParaRPr lang="de-DE" sz="2000" dirty="0">
              <a:solidFill>
                <a:srgbClr val="FF0000"/>
              </a:solidFill>
            </a:endParaRPr>
          </a:p>
        </p:txBody>
      </p:sp>
      <p:sp>
        <p:nvSpPr>
          <p:cNvPr id="121" name="Rechteck: abgerundete Ecken 120">
            <a:extLst>
              <a:ext uri="{FF2B5EF4-FFF2-40B4-BE49-F238E27FC236}">
                <a16:creationId xmlns:a16="http://schemas.microsoft.com/office/drawing/2014/main" id="{BFB10DB4-7243-4FB6-AF2B-23BD78F2E5BF}"/>
              </a:ext>
            </a:extLst>
          </p:cNvPr>
          <p:cNvSpPr/>
          <p:nvPr/>
        </p:nvSpPr>
        <p:spPr>
          <a:xfrm>
            <a:off x="207715" y="2951995"/>
            <a:ext cx="9891958" cy="61644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dirty="0">
                <a:solidFill>
                  <a:srgbClr val="FF0000"/>
                </a:solidFill>
              </a:rPr>
              <a:t>V</a:t>
            </a:r>
            <a:r>
              <a:rPr lang="el-GR" sz="2000" baseline="-25000" dirty="0">
                <a:solidFill>
                  <a:srgbClr val="FF0000"/>
                </a:solidFill>
              </a:rPr>
              <a:t> Δ</a:t>
            </a:r>
            <a:r>
              <a:rPr lang="de-DE" sz="2000" baseline="-25000" dirty="0">
                <a:solidFill>
                  <a:srgbClr val="FF0000"/>
                </a:solidFill>
              </a:rPr>
              <a:t>(2.75-2.50)</a:t>
            </a:r>
            <a:endParaRPr lang="de-DE" sz="2000" dirty="0">
              <a:solidFill>
                <a:srgbClr val="FF0000"/>
              </a:solidFill>
            </a:endParaRP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9802930E-B967-4D01-8BF1-30D9D6A37256}"/>
              </a:ext>
            </a:extLst>
          </p:cNvPr>
          <p:cNvSpPr txBox="1"/>
          <p:nvPr/>
        </p:nvSpPr>
        <p:spPr>
          <a:xfrm>
            <a:off x="6722948" y="5734977"/>
            <a:ext cx="54263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</a:rPr>
              <a:t>Daumenregel: </a:t>
            </a:r>
          </a:p>
          <a:p>
            <a:r>
              <a:rPr lang="de-DE" sz="1400" dirty="0">
                <a:solidFill>
                  <a:srgbClr val="FF0000"/>
                </a:solidFill>
              </a:rPr>
              <a:t>Die Streuung gilt als gering, wenn V </a:t>
            </a:r>
            <a:r>
              <a:rPr lang="de-DE" altLang="ko-KR" sz="1400" dirty="0">
                <a:solidFill>
                  <a:srgbClr val="FF0000"/>
                </a:solidFill>
              </a:rPr>
              <a:t>&lt;100% </a:t>
            </a:r>
            <a:r>
              <a:rPr lang="de-DE" sz="1400" dirty="0">
                <a:solidFill>
                  <a:srgbClr val="FF0000"/>
                </a:solidFill>
              </a:rPr>
              <a:t>ist. Das arithmetische Mittel </a:t>
            </a:r>
          </a:p>
          <a:p>
            <a:r>
              <a:rPr lang="de-DE" sz="1400" dirty="0">
                <a:solidFill>
                  <a:srgbClr val="FF0000"/>
                </a:solidFill>
              </a:rPr>
              <a:t>gilt in diesem Fall als guter Repräsentant der Verteilung.</a:t>
            </a:r>
          </a:p>
          <a:p>
            <a:endParaRPr lang="de-DE" sz="1400" dirty="0">
              <a:solidFill>
                <a:srgbClr val="FF0000"/>
              </a:solidFill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9C7275-730F-4645-AD53-FAFD02350FF3}"/>
              </a:ext>
            </a:extLst>
          </p:cNvPr>
          <p:cNvSpPr txBox="1"/>
          <p:nvPr/>
        </p:nvSpPr>
        <p:spPr>
          <a:xfrm rot="5400000">
            <a:off x="9229516" y="3834443"/>
            <a:ext cx="380976" cy="584775"/>
          </a:xfrm>
          <a:prstGeom prst="rect">
            <a:avLst/>
          </a:prstGeom>
          <a:ln w="254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de-DE" sz="3200" dirty="0"/>
              <a:t>…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BFF68E6-191E-4122-9B83-9E8EE35CFAA1}"/>
              </a:ext>
            </a:extLst>
          </p:cNvPr>
          <p:cNvSpPr txBox="1"/>
          <p:nvPr/>
        </p:nvSpPr>
        <p:spPr>
          <a:xfrm>
            <a:off x="9064147" y="1025769"/>
            <a:ext cx="1328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</a:rPr>
              <a:t>Analyse und</a:t>
            </a:r>
          </a:p>
          <a:p>
            <a:r>
              <a:rPr lang="de-DE" dirty="0">
                <a:solidFill>
                  <a:srgbClr val="C00000"/>
                </a:solidFill>
              </a:rPr>
              <a:t>Darstellung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459606D6-D67B-4244-BAE8-09354A5A3563}"/>
              </a:ext>
            </a:extLst>
          </p:cNvPr>
          <p:cNvGrpSpPr/>
          <p:nvPr/>
        </p:nvGrpSpPr>
        <p:grpSpPr>
          <a:xfrm>
            <a:off x="542341" y="3936344"/>
            <a:ext cx="945317" cy="657974"/>
            <a:chOff x="542341" y="3936344"/>
            <a:chExt cx="945317" cy="657974"/>
          </a:xfrm>
        </p:grpSpPr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00105F6D-09CF-46D8-BE57-4546DB7C79BD}"/>
                </a:ext>
              </a:extLst>
            </p:cNvPr>
            <p:cNvSpPr txBox="1"/>
            <p:nvPr/>
          </p:nvSpPr>
          <p:spPr>
            <a:xfrm rot="5400000">
              <a:off x="940099" y="3834444"/>
              <a:ext cx="380976" cy="584775"/>
            </a:xfrm>
            <a:prstGeom prst="rect">
              <a:avLst/>
            </a:prstGeom>
            <a:ln w="2540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t">
              <a:spAutoFit/>
            </a:bodyPr>
            <a:lstStyle/>
            <a:p>
              <a:pPr algn="ctr"/>
              <a:r>
                <a:rPr lang="de-DE" sz="3200" dirty="0"/>
                <a:t>…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EE67ACFF-ABD2-4D4B-B2DA-C28C788BDEBB}"/>
                </a:ext>
              </a:extLst>
            </p:cNvPr>
            <p:cNvSpPr txBox="1"/>
            <p:nvPr/>
          </p:nvSpPr>
          <p:spPr>
            <a:xfrm>
              <a:off x="542341" y="4317319"/>
              <a:ext cx="9453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8 weitere </a:t>
              </a:r>
              <a:r>
                <a:rPr lang="el-GR" sz="1200" dirty="0"/>
                <a:t>Δ</a:t>
              </a:r>
              <a:r>
                <a:rPr lang="de-DE" sz="1200" dirty="0"/>
                <a:t> </a:t>
              </a:r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6A1A9ABC-53C1-4D63-BC70-27CC4482F35F}"/>
              </a:ext>
            </a:extLst>
          </p:cNvPr>
          <p:cNvGrpSpPr/>
          <p:nvPr/>
        </p:nvGrpSpPr>
        <p:grpSpPr>
          <a:xfrm>
            <a:off x="4563502" y="3936342"/>
            <a:ext cx="945317" cy="657974"/>
            <a:chOff x="542341" y="3936344"/>
            <a:chExt cx="945317" cy="657974"/>
          </a:xfrm>
        </p:grpSpPr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618246C5-05BD-4986-A0CD-F43E24055F98}"/>
                </a:ext>
              </a:extLst>
            </p:cNvPr>
            <p:cNvSpPr txBox="1"/>
            <p:nvPr/>
          </p:nvSpPr>
          <p:spPr>
            <a:xfrm rot="5400000">
              <a:off x="940099" y="3834444"/>
              <a:ext cx="380976" cy="584775"/>
            </a:xfrm>
            <a:prstGeom prst="rect">
              <a:avLst/>
            </a:prstGeom>
            <a:ln w="2540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t">
              <a:spAutoFit/>
            </a:bodyPr>
            <a:lstStyle/>
            <a:p>
              <a:pPr algn="ctr"/>
              <a:r>
                <a:rPr lang="de-DE" sz="3200" dirty="0"/>
                <a:t>…</a:t>
              </a:r>
            </a:p>
          </p:txBody>
        </p: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FE2BC22E-CF4D-4A5A-BFD7-AFFE268BED07}"/>
                </a:ext>
              </a:extLst>
            </p:cNvPr>
            <p:cNvSpPr txBox="1"/>
            <p:nvPr/>
          </p:nvSpPr>
          <p:spPr>
            <a:xfrm>
              <a:off x="542341" y="4317319"/>
              <a:ext cx="9453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8 weitere </a:t>
              </a:r>
              <a:r>
                <a:rPr lang="el-GR" sz="1200" dirty="0"/>
                <a:t>Δ</a:t>
              </a:r>
              <a:r>
                <a:rPr lang="de-DE" sz="1200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9694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feld 50">
            <a:extLst>
              <a:ext uri="{FF2B5EF4-FFF2-40B4-BE49-F238E27FC236}">
                <a16:creationId xmlns:a16="http://schemas.microsoft.com/office/drawing/2014/main" id="{F89747A7-1544-4316-B9D2-7DD3FB8317FB}"/>
              </a:ext>
            </a:extLst>
          </p:cNvPr>
          <p:cNvSpPr txBox="1"/>
          <p:nvPr/>
        </p:nvSpPr>
        <p:spPr>
          <a:xfrm>
            <a:off x="3210891" y="3452257"/>
            <a:ext cx="3647109" cy="584775"/>
          </a:xfrm>
          <a:prstGeom prst="rect">
            <a:avLst/>
          </a:prstGeom>
          <a:ln w="254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de-DE" sz="3200" dirty="0"/>
              <a:t>… </a:t>
            </a:r>
            <a:r>
              <a:rPr lang="de-DE" sz="1200" dirty="0"/>
              <a:t>(13 weitere Patienten)</a:t>
            </a:r>
            <a:endParaRPr lang="de-DE" sz="3200" dirty="0"/>
          </a:p>
        </p:txBody>
      </p:sp>
      <p:sp>
        <p:nvSpPr>
          <p:cNvPr id="122" name="Rechteck: diagonal liegende Ecken abgerundet 121">
            <a:extLst>
              <a:ext uri="{FF2B5EF4-FFF2-40B4-BE49-F238E27FC236}">
                <a16:creationId xmlns:a16="http://schemas.microsoft.com/office/drawing/2014/main" id="{3715AE71-27B8-4F39-B965-AE747EB46A30}"/>
              </a:ext>
            </a:extLst>
          </p:cNvPr>
          <p:cNvSpPr/>
          <p:nvPr/>
        </p:nvSpPr>
        <p:spPr>
          <a:xfrm>
            <a:off x="8263654" y="1046744"/>
            <a:ext cx="2881967" cy="4793408"/>
          </a:xfrm>
          <a:prstGeom prst="round2DiagRect">
            <a:avLst>
              <a:gd name="adj1" fmla="val 21544"/>
              <a:gd name="adj2" fmla="val 25034"/>
            </a:avLst>
          </a:prstGeom>
          <a:noFill/>
          <a:ln w="38100">
            <a:solidFill>
              <a:srgbClr val="C00000">
                <a:alpha val="5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sz="1600" dirty="0">
                <a:solidFill>
                  <a:srgbClr val="C00000"/>
                </a:solidFill>
              </a:rPr>
              <a:t>Für jedes TF</a:t>
            </a:r>
          </a:p>
          <a:p>
            <a:pPr marL="342900" indent="-342900">
              <a:buAutoNum type="arabicPeriod"/>
            </a:pPr>
            <a:r>
              <a:rPr lang="de-DE" sz="1600" dirty="0" err="1">
                <a:solidFill>
                  <a:srgbClr val="C00000"/>
                </a:solidFill>
              </a:rPr>
              <a:t>Boxplots</a:t>
            </a:r>
            <a:r>
              <a:rPr lang="de-DE" sz="1600" dirty="0">
                <a:solidFill>
                  <a:srgbClr val="C00000"/>
                </a:solidFill>
              </a:rPr>
              <a:t> aller V</a:t>
            </a:r>
            <a:r>
              <a:rPr lang="el-GR" sz="1600" baseline="-25000" dirty="0">
                <a:solidFill>
                  <a:srgbClr val="C00000"/>
                </a:solidFill>
              </a:rPr>
              <a:t>Δ</a:t>
            </a:r>
            <a:endParaRPr lang="de-DE" sz="1600" baseline="-25000" dirty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r>
              <a:rPr lang="de-DE" sz="1600" dirty="0">
                <a:solidFill>
                  <a:srgbClr val="C00000"/>
                </a:solidFill>
              </a:rPr>
              <a:t>Plot der V</a:t>
            </a:r>
            <a:r>
              <a:rPr lang="el-GR" sz="1600" baseline="-25000" dirty="0">
                <a:solidFill>
                  <a:srgbClr val="C00000"/>
                </a:solidFill>
              </a:rPr>
              <a:t>Δ</a:t>
            </a:r>
            <a:r>
              <a:rPr lang="de-DE" sz="1600" baseline="-25000" dirty="0">
                <a:solidFill>
                  <a:srgbClr val="C00000"/>
                </a:solidFill>
              </a:rPr>
              <a:t> </a:t>
            </a:r>
            <a:r>
              <a:rPr lang="de-DE" sz="1600" dirty="0">
                <a:solidFill>
                  <a:srgbClr val="C00000"/>
                </a:solidFill>
              </a:rPr>
              <a:t> über Dosen</a:t>
            </a:r>
          </a:p>
          <a:p>
            <a:pPr marL="342900" indent="-342900">
              <a:buAutoNum type="arabicPeriod"/>
            </a:pPr>
            <a:r>
              <a:rPr lang="de-DE" sz="1600" dirty="0">
                <a:solidFill>
                  <a:srgbClr val="C00000"/>
                </a:solidFill>
              </a:rPr>
              <a:t>Summe der </a:t>
            </a:r>
            <a:r>
              <a:rPr lang="de-DE" sz="1600" dirty="0" err="1">
                <a:solidFill>
                  <a:srgbClr val="C00000"/>
                </a:solidFill>
              </a:rPr>
              <a:t>abs</a:t>
            </a:r>
            <a:r>
              <a:rPr lang="de-DE" sz="1600" dirty="0">
                <a:solidFill>
                  <a:srgbClr val="C00000"/>
                </a:solidFill>
              </a:rPr>
              <a:t>(V</a:t>
            </a:r>
            <a:r>
              <a:rPr lang="el-GR" sz="1600" baseline="-25000" dirty="0">
                <a:solidFill>
                  <a:srgbClr val="C00000"/>
                </a:solidFill>
              </a:rPr>
              <a:t>Δ</a:t>
            </a:r>
            <a:r>
              <a:rPr lang="de-DE" sz="1600" dirty="0">
                <a:solidFill>
                  <a:srgbClr val="C00000"/>
                </a:solidFill>
              </a:rPr>
              <a:t>) </a:t>
            </a:r>
          </a:p>
          <a:p>
            <a:pPr marL="342900" indent="-342900" algn="ctr">
              <a:buAutoNum type="arabicPeriod"/>
            </a:pPr>
            <a:endParaRPr lang="de-DE" sz="1600" dirty="0">
              <a:solidFill>
                <a:srgbClr val="C00000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B7D8AD4-A854-4FA2-B392-02AE7D9FE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992" y="73240"/>
            <a:ext cx="8612015" cy="652723"/>
          </a:xfrm>
        </p:spPr>
        <p:txBody>
          <a:bodyPr>
            <a:normAutofit/>
          </a:bodyPr>
          <a:lstStyle/>
          <a:p>
            <a:pPr algn="ctr"/>
            <a:r>
              <a:rPr lang="de-DE" sz="3100" b="1" dirty="0"/>
              <a:t>Variationskoeffizient – von Startpunkt 3MBq</a:t>
            </a:r>
            <a:endParaRPr lang="de-DE" b="1" dirty="0"/>
          </a:p>
        </p:txBody>
      </p:sp>
      <p:grpSp>
        <p:nvGrpSpPr>
          <p:cNvPr id="103" name="Gruppieren 102">
            <a:extLst>
              <a:ext uri="{FF2B5EF4-FFF2-40B4-BE49-F238E27FC236}">
                <a16:creationId xmlns:a16="http://schemas.microsoft.com/office/drawing/2014/main" id="{5A60EC0D-1205-4E5A-AF1F-D048589FFD8F}"/>
              </a:ext>
            </a:extLst>
          </p:cNvPr>
          <p:cNvGrpSpPr/>
          <p:nvPr/>
        </p:nvGrpSpPr>
        <p:grpSpPr>
          <a:xfrm>
            <a:off x="363348" y="1184856"/>
            <a:ext cx="3703927" cy="4030908"/>
            <a:chOff x="239523" y="1690688"/>
            <a:chExt cx="3703927" cy="4030908"/>
          </a:xfrm>
        </p:grpSpPr>
        <p:sp>
          <p:nvSpPr>
            <p:cNvPr id="40" name="Rechteck: abgerundete Ecken 39">
              <a:extLst>
                <a:ext uri="{FF2B5EF4-FFF2-40B4-BE49-F238E27FC236}">
                  <a16:creationId xmlns:a16="http://schemas.microsoft.com/office/drawing/2014/main" id="{EDF16CDB-102C-4468-9DFF-46076FA4EB69}"/>
                </a:ext>
              </a:extLst>
            </p:cNvPr>
            <p:cNvSpPr/>
            <p:nvPr/>
          </p:nvSpPr>
          <p:spPr>
            <a:xfrm>
              <a:off x="1862980" y="1690688"/>
              <a:ext cx="2080470" cy="40309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/>
                <a:t>Patient 01 – ROI Y</a:t>
              </a:r>
            </a:p>
          </p:txBody>
        </p:sp>
        <p:sp>
          <p:nvSpPr>
            <p:cNvPr id="41" name="Rechteck: abgerundete Ecken 40">
              <a:extLst>
                <a:ext uri="{FF2B5EF4-FFF2-40B4-BE49-F238E27FC236}">
                  <a16:creationId xmlns:a16="http://schemas.microsoft.com/office/drawing/2014/main" id="{4BCD1A16-465C-42B5-A383-DF96C2308C27}"/>
                </a:ext>
              </a:extLst>
            </p:cNvPr>
            <p:cNvSpPr/>
            <p:nvPr/>
          </p:nvSpPr>
          <p:spPr>
            <a:xfrm>
              <a:off x="2041117" y="4700435"/>
              <a:ext cx="1724192" cy="54061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de-DE" sz="1200" dirty="0">
                  <a:solidFill>
                    <a:prstClr val="white"/>
                  </a:solidFill>
                </a:rPr>
                <a:t>… weitere Dosen …</a:t>
              </a:r>
            </a:p>
          </p:txBody>
        </p:sp>
        <p:sp>
          <p:nvSpPr>
            <p:cNvPr id="44" name="Rechteck: abgerundete Ecken 43">
              <a:extLst>
                <a:ext uri="{FF2B5EF4-FFF2-40B4-BE49-F238E27FC236}">
                  <a16:creationId xmlns:a16="http://schemas.microsoft.com/office/drawing/2014/main" id="{30971608-D2F8-42F2-81A9-268A5170B067}"/>
                </a:ext>
              </a:extLst>
            </p:cNvPr>
            <p:cNvSpPr/>
            <p:nvPr/>
          </p:nvSpPr>
          <p:spPr>
            <a:xfrm>
              <a:off x="2041119" y="2217075"/>
              <a:ext cx="1724192" cy="70969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000" dirty="0"/>
                <a:t>Dose 3.00 mit TFX</a:t>
              </a:r>
            </a:p>
          </p:txBody>
        </p:sp>
        <p:sp>
          <p:nvSpPr>
            <p:cNvPr id="60" name="Rechteck: abgerundete Ecken 59">
              <a:extLst>
                <a:ext uri="{FF2B5EF4-FFF2-40B4-BE49-F238E27FC236}">
                  <a16:creationId xmlns:a16="http://schemas.microsoft.com/office/drawing/2014/main" id="{A4B149DF-01C4-4234-9388-D8B60FAC80A5}"/>
                </a:ext>
              </a:extLst>
            </p:cNvPr>
            <p:cNvSpPr/>
            <p:nvPr/>
          </p:nvSpPr>
          <p:spPr>
            <a:xfrm>
              <a:off x="2041119" y="3016251"/>
              <a:ext cx="1724192" cy="70969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000" dirty="0"/>
                <a:t>Dose 2.75 mit TFX</a:t>
              </a:r>
            </a:p>
          </p:txBody>
        </p:sp>
        <p:sp>
          <p:nvSpPr>
            <p:cNvPr id="63" name="Rechteck: abgerundete Ecken 62">
              <a:extLst>
                <a:ext uri="{FF2B5EF4-FFF2-40B4-BE49-F238E27FC236}">
                  <a16:creationId xmlns:a16="http://schemas.microsoft.com/office/drawing/2014/main" id="{0ED9BB24-67D9-480D-B1B3-3F3DC833F93B}"/>
                </a:ext>
              </a:extLst>
            </p:cNvPr>
            <p:cNvSpPr/>
            <p:nvPr/>
          </p:nvSpPr>
          <p:spPr>
            <a:xfrm>
              <a:off x="2041118" y="3813636"/>
              <a:ext cx="1724192" cy="70969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000" dirty="0"/>
                <a:t>Dose 2.5 mit TFX</a:t>
              </a:r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997A78D9-B8D5-4846-9291-BA663FDC2B93}"/>
                </a:ext>
              </a:extLst>
            </p:cNvPr>
            <p:cNvSpPr/>
            <p:nvPr/>
          </p:nvSpPr>
          <p:spPr>
            <a:xfrm>
              <a:off x="245358" y="2720117"/>
              <a:ext cx="1303307" cy="5027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200" dirty="0"/>
                <a:t>Δ</a:t>
              </a:r>
              <a:r>
                <a:rPr lang="de-DE" sz="1200" dirty="0"/>
                <a:t>=TFX</a:t>
              </a:r>
              <a:r>
                <a:rPr lang="de-DE" sz="1200" baseline="-25000" dirty="0"/>
                <a:t>3.00</a:t>
              </a:r>
              <a:r>
                <a:rPr lang="de-DE" sz="1200" dirty="0"/>
                <a:t> – TFX</a:t>
              </a:r>
              <a:r>
                <a:rPr lang="de-DE" sz="1200" baseline="-25000" dirty="0"/>
                <a:t>2.75</a:t>
              </a:r>
              <a:r>
                <a:rPr lang="de-DE" sz="1200" dirty="0"/>
                <a:t> </a:t>
              </a:r>
            </a:p>
          </p:txBody>
        </p:sp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BF786991-2181-43EB-90F8-094A3A39E954}"/>
                </a:ext>
              </a:extLst>
            </p:cNvPr>
            <p:cNvSpPr/>
            <p:nvPr/>
          </p:nvSpPr>
          <p:spPr>
            <a:xfrm>
              <a:off x="239523" y="3530745"/>
              <a:ext cx="1303305" cy="5027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200" dirty="0"/>
                <a:t>Δ</a:t>
              </a:r>
              <a:r>
                <a:rPr lang="de-DE" sz="1200" dirty="0"/>
                <a:t>=TFX</a:t>
              </a:r>
              <a:r>
                <a:rPr lang="de-DE" sz="1200" baseline="-25000" dirty="0"/>
                <a:t>3.00</a:t>
              </a:r>
              <a:r>
                <a:rPr lang="de-DE" sz="1200" dirty="0"/>
                <a:t> – TFX</a:t>
              </a:r>
              <a:r>
                <a:rPr lang="de-DE" sz="1200" baseline="-25000" dirty="0"/>
                <a:t>2.50</a:t>
              </a:r>
              <a:r>
                <a:rPr lang="de-DE" sz="1200" dirty="0"/>
                <a:t> </a:t>
              </a:r>
            </a:p>
          </p:txBody>
        </p:sp>
        <p:cxnSp>
          <p:nvCxnSpPr>
            <p:cNvPr id="84" name="Verbinder: gewinkelt 83">
              <a:extLst>
                <a:ext uri="{FF2B5EF4-FFF2-40B4-BE49-F238E27FC236}">
                  <a16:creationId xmlns:a16="http://schemas.microsoft.com/office/drawing/2014/main" id="{572E8392-E833-4462-B563-753AB615E6C3}"/>
                </a:ext>
              </a:extLst>
            </p:cNvPr>
            <p:cNvCxnSpPr>
              <a:cxnSpLocks/>
              <a:stCxn id="44" idx="1"/>
              <a:endCxn id="60" idx="1"/>
            </p:cNvCxnSpPr>
            <p:nvPr/>
          </p:nvCxnSpPr>
          <p:spPr>
            <a:xfrm rot="10800000" flipV="1">
              <a:off x="2041119" y="2571923"/>
              <a:ext cx="12700" cy="799176"/>
            </a:xfrm>
            <a:prstGeom prst="bentConnector3">
              <a:avLst>
                <a:gd name="adj1" fmla="val 3979819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2" name="Verbinder: gewinkelt 101">
              <a:extLst>
                <a:ext uri="{FF2B5EF4-FFF2-40B4-BE49-F238E27FC236}">
                  <a16:creationId xmlns:a16="http://schemas.microsoft.com/office/drawing/2014/main" id="{74CCA3F5-B152-4EA9-8CA7-466941BBB30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044132" y="3382551"/>
              <a:ext cx="12700" cy="799176"/>
            </a:xfrm>
            <a:prstGeom prst="bentConnector3">
              <a:avLst>
                <a:gd name="adj1" fmla="val 3979819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80173822-0968-445E-89E9-2EF0769D5482}"/>
              </a:ext>
            </a:extLst>
          </p:cNvPr>
          <p:cNvGrpSpPr/>
          <p:nvPr/>
        </p:nvGrpSpPr>
        <p:grpSpPr>
          <a:xfrm>
            <a:off x="4381590" y="1184856"/>
            <a:ext cx="3703927" cy="4030908"/>
            <a:chOff x="239523" y="1690688"/>
            <a:chExt cx="3703927" cy="4030908"/>
          </a:xfrm>
        </p:grpSpPr>
        <p:sp>
          <p:nvSpPr>
            <p:cNvPr id="105" name="Rechteck: abgerundete Ecken 104">
              <a:extLst>
                <a:ext uri="{FF2B5EF4-FFF2-40B4-BE49-F238E27FC236}">
                  <a16:creationId xmlns:a16="http://schemas.microsoft.com/office/drawing/2014/main" id="{C0756CD7-4A6A-4627-9947-D27167808953}"/>
                </a:ext>
              </a:extLst>
            </p:cNvPr>
            <p:cNvSpPr/>
            <p:nvPr/>
          </p:nvSpPr>
          <p:spPr>
            <a:xfrm>
              <a:off x="1862980" y="1690688"/>
              <a:ext cx="2080470" cy="40309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/>
                <a:t>Patient 29 – ROI Y</a:t>
              </a:r>
            </a:p>
          </p:txBody>
        </p:sp>
        <p:sp>
          <p:nvSpPr>
            <p:cNvPr id="106" name="Rechteck: abgerundete Ecken 105">
              <a:extLst>
                <a:ext uri="{FF2B5EF4-FFF2-40B4-BE49-F238E27FC236}">
                  <a16:creationId xmlns:a16="http://schemas.microsoft.com/office/drawing/2014/main" id="{5A8F11AA-E64A-4526-A539-5728D5D5AEA5}"/>
                </a:ext>
              </a:extLst>
            </p:cNvPr>
            <p:cNvSpPr/>
            <p:nvPr/>
          </p:nvSpPr>
          <p:spPr>
            <a:xfrm>
              <a:off x="2041117" y="4700435"/>
              <a:ext cx="1724192" cy="54061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de-DE" sz="1200" dirty="0">
                  <a:solidFill>
                    <a:prstClr val="white"/>
                  </a:solidFill>
                </a:rPr>
                <a:t>… weitere Dosen …</a:t>
              </a:r>
            </a:p>
          </p:txBody>
        </p:sp>
        <p:sp>
          <p:nvSpPr>
            <p:cNvPr id="118" name="Rechteck: abgerundete Ecken 117">
              <a:extLst>
                <a:ext uri="{FF2B5EF4-FFF2-40B4-BE49-F238E27FC236}">
                  <a16:creationId xmlns:a16="http://schemas.microsoft.com/office/drawing/2014/main" id="{E53A8A42-1D7B-4F22-A6CF-33813C130E9F}"/>
                </a:ext>
              </a:extLst>
            </p:cNvPr>
            <p:cNvSpPr/>
            <p:nvPr/>
          </p:nvSpPr>
          <p:spPr>
            <a:xfrm>
              <a:off x="2041119" y="2217075"/>
              <a:ext cx="1724192" cy="70969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000" dirty="0"/>
                <a:t>Dose 3.00 mit TFX</a:t>
              </a:r>
            </a:p>
          </p:txBody>
        </p:sp>
        <p:sp>
          <p:nvSpPr>
            <p:cNvPr id="116" name="Rechteck: abgerundete Ecken 115">
              <a:extLst>
                <a:ext uri="{FF2B5EF4-FFF2-40B4-BE49-F238E27FC236}">
                  <a16:creationId xmlns:a16="http://schemas.microsoft.com/office/drawing/2014/main" id="{46353D68-B6C4-4E3A-A0CE-0E2B0FCFAAD8}"/>
                </a:ext>
              </a:extLst>
            </p:cNvPr>
            <p:cNvSpPr/>
            <p:nvPr/>
          </p:nvSpPr>
          <p:spPr>
            <a:xfrm>
              <a:off x="2041119" y="3016251"/>
              <a:ext cx="1724192" cy="70969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000" dirty="0"/>
                <a:t>Dose 2.75 mit TFX</a:t>
              </a:r>
            </a:p>
          </p:txBody>
        </p:sp>
        <p:sp>
          <p:nvSpPr>
            <p:cNvPr id="114" name="Rechteck: abgerundete Ecken 113">
              <a:extLst>
                <a:ext uri="{FF2B5EF4-FFF2-40B4-BE49-F238E27FC236}">
                  <a16:creationId xmlns:a16="http://schemas.microsoft.com/office/drawing/2014/main" id="{958C964F-19FB-4034-855C-E9BC1F0AA799}"/>
                </a:ext>
              </a:extLst>
            </p:cNvPr>
            <p:cNvSpPr/>
            <p:nvPr/>
          </p:nvSpPr>
          <p:spPr>
            <a:xfrm>
              <a:off x="2041118" y="3813636"/>
              <a:ext cx="1724192" cy="70969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000" dirty="0"/>
                <a:t>Dose 2.5 mit TFX</a:t>
              </a:r>
            </a:p>
          </p:txBody>
        </p:sp>
        <p:sp>
          <p:nvSpPr>
            <p:cNvPr id="110" name="Rechteck 109">
              <a:extLst>
                <a:ext uri="{FF2B5EF4-FFF2-40B4-BE49-F238E27FC236}">
                  <a16:creationId xmlns:a16="http://schemas.microsoft.com/office/drawing/2014/main" id="{D261BAA8-5CE4-41E3-9B0F-D11D935EDBD9}"/>
                </a:ext>
              </a:extLst>
            </p:cNvPr>
            <p:cNvSpPr/>
            <p:nvPr/>
          </p:nvSpPr>
          <p:spPr>
            <a:xfrm>
              <a:off x="245358" y="2720117"/>
              <a:ext cx="1303307" cy="5027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200" dirty="0"/>
                <a:t>Δ</a:t>
              </a:r>
              <a:r>
                <a:rPr lang="de-DE" sz="1200" dirty="0"/>
                <a:t>=TFX</a:t>
              </a:r>
              <a:r>
                <a:rPr lang="de-DE" sz="1200" baseline="-25000" dirty="0"/>
                <a:t>3.00</a:t>
              </a:r>
              <a:r>
                <a:rPr lang="de-DE" sz="1200" dirty="0"/>
                <a:t> – TFX</a:t>
              </a:r>
              <a:r>
                <a:rPr lang="de-DE" sz="1200" baseline="-25000" dirty="0"/>
                <a:t>2.75</a:t>
              </a:r>
              <a:r>
                <a:rPr lang="de-DE" sz="1200" dirty="0"/>
                <a:t> </a:t>
              </a:r>
            </a:p>
          </p:txBody>
        </p:sp>
        <p:sp>
          <p:nvSpPr>
            <p:cNvPr id="111" name="Rechteck 110">
              <a:extLst>
                <a:ext uri="{FF2B5EF4-FFF2-40B4-BE49-F238E27FC236}">
                  <a16:creationId xmlns:a16="http://schemas.microsoft.com/office/drawing/2014/main" id="{6BA5F125-C666-4FD4-9201-B9128F39FC1F}"/>
                </a:ext>
              </a:extLst>
            </p:cNvPr>
            <p:cNvSpPr/>
            <p:nvPr/>
          </p:nvSpPr>
          <p:spPr>
            <a:xfrm>
              <a:off x="239523" y="3530745"/>
              <a:ext cx="1303305" cy="5027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200" dirty="0"/>
                <a:t>Δ</a:t>
              </a:r>
              <a:r>
                <a:rPr lang="de-DE" sz="1200" dirty="0"/>
                <a:t>=TFX</a:t>
              </a:r>
              <a:r>
                <a:rPr lang="de-DE" sz="1200" baseline="-25000" dirty="0"/>
                <a:t>3.00</a:t>
              </a:r>
              <a:r>
                <a:rPr lang="de-DE" sz="1200" dirty="0"/>
                <a:t> – TFX</a:t>
              </a:r>
              <a:r>
                <a:rPr lang="de-DE" sz="1200" baseline="-25000" dirty="0"/>
                <a:t>2.50</a:t>
              </a:r>
              <a:r>
                <a:rPr lang="de-DE" sz="1200" dirty="0"/>
                <a:t> </a:t>
              </a:r>
            </a:p>
          </p:txBody>
        </p:sp>
        <p:cxnSp>
          <p:nvCxnSpPr>
            <p:cNvPr id="112" name="Verbinder: gewinkelt 111">
              <a:extLst>
                <a:ext uri="{FF2B5EF4-FFF2-40B4-BE49-F238E27FC236}">
                  <a16:creationId xmlns:a16="http://schemas.microsoft.com/office/drawing/2014/main" id="{FDCD4DC3-73AF-45A4-A569-95D5BE25293F}"/>
                </a:ext>
              </a:extLst>
            </p:cNvPr>
            <p:cNvCxnSpPr>
              <a:cxnSpLocks/>
              <a:stCxn id="118" idx="1"/>
              <a:endCxn id="116" idx="1"/>
            </p:cNvCxnSpPr>
            <p:nvPr/>
          </p:nvCxnSpPr>
          <p:spPr>
            <a:xfrm rot="10800000" flipV="1">
              <a:off x="2041119" y="2571923"/>
              <a:ext cx="12700" cy="799176"/>
            </a:xfrm>
            <a:prstGeom prst="bentConnector3">
              <a:avLst>
                <a:gd name="adj1" fmla="val 3979819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3" name="Verbinder: gewinkelt 112">
              <a:extLst>
                <a:ext uri="{FF2B5EF4-FFF2-40B4-BE49-F238E27FC236}">
                  <a16:creationId xmlns:a16="http://schemas.microsoft.com/office/drawing/2014/main" id="{C3C90FC8-5C4B-4073-881B-BBB36BAFDF9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044132" y="3382551"/>
              <a:ext cx="12700" cy="799176"/>
            </a:xfrm>
            <a:prstGeom prst="bentConnector3">
              <a:avLst>
                <a:gd name="adj1" fmla="val 3979819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0" name="Rechteck: abgerundete Ecken 119">
            <a:extLst>
              <a:ext uri="{FF2B5EF4-FFF2-40B4-BE49-F238E27FC236}">
                <a16:creationId xmlns:a16="http://schemas.microsoft.com/office/drawing/2014/main" id="{8CB6C03E-CFEF-4724-AB35-00A5FD1DBA76}"/>
              </a:ext>
            </a:extLst>
          </p:cNvPr>
          <p:cNvSpPr/>
          <p:nvPr/>
        </p:nvSpPr>
        <p:spPr>
          <a:xfrm>
            <a:off x="207715" y="2159345"/>
            <a:ext cx="9891958" cy="61644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dirty="0">
                <a:solidFill>
                  <a:srgbClr val="FF0000"/>
                </a:solidFill>
              </a:rPr>
              <a:t>V</a:t>
            </a:r>
            <a:r>
              <a:rPr lang="el-GR" sz="2000" baseline="-25000" dirty="0">
                <a:solidFill>
                  <a:srgbClr val="FF0000"/>
                </a:solidFill>
              </a:rPr>
              <a:t>Δ</a:t>
            </a:r>
            <a:r>
              <a:rPr lang="de-DE" sz="2000" baseline="-25000" dirty="0">
                <a:solidFill>
                  <a:srgbClr val="FF0000"/>
                </a:solidFill>
              </a:rPr>
              <a:t> (3.00-2.75)</a:t>
            </a:r>
            <a:endParaRPr lang="de-DE" sz="2000" dirty="0">
              <a:solidFill>
                <a:srgbClr val="FF0000"/>
              </a:solidFill>
            </a:endParaRPr>
          </a:p>
        </p:txBody>
      </p:sp>
      <p:sp>
        <p:nvSpPr>
          <p:cNvPr id="121" name="Rechteck: abgerundete Ecken 120">
            <a:extLst>
              <a:ext uri="{FF2B5EF4-FFF2-40B4-BE49-F238E27FC236}">
                <a16:creationId xmlns:a16="http://schemas.microsoft.com/office/drawing/2014/main" id="{BFB10DB4-7243-4FB6-AF2B-23BD78F2E5BF}"/>
              </a:ext>
            </a:extLst>
          </p:cNvPr>
          <p:cNvSpPr/>
          <p:nvPr/>
        </p:nvSpPr>
        <p:spPr>
          <a:xfrm>
            <a:off x="207715" y="2951995"/>
            <a:ext cx="9891958" cy="61644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dirty="0">
                <a:solidFill>
                  <a:srgbClr val="FF0000"/>
                </a:solidFill>
              </a:rPr>
              <a:t>V</a:t>
            </a:r>
            <a:r>
              <a:rPr lang="el-GR" sz="2000" baseline="-25000" dirty="0">
                <a:solidFill>
                  <a:srgbClr val="FF0000"/>
                </a:solidFill>
              </a:rPr>
              <a:t> Δ</a:t>
            </a:r>
            <a:r>
              <a:rPr lang="de-DE" sz="2000" baseline="-25000" dirty="0">
                <a:solidFill>
                  <a:srgbClr val="FF0000"/>
                </a:solidFill>
              </a:rPr>
              <a:t>(3.00-2.50)</a:t>
            </a:r>
            <a:endParaRPr lang="de-DE" sz="2000" dirty="0">
              <a:solidFill>
                <a:srgbClr val="FF0000"/>
              </a:solidFill>
            </a:endParaRP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9802930E-B967-4D01-8BF1-30D9D6A37256}"/>
              </a:ext>
            </a:extLst>
          </p:cNvPr>
          <p:cNvSpPr txBox="1"/>
          <p:nvPr/>
        </p:nvSpPr>
        <p:spPr>
          <a:xfrm>
            <a:off x="6765681" y="6032536"/>
            <a:ext cx="54263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</a:rPr>
              <a:t>Daumenregel: </a:t>
            </a:r>
          </a:p>
          <a:p>
            <a:r>
              <a:rPr lang="de-DE" sz="1400" dirty="0">
                <a:solidFill>
                  <a:srgbClr val="FF0000"/>
                </a:solidFill>
              </a:rPr>
              <a:t>Die Streuung gilt als gering, wenn V </a:t>
            </a:r>
            <a:r>
              <a:rPr lang="de-DE" altLang="ko-KR" sz="1400" dirty="0">
                <a:solidFill>
                  <a:srgbClr val="FF0000"/>
                </a:solidFill>
              </a:rPr>
              <a:t>&lt;100% </a:t>
            </a:r>
            <a:r>
              <a:rPr lang="de-DE" sz="1400" dirty="0">
                <a:solidFill>
                  <a:srgbClr val="FF0000"/>
                </a:solidFill>
              </a:rPr>
              <a:t>ist. Das arithmetische Mittel </a:t>
            </a:r>
          </a:p>
          <a:p>
            <a:r>
              <a:rPr lang="de-DE" sz="1400" dirty="0">
                <a:solidFill>
                  <a:srgbClr val="FF0000"/>
                </a:solidFill>
              </a:rPr>
              <a:t>gilt in diesem Fall als guter Repräsentant der Verteilung.</a:t>
            </a:r>
          </a:p>
          <a:p>
            <a:endParaRPr lang="de-DE" sz="1400" dirty="0">
              <a:solidFill>
                <a:srgbClr val="FF0000"/>
              </a:solidFill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9C7275-730F-4645-AD53-FAFD02350FF3}"/>
              </a:ext>
            </a:extLst>
          </p:cNvPr>
          <p:cNvSpPr txBox="1"/>
          <p:nvPr/>
        </p:nvSpPr>
        <p:spPr>
          <a:xfrm rot="5400000">
            <a:off x="9229516" y="3834443"/>
            <a:ext cx="380976" cy="584775"/>
          </a:xfrm>
          <a:prstGeom prst="rect">
            <a:avLst/>
          </a:prstGeom>
          <a:ln w="254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de-DE" sz="3200" dirty="0"/>
              <a:t>…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BFF68E6-191E-4122-9B83-9E8EE35CFAA1}"/>
              </a:ext>
            </a:extLst>
          </p:cNvPr>
          <p:cNvSpPr txBox="1"/>
          <p:nvPr/>
        </p:nvSpPr>
        <p:spPr>
          <a:xfrm>
            <a:off x="9064147" y="1025769"/>
            <a:ext cx="1328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</a:rPr>
              <a:t>Analyse und</a:t>
            </a:r>
          </a:p>
          <a:p>
            <a:r>
              <a:rPr lang="de-DE" dirty="0">
                <a:solidFill>
                  <a:srgbClr val="C00000"/>
                </a:solidFill>
              </a:rPr>
              <a:t>Darstellung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459606D6-D67B-4244-BAE8-09354A5A3563}"/>
              </a:ext>
            </a:extLst>
          </p:cNvPr>
          <p:cNvGrpSpPr/>
          <p:nvPr/>
        </p:nvGrpSpPr>
        <p:grpSpPr>
          <a:xfrm>
            <a:off x="542341" y="3936344"/>
            <a:ext cx="945317" cy="657974"/>
            <a:chOff x="542341" y="3936344"/>
            <a:chExt cx="945317" cy="657974"/>
          </a:xfrm>
        </p:grpSpPr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00105F6D-09CF-46D8-BE57-4546DB7C79BD}"/>
                </a:ext>
              </a:extLst>
            </p:cNvPr>
            <p:cNvSpPr txBox="1"/>
            <p:nvPr/>
          </p:nvSpPr>
          <p:spPr>
            <a:xfrm rot="5400000">
              <a:off x="940099" y="3834444"/>
              <a:ext cx="380976" cy="584775"/>
            </a:xfrm>
            <a:prstGeom prst="rect">
              <a:avLst/>
            </a:prstGeom>
            <a:ln w="2540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t">
              <a:spAutoFit/>
            </a:bodyPr>
            <a:lstStyle/>
            <a:p>
              <a:pPr algn="ctr"/>
              <a:r>
                <a:rPr lang="de-DE" sz="3200" dirty="0"/>
                <a:t>…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EE67ACFF-ABD2-4D4B-B2DA-C28C788BDEBB}"/>
                </a:ext>
              </a:extLst>
            </p:cNvPr>
            <p:cNvSpPr txBox="1"/>
            <p:nvPr/>
          </p:nvSpPr>
          <p:spPr>
            <a:xfrm>
              <a:off x="542341" y="4317319"/>
              <a:ext cx="9453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8 weitere </a:t>
              </a:r>
              <a:r>
                <a:rPr lang="el-GR" sz="1200" dirty="0"/>
                <a:t>Δ</a:t>
              </a:r>
              <a:r>
                <a:rPr lang="de-DE" sz="1200" dirty="0"/>
                <a:t> </a:t>
              </a:r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6A1A9ABC-53C1-4D63-BC70-27CC4482F35F}"/>
              </a:ext>
            </a:extLst>
          </p:cNvPr>
          <p:cNvGrpSpPr/>
          <p:nvPr/>
        </p:nvGrpSpPr>
        <p:grpSpPr>
          <a:xfrm>
            <a:off x="4563502" y="3936342"/>
            <a:ext cx="945317" cy="657974"/>
            <a:chOff x="542341" y="3936344"/>
            <a:chExt cx="945317" cy="657974"/>
          </a:xfrm>
        </p:grpSpPr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618246C5-05BD-4986-A0CD-F43E24055F98}"/>
                </a:ext>
              </a:extLst>
            </p:cNvPr>
            <p:cNvSpPr txBox="1"/>
            <p:nvPr/>
          </p:nvSpPr>
          <p:spPr>
            <a:xfrm rot="5400000">
              <a:off x="940099" y="3834444"/>
              <a:ext cx="380976" cy="584775"/>
            </a:xfrm>
            <a:prstGeom prst="rect">
              <a:avLst/>
            </a:prstGeom>
            <a:ln w="2540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t">
              <a:spAutoFit/>
            </a:bodyPr>
            <a:lstStyle/>
            <a:p>
              <a:pPr algn="ctr"/>
              <a:r>
                <a:rPr lang="de-DE" sz="3200" dirty="0"/>
                <a:t>…</a:t>
              </a:r>
            </a:p>
          </p:txBody>
        </p: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FE2BC22E-CF4D-4A5A-BFD7-AFFE268BED07}"/>
                </a:ext>
              </a:extLst>
            </p:cNvPr>
            <p:cNvSpPr txBox="1"/>
            <p:nvPr/>
          </p:nvSpPr>
          <p:spPr>
            <a:xfrm>
              <a:off x="542341" y="4317319"/>
              <a:ext cx="9453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8 weitere </a:t>
              </a:r>
              <a:r>
                <a:rPr lang="el-GR" sz="1200" dirty="0"/>
                <a:t>Δ</a:t>
              </a:r>
              <a:r>
                <a:rPr lang="de-DE" sz="1200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9524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7A9C01-F5C9-423E-9364-7C2359D67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861" y="116551"/>
            <a:ext cx="7365533" cy="562957"/>
          </a:xfrm>
        </p:spPr>
        <p:txBody>
          <a:bodyPr>
            <a:normAutofit/>
          </a:bodyPr>
          <a:lstStyle/>
          <a:p>
            <a:pPr algn="ctr"/>
            <a:r>
              <a:rPr lang="de-DE" sz="1800" b="1" dirty="0"/>
              <a:t>ROI-Gruppen nach Größe – für Studienarbeit Weinhold </a:t>
            </a:r>
            <a:r>
              <a:rPr lang="de-DE" sz="1800" b="1" dirty="0">
                <a:solidFill>
                  <a:srgbClr val="FF0000"/>
                </a:solidFill>
              </a:rPr>
              <a:t>obsolet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0E40907E-2C03-4438-93B6-1AF988B78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681841"/>
              </p:ext>
            </p:extLst>
          </p:nvPr>
        </p:nvGraphicFramePr>
        <p:xfrm>
          <a:off x="434466" y="1690688"/>
          <a:ext cx="9651016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2754">
                  <a:extLst>
                    <a:ext uri="{9D8B030D-6E8A-4147-A177-3AD203B41FA5}">
                      <a16:colId xmlns:a16="http://schemas.microsoft.com/office/drawing/2014/main" val="1975731961"/>
                    </a:ext>
                  </a:extLst>
                </a:gridCol>
                <a:gridCol w="2412754">
                  <a:extLst>
                    <a:ext uri="{9D8B030D-6E8A-4147-A177-3AD203B41FA5}">
                      <a16:colId xmlns:a16="http://schemas.microsoft.com/office/drawing/2014/main" val="3147134053"/>
                    </a:ext>
                  </a:extLst>
                </a:gridCol>
                <a:gridCol w="2412754">
                  <a:extLst>
                    <a:ext uri="{9D8B030D-6E8A-4147-A177-3AD203B41FA5}">
                      <a16:colId xmlns:a16="http://schemas.microsoft.com/office/drawing/2014/main" val="2673354287"/>
                    </a:ext>
                  </a:extLst>
                </a:gridCol>
                <a:gridCol w="2412754">
                  <a:extLst>
                    <a:ext uri="{9D8B030D-6E8A-4147-A177-3AD203B41FA5}">
                      <a16:colId xmlns:a16="http://schemas.microsoft.com/office/drawing/2014/main" val="2795939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Größenbereich [Voxelanzahl]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Patient.Maskennr</a:t>
                      </a:r>
                      <a:r>
                        <a:rPr lang="de-DE" dirty="0"/>
                        <a:t> (</a:t>
                      </a:r>
                      <a:r>
                        <a:rPr lang="de-DE" dirty="0" err="1"/>
                        <a:t>Patient.ROIs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Anzahl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368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klein (Gruppe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148 - 199 (</a:t>
                      </a:r>
                      <a:r>
                        <a:rPr lang="el-GR" dirty="0"/>
                        <a:t>Δ</a:t>
                      </a:r>
                      <a:r>
                        <a:rPr lang="de-DE" dirty="0"/>
                        <a:t> 51)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P3.5; P4.5; P6.5; P7.5; P11.6; P12.8; P14.5; P18.9; P19.7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003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mittel (Gruppe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328 – 429 (</a:t>
                      </a:r>
                      <a:r>
                        <a:rPr lang="el-GR" dirty="0"/>
                        <a:t>Δ</a:t>
                      </a:r>
                      <a:r>
                        <a:rPr lang="de-DE" dirty="0"/>
                        <a:t> 101)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P7.7; P10.5; P12.6; P16.5; P19.6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521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groß (Gruppe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532 – 641 (</a:t>
                      </a:r>
                      <a:r>
                        <a:rPr lang="el-GR" dirty="0"/>
                        <a:t>Δ</a:t>
                      </a:r>
                      <a:r>
                        <a:rPr lang="de-DE" dirty="0"/>
                        <a:t> 109)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P5.5; P18.5; P19.5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268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rießig</a:t>
                      </a:r>
                      <a:r>
                        <a:rPr lang="de-DE" dirty="0"/>
                        <a:t> (Gruppe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852 – 2190 (</a:t>
                      </a:r>
                      <a:r>
                        <a:rPr lang="el-GR" dirty="0"/>
                        <a:t>Δ</a:t>
                      </a:r>
                      <a:r>
                        <a:rPr lang="de-DE" dirty="0"/>
                        <a:t> 1338)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P11.7; P12.5; P18.8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129848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29C69C98-C81C-406B-99E6-ABA860D634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170035"/>
              </p:ext>
            </p:extLst>
          </p:nvPr>
        </p:nvGraphicFramePr>
        <p:xfrm>
          <a:off x="10334625" y="1234440"/>
          <a:ext cx="1677266" cy="5029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14898">
                  <a:extLst>
                    <a:ext uri="{9D8B030D-6E8A-4147-A177-3AD203B41FA5}">
                      <a16:colId xmlns:a16="http://schemas.microsoft.com/office/drawing/2014/main" val="1975731961"/>
                    </a:ext>
                  </a:extLst>
                </a:gridCol>
                <a:gridCol w="862368">
                  <a:extLst>
                    <a:ext uri="{9D8B030D-6E8A-4147-A177-3AD203B41FA5}">
                      <a16:colId xmlns:a16="http://schemas.microsoft.com/office/drawing/2014/main" val="314713405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de-DE" sz="1000" dirty="0"/>
                        <a:t>Name vereinfacht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Name in Studie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36817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P1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00326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P2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6809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06213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P4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56378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P5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67196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P6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01831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P7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39106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P8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20259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P9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00698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P10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86726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P11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87705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P12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1566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P13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13934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P14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35516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P15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36525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P16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39722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P17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52172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P18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26831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P19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129848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30EBF1C6-8534-41DE-B6F4-DF05D42FC137}"/>
              </a:ext>
            </a:extLst>
          </p:cNvPr>
          <p:cNvSpPr txBox="1"/>
          <p:nvPr/>
        </p:nvSpPr>
        <p:spPr>
          <a:xfrm>
            <a:off x="10568733" y="843240"/>
            <a:ext cx="120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Zuordnung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2E1938A-0349-466D-BF38-44C192391E0D}"/>
              </a:ext>
            </a:extLst>
          </p:cNvPr>
          <p:cNvSpPr txBox="1"/>
          <p:nvPr/>
        </p:nvSpPr>
        <p:spPr>
          <a:xfrm>
            <a:off x="390526" y="4232315"/>
            <a:ext cx="97388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Weitere Datensatzinfo:</a:t>
            </a:r>
          </a:p>
          <a:p>
            <a:pPr lvl="0"/>
            <a:r>
              <a:rPr lang="de-DE" dirty="0"/>
              <a:t>Alle Patienten haben die Masken 1-4</a:t>
            </a:r>
          </a:p>
          <a:p>
            <a:pPr lvl="1"/>
            <a:r>
              <a:rPr lang="de-DE" dirty="0"/>
              <a:t>Maske 1 ist die </a:t>
            </a:r>
            <a:r>
              <a:rPr lang="de-DE" dirty="0" err="1"/>
              <a:t>VergleichsROI</a:t>
            </a:r>
            <a:r>
              <a:rPr lang="de-DE" dirty="0"/>
              <a:t> in der Leber</a:t>
            </a:r>
          </a:p>
          <a:p>
            <a:pPr lvl="1"/>
            <a:r>
              <a:rPr lang="de-DE" dirty="0"/>
              <a:t>Maske 2 auch in der Leber (ist noch zu klären, scheint aber auch einfach eine kleine </a:t>
            </a:r>
            <a:r>
              <a:rPr lang="de-DE" dirty="0" err="1"/>
              <a:t>VergleichsROI</a:t>
            </a:r>
            <a:r>
              <a:rPr lang="de-DE" dirty="0"/>
              <a:t> zu sein)</a:t>
            </a:r>
          </a:p>
          <a:p>
            <a:pPr lvl="1"/>
            <a:r>
              <a:rPr lang="de-DE" dirty="0"/>
              <a:t>Maske 3 und 4 sind Schichtmasken (zweidimensional und sehr klein – sind nicht wichtig)</a:t>
            </a:r>
          </a:p>
          <a:p>
            <a:pPr lvl="0"/>
            <a:r>
              <a:rPr lang="de-DE" dirty="0"/>
              <a:t>Ab Maske 5 – X wird krankhaftes Gewebe segmentiert</a:t>
            </a:r>
          </a:p>
        </p:txBody>
      </p:sp>
    </p:spTree>
    <p:extLst>
      <p:ext uri="{BB962C8B-B14F-4D97-AF65-F5344CB8AC3E}">
        <p14:creationId xmlns:p14="http://schemas.microsoft.com/office/powerpoint/2010/main" val="1388193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6FD7842D-2B69-45DB-846B-3827B004B234}"/>
              </a:ext>
            </a:extLst>
          </p:cNvPr>
          <p:cNvGrpSpPr/>
          <p:nvPr/>
        </p:nvGrpSpPr>
        <p:grpSpPr>
          <a:xfrm>
            <a:off x="1140472" y="544869"/>
            <a:ext cx="9627877" cy="4030911"/>
            <a:chOff x="1258349" y="843093"/>
            <a:chExt cx="9627877" cy="4030911"/>
          </a:xfrm>
        </p:grpSpPr>
        <p:sp>
          <p:nvSpPr>
            <p:cNvPr id="85" name="Rechteck 84">
              <a:extLst>
                <a:ext uri="{FF2B5EF4-FFF2-40B4-BE49-F238E27FC236}">
                  <a16:creationId xmlns:a16="http://schemas.microsoft.com/office/drawing/2014/main" id="{2B5E642E-4F24-4550-B86C-9858AD085F8D}"/>
                </a:ext>
              </a:extLst>
            </p:cNvPr>
            <p:cNvSpPr/>
            <p:nvPr/>
          </p:nvSpPr>
          <p:spPr>
            <a:xfrm>
              <a:off x="6241409" y="2371986"/>
              <a:ext cx="2153287" cy="6734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/>
              <a:r>
                <a:rPr lang="de-DE" sz="1500" dirty="0">
                  <a:solidFill>
                    <a:prstClr val="white"/>
                  </a:solidFill>
                </a:rPr>
                <a:t>… 16 weitere Patienten …</a:t>
              </a:r>
            </a:p>
          </p:txBody>
        </p:sp>
        <p:grpSp>
          <p:nvGrpSpPr>
            <p:cNvPr id="86" name="Gruppieren 85">
              <a:extLst>
                <a:ext uri="{FF2B5EF4-FFF2-40B4-BE49-F238E27FC236}">
                  <a16:creationId xmlns:a16="http://schemas.microsoft.com/office/drawing/2014/main" id="{D011212D-06CD-4027-A3BA-790F278909B5}"/>
                </a:ext>
              </a:extLst>
            </p:cNvPr>
            <p:cNvGrpSpPr/>
            <p:nvPr/>
          </p:nvGrpSpPr>
          <p:grpSpPr>
            <a:xfrm>
              <a:off x="1258349" y="843093"/>
              <a:ext cx="2080470" cy="4030908"/>
              <a:chOff x="1224793" y="956345"/>
              <a:chExt cx="1677798" cy="3565321"/>
            </a:xfrm>
          </p:grpSpPr>
          <p:sp>
            <p:nvSpPr>
              <p:cNvPr id="117" name="Rechteck: abgerundete Ecken 116">
                <a:extLst>
                  <a:ext uri="{FF2B5EF4-FFF2-40B4-BE49-F238E27FC236}">
                    <a16:creationId xmlns:a16="http://schemas.microsoft.com/office/drawing/2014/main" id="{771CA15A-F6CE-4E9B-BADE-71729C4CA279}"/>
                  </a:ext>
                </a:extLst>
              </p:cNvPr>
              <p:cNvSpPr/>
              <p:nvPr/>
            </p:nvSpPr>
            <p:spPr>
              <a:xfrm>
                <a:off x="1224793" y="956345"/>
                <a:ext cx="1677798" cy="3565321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Patient 1 – ROI n</a:t>
                </a:r>
              </a:p>
            </p:txBody>
          </p:sp>
          <p:sp>
            <p:nvSpPr>
              <p:cNvPr id="118" name="Rechteck: abgerundete Ecken 117">
                <a:extLst>
                  <a:ext uri="{FF2B5EF4-FFF2-40B4-BE49-F238E27FC236}">
                    <a16:creationId xmlns:a16="http://schemas.microsoft.com/office/drawing/2014/main" id="{1CCE7EE7-C0E4-4AAE-A7AF-43442EB2B032}"/>
                  </a:ext>
                </a:extLst>
              </p:cNvPr>
              <p:cNvSpPr/>
              <p:nvPr/>
            </p:nvSpPr>
            <p:spPr>
              <a:xfrm>
                <a:off x="1368452" y="2543961"/>
                <a:ext cx="1390477" cy="478173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:r>
                  <a:rPr lang="de-DE" sz="1200" dirty="0">
                    <a:solidFill>
                      <a:prstClr val="white"/>
                    </a:solidFill>
                  </a:rPr>
                  <a:t>… 5 weitere Dosen …</a:t>
                </a:r>
              </a:p>
            </p:txBody>
          </p:sp>
          <p:grpSp>
            <p:nvGrpSpPr>
              <p:cNvPr id="119" name="Gruppieren 118">
                <a:extLst>
                  <a:ext uri="{FF2B5EF4-FFF2-40B4-BE49-F238E27FC236}">
                    <a16:creationId xmlns:a16="http://schemas.microsoft.com/office/drawing/2014/main" id="{94313986-EB45-4F73-8B1C-0DFFA347FF64}"/>
                  </a:ext>
                </a:extLst>
              </p:cNvPr>
              <p:cNvGrpSpPr/>
              <p:nvPr/>
            </p:nvGrpSpPr>
            <p:grpSpPr>
              <a:xfrm>
                <a:off x="1368453" y="14219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126" name="Rechteck: abgerundete Ecken 125">
                  <a:extLst>
                    <a:ext uri="{FF2B5EF4-FFF2-40B4-BE49-F238E27FC236}">
                      <a16:creationId xmlns:a16="http://schemas.microsoft.com/office/drawing/2014/main" id="{515EDA77-4034-4C85-934E-564831F98485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3.5</a:t>
                  </a:r>
                </a:p>
              </p:txBody>
            </p:sp>
            <p:sp>
              <p:nvSpPr>
                <p:cNvPr id="127" name="Rechteck: abgerundete Ecken 126">
                  <a:extLst>
                    <a:ext uri="{FF2B5EF4-FFF2-40B4-BE49-F238E27FC236}">
                      <a16:creationId xmlns:a16="http://schemas.microsoft.com/office/drawing/2014/main" id="{050795EB-9FD2-4FE1-A444-011D6F5A5585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8" name="Rechteck: abgerundete Ecken 127">
                  <a:extLst>
                    <a:ext uri="{FF2B5EF4-FFF2-40B4-BE49-F238E27FC236}">
                      <a16:creationId xmlns:a16="http://schemas.microsoft.com/office/drawing/2014/main" id="{77C36FC1-B669-4EA0-AE27-DE4239207F40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9" name="Rechteck: abgerundete Ecken 128">
                  <a:extLst>
                    <a:ext uri="{FF2B5EF4-FFF2-40B4-BE49-F238E27FC236}">
                      <a16:creationId xmlns:a16="http://schemas.microsoft.com/office/drawing/2014/main" id="{1B1C9087-AB88-4C26-9327-A38770167243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Rechteck: abgerundete Ecken 129">
                  <a:extLst>
                    <a:ext uri="{FF2B5EF4-FFF2-40B4-BE49-F238E27FC236}">
                      <a16:creationId xmlns:a16="http://schemas.microsoft.com/office/drawing/2014/main" id="{1F57B7F0-4E23-4555-BC89-FDEBFF8F49A0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0" name="Gruppieren 119">
                <a:extLst>
                  <a:ext uri="{FF2B5EF4-FFF2-40B4-BE49-F238E27FC236}">
                    <a16:creationId xmlns:a16="http://schemas.microsoft.com/office/drawing/2014/main" id="{5D52BBBF-22B5-4AE7-9FEB-632ED4655188}"/>
                  </a:ext>
                </a:extLst>
              </p:cNvPr>
              <p:cNvGrpSpPr/>
              <p:nvPr/>
            </p:nvGrpSpPr>
            <p:grpSpPr>
              <a:xfrm>
                <a:off x="1364778" y="30997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121" name="Rechteck: abgerundete Ecken 120">
                  <a:extLst>
                    <a:ext uri="{FF2B5EF4-FFF2-40B4-BE49-F238E27FC236}">
                      <a16:creationId xmlns:a16="http://schemas.microsoft.com/office/drawing/2014/main" id="{CD187F22-AFC1-4771-9C47-BE3D119CA88E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0.5</a:t>
                  </a:r>
                </a:p>
              </p:txBody>
            </p:sp>
            <p:sp>
              <p:nvSpPr>
                <p:cNvPr id="122" name="Rechteck: abgerundete Ecken 121">
                  <a:extLst>
                    <a:ext uri="{FF2B5EF4-FFF2-40B4-BE49-F238E27FC236}">
                      <a16:creationId xmlns:a16="http://schemas.microsoft.com/office/drawing/2014/main" id="{C1C4FDCB-EDA0-442E-95EE-E54D92D9FE10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3" name="Rechteck: abgerundete Ecken 122">
                  <a:extLst>
                    <a:ext uri="{FF2B5EF4-FFF2-40B4-BE49-F238E27FC236}">
                      <a16:creationId xmlns:a16="http://schemas.microsoft.com/office/drawing/2014/main" id="{0ED8C325-5F6D-441E-89F4-15F0B3E81FE0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" name="Rechteck: abgerundete Ecken 123">
                  <a:extLst>
                    <a:ext uri="{FF2B5EF4-FFF2-40B4-BE49-F238E27FC236}">
                      <a16:creationId xmlns:a16="http://schemas.microsoft.com/office/drawing/2014/main" id="{F7ABA059-50C3-403F-86EA-70C705F090B7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5" name="Rechteck: abgerundete Ecken 124">
                  <a:extLst>
                    <a:ext uri="{FF2B5EF4-FFF2-40B4-BE49-F238E27FC236}">
                      <a16:creationId xmlns:a16="http://schemas.microsoft.com/office/drawing/2014/main" id="{09ABDD5B-F969-4032-BE62-9E90C686FA67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87" name="Gruppieren 86">
              <a:extLst>
                <a:ext uri="{FF2B5EF4-FFF2-40B4-BE49-F238E27FC236}">
                  <a16:creationId xmlns:a16="http://schemas.microsoft.com/office/drawing/2014/main" id="{45EEF16A-C6B2-42CC-B180-FC5B0ADBE229}"/>
                </a:ext>
              </a:extLst>
            </p:cNvPr>
            <p:cNvGrpSpPr/>
            <p:nvPr/>
          </p:nvGrpSpPr>
          <p:grpSpPr>
            <a:xfrm>
              <a:off x="3749879" y="843093"/>
              <a:ext cx="2080470" cy="4030908"/>
              <a:chOff x="1224793" y="956345"/>
              <a:chExt cx="1677798" cy="3565321"/>
            </a:xfrm>
          </p:grpSpPr>
          <p:sp>
            <p:nvSpPr>
              <p:cNvPr id="103" name="Rechteck: abgerundete Ecken 102">
                <a:extLst>
                  <a:ext uri="{FF2B5EF4-FFF2-40B4-BE49-F238E27FC236}">
                    <a16:creationId xmlns:a16="http://schemas.microsoft.com/office/drawing/2014/main" id="{090080D0-FDC1-4C89-B585-238276153EFE}"/>
                  </a:ext>
                </a:extLst>
              </p:cNvPr>
              <p:cNvSpPr/>
              <p:nvPr/>
            </p:nvSpPr>
            <p:spPr>
              <a:xfrm>
                <a:off x="1224793" y="956345"/>
                <a:ext cx="1677798" cy="3565321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Patient 2 – ROI o</a:t>
                </a:r>
              </a:p>
            </p:txBody>
          </p:sp>
          <p:sp>
            <p:nvSpPr>
              <p:cNvPr id="104" name="Rechteck: abgerundete Ecken 103">
                <a:extLst>
                  <a:ext uri="{FF2B5EF4-FFF2-40B4-BE49-F238E27FC236}">
                    <a16:creationId xmlns:a16="http://schemas.microsoft.com/office/drawing/2014/main" id="{B4E4EEFA-59E2-4836-B5B9-563D88AA00C0}"/>
                  </a:ext>
                </a:extLst>
              </p:cNvPr>
              <p:cNvSpPr/>
              <p:nvPr/>
            </p:nvSpPr>
            <p:spPr>
              <a:xfrm>
                <a:off x="1368452" y="2543961"/>
                <a:ext cx="1390477" cy="478173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:r>
                  <a:rPr lang="de-DE" sz="1200" dirty="0">
                    <a:solidFill>
                      <a:prstClr val="white"/>
                    </a:solidFill>
                  </a:rPr>
                  <a:t>… 5 weitere Dosen …</a:t>
                </a:r>
              </a:p>
            </p:txBody>
          </p:sp>
          <p:grpSp>
            <p:nvGrpSpPr>
              <p:cNvPr id="105" name="Gruppieren 104">
                <a:extLst>
                  <a:ext uri="{FF2B5EF4-FFF2-40B4-BE49-F238E27FC236}">
                    <a16:creationId xmlns:a16="http://schemas.microsoft.com/office/drawing/2014/main" id="{6134C09E-8561-4794-9E48-B88B54A919CE}"/>
                  </a:ext>
                </a:extLst>
              </p:cNvPr>
              <p:cNvGrpSpPr/>
              <p:nvPr/>
            </p:nvGrpSpPr>
            <p:grpSpPr>
              <a:xfrm>
                <a:off x="1368453" y="14219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112" name="Rechteck: abgerundete Ecken 111">
                  <a:extLst>
                    <a:ext uri="{FF2B5EF4-FFF2-40B4-BE49-F238E27FC236}">
                      <a16:creationId xmlns:a16="http://schemas.microsoft.com/office/drawing/2014/main" id="{A5A27EFD-E629-4AC0-BF4D-7A7F22DE4913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3.5</a:t>
                  </a:r>
                </a:p>
              </p:txBody>
            </p:sp>
            <p:sp>
              <p:nvSpPr>
                <p:cNvPr id="113" name="Rechteck: abgerundete Ecken 112">
                  <a:extLst>
                    <a:ext uri="{FF2B5EF4-FFF2-40B4-BE49-F238E27FC236}">
                      <a16:creationId xmlns:a16="http://schemas.microsoft.com/office/drawing/2014/main" id="{31BBAA9B-6FE2-45D4-BE7C-857FE4372558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hteck: abgerundete Ecken 113">
                  <a:extLst>
                    <a:ext uri="{FF2B5EF4-FFF2-40B4-BE49-F238E27FC236}">
                      <a16:creationId xmlns:a16="http://schemas.microsoft.com/office/drawing/2014/main" id="{4E220425-D3FD-46F1-907E-3A44C129EE48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5" name="Rechteck: abgerundete Ecken 114">
                  <a:extLst>
                    <a:ext uri="{FF2B5EF4-FFF2-40B4-BE49-F238E27FC236}">
                      <a16:creationId xmlns:a16="http://schemas.microsoft.com/office/drawing/2014/main" id="{5315730F-013E-4C78-89D6-BAA38BA3C4B1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Rechteck: abgerundete Ecken 115">
                  <a:extLst>
                    <a:ext uri="{FF2B5EF4-FFF2-40B4-BE49-F238E27FC236}">
                      <a16:creationId xmlns:a16="http://schemas.microsoft.com/office/drawing/2014/main" id="{D3E0CCF1-6A66-4D9A-A6BD-BBC4483D5417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6" name="Gruppieren 105">
                <a:extLst>
                  <a:ext uri="{FF2B5EF4-FFF2-40B4-BE49-F238E27FC236}">
                    <a16:creationId xmlns:a16="http://schemas.microsoft.com/office/drawing/2014/main" id="{F115E1E7-20FF-4CEC-97C5-26E0FDBBE353}"/>
                  </a:ext>
                </a:extLst>
              </p:cNvPr>
              <p:cNvGrpSpPr/>
              <p:nvPr/>
            </p:nvGrpSpPr>
            <p:grpSpPr>
              <a:xfrm>
                <a:off x="1364778" y="30997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107" name="Rechteck: abgerundete Ecken 106">
                  <a:extLst>
                    <a:ext uri="{FF2B5EF4-FFF2-40B4-BE49-F238E27FC236}">
                      <a16:creationId xmlns:a16="http://schemas.microsoft.com/office/drawing/2014/main" id="{A4A3F231-E0C9-4B69-978A-80098BE152DE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0.5</a:t>
                  </a:r>
                </a:p>
              </p:txBody>
            </p:sp>
            <p:sp>
              <p:nvSpPr>
                <p:cNvPr id="108" name="Rechteck: abgerundete Ecken 107">
                  <a:extLst>
                    <a:ext uri="{FF2B5EF4-FFF2-40B4-BE49-F238E27FC236}">
                      <a16:creationId xmlns:a16="http://schemas.microsoft.com/office/drawing/2014/main" id="{2137DC53-A72D-43E6-881D-151A93B66526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Rechteck: abgerundete Ecken 108">
                  <a:extLst>
                    <a:ext uri="{FF2B5EF4-FFF2-40B4-BE49-F238E27FC236}">
                      <a16:creationId xmlns:a16="http://schemas.microsoft.com/office/drawing/2014/main" id="{1CF0DA81-A4CC-41B0-97A6-76587B2A2A82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Rechteck: abgerundete Ecken 109">
                  <a:extLst>
                    <a:ext uri="{FF2B5EF4-FFF2-40B4-BE49-F238E27FC236}">
                      <a16:creationId xmlns:a16="http://schemas.microsoft.com/office/drawing/2014/main" id="{29D3564B-52FA-44FB-8C9F-6DD69B515306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" name="Rechteck: abgerundete Ecken 110">
                  <a:extLst>
                    <a:ext uri="{FF2B5EF4-FFF2-40B4-BE49-F238E27FC236}">
                      <a16:creationId xmlns:a16="http://schemas.microsoft.com/office/drawing/2014/main" id="{45EEE637-686B-4D5C-9FE2-9F264863132C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88" name="Gruppieren 87">
              <a:extLst>
                <a:ext uri="{FF2B5EF4-FFF2-40B4-BE49-F238E27FC236}">
                  <a16:creationId xmlns:a16="http://schemas.microsoft.com/office/drawing/2014/main" id="{AD5EC664-03B2-4829-B94F-B4564A6861DD}"/>
                </a:ext>
              </a:extLst>
            </p:cNvPr>
            <p:cNvGrpSpPr/>
            <p:nvPr/>
          </p:nvGrpSpPr>
          <p:grpSpPr>
            <a:xfrm>
              <a:off x="8805756" y="843094"/>
              <a:ext cx="2080470" cy="4030910"/>
              <a:chOff x="1224793" y="956345"/>
              <a:chExt cx="1677798" cy="3565321"/>
            </a:xfrm>
          </p:grpSpPr>
          <p:sp>
            <p:nvSpPr>
              <p:cNvPr id="89" name="Rechteck: abgerundete Ecken 88">
                <a:extLst>
                  <a:ext uri="{FF2B5EF4-FFF2-40B4-BE49-F238E27FC236}">
                    <a16:creationId xmlns:a16="http://schemas.microsoft.com/office/drawing/2014/main" id="{3577ABB2-F0A5-4B2C-8BA0-0DA249AC4D61}"/>
                  </a:ext>
                </a:extLst>
              </p:cNvPr>
              <p:cNvSpPr/>
              <p:nvPr/>
            </p:nvSpPr>
            <p:spPr>
              <a:xfrm>
                <a:off x="1224793" y="956345"/>
                <a:ext cx="1677798" cy="3565321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Patient 19 – ROI p</a:t>
                </a:r>
              </a:p>
            </p:txBody>
          </p:sp>
          <p:sp>
            <p:nvSpPr>
              <p:cNvPr id="90" name="Rechteck: abgerundete Ecken 89">
                <a:extLst>
                  <a:ext uri="{FF2B5EF4-FFF2-40B4-BE49-F238E27FC236}">
                    <a16:creationId xmlns:a16="http://schemas.microsoft.com/office/drawing/2014/main" id="{79FE6544-D56C-48BF-9AD0-BD6B59444E36}"/>
                  </a:ext>
                </a:extLst>
              </p:cNvPr>
              <p:cNvSpPr/>
              <p:nvPr/>
            </p:nvSpPr>
            <p:spPr>
              <a:xfrm>
                <a:off x="1368452" y="2543961"/>
                <a:ext cx="1390477" cy="478173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:r>
                  <a:rPr lang="de-DE" sz="1200" dirty="0">
                    <a:solidFill>
                      <a:prstClr val="white"/>
                    </a:solidFill>
                  </a:rPr>
                  <a:t>… 5 weitere Dosen …</a:t>
                </a:r>
              </a:p>
            </p:txBody>
          </p:sp>
          <p:grpSp>
            <p:nvGrpSpPr>
              <p:cNvPr id="91" name="Gruppieren 90">
                <a:extLst>
                  <a:ext uri="{FF2B5EF4-FFF2-40B4-BE49-F238E27FC236}">
                    <a16:creationId xmlns:a16="http://schemas.microsoft.com/office/drawing/2014/main" id="{271B1D98-680A-453B-A427-917E88DA2957}"/>
                  </a:ext>
                </a:extLst>
              </p:cNvPr>
              <p:cNvGrpSpPr/>
              <p:nvPr/>
            </p:nvGrpSpPr>
            <p:grpSpPr>
              <a:xfrm>
                <a:off x="1368453" y="14219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98" name="Rechteck: abgerundete Ecken 97">
                  <a:extLst>
                    <a:ext uri="{FF2B5EF4-FFF2-40B4-BE49-F238E27FC236}">
                      <a16:creationId xmlns:a16="http://schemas.microsoft.com/office/drawing/2014/main" id="{BD9AA82F-7D4C-40B8-A38C-E1C707A15CE6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3.5</a:t>
                  </a:r>
                </a:p>
              </p:txBody>
            </p:sp>
            <p:sp>
              <p:nvSpPr>
                <p:cNvPr id="99" name="Rechteck: abgerundete Ecken 98">
                  <a:extLst>
                    <a:ext uri="{FF2B5EF4-FFF2-40B4-BE49-F238E27FC236}">
                      <a16:creationId xmlns:a16="http://schemas.microsoft.com/office/drawing/2014/main" id="{1D2B1EC2-5B72-4EC8-B108-0E0AD0B0A992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Rechteck: abgerundete Ecken 99">
                  <a:extLst>
                    <a:ext uri="{FF2B5EF4-FFF2-40B4-BE49-F238E27FC236}">
                      <a16:creationId xmlns:a16="http://schemas.microsoft.com/office/drawing/2014/main" id="{DB08E345-21C2-4865-B5D0-B7EA98852067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Rechteck: abgerundete Ecken 100">
                  <a:extLst>
                    <a:ext uri="{FF2B5EF4-FFF2-40B4-BE49-F238E27FC236}">
                      <a16:creationId xmlns:a16="http://schemas.microsoft.com/office/drawing/2014/main" id="{3BB24C21-0610-4FE2-9828-E5CCB20E99C7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" name="Rechteck: abgerundete Ecken 101">
                  <a:extLst>
                    <a:ext uri="{FF2B5EF4-FFF2-40B4-BE49-F238E27FC236}">
                      <a16:creationId xmlns:a16="http://schemas.microsoft.com/office/drawing/2014/main" id="{475EE0F3-E598-4673-BFDF-BE73995458CA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2" name="Gruppieren 91">
                <a:extLst>
                  <a:ext uri="{FF2B5EF4-FFF2-40B4-BE49-F238E27FC236}">
                    <a16:creationId xmlns:a16="http://schemas.microsoft.com/office/drawing/2014/main" id="{A05911E1-6636-4E12-88B8-9564C257E969}"/>
                  </a:ext>
                </a:extLst>
              </p:cNvPr>
              <p:cNvGrpSpPr/>
              <p:nvPr/>
            </p:nvGrpSpPr>
            <p:grpSpPr>
              <a:xfrm>
                <a:off x="1364778" y="30997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93" name="Rechteck: abgerundete Ecken 92">
                  <a:extLst>
                    <a:ext uri="{FF2B5EF4-FFF2-40B4-BE49-F238E27FC236}">
                      <a16:creationId xmlns:a16="http://schemas.microsoft.com/office/drawing/2014/main" id="{77512F47-0554-465B-A79B-9927F0C55558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0.5</a:t>
                  </a:r>
                </a:p>
              </p:txBody>
            </p:sp>
            <p:sp>
              <p:nvSpPr>
                <p:cNvPr id="94" name="Rechteck: abgerundete Ecken 93">
                  <a:extLst>
                    <a:ext uri="{FF2B5EF4-FFF2-40B4-BE49-F238E27FC236}">
                      <a16:creationId xmlns:a16="http://schemas.microsoft.com/office/drawing/2014/main" id="{C2613478-57E5-46EE-B86E-D1149D60396B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Rechteck: abgerundete Ecken 94">
                  <a:extLst>
                    <a:ext uri="{FF2B5EF4-FFF2-40B4-BE49-F238E27FC236}">
                      <a16:creationId xmlns:a16="http://schemas.microsoft.com/office/drawing/2014/main" id="{52147555-4267-47FF-927B-996EB5A268E7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hteck: abgerundete Ecken 95">
                  <a:extLst>
                    <a:ext uri="{FF2B5EF4-FFF2-40B4-BE49-F238E27FC236}">
                      <a16:creationId xmlns:a16="http://schemas.microsoft.com/office/drawing/2014/main" id="{6FCCD018-22AA-4EEE-8133-03DE3808F1EB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hteck: abgerundete Ecken 96">
                  <a:extLst>
                    <a:ext uri="{FF2B5EF4-FFF2-40B4-BE49-F238E27FC236}">
                      <a16:creationId xmlns:a16="http://schemas.microsoft.com/office/drawing/2014/main" id="{B8566C7C-8FC4-40FE-948B-BF3737EF9D08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1CB3A14A-7062-473D-BFB2-056059B9F9C7}"/>
              </a:ext>
            </a:extLst>
          </p:cNvPr>
          <p:cNvGrpSpPr/>
          <p:nvPr/>
        </p:nvGrpSpPr>
        <p:grpSpPr>
          <a:xfrm>
            <a:off x="802281" y="966587"/>
            <a:ext cx="9627877" cy="4030911"/>
            <a:chOff x="1258349" y="843093"/>
            <a:chExt cx="9627877" cy="4030911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1D9A9778-E9DA-4A02-8B6C-8C5B434A67D5}"/>
                </a:ext>
              </a:extLst>
            </p:cNvPr>
            <p:cNvSpPr/>
            <p:nvPr/>
          </p:nvSpPr>
          <p:spPr>
            <a:xfrm>
              <a:off x="6241409" y="2371986"/>
              <a:ext cx="2153287" cy="67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de-DE" sz="1500" dirty="0">
                  <a:solidFill>
                    <a:prstClr val="white"/>
                  </a:solidFill>
                </a:rPr>
                <a:t>… 16 weitere Patienten …</a:t>
              </a:r>
            </a:p>
          </p:txBody>
        </p: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F970D5B1-E3F8-4C18-AD01-9227F934D6D9}"/>
                </a:ext>
              </a:extLst>
            </p:cNvPr>
            <p:cNvGrpSpPr/>
            <p:nvPr/>
          </p:nvGrpSpPr>
          <p:grpSpPr>
            <a:xfrm>
              <a:off x="1258349" y="843093"/>
              <a:ext cx="2080470" cy="4030908"/>
              <a:chOff x="1224793" y="956345"/>
              <a:chExt cx="1677798" cy="3565321"/>
            </a:xfrm>
          </p:grpSpPr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8FAFE8AC-7C85-4D62-B131-0DBEA0D03875}"/>
                  </a:ext>
                </a:extLst>
              </p:cNvPr>
              <p:cNvSpPr/>
              <p:nvPr/>
            </p:nvSpPr>
            <p:spPr>
              <a:xfrm>
                <a:off x="1224793" y="956345"/>
                <a:ext cx="1677798" cy="3565321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Patient 1 – ROI 1</a:t>
                </a:r>
              </a:p>
            </p:txBody>
          </p:sp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FE7B439F-E1A2-4C5E-86E5-59709FFADE9E}"/>
                  </a:ext>
                </a:extLst>
              </p:cNvPr>
              <p:cNvSpPr/>
              <p:nvPr/>
            </p:nvSpPr>
            <p:spPr>
              <a:xfrm>
                <a:off x="1368452" y="2543961"/>
                <a:ext cx="1390477" cy="478173"/>
              </a:xfrm>
              <a:prstGeom prst="roundRect">
                <a:avLst/>
              </a:prstGeom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de-DE" sz="1200" dirty="0">
                    <a:solidFill>
                      <a:prstClr val="white"/>
                    </a:solidFill>
                  </a:rPr>
                  <a:t>… 9 weitere simulierte Dosen …</a:t>
                </a:r>
              </a:p>
            </p:txBody>
          </p:sp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468D5136-5AC5-4D60-8DBD-F20F91E28059}"/>
                  </a:ext>
                </a:extLst>
              </p:cNvPr>
              <p:cNvGrpSpPr/>
              <p:nvPr/>
            </p:nvGrpSpPr>
            <p:grpSpPr>
              <a:xfrm>
                <a:off x="1368453" y="14219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8" name="Rechteck: abgerundete Ecken 7">
                  <a:extLst>
                    <a:ext uri="{FF2B5EF4-FFF2-40B4-BE49-F238E27FC236}">
                      <a16:creationId xmlns:a16="http://schemas.microsoft.com/office/drawing/2014/main" id="{C90409C3-8D0C-4E89-BAF7-2BAF6920D654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3.0</a:t>
                  </a:r>
                </a:p>
              </p:txBody>
            </p:sp>
            <p:sp>
              <p:nvSpPr>
                <p:cNvPr id="12" name="Rechteck: abgerundete Ecken 11">
                  <a:extLst>
                    <a:ext uri="{FF2B5EF4-FFF2-40B4-BE49-F238E27FC236}">
                      <a16:creationId xmlns:a16="http://schemas.microsoft.com/office/drawing/2014/main" id="{53C8FB86-682D-4453-87A0-40E8AD09B900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Rechteck: abgerundete Ecken 12">
                  <a:extLst>
                    <a:ext uri="{FF2B5EF4-FFF2-40B4-BE49-F238E27FC236}">
                      <a16:creationId xmlns:a16="http://schemas.microsoft.com/office/drawing/2014/main" id="{01621A6F-615C-4B7E-B765-EFB03E5AD4A0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Rechteck: abgerundete Ecken 13">
                  <a:extLst>
                    <a:ext uri="{FF2B5EF4-FFF2-40B4-BE49-F238E27FC236}">
                      <a16:creationId xmlns:a16="http://schemas.microsoft.com/office/drawing/2014/main" id="{EB6480CD-C7A6-4278-B561-953779DE0843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echteck: abgerundete Ecken 14">
                  <a:extLst>
                    <a:ext uri="{FF2B5EF4-FFF2-40B4-BE49-F238E27FC236}">
                      <a16:creationId xmlns:a16="http://schemas.microsoft.com/office/drawing/2014/main" id="{5B07FBAE-40C5-4675-B251-9FE21340A298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" name="Gruppieren 16">
                <a:extLst>
                  <a:ext uri="{FF2B5EF4-FFF2-40B4-BE49-F238E27FC236}">
                    <a16:creationId xmlns:a16="http://schemas.microsoft.com/office/drawing/2014/main" id="{2FD86F3D-6D9D-4959-9F3F-C25DD16E508C}"/>
                  </a:ext>
                </a:extLst>
              </p:cNvPr>
              <p:cNvGrpSpPr/>
              <p:nvPr/>
            </p:nvGrpSpPr>
            <p:grpSpPr>
              <a:xfrm>
                <a:off x="1364778" y="30997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18" name="Rechteck: abgerundete Ecken 17">
                  <a:extLst>
                    <a:ext uri="{FF2B5EF4-FFF2-40B4-BE49-F238E27FC236}">
                      <a16:creationId xmlns:a16="http://schemas.microsoft.com/office/drawing/2014/main" id="{ABD0B937-FDA7-4819-9511-1B8EB3035FD0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Simulierte Dose 0.5</a:t>
                  </a:r>
                </a:p>
              </p:txBody>
            </p:sp>
            <p:sp>
              <p:nvSpPr>
                <p:cNvPr id="19" name="Rechteck: abgerundete Ecken 18">
                  <a:extLst>
                    <a:ext uri="{FF2B5EF4-FFF2-40B4-BE49-F238E27FC236}">
                      <a16:creationId xmlns:a16="http://schemas.microsoft.com/office/drawing/2014/main" id="{A68AC7ED-DBC3-4B75-9E20-8820FE2B2DB5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Rechteck: abgerundete Ecken 19">
                  <a:extLst>
                    <a:ext uri="{FF2B5EF4-FFF2-40B4-BE49-F238E27FC236}">
                      <a16:creationId xmlns:a16="http://schemas.microsoft.com/office/drawing/2014/main" id="{5DF4B9FC-9F51-4CB3-8FBC-6EA44219F151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Rechteck: abgerundete Ecken 20">
                  <a:extLst>
                    <a:ext uri="{FF2B5EF4-FFF2-40B4-BE49-F238E27FC236}">
                      <a16:creationId xmlns:a16="http://schemas.microsoft.com/office/drawing/2014/main" id="{0E0F4350-28C2-438F-92E2-7819A4BBFBAB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Rechteck: abgerundete Ecken 21">
                  <a:extLst>
                    <a:ext uri="{FF2B5EF4-FFF2-40B4-BE49-F238E27FC236}">
                      <a16:creationId xmlns:a16="http://schemas.microsoft.com/office/drawing/2014/main" id="{BB08483E-354B-44FB-8D36-E542A62BAE4D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56E947F7-E032-4850-B2E8-F3C86960BD69}"/>
                </a:ext>
              </a:extLst>
            </p:cNvPr>
            <p:cNvGrpSpPr/>
            <p:nvPr/>
          </p:nvGrpSpPr>
          <p:grpSpPr>
            <a:xfrm>
              <a:off x="3749879" y="843093"/>
              <a:ext cx="2080470" cy="4030908"/>
              <a:chOff x="1224793" y="956345"/>
              <a:chExt cx="1677798" cy="3565321"/>
            </a:xfrm>
          </p:grpSpPr>
          <p:sp>
            <p:nvSpPr>
              <p:cNvPr id="55" name="Rechteck: abgerundete Ecken 54">
                <a:extLst>
                  <a:ext uri="{FF2B5EF4-FFF2-40B4-BE49-F238E27FC236}">
                    <a16:creationId xmlns:a16="http://schemas.microsoft.com/office/drawing/2014/main" id="{B9AAE8AF-4DB9-4225-8F6D-98AE03574BB9}"/>
                  </a:ext>
                </a:extLst>
              </p:cNvPr>
              <p:cNvSpPr/>
              <p:nvPr/>
            </p:nvSpPr>
            <p:spPr>
              <a:xfrm>
                <a:off x="1224793" y="956345"/>
                <a:ext cx="1677798" cy="3565321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Patient 2 – ROI 1</a:t>
                </a:r>
              </a:p>
            </p:txBody>
          </p:sp>
          <p:sp>
            <p:nvSpPr>
              <p:cNvPr id="56" name="Rechteck: abgerundete Ecken 55">
                <a:extLst>
                  <a:ext uri="{FF2B5EF4-FFF2-40B4-BE49-F238E27FC236}">
                    <a16:creationId xmlns:a16="http://schemas.microsoft.com/office/drawing/2014/main" id="{7BD72794-080E-46B2-907C-E5701BC74A9F}"/>
                  </a:ext>
                </a:extLst>
              </p:cNvPr>
              <p:cNvSpPr/>
              <p:nvPr/>
            </p:nvSpPr>
            <p:spPr>
              <a:xfrm>
                <a:off x="1368452" y="2543961"/>
                <a:ext cx="1390477" cy="478173"/>
              </a:xfrm>
              <a:prstGeom prst="roundRect">
                <a:avLst/>
              </a:prstGeom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de-DE" sz="1200" dirty="0">
                    <a:solidFill>
                      <a:prstClr val="white"/>
                    </a:solidFill>
                  </a:rPr>
                  <a:t>… 9 weitere simulierte Dosen …</a:t>
                </a:r>
              </a:p>
            </p:txBody>
          </p:sp>
          <p:grpSp>
            <p:nvGrpSpPr>
              <p:cNvPr id="57" name="Gruppieren 56">
                <a:extLst>
                  <a:ext uri="{FF2B5EF4-FFF2-40B4-BE49-F238E27FC236}">
                    <a16:creationId xmlns:a16="http://schemas.microsoft.com/office/drawing/2014/main" id="{56DA3584-CFCF-4E0F-97B3-AE975DBFEF5C}"/>
                  </a:ext>
                </a:extLst>
              </p:cNvPr>
              <p:cNvGrpSpPr/>
              <p:nvPr/>
            </p:nvGrpSpPr>
            <p:grpSpPr>
              <a:xfrm>
                <a:off x="1368453" y="14219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64" name="Rechteck: abgerundete Ecken 63">
                  <a:extLst>
                    <a:ext uri="{FF2B5EF4-FFF2-40B4-BE49-F238E27FC236}">
                      <a16:creationId xmlns:a16="http://schemas.microsoft.com/office/drawing/2014/main" id="{16F3EA2C-ED23-4FAA-A787-8370D1218316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Simulierte Dose 3.0</a:t>
                  </a:r>
                </a:p>
              </p:txBody>
            </p:sp>
            <p:sp>
              <p:nvSpPr>
                <p:cNvPr id="65" name="Rechteck: abgerundete Ecken 64">
                  <a:extLst>
                    <a:ext uri="{FF2B5EF4-FFF2-40B4-BE49-F238E27FC236}">
                      <a16:creationId xmlns:a16="http://schemas.microsoft.com/office/drawing/2014/main" id="{A272C3B8-A7C2-4BB1-A926-8621884A030C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Rechteck: abgerundete Ecken 65">
                  <a:extLst>
                    <a:ext uri="{FF2B5EF4-FFF2-40B4-BE49-F238E27FC236}">
                      <a16:creationId xmlns:a16="http://schemas.microsoft.com/office/drawing/2014/main" id="{450F57EB-F8FE-4B9E-B3EF-67AEB70A4AB4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Rechteck: abgerundete Ecken 66">
                  <a:extLst>
                    <a:ext uri="{FF2B5EF4-FFF2-40B4-BE49-F238E27FC236}">
                      <a16:creationId xmlns:a16="http://schemas.microsoft.com/office/drawing/2014/main" id="{D45269C9-BF44-4BCD-AB49-68AAACD943FB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Rechteck: abgerundete Ecken 67">
                  <a:extLst>
                    <a:ext uri="{FF2B5EF4-FFF2-40B4-BE49-F238E27FC236}">
                      <a16:creationId xmlns:a16="http://schemas.microsoft.com/office/drawing/2014/main" id="{9398ADDC-A53E-48DE-9C96-54BEA063351B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" name="Gruppieren 57">
                <a:extLst>
                  <a:ext uri="{FF2B5EF4-FFF2-40B4-BE49-F238E27FC236}">
                    <a16:creationId xmlns:a16="http://schemas.microsoft.com/office/drawing/2014/main" id="{8F77A783-7F7F-4C54-9A98-BFEC0424E16C}"/>
                  </a:ext>
                </a:extLst>
              </p:cNvPr>
              <p:cNvGrpSpPr/>
              <p:nvPr/>
            </p:nvGrpSpPr>
            <p:grpSpPr>
              <a:xfrm>
                <a:off x="1364778" y="30997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59" name="Rechteck: abgerundete Ecken 58">
                  <a:extLst>
                    <a:ext uri="{FF2B5EF4-FFF2-40B4-BE49-F238E27FC236}">
                      <a16:creationId xmlns:a16="http://schemas.microsoft.com/office/drawing/2014/main" id="{A0C781E4-92C5-45EB-9F14-BB342524F2AA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Simulierte Dose 0.5</a:t>
                  </a:r>
                </a:p>
              </p:txBody>
            </p:sp>
            <p:sp>
              <p:nvSpPr>
                <p:cNvPr id="60" name="Rechteck: abgerundete Ecken 59">
                  <a:extLst>
                    <a:ext uri="{FF2B5EF4-FFF2-40B4-BE49-F238E27FC236}">
                      <a16:creationId xmlns:a16="http://schemas.microsoft.com/office/drawing/2014/main" id="{55070ED3-B2B0-4A9E-8C3E-4472B7BD41C2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Rechteck: abgerundete Ecken 60">
                  <a:extLst>
                    <a:ext uri="{FF2B5EF4-FFF2-40B4-BE49-F238E27FC236}">
                      <a16:creationId xmlns:a16="http://schemas.microsoft.com/office/drawing/2014/main" id="{A339BF6E-362F-4FD6-91D8-705CBF4E75C1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Rechteck: abgerundete Ecken 61">
                  <a:extLst>
                    <a:ext uri="{FF2B5EF4-FFF2-40B4-BE49-F238E27FC236}">
                      <a16:creationId xmlns:a16="http://schemas.microsoft.com/office/drawing/2014/main" id="{7B262FF9-7BBD-41B5-8D71-3560B4CFD0E5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Rechteck: abgerundete Ecken 62">
                  <a:extLst>
                    <a:ext uri="{FF2B5EF4-FFF2-40B4-BE49-F238E27FC236}">
                      <a16:creationId xmlns:a16="http://schemas.microsoft.com/office/drawing/2014/main" id="{C04A670C-D3B3-4595-8BC3-C6E2B51F80BD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9" name="Gruppieren 68">
              <a:extLst>
                <a:ext uri="{FF2B5EF4-FFF2-40B4-BE49-F238E27FC236}">
                  <a16:creationId xmlns:a16="http://schemas.microsoft.com/office/drawing/2014/main" id="{4D6550F9-9C9B-472D-9805-B6FA95AC66BE}"/>
                </a:ext>
              </a:extLst>
            </p:cNvPr>
            <p:cNvGrpSpPr/>
            <p:nvPr/>
          </p:nvGrpSpPr>
          <p:grpSpPr>
            <a:xfrm>
              <a:off x="8805756" y="843094"/>
              <a:ext cx="2080470" cy="4030910"/>
              <a:chOff x="1224793" y="956345"/>
              <a:chExt cx="1677798" cy="3565321"/>
            </a:xfrm>
          </p:grpSpPr>
          <p:sp>
            <p:nvSpPr>
              <p:cNvPr id="70" name="Rechteck: abgerundete Ecken 69">
                <a:extLst>
                  <a:ext uri="{FF2B5EF4-FFF2-40B4-BE49-F238E27FC236}">
                    <a16:creationId xmlns:a16="http://schemas.microsoft.com/office/drawing/2014/main" id="{AD721A68-FC74-40C5-BFD4-888478906D11}"/>
                  </a:ext>
                </a:extLst>
              </p:cNvPr>
              <p:cNvSpPr/>
              <p:nvPr/>
            </p:nvSpPr>
            <p:spPr>
              <a:xfrm>
                <a:off x="1224793" y="956345"/>
                <a:ext cx="1677798" cy="3565321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Patient 19 – ROI 1</a:t>
                </a:r>
              </a:p>
            </p:txBody>
          </p:sp>
          <p:sp>
            <p:nvSpPr>
              <p:cNvPr id="71" name="Rechteck: abgerundete Ecken 70">
                <a:extLst>
                  <a:ext uri="{FF2B5EF4-FFF2-40B4-BE49-F238E27FC236}">
                    <a16:creationId xmlns:a16="http://schemas.microsoft.com/office/drawing/2014/main" id="{1F69CC88-6EDE-4B63-85F8-5F4749E2DFC8}"/>
                  </a:ext>
                </a:extLst>
              </p:cNvPr>
              <p:cNvSpPr/>
              <p:nvPr/>
            </p:nvSpPr>
            <p:spPr>
              <a:xfrm>
                <a:off x="1368452" y="2543961"/>
                <a:ext cx="1390477" cy="478173"/>
              </a:xfrm>
              <a:prstGeom prst="roundRect">
                <a:avLst/>
              </a:prstGeom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de-DE" sz="1200" dirty="0">
                    <a:solidFill>
                      <a:prstClr val="white"/>
                    </a:solidFill>
                  </a:rPr>
                  <a:t>… 9 weitere simulierte Dosen …</a:t>
                </a:r>
              </a:p>
            </p:txBody>
          </p:sp>
          <p:grpSp>
            <p:nvGrpSpPr>
              <p:cNvPr id="72" name="Gruppieren 71">
                <a:extLst>
                  <a:ext uri="{FF2B5EF4-FFF2-40B4-BE49-F238E27FC236}">
                    <a16:creationId xmlns:a16="http://schemas.microsoft.com/office/drawing/2014/main" id="{A30EE417-5E53-46AE-8DE2-2CABA6AAE9DA}"/>
                  </a:ext>
                </a:extLst>
              </p:cNvPr>
              <p:cNvGrpSpPr/>
              <p:nvPr/>
            </p:nvGrpSpPr>
            <p:grpSpPr>
              <a:xfrm>
                <a:off x="1368453" y="14219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79" name="Rechteck: abgerundete Ecken 78">
                  <a:extLst>
                    <a:ext uri="{FF2B5EF4-FFF2-40B4-BE49-F238E27FC236}">
                      <a16:creationId xmlns:a16="http://schemas.microsoft.com/office/drawing/2014/main" id="{C9380762-65CE-4C3A-BAA2-E93ACAE10005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3.0</a:t>
                  </a:r>
                </a:p>
              </p:txBody>
            </p:sp>
            <p:sp>
              <p:nvSpPr>
                <p:cNvPr id="80" name="Rechteck: abgerundete Ecken 79">
                  <a:extLst>
                    <a:ext uri="{FF2B5EF4-FFF2-40B4-BE49-F238E27FC236}">
                      <a16:creationId xmlns:a16="http://schemas.microsoft.com/office/drawing/2014/main" id="{01186BC2-FA90-47A1-988B-2708E79E9B08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Rechteck: abgerundete Ecken 80">
                  <a:extLst>
                    <a:ext uri="{FF2B5EF4-FFF2-40B4-BE49-F238E27FC236}">
                      <a16:creationId xmlns:a16="http://schemas.microsoft.com/office/drawing/2014/main" id="{01F28520-CF4C-4C23-A538-0D5093B11FFB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Rechteck: abgerundete Ecken 81">
                  <a:extLst>
                    <a:ext uri="{FF2B5EF4-FFF2-40B4-BE49-F238E27FC236}">
                      <a16:creationId xmlns:a16="http://schemas.microsoft.com/office/drawing/2014/main" id="{0F55CD09-6B7F-48B6-B4B5-482D3FD2E805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Rechteck: abgerundete Ecken 82">
                  <a:extLst>
                    <a:ext uri="{FF2B5EF4-FFF2-40B4-BE49-F238E27FC236}">
                      <a16:creationId xmlns:a16="http://schemas.microsoft.com/office/drawing/2014/main" id="{D7C3A3FF-BB3A-46BF-8EB7-0EC068AB5367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3" name="Gruppieren 72">
                <a:extLst>
                  <a:ext uri="{FF2B5EF4-FFF2-40B4-BE49-F238E27FC236}">
                    <a16:creationId xmlns:a16="http://schemas.microsoft.com/office/drawing/2014/main" id="{90FB3A8A-D4F4-4C2C-B4EE-044BDFB7837E}"/>
                  </a:ext>
                </a:extLst>
              </p:cNvPr>
              <p:cNvGrpSpPr/>
              <p:nvPr/>
            </p:nvGrpSpPr>
            <p:grpSpPr>
              <a:xfrm>
                <a:off x="1364778" y="30997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74" name="Rechteck: abgerundete Ecken 73">
                  <a:extLst>
                    <a:ext uri="{FF2B5EF4-FFF2-40B4-BE49-F238E27FC236}">
                      <a16:creationId xmlns:a16="http://schemas.microsoft.com/office/drawing/2014/main" id="{469451BE-A9BD-43CB-8D60-B5F1DDD2236A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Simulierte Dose 0.5</a:t>
                  </a:r>
                </a:p>
              </p:txBody>
            </p:sp>
            <p:sp>
              <p:nvSpPr>
                <p:cNvPr id="75" name="Rechteck: abgerundete Ecken 74">
                  <a:extLst>
                    <a:ext uri="{FF2B5EF4-FFF2-40B4-BE49-F238E27FC236}">
                      <a16:creationId xmlns:a16="http://schemas.microsoft.com/office/drawing/2014/main" id="{1048226B-F08A-4324-AA63-3FB0236619B6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Rechteck: abgerundete Ecken 75">
                  <a:extLst>
                    <a:ext uri="{FF2B5EF4-FFF2-40B4-BE49-F238E27FC236}">
                      <a16:creationId xmlns:a16="http://schemas.microsoft.com/office/drawing/2014/main" id="{2C565888-C4FA-45DC-9035-142D8DE70B9F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Rechteck: abgerundete Ecken 76">
                  <a:extLst>
                    <a:ext uri="{FF2B5EF4-FFF2-40B4-BE49-F238E27FC236}">
                      <a16:creationId xmlns:a16="http://schemas.microsoft.com/office/drawing/2014/main" id="{8473CDA9-0F94-4F92-B8B9-F4F77734EAC1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Rechteck: abgerundete Ecken 77">
                  <a:extLst>
                    <a:ext uri="{FF2B5EF4-FFF2-40B4-BE49-F238E27FC236}">
                      <a16:creationId xmlns:a16="http://schemas.microsoft.com/office/drawing/2014/main" id="{D455D7C4-9A64-455C-B702-9456273AE4A6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84" name="Textfeld 83">
            <a:extLst>
              <a:ext uri="{FF2B5EF4-FFF2-40B4-BE49-F238E27FC236}">
                <a16:creationId xmlns:a16="http://schemas.microsoft.com/office/drawing/2014/main" id="{8A49F223-8579-43F3-B7D0-900E4BD2BF33}"/>
              </a:ext>
            </a:extLst>
          </p:cNvPr>
          <p:cNvSpPr txBox="1"/>
          <p:nvPr/>
        </p:nvSpPr>
        <p:spPr>
          <a:xfrm>
            <a:off x="146794" y="-5107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Ausgangslage (obsolet)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5330B0B2-D72C-470F-92C3-E5BD66746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754791"/>
              </p:ext>
            </p:extLst>
          </p:nvPr>
        </p:nvGraphicFramePr>
        <p:xfrm>
          <a:off x="27974" y="5029200"/>
          <a:ext cx="305525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767">
                  <a:extLst>
                    <a:ext uri="{9D8B030D-6E8A-4147-A177-3AD203B41FA5}">
                      <a16:colId xmlns:a16="http://schemas.microsoft.com/office/drawing/2014/main" val="3362956487"/>
                    </a:ext>
                  </a:extLst>
                </a:gridCol>
                <a:gridCol w="1867491">
                  <a:extLst>
                    <a:ext uri="{9D8B030D-6E8A-4147-A177-3AD203B41FA5}">
                      <a16:colId xmlns:a16="http://schemas.microsoft.com/office/drawing/2014/main" val="2563171433"/>
                    </a:ext>
                  </a:extLst>
                </a:gridCol>
              </a:tblGrid>
              <a:tr h="250653">
                <a:tc>
                  <a:txBody>
                    <a:bodyPr/>
                    <a:lstStyle/>
                    <a:p>
                      <a:r>
                        <a:rPr lang="de-DE" sz="1400" dirty="0"/>
                        <a:t>Dosenanzahl</a:t>
                      </a:r>
                    </a:p>
                  </a:txBody>
                  <a:tcPr marT="3600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Patientenanzahl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051051"/>
                  </a:ext>
                </a:extLst>
              </a:tr>
              <a:tr h="250653">
                <a:tc>
                  <a:txBody>
                    <a:bodyPr/>
                    <a:lstStyle/>
                    <a:p>
                      <a:r>
                        <a:rPr lang="de-DE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364559"/>
                  </a:ext>
                </a:extLst>
              </a:tr>
              <a:tr h="250653">
                <a:tc>
                  <a:txBody>
                    <a:bodyPr/>
                    <a:lstStyle/>
                    <a:p>
                      <a:r>
                        <a:rPr lang="de-DE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292757"/>
                  </a:ext>
                </a:extLst>
              </a:tr>
              <a:tr h="250653">
                <a:tc>
                  <a:txBody>
                    <a:bodyPr/>
                    <a:lstStyle/>
                    <a:p>
                      <a:r>
                        <a:rPr lang="de-DE" sz="1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457019"/>
                  </a:ext>
                </a:extLst>
              </a:tr>
              <a:tr h="250653">
                <a:tc>
                  <a:txBody>
                    <a:bodyPr/>
                    <a:lstStyle/>
                    <a:p>
                      <a:r>
                        <a:rPr lang="de-DE" sz="1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694831"/>
                  </a:ext>
                </a:extLst>
              </a:tr>
              <a:tr h="250653">
                <a:tc>
                  <a:txBody>
                    <a:bodyPr/>
                    <a:lstStyle/>
                    <a:p>
                      <a:r>
                        <a:rPr lang="de-DE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19 insgesamt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791781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E0D51173-85C5-4635-951F-AFA1FB5D9AA1}"/>
              </a:ext>
            </a:extLst>
          </p:cNvPr>
          <p:cNvSpPr txBox="1"/>
          <p:nvPr/>
        </p:nvSpPr>
        <p:spPr>
          <a:xfrm>
            <a:off x="3220942" y="5066437"/>
            <a:ext cx="79465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Alle Patienten haben die Dosen 3,0MBq - 0,5MBq in 0,25MBq Schritten:</a:t>
            </a:r>
          </a:p>
          <a:p>
            <a:r>
              <a:rPr lang="de-DE" sz="1600" dirty="0"/>
              <a:t>11 versch. Dosen * 19 Patienten</a:t>
            </a:r>
          </a:p>
          <a:p>
            <a:r>
              <a:rPr lang="de-DE" sz="1600" dirty="0"/>
              <a:t>Die Patienten P3, P5, P7, P9, P10, P12, P13, P15, P17, P18 haben zusätzlich entsprechend dann noch Dosen über 3,0 </a:t>
            </a:r>
            <a:r>
              <a:rPr lang="de-DE" sz="1600" dirty="0" err="1"/>
              <a:t>MBq</a:t>
            </a:r>
            <a:r>
              <a:rPr lang="de-DE" sz="1600" dirty="0"/>
              <a:t> -&gt;11 3,5MBq, 4,0MBq und 4,5MBq (werden ignoriert)</a:t>
            </a:r>
          </a:p>
          <a:p>
            <a:r>
              <a:rPr lang="de-DE" sz="1600" dirty="0"/>
              <a:t>n ≠ o ≠ p ≠ n, aber </a:t>
            </a:r>
            <a:r>
              <a:rPr lang="de-DE" sz="1600" dirty="0" err="1"/>
              <a:t>n,o,p</a:t>
            </a:r>
            <a:r>
              <a:rPr lang="de-DE" sz="1600" dirty="0"/>
              <a:t> &gt;=1</a:t>
            </a:r>
          </a:p>
          <a:p>
            <a:r>
              <a:rPr lang="de-DE" sz="1600" dirty="0" err="1"/>
              <a:t>Slicethickness</a:t>
            </a:r>
            <a:r>
              <a:rPr lang="de-DE" sz="1600" dirty="0"/>
              <a:t> = 2,0313 – </a:t>
            </a:r>
            <a:r>
              <a:rPr lang="de-DE" sz="1600" dirty="0" err="1"/>
              <a:t>Pixelspacing</a:t>
            </a:r>
            <a:r>
              <a:rPr lang="de-DE" sz="1600" dirty="0"/>
              <a:t> = 2,8034 (gleich wie bei </a:t>
            </a:r>
            <a:r>
              <a:rPr lang="de-DE" sz="1600" dirty="0" err="1"/>
              <a:t>NemaPhantom</a:t>
            </a:r>
            <a:r>
              <a:rPr lang="de-DE" sz="1600" dirty="0"/>
              <a:t>)</a:t>
            </a:r>
          </a:p>
          <a:p>
            <a:r>
              <a:rPr lang="de-DE" sz="1600" dirty="0" err="1"/>
              <a:t>One</a:t>
            </a:r>
            <a:r>
              <a:rPr lang="de-DE" sz="1600" dirty="0"/>
              <a:t> </a:t>
            </a:r>
            <a:r>
              <a:rPr lang="de-DE" sz="1600" dirty="0" err="1"/>
              <a:t>Voxelvolume</a:t>
            </a:r>
            <a:r>
              <a:rPr lang="de-DE" sz="1600" dirty="0"/>
              <a:t> = 0,01596cm³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E7A10941-7EC4-4D7B-BDEB-0296EA3D7FCA}"/>
              </a:ext>
            </a:extLst>
          </p:cNvPr>
          <p:cNvGrpSpPr/>
          <p:nvPr/>
        </p:nvGrpSpPr>
        <p:grpSpPr>
          <a:xfrm>
            <a:off x="7114694" y="1652044"/>
            <a:ext cx="439327" cy="346579"/>
            <a:chOff x="6726586" y="1441487"/>
            <a:chExt cx="439327" cy="522184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472B7AFF-FDB5-4A12-AE02-DE7490EF17D5}"/>
                </a:ext>
              </a:extLst>
            </p:cNvPr>
            <p:cNvSpPr/>
            <p:nvPr/>
          </p:nvSpPr>
          <p:spPr>
            <a:xfrm>
              <a:off x="6726586" y="1661669"/>
              <a:ext cx="236276" cy="30200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de-DE" sz="2000" dirty="0"/>
                <a:t>.</a:t>
              </a:r>
            </a:p>
          </p:txBody>
        </p:sp>
        <p:sp>
          <p:nvSpPr>
            <p:cNvPr id="131" name="Rechteck 130">
              <a:extLst>
                <a:ext uri="{FF2B5EF4-FFF2-40B4-BE49-F238E27FC236}">
                  <a16:creationId xmlns:a16="http://schemas.microsoft.com/office/drawing/2014/main" id="{7C7D331E-61E5-4445-AABD-C218E6436B9C}"/>
                </a:ext>
              </a:extLst>
            </p:cNvPr>
            <p:cNvSpPr/>
            <p:nvPr/>
          </p:nvSpPr>
          <p:spPr>
            <a:xfrm>
              <a:off x="6845761" y="1551578"/>
              <a:ext cx="236276" cy="30200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de-DE" sz="2000" dirty="0"/>
                <a:t>.</a:t>
              </a:r>
            </a:p>
          </p:txBody>
        </p:sp>
        <p:sp>
          <p:nvSpPr>
            <p:cNvPr id="132" name="Rechteck 131">
              <a:extLst>
                <a:ext uri="{FF2B5EF4-FFF2-40B4-BE49-F238E27FC236}">
                  <a16:creationId xmlns:a16="http://schemas.microsoft.com/office/drawing/2014/main" id="{B731C5DE-8D3A-4C57-8A0C-F1642E666FB5}"/>
                </a:ext>
              </a:extLst>
            </p:cNvPr>
            <p:cNvSpPr/>
            <p:nvPr/>
          </p:nvSpPr>
          <p:spPr>
            <a:xfrm>
              <a:off x="6962862" y="1441487"/>
              <a:ext cx="203051" cy="30340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de-DE" sz="20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338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1598</Words>
  <Application>Microsoft Office PowerPoint</Application>
  <PresentationFormat>Breitbild</PresentationFormat>
  <Paragraphs>605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Lucida Console</vt:lpstr>
      <vt:lpstr>Office</vt:lpstr>
      <vt:lpstr>PowerPoint-Präsentation</vt:lpstr>
      <vt:lpstr>PowerPoint-Präsentation</vt:lpstr>
      <vt:lpstr>PowerPoint-Präsentation</vt:lpstr>
      <vt:lpstr>PowerPoint-Präsentation</vt:lpstr>
      <vt:lpstr>Gemischtes Lineares Modell</vt:lpstr>
      <vt:lpstr>Variationskoeffizient - stufenweise</vt:lpstr>
      <vt:lpstr>Variationskoeffizient – von Startpunkt 3MBq</vt:lpstr>
      <vt:lpstr>ROI-Gruppen nach Größe – für Studienarbeit Weinhold obsolet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Matthias Weinhold</dc:creator>
  <cp:lastModifiedBy>Matthias Weinhold</cp:lastModifiedBy>
  <cp:revision>95</cp:revision>
  <cp:lastPrinted>2018-04-05T13:56:23Z</cp:lastPrinted>
  <dcterms:created xsi:type="dcterms:W3CDTF">2018-02-13T15:20:56Z</dcterms:created>
  <dcterms:modified xsi:type="dcterms:W3CDTF">2018-05-09T08:46:45Z</dcterms:modified>
</cp:coreProperties>
</file>