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AEC1-8C6C-435E-BB83-F43B94BB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86DC0-AAD6-4FB8-A3D9-107DD4FA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6EFD5-39DD-4B20-A476-2CC10018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B683-2932-4846-80AC-4D70224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60059-A6F2-4D6A-95F7-CEC6E03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B42F-AC8B-4166-8A36-303CD30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811D0-7C8B-4913-B495-0803DC9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3D3AA-0287-4A44-B970-9E542D1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F424D-2D90-434A-8F72-70F61B0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1A2E-7229-49E0-A5A8-76BE4F7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D12428-EF91-43B6-BA40-7649194E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20D26-91BE-4933-A915-4492F1EE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CD604-5D11-4B99-A255-349B009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BB9AA-DD13-4B78-815A-0AED925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1253-9172-48C6-A276-C90D3D1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08B1-5415-44C5-A0E9-5407A78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3198D-B87E-4F5B-A968-F4DB26C1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CD912-294F-491D-9F67-147EA1E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16D8-D488-41CA-81FA-F1C1737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ED8C7-BF1C-496D-9278-FD1DF28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CBB6-BDC6-4889-98F5-749E131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0D7E-E7F1-41FA-9742-40BDB158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A9AAB-259D-44C1-A5E3-45132B0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A004-9DC5-49B7-A07C-399F9C5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33CD1-5B25-4B51-8DD5-4CA0FC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19D0F-0389-4AEF-9BD7-1BD2490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CF2A-15D0-4553-80C9-7879EF378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7C87B-08B9-4607-9B84-398576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D882-AE5C-4D32-86B8-431A3E4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F9E1A-F0AB-4067-BE01-A9153E4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64B53-5CFB-492F-A934-CD6D387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9F9D4-DECA-465F-B6A8-C87B9FE7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0AA07-F184-4876-A893-71FA270D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F70B1-FBB6-4A3E-BE35-7609A1A8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B3514-C97D-4CA0-97D7-92009929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9AF55-127F-4C10-88F8-B533BA7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00B37-94D5-4A0B-8DCF-4F05388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5D44E-B0CD-4DD7-8960-6BE1B1B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07628-F29D-4FE5-921D-E9026DC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CF6A-21B9-421E-A367-5444E0D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C798C-9206-4DAD-A732-27DC558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DF0CE1-6413-4B79-B925-EC64E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0F88A-49A0-4E84-9D4D-97FBA73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E306BF-4BB0-4DD8-A9DF-3FB801E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8550C-2880-4D8B-BF8E-9C04B08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4C0B16-D9AB-477F-B7BD-F9139F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FD4-00DA-4E2F-A4CE-E611130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080B-8A90-4689-B577-B3A32FEE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FC12A-AE45-4129-B02D-D238D848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01F5E-3DC5-426E-A6B3-11028E5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E87A2-3256-4202-A4F9-DD66D1F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F12699-E141-4124-B885-6977962C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0BD-2C82-4E57-B8AA-EB69E49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8641C-E7FE-485D-97E1-F2940AB7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ED1DB-39AD-4853-ABF4-4BFA11F3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4D948-F1C8-41F8-B827-E03B19A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BF37E-760F-4398-83DF-FBFEA82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6ECD3-21B1-447E-8AB8-8D2DD9A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7B2A63-20E9-4B64-AC7D-15F7858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95755-A5D8-4E9B-A2FA-152DB2A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39C5-1BBE-4FB4-9553-82009E05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8342-A450-4D79-A491-626EB93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703FB-E4BE-4547-B8F1-F6CA9B6A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FD7842D-2B69-45DB-846B-3827B004B234}"/>
              </a:ext>
            </a:extLst>
          </p:cNvPr>
          <p:cNvGrpSpPr/>
          <p:nvPr/>
        </p:nvGrpSpPr>
        <p:grpSpPr>
          <a:xfrm>
            <a:off x="1140472" y="544869"/>
            <a:ext cx="9627877" cy="4030908"/>
            <a:chOff x="1258349" y="843093"/>
            <a:chExt cx="9627877" cy="403090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n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o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D5EC664-03B2-4829-B94F-B4564A6861DD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3577ABB2-F0A5-4B2C-8BA0-0DA249AC4D6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p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79FE6544-D56C-48BF-9AD0-BD6B59444E36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71B1D98-680A-453B-A427-917E88DA2957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8" name="Rechteck: abgerundete Ecken 97">
                  <a:extLst>
                    <a:ext uri="{FF2B5EF4-FFF2-40B4-BE49-F238E27FC236}">
                      <a16:creationId xmlns:a16="http://schemas.microsoft.com/office/drawing/2014/main" id="{BD9AA82F-7D4C-40B8-A38C-E1C707A15CE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99" name="Rechteck: abgerundete Ecken 98">
                  <a:extLst>
                    <a:ext uri="{FF2B5EF4-FFF2-40B4-BE49-F238E27FC236}">
                      <a16:creationId xmlns:a16="http://schemas.microsoft.com/office/drawing/2014/main" id="{1D2B1EC2-5B72-4EC8-B108-0E0AD0B0A99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hteck: abgerundete Ecken 99">
                  <a:extLst>
                    <a:ext uri="{FF2B5EF4-FFF2-40B4-BE49-F238E27FC236}">
                      <a16:creationId xmlns:a16="http://schemas.microsoft.com/office/drawing/2014/main" id="{DB08E345-21C2-4865-B5D0-B7EA9885206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hteck: abgerundete Ecken 100">
                  <a:extLst>
                    <a:ext uri="{FF2B5EF4-FFF2-40B4-BE49-F238E27FC236}">
                      <a16:creationId xmlns:a16="http://schemas.microsoft.com/office/drawing/2014/main" id="{3BB24C21-0610-4FE2-9828-E5CCB20E99C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hteck: abgerundete Ecken 101">
                  <a:extLst>
                    <a:ext uri="{FF2B5EF4-FFF2-40B4-BE49-F238E27FC236}">
                      <a16:creationId xmlns:a16="http://schemas.microsoft.com/office/drawing/2014/main" id="{475EE0F3-E598-4673-BFDF-BE73995458CA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A05911E1-6636-4E12-88B8-9564C257E969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3" name="Rechteck: abgerundete Ecken 92">
                  <a:extLst>
                    <a:ext uri="{FF2B5EF4-FFF2-40B4-BE49-F238E27FC236}">
                      <a16:creationId xmlns:a16="http://schemas.microsoft.com/office/drawing/2014/main" id="{77512F47-0554-465B-A79B-9927F0C55558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94" name="Rechteck: abgerundete Ecken 93">
                  <a:extLst>
                    <a:ext uri="{FF2B5EF4-FFF2-40B4-BE49-F238E27FC236}">
                      <a16:creationId xmlns:a16="http://schemas.microsoft.com/office/drawing/2014/main" id="{C2613478-57E5-46EE-B86E-D1149D60396B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: abgerundete Ecken 94">
                  <a:extLst>
                    <a:ext uri="{FF2B5EF4-FFF2-40B4-BE49-F238E27FC236}">
                      <a16:creationId xmlns:a16="http://schemas.microsoft.com/office/drawing/2014/main" id="{52147555-4267-47FF-927B-996EB5A268E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hteck: abgerundete Ecken 95">
                  <a:extLst>
                    <a:ext uri="{FF2B5EF4-FFF2-40B4-BE49-F238E27FC236}">
                      <a16:creationId xmlns:a16="http://schemas.microsoft.com/office/drawing/2014/main" id="{6FCCD018-22AA-4EEE-8133-03DE3808F1E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hteck: abgerundete Ecken 96">
                  <a:extLst>
                    <a:ext uri="{FF2B5EF4-FFF2-40B4-BE49-F238E27FC236}">
                      <a16:creationId xmlns:a16="http://schemas.microsoft.com/office/drawing/2014/main" id="{B8566C7C-8FC4-40FE-948B-BF3737EF9D0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802281" y="966587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4791"/>
              </p:ext>
            </p:extLst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mit 12,13,14 versch. Dosen haben zusätzlich entsprechend dann noch die Dosen 3,5MBq, 4,0MBq und 4,5MBq (werden ignoriert)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</p:spTree>
    <p:extLst>
      <p:ext uri="{BB962C8B-B14F-4D97-AF65-F5344CB8AC3E}">
        <p14:creationId xmlns:p14="http://schemas.microsoft.com/office/powerpoint/2010/main" val="2633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2393589" y="1212211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F580476-7C7F-4046-8FD9-40ADACA9041E}"/>
              </a:ext>
            </a:extLst>
          </p:cNvPr>
          <p:cNvCxnSpPr/>
          <p:nvPr/>
        </p:nvCxnSpPr>
        <p:spPr>
          <a:xfrm>
            <a:off x="1770077" y="1350812"/>
            <a:ext cx="0" cy="412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7F6ABF8-6DA5-4D42-A016-5EA979F98DAB}"/>
              </a:ext>
            </a:extLst>
          </p:cNvPr>
          <p:cNvSpPr txBox="1"/>
          <p:nvPr/>
        </p:nvSpPr>
        <p:spPr>
          <a:xfrm>
            <a:off x="85102" y="2539195"/>
            <a:ext cx="1526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Verbunden, da alle </a:t>
            </a:r>
          </a:p>
          <a:p>
            <a:r>
              <a:rPr lang="de-DE" sz="1600" dirty="0">
                <a:solidFill>
                  <a:schemeClr val="accent6"/>
                </a:solidFill>
              </a:rPr>
              <a:t>kleineren Dosen von 3MBq abhängen und gleicher Patient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E08089CD-BBF9-4BD2-ADFB-B40E5892D4A7}"/>
              </a:ext>
            </a:extLst>
          </p:cNvPr>
          <p:cNvCxnSpPr>
            <a:cxnSpLocks/>
          </p:cNvCxnSpPr>
          <p:nvPr/>
        </p:nvCxnSpPr>
        <p:spPr>
          <a:xfrm>
            <a:off x="1909712" y="907594"/>
            <a:ext cx="9929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514CC544-36D7-46B8-9ECD-D87BA785E998}"/>
              </a:ext>
            </a:extLst>
          </p:cNvPr>
          <p:cNvSpPr txBox="1"/>
          <p:nvPr/>
        </p:nvSpPr>
        <p:spPr>
          <a:xfrm>
            <a:off x="1869769" y="599670"/>
            <a:ext cx="564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Unverbunden, zufällig ausgewählte Patienten</a:t>
            </a:r>
          </a:p>
        </p:txBody>
      </p:sp>
    </p:spTree>
    <p:extLst>
      <p:ext uri="{BB962C8B-B14F-4D97-AF65-F5344CB8AC3E}">
        <p14:creationId xmlns:p14="http://schemas.microsoft.com/office/powerpoint/2010/main" val="23639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1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80939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02160"/>
              </p:ext>
            </p:extLst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Über ROI Größe (</a:t>
            </a:r>
            <a:r>
              <a:rPr lang="el-GR" sz="1400" dirty="0"/>
              <a:t>Δ</a:t>
            </a:r>
            <a:r>
              <a:rPr lang="de-DE" sz="1400" dirty="0"/>
              <a:t> 121 </a:t>
            </a:r>
            <a:r>
              <a:rPr lang="de-DE" sz="1400" dirty="0" err="1"/>
              <a:t>Voxel</a:t>
            </a:r>
            <a:r>
              <a:rPr lang="de-DE" sz="1400" dirty="0"/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06154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6594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6694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2475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3628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6687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4096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7194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5049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6688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2052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7255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7262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7143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7226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4692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6602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6715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2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15856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7255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P9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7194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P18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6602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P3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2052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4692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2475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7262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Über ROI Größe (</a:t>
            </a:r>
            <a:r>
              <a:rPr lang="el-GR" sz="1400" dirty="0">
                <a:solidFill>
                  <a:srgbClr val="FF0000"/>
                </a:solidFill>
              </a:rPr>
              <a:t>Δ</a:t>
            </a:r>
            <a:r>
              <a:rPr lang="de-DE" sz="1400" dirty="0">
                <a:solidFill>
                  <a:srgbClr val="FF0000"/>
                </a:solidFill>
              </a:rPr>
              <a:t> 121 </a:t>
            </a:r>
            <a:r>
              <a:rPr lang="de-DE" sz="1400" dirty="0" err="1">
                <a:solidFill>
                  <a:srgbClr val="FF0000"/>
                </a:solidFill>
              </a:rPr>
              <a:t>Voxel</a:t>
            </a:r>
            <a:r>
              <a:rPr lang="de-DE" sz="1400" dirty="0">
                <a:solidFill>
                  <a:srgbClr val="FF0000"/>
                </a:solidFill>
              </a:rPr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56565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00DAFE0-746B-416B-A2FC-66A640261991}"/>
              </a:ext>
            </a:extLst>
          </p:cNvPr>
          <p:cNvSpPr txBox="1"/>
          <p:nvPr/>
        </p:nvSpPr>
        <p:spPr>
          <a:xfrm>
            <a:off x="1697683" y="5010649"/>
            <a:ext cx="52408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Schlussfolgerung des Vergleichs Grundmenge ROI1 zu ROI 2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können zum Teil über ROI-Größen (wie Paper vorausgesagt haben) exkludiert werden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Jedoch können nicht alle Ausreißer exkludiert werden, da bei ROI 1: P18 und P3 viele TF Ausreißer haben und bei ROI 2 diese nicht unter den stärksten Ausreißern auftauchen</a:t>
            </a:r>
          </a:p>
        </p:txBody>
      </p:sp>
    </p:spTree>
    <p:extLst>
      <p:ext uri="{BB962C8B-B14F-4D97-AF65-F5344CB8AC3E}">
        <p14:creationId xmlns:p14="http://schemas.microsoft.com/office/powerpoint/2010/main" val="22735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4AB23-EAB1-44C8-BB64-83B0E327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Gemischtes Lineares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9BD46-02B4-4131-A450-83B2868D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868"/>
            <a:ext cx="10515600" cy="3766208"/>
          </a:xfrm>
        </p:spPr>
        <p:txBody>
          <a:bodyPr>
            <a:normAutofit/>
          </a:bodyPr>
          <a:lstStyle/>
          <a:p>
            <a:r>
              <a:rPr lang="de-DE" sz="1400" dirty="0"/>
              <a:t>Die Zeile </a:t>
            </a:r>
            <a:r>
              <a:rPr lang="de-DE" sz="1400" dirty="0" err="1"/>
              <a:t>StrengthOfDose</a:t>
            </a:r>
            <a:r>
              <a:rPr lang="de-DE" sz="1400" dirty="0"/>
              <a:t> ist wichtig</a:t>
            </a:r>
          </a:p>
          <a:p>
            <a:r>
              <a:rPr lang="de-DE" sz="1400" dirty="0"/>
              <a:t>p-Wert: ist der Wahrscheinlichkeitswert der Nullhypothese</a:t>
            </a:r>
          </a:p>
          <a:p>
            <a:r>
              <a:rPr lang="de-DE" sz="1400" dirty="0"/>
              <a:t>Nullhypothese: die Dosenstärke hat keinen Einfluss auf die Werte der TFs</a:t>
            </a:r>
          </a:p>
          <a:p>
            <a:r>
              <a:rPr lang="de-DE" sz="1400" dirty="0" err="1"/>
              <a:t>Estimate</a:t>
            </a:r>
            <a:r>
              <a:rPr lang="de-DE" sz="1400" dirty="0"/>
              <a:t>: ist der geschätzte Wert der pro Dosis Schritt am absoluten Wert geändert wird</a:t>
            </a:r>
          </a:p>
          <a:p>
            <a:r>
              <a:rPr lang="de-DE" sz="1400" dirty="0"/>
              <a:t>Beispiel: p=5*10^-23 -&gt; zu 0,000.. % ist es möglich dass die Werte zufällig so geworden sind, also nicht mit der Dosenstärker zusammenhängen</a:t>
            </a:r>
          </a:p>
          <a:p>
            <a:endParaRPr lang="de-DE" sz="14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2ED00F-7B7E-44A6-878C-1FBC9083AC99}"/>
              </a:ext>
            </a:extLst>
          </p:cNvPr>
          <p:cNvSpPr txBox="1">
            <a:spLocks/>
          </p:cNvSpPr>
          <p:nvPr/>
        </p:nvSpPr>
        <p:spPr>
          <a:xfrm>
            <a:off x="913701" y="2580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dirty="0"/>
          </a:p>
          <a:p>
            <a:endParaRPr lang="de-DE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9253A36-E31C-482A-BE5E-D55B3616D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31583"/>
              </p:ext>
            </p:extLst>
          </p:nvPr>
        </p:nvGraphicFramePr>
        <p:xfrm>
          <a:off x="838199" y="1470968"/>
          <a:ext cx="10001700" cy="110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23630">
                  <a:extLst>
                    <a:ext uri="{9D8B030D-6E8A-4147-A177-3AD203B41FA5}">
                      <a16:colId xmlns:a16="http://schemas.microsoft.com/office/drawing/2014/main" val="2542116936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2577635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218351694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4336051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663814472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349237374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06737646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4170930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ROI1: TF 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974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 dirty="0">
                          <a:effectLst/>
                        </a:rPr>
                        <a:t>Fixed </a:t>
                      </a:r>
                      <a:r>
                        <a:rPr lang="de-DE" sz="1400" b="0" u="none" strike="noStrike" dirty="0" err="1">
                          <a:effectLst/>
                        </a:rPr>
                        <a:t>effects</a:t>
                      </a:r>
                      <a:r>
                        <a:rPr lang="de-DE" sz="1400" b="0" u="none" strike="noStrike" dirty="0">
                          <a:effectLst/>
                        </a:rPr>
                        <a:t> </a:t>
                      </a:r>
                      <a:r>
                        <a:rPr lang="de-DE" sz="1400" b="0" u="none" strike="noStrike" dirty="0" err="1">
                          <a:effectLst/>
                        </a:rPr>
                        <a:t>coefficients</a:t>
                      </a:r>
                      <a:r>
                        <a:rPr lang="de-DE" sz="1400" b="0" u="none" strike="noStrike" dirty="0">
                          <a:effectLst/>
                        </a:rPr>
                        <a:t> (95% CIs):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442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Name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Estimate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tStat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DF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pValue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Upper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245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'(</a:t>
                      </a:r>
                      <a:r>
                        <a:rPr lang="de-DE" sz="1400" u="none" strike="noStrike" dirty="0" err="1">
                          <a:effectLst/>
                        </a:rPr>
                        <a:t>Intercept</a:t>
                      </a:r>
                      <a:r>
                        <a:rPr lang="de-DE" sz="1400" u="none" strike="noStrike" dirty="0">
                          <a:effectLst/>
                        </a:rPr>
                        <a:t>)'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0.8968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0.038953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23.023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5,39E-55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0.82001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0.9736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4428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'StrengthOfDose'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-0.015576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0.0012483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-12.478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5,18E-23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-0.018037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-0.013115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405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9C01-F5C9-423E-9364-7C2359D6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61" y="116551"/>
            <a:ext cx="7365533" cy="562957"/>
          </a:xfrm>
        </p:spPr>
        <p:txBody>
          <a:bodyPr>
            <a:normAutofit/>
          </a:bodyPr>
          <a:lstStyle/>
          <a:p>
            <a:pPr algn="ctr"/>
            <a:r>
              <a:rPr lang="de-DE" sz="1800" b="1" dirty="0"/>
              <a:t>ROI-Gruppen nach Größe – für Studienarbeit Weinhold obsolet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E40907E-2C03-4438-93B6-1AF988B7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1841"/>
              </p:ext>
            </p:extLst>
          </p:nvPr>
        </p:nvGraphicFramePr>
        <p:xfrm>
          <a:off x="434466" y="1690688"/>
          <a:ext cx="965101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75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673354287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79593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Größenbereich [Voxelanzahl]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Patient.Maskennr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Patient.ROIs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klein (Gruppe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148 - 199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P3.5; P4.5; P6.5; P7.5; P11.6; P12.8; P14.5; P18.9; P19.7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mittel (Gruppe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328 – 429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P7.7; P10.5; P12.6; P16.5; P19.6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groß (Gruppe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532 – 641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P5.5; P18.5; P19.5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rießig</a:t>
                      </a:r>
                      <a:r>
                        <a:rPr lang="de-DE" dirty="0"/>
                        <a:t> (Gruppe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852 – 2190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1338)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P11.7; P12.5; P18.8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9C69C98-C81C-406B-99E6-ABA860D63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70035"/>
              </p:ext>
            </p:extLst>
          </p:nvPr>
        </p:nvGraphicFramePr>
        <p:xfrm>
          <a:off x="10334625" y="1234440"/>
          <a:ext cx="1677266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898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P19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EBF1C6-8534-41DE-B6F4-DF05D42FC137}"/>
              </a:ext>
            </a:extLst>
          </p:cNvPr>
          <p:cNvSpPr txBox="1"/>
          <p:nvPr/>
        </p:nvSpPr>
        <p:spPr>
          <a:xfrm>
            <a:off x="10568733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E1938A-0349-466D-BF38-44C192391E0D}"/>
              </a:ext>
            </a:extLst>
          </p:cNvPr>
          <p:cNvSpPr txBox="1"/>
          <p:nvPr/>
        </p:nvSpPr>
        <p:spPr>
          <a:xfrm>
            <a:off x="390526" y="4232315"/>
            <a:ext cx="9738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Datensatzinfo:</a:t>
            </a:r>
          </a:p>
          <a:p>
            <a:pPr lvl="0"/>
            <a:r>
              <a:rPr lang="de-DE" dirty="0"/>
              <a:t>Alle Patienten haben die Masken 1-4</a:t>
            </a:r>
          </a:p>
          <a:p>
            <a:pPr lvl="1"/>
            <a:r>
              <a:rPr lang="de-DE" dirty="0"/>
              <a:t>Maske 1 ist die </a:t>
            </a:r>
            <a:r>
              <a:rPr lang="de-DE" dirty="0" err="1"/>
              <a:t>VergleichsROI</a:t>
            </a:r>
            <a:r>
              <a:rPr lang="de-DE" dirty="0"/>
              <a:t> in der Leber</a:t>
            </a:r>
          </a:p>
          <a:p>
            <a:pPr lvl="1"/>
            <a:r>
              <a:rPr lang="de-DE" dirty="0"/>
              <a:t>Maske 2 auch in der Leber (ist noch zu klären, scheint aber auch einfach eine kleine </a:t>
            </a:r>
            <a:r>
              <a:rPr lang="de-DE" dirty="0" err="1"/>
              <a:t>VergleichsROI</a:t>
            </a:r>
            <a:r>
              <a:rPr lang="de-DE" dirty="0"/>
              <a:t> zu sein)</a:t>
            </a:r>
          </a:p>
          <a:p>
            <a:pPr lvl="1"/>
            <a:r>
              <a:rPr lang="de-DE" dirty="0"/>
              <a:t>Maske 3 und 4 sind Schichtmasken (zweidimensional und sehr klein – sind nicht wichtig)</a:t>
            </a:r>
          </a:p>
          <a:p>
            <a:pPr lvl="0"/>
            <a:r>
              <a:rPr lang="de-DE" dirty="0"/>
              <a:t>Ab Maske 5 – X wird krankhaftes Gewebe segmentiert</a:t>
            </a:r>
          </a:p>
        </p:txBody>
      </p:sp>
    </p:spTree>
    <p:extLst>
      <p:ext uri="{BB962C8B-B14F-4D97-AF65-F5344CB8AC3E}">
        <p14:creationId xmlns:p14="http://schemas.microsoft.com/office/powerpoint/2010/main" val="13881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Microsoft Office PowerPoint</Application>
  <PresentationFormat>Breitbild</PresentationFormat>
  <Paragraphs>466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Gemischtes Lineares Modell</vt:lpstr>
      <vt:lpstr>ROI-Gruppen nach Größe – für Studienarbeit Weinhold obsolet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Weinhold</dc:creator>
  <cp:lastModifiedBy>Matthias Weinhold</cp:lastModifiedBy>
  <cp:revision>64</cp:revision>
  <dcterms:created xsi:type="dcterms:W3CDTF">2018-02-13T15:20:56Z</dcterms:created>
  <dcterms:modified xsi:type="dcterms:W3CDTF">2018-04-05T10:17:32Z</dcterms:modified>
</cp:coreProperties>
</file>