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>
        <p:scale>
          <a:sx n="66" d="100"/>
          <a:sy n="66" d="100"/>
        </p:scale>
        <p:origin x="-42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AEC1-8C6C-435E-BB83-F43B94BB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86DC0-AAD6-4FB8-A3D9-107DD4FA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6EFD5-39DD-4B20-A476-2CC10018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3B683-2932-4846-80AC-4D70224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60059-A6F2-4D6A-95F7-CEC6E03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5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B42F-AC8B-4166-8A36-303CD30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4811D0-7C8B-4913-B495-0803DC9E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3D3AA-0287-4A44-B970-9E542D1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5F424D-2D90-434A-8F72-70F61B0E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11A2E-7229-49E0-A5A8-76BE4F7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D12428-EF91-43B6-BA40-7649194E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20D26-91BE-4933-A915-4492F1EE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CD604-5D11-4B99-A255-349B009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BB9AA-DD13-4B78-815A-0AED925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1253-9172-48C6-A276-C90D3D1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08B1-5415-44C5-A0E9-5407A780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3198D-B87E-4F5B-A968-F4DB26C1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CD912-294F-491D-9F67-147EA1E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16D8-D488-41CA-81FA-F1C1737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ED8C7-BF1C-496D-9278-FD1DF28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CBB6-BDC6-4889-98F5-749E131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0D7E-E7F1-41FA-9742-40BDB158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A9AAB-259D-44C1-A5E3-45132B0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A004-9DC5-49B7-A07C-399F9C5D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33CD1-5B25-4B51-8DD5-4CA0FCD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19D0F-0389-4AEF-9BD7-1BD2490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CCF2A-15D0-4553-80C9-7879EF378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7C87B-08B9-4607-9B84-3985769B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D882-AE5C-4D32-86B8-431A3E4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F9E1A-F0AB-4067-BE01-A9153E4E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64B53-5CFB-492F-A934-CD6D387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9F9D4-DECA-465F-B6A8-C87B9FE7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0AA07-F184-4876-A893-71FA270D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F70B1-FBB6-4A3E-BE35-7609A1A8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B3514-C97D-4CA0-97D7-92009929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9AF55-127F-4C10-88F8-B533BA7F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00B37-94D5-4A0B-8DCF-4F05388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5D44E-B0CD-4DD7-8960-6BE1B1B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07628-F29D-4FE5-921D-E9026DC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CF6A-21B9-421E-A367-5444E0D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C798C-9206-4DAD-A732-27DC558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DF0CE1-6413-4B79-B925-EC64EB03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20F88A-49A0-4E84-9D4D-97FBA73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E306BF-4BB0-4DD8-A9DF-3FB801E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8550C-2880-4D8B-BF8E-9C04B08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4C0B16-D9AB-477F-B7BD-F9139F6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FD4-00DA-4E2F-A4CE-E611130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080B-8A90-4689-B577-B3A32FEE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FC12A-AE45-4129-B02D-D238D848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01F5E-3DC5-426E-A6B3-11028E5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E87A2-3256-4202-A4F9-DD66D1F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F12699-E141-4124-B885-6977962C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A0BD-2C82-4E57-B8AA-EB69E495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8641C-E7FE-485D-97E1-F2940AB7B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ED1DB-39AD-4853-ABF4-4BFA11F3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4D948-F1C8-41F8-B827-E03B19A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BF37E-760F-4398-83DF-FBFEA82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6ECD3-21B1-447E-8AB8-8D2DD9A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7B2A63-20E9-4B64-AC7D-15F7858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395755-A5D8-4E9B-A2FA-152DB2A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39C5-1BBE-4FB4-9553-82009E05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47D-E185-4F8E-8A5E-B1C6AF407A2E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8342-A450-4D79-A491-626EB934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703FB-E4BE-4547-B8F1-F6CA9B6A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FD7842D-2B69-45DB-846B-3827B004B234}"/>
              </a:ext>
            </a:extLst>
          </p:cNvPr>
          <p:cNvGrpSpPr/>
          <p:nvPr/>
        </p:nvGrpSpPr>
        <p:grpSpPr>
          <a:xfrm>
            <a:off x="1140472" y="544869"/>
            <a:ext cx="9627877" cy="4030908"/>
            <a:chOff x="1258349" y="843093"/>
            <a:chExt cx="9627877" cy="403090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n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o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D5EC664-03B2-4829-B94F-B4564A6861DD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3577ABB2-F0A5-4B2C-8BA0-0DA249AC4D6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p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79FE6544-D56C-48BF-9AD0-BD6B59444E36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71B1D98-680A-453B-A427-917E88DA2957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8" name="Rechteck: abgerundete Ecken 97">
                  <a:extLst>
                    <a:ext uri="{FF2B5EF4-FFF2-40B4-BE49-F238E27FC236}">
                      <a16:creationId xmlns:a16="http://schemas.microsoft.com/office/drawing/2014/main" id="{BD9AA82F-7D4C-40B8-A38C-E1C707A15CE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99" name="Rechteck: abgerundete Ecken 98">
                  <a:extLst>
                    <a:ext uri="{FF2B5EF4-FFF2-40B4-BE49-F238E27FC236}">
                      <a16:creationId xmlns:a16="http://schemas.microsoft.com/office/drawing/2014/main" id="{1D2B1EC2-5B72-4EC8-B108-0E0AD0B0A99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hteck: abgerundete Ecken 99">
                  <a:extLst>
                    <a:ext uri="{FF2B5EF4-FFF2-40B4-BE49-F238E27FC236}">
                      <a16:creationId xmlns:a16="http://schemas.microsoft.com/office/drawing/2014/main" id="{DB08E345-21C2-4865-B5D0-B7EA9885206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hteck: abgerundete Ecken 100">
                  <a:extLst>
                    <a:ext uri="{FF2B5EF4-FFF2-40B4-BE49-F238E27FC236}">
                      <a16:creationId xmlns:a16="http://schemas.microsoft.com/office/drawing/2014/main" id="{3BB24C21-0610-4FE2-9828-E5CCB20E99C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hteck: abgerundete Ecken 101">
                  <a:extLst>
                    <a:ext uri="{FF2B5EF4-FFF2-40B4-BE49-F238E27FC236}">
                      <a16:creationId xmlns:a16="http://schemas.microsoft.com/office/drawing/2014/main" id="{475EE0F3-E598-4673-BFDF-BE73995458CA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A05911E1-6636-4E12-88B8-9564C257E969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3" name="Rechteck: abgerundete Ecken 92">
                  <a:extLst>
                    <a:ext uri="{FF2B5EF4-FFF2-40B4-BE49-F238E27FC236}">
                      <a16:creationId xmlns:a16="http://schemas.microsoft.com/office/drawing/2014/main" id="{77512F47-0554-465B-A79B-9927F0C55558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94" name="Rechteck: abgerundete Ecken 93">
                  <a:extLst>
                    <a:ext uri="{FF2B5EF4-FFF2-40B4-BE49-F238E27FC236}">
                      <a16:creationId xmlns:a16="http://schemas.microsoft.com/office/drawing/2014/main" id="{C2613478-57E5-46EE-B86E-D1149D60396B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hteck: abgerundete Ecken 94">
                  <a:extLst>
                    <a:ext uri="{FF2B5EF4-FFF2-40B4-BE49-F238E27FC236}">
                      <a16:creationId xmlns:a16="http://schemas.microsoft.com/office/drawing/2014/main" id="{52147555-4267-47FF-927B-996EB5A268E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hteck: abgerundete Ecken 95">
                  <a:extLst>
                    <a:ext uri="{FF2B5EF4-FFF2-40B4-BE49-F238E27FC236}">
                      <a16:creationId xmlns:a16="http://schemas.microsoft.com/office/drawing/2014/main" id="{6FCCD018-22AA-4EEE-8133-03DE3808F1E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hteck: abgerundete Ecken 96">
                  <a:extLst>
                    <a:ext uri="{FF2B5EF4-FFF2-40B4-BE49-F238E27FC236}">
                      <a16:creationId xmlns:a16="http://schemas.microsoft.com/office/drawing/2014/main" id="{B8566C7C-8FC4-40FE-948B-BF3737EF9D0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802281" y="966587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4791"/>
              </p:ext>
            </p:extLst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0942" y="5066437"/>
            <a:ext cx="794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Patienten haben die Dosen 3,0MBq - 0,5MBq in 0,25MBq Schritten:</a:t>
            </a:r>
          </a:p>
          <a:p>
            <a:r>
              <a:rPr lang="de-DE" sz="1600" dirty="0"/>
              <a:t>11 versch. Dosen * 19 Patienten</a:t>
            </a:r>
          </a:p>
          <a:p>
            <a:r>
              <a:rPr lang="de-DE" sz="1600" dirty="0"/>
              <a:t>Die Patienten mit 12,13,14 versch. Dosen haben zusätzlich entsprechend dann noch die Dosen 3,5MBq, 4,0MBq und 4,5MBq (werden ignoriert)</a:t>
            </a:r>
          </a:p>
          <a:p>
            <a:r>
              <a:rPr lang="de-DE" sz="1600" dirty="0"/>
              <a:t>n ≠ o ≠ p ≠ n, aber </a:t>
            </a:r>
            <a:r>
              <a:rPr lang="de-DE" sz="1600" dirty="0" err="1"/>
              <a:t>n,o,p</a:t>
            </a:r>
            <a:r>
              <a:rPr lang="de-DE" sz="1600" dirty="0"/>
              <a:t> &gt;=1</a:t>
            </a:r>
          </a:p>
          <a:p>
            <a:r>
              <a:rPr lang="de-DE" sz="1600" dirty="0" err="1"/>
              <a:t>Slicethickness</a:t>
            </a:r>
            <a:r>
              <a:rPr lang="de-DE" sz="1600" dirty="0"/>
              <a:t> = 2,0313 – </a:t>
            </a:r>
            <a:r>
              <a:rPr lang="de-DE" sz="1600" dirty="0" err="1"/>
              <a:t>Pixelspacing</a:t>
            </a:r>
            <a:r>
              <a:rPr lang="de-DE" sz="1600" dirty="0"/>
              <a:t> = 2,8034 (gleich wie bei </a:t>
            </a:r>
            <a:r>
              <a:rPr lang="de-DE" sz="1600" dirty="0" err="1"/>
              <a:t>NemaPhantom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Voxelvolume</a:t>
            </a:r>
            <a:r>
              <a:rPr lang="de-DE" sz="1600" dirty="0"/>
              <a:t> = 0,01596cm³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40E579-496A-4289-B991-B1809733A00F}"/>
              </a:ext>
            </a:extLst>
          </p:cNvPr>
          <p:cNvSpPr/>
          <p:nvPr/>
        </p:nvSpPr>
        <p:spPr>
          <a:xfrm>
            <a:off x="4280439" y="3244334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all_sizes_in_one_variable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9C01-F5C9-423E-9364-7C2359D6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ROI-Gruppen nach Größe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E40907E-2C03-4438-93B6-1AF988B7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86552"/>
              </p:ext>
            </p:extLst>
          </p:nvPr>
        </p:nvGraphicFramePr>
        <p:xfrm>
          <a:off x="390525" y="2501900"/>
          <a:ext cx="965101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75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673354287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79593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Größenbereich [Voxelanzahl]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Patient.ROIs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klein (Gruppe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148 - 199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P3.5; P4.5; P6.5; P7.5; P11.6; P12.8; P14.5; P18.9; P19.7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mittel (Gruppe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328 – 429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P7.7; P10.5; P12.6; P16.5; P19.6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groß (Gruppe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532 – 641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P5.5; P18.5; P19.5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rießig</a:t>
                      </a:r>
                      <a:r>
                        <a:rPr lang="de-DE" dirty="0"/>
                        <a:t> (Gruppe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852 – 2190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1338)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P11.7; P12.5; P18.8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9C69C98-C81C-406B-99E6-ABA860D63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70035"/>
              </p:ext>
            </p:extLst>
          </p:nvPr>
        </p:nvGraphicFramePr>
        <p:xfrm>
          <a:off x="10334625" y="1234440"/>
          <a:ext cx="1677266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898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862368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P19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EBF1C6-8534-41DE-B6F4-DF05D42FC137}"/>
              </a:ext>
            </a:extLst>
          </p:cNvPr>
          <p:cNvSpPr txBox="1"/>
          <p:nvPr/>
        </p:nvSpPr>
        <p:spPr>
          <a:xfrm>
            <a:off x="10568733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</p:spTree>
    <p:extLst>
      <p:ext uri="{BB962C8B-B14F-4D97-AF65-F5344CB8AC3E}">
        <p14:creationId xmlns:p14="http://schemas.microsoft.com/office/powerpoint/2010/main" val="13881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Breitbild</PresentationFormat>
  <Paragraphs>156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</vt:lpstr>
      <vt:lpstr>PowerPoint-Präsentation</vt:lpstr>
      <vt:lpstr>ROI-Gruppen nach Größe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Weinhold</dc:creator>
  <cp:lastModifiedBy>Matthias Weinhold</cp:lastModifiedBy>
  <cp:revision>36</cp:revision>
  <dcterms:created xsi:type="dcterms:W3CDTF">2018-02-13T15:20:56Z</dcterms:created>
  <dcterms:modified xsi:type="dcterms:W3CDTF">2018-03-24T13:49:31Z</dcterms:modified>
</cp:coreProperties>
</file>