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2" r:id="rId25"/>
    <p:sldId id="276" r:id="rId26"/>
  </p:sldIdLst>
  <p:sldSz cx="10080625" cy="5670550"/>
  <p:notesSz cx="7772400" cy="10058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2" charset="0"/>
        <a:cs typeface="DejaVu Sans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4711294" val="973" revOS="4"/>
      <pr:smFileRevision xmlns:pr="smNativeData" dt="1574711294" val="101"/>
      <pr:guideOptions xmlns:pr="smNativeData" dt="157471129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5" d="100"/>
          <a:sy n="85" d="100"/>
        </p:scale>
        <p:origin x="311" y="464"/>
      </p:cViewPr>
      <p:guideLst x="0" y="0">
        <p:guide orient="horz" pos="1786"/>
        <p:guide pos="3175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85" d="100"/>
          <a:sy n="85" d="100"/>
        </p:scale>
        <p:origin x="311" y="46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hIAAOg6AABfHAAAEAAAACYAAAAIAAAAPSAAAAAAAAA="/>
              </a:ext>
            </a:extLst>
          </p:cNvSpPr>
          <p:nvPr>
            <p:ph/>
          </p:nvPr>
        </p:nvSpPr>
        <p:spPr>
          <a:xfrm>
            <a:off x="504190" y="3044190"/>
            <a:ext cx="9071610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hIAAFUeAABfHAAAEAAAACYAAAAIAAAAPSAAAAAAAAA="/>
              </a:ext>
            </a:extLst>
          </p:cNvSpPr>
          <p:nvPr>
            <p:ph/>
          </p:nvPr>
        </p:nvSpPr>
        <p:spPr>
          <a:xfrm>
            <a:off x="504190" y="3044190"/>
            <a:ext cx="4426585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hIAAO46AABfHAAAEAAAACYAAAAIAAAAPSAAAAAAAAA="/>
              </a:ext>
            </a:extLst>
          </p:cNvSpPr>
          <p:nvPr>
            <p:ph/>
          </p:nvPr>
        </p:nvSpPr>
        <p:spPr>
          <a:xfrm>
            <a:off x="5152390" y="3044190"/>
            <a:ext cx="4427220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BEV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292036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KQgAAO8nAADPEQAAEAAAACYAAAAIAAAAPSAAAAAAAAA="/>
              </a:ext>
            </a:extLst>
          </p:cNvSpPr>
          <p:nvPr>
            <p:ph/>
          </p:nvPr>
        </p:nvSpPr>
        <p:spPr>
          <a:xfrm>
            <a:off x="3571240" y="1326515"/>
            <a:ext cx="292036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KQgAAM06AADPEQAAEAAAACYAAAAIAAAAPSAAAAAAAAA="/>
              </a:ext>
            </a:extLst>
          </p:cNvSpPr>
          <p:nvPr>
            <p:ph/>
          </p:nvPr>
        </p:nvSpPr>
        <p:spPr>
          <a:xfrm>
            <a:off x="6638290" y="1326515"/>
            <a:ext cx="292036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hIAABEVAABfHAAAEAAAACYAAAAIAAAAPSAAAAAAAAA="/>
              </a:ext>
            </a:extLst>
          </p:cNvSpPr>
          <p:nvPr>
            <p:ph/>
          </p:nvPr>
        </p:nvSpPr>
        <p:spPr>
          <a:xfrm>
            <a:off x="504190" y="3044190"/>
            <a:ext cx="2920365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FQAAuhIAAO8nAABfHAAAEAAAACYAAAAIAAAAPSAAAAAAAAA="/>
              </a:ext>
            </a:extLst>
          </p:cNvSpPr>
          <p:nvPr>
            <p:ph/>
          </p:nvPr>
        </p:nvSpPr>
        <p:spPr>
          <a:xfrm>
            <a:off x="3571240" y="3044190"/>
            <a:ext cx="2920365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WKAAAuhIAAM06AABfHAAAEAAAACYAAAAIAAAAPSAAAAAAAAA="/>
              </a:ext>
            </a:extLst>
          </p:cNvSpPr>
          <p:nvPr>
            <p:ph/>
          </p:nvPr>
        </p:nvSpPr>
        <p:spPr>
          <a:xfrm>
            <a:off x="6638290" y="3044190"/>
            <a:ext cx="2920365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jHAAAECAAACYAAAAIAAAAvaAAAAAAAAA="/>
              </a:ext>
            </a:extLst>
          </p:cNvSpPr>
          <p:nvPr>
            <p:ph type="subTitle"/>
          </p:nvPr>
        </p:nvSpPr>
        <p:spPr>
          <a:xfrm>
            <a:off x="504190" y="1326515"/>
            <a:ext cx="9071610" cy="32880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jHA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j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0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j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0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UA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BjHAAAECAAACYAAAAIAAAAvaAAAAAAAAA="/>
              </a:ext>
            </a:extLst>
          </p:cNvSpPr>
          <p:nvPr>
            <p:ph type="subTitle"/>
          </p:nvPr>
        </p:nvSpPr>
        <p:spPr>
          <a:xfrm>
            <a:off x="504190" y="226060"/>
            <a:ext cx="9071610" cy="438848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jHA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32880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hIAAFUeAABfHAAAEAAAACYAAAAIAAAAPSAAAAAAAAA="/>
              </a:ext>
            </a:extLst>
          </p:cNvSpPr>
          <p:nvPr>
            <p:ph/>
          </p:nvPr>
        </p:nvSpPr>
        <p:spPr>
          <a:xfrm>
            <a:off x="504190" y="3044190"/>
            <a:ext cx="4426585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jHA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32880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4Ae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hIAAO46AABfHAAAEAAAACYAAAAIAAAAPSAAAAAAAAA="/>
              </a:ext>
            </a:extLst>
          </p:cNvSpPr>
          <p:nvPr>
            <p:ph/>
          </p:nvPr>
        </p:nvSpPr>
        <p:spPr>
          <a:xfrm>
            <a:off x="5152390" y="3044190"/>
            <a:ext cx="4427220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ZAEAAOg6AAA2BwAAEC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hIAAOg6AABfHAAAEAAAACYAAAAIAAAAPSAAAAAAAAA="/>
              </a:ext>
            </a:extLst>
          </p:cNvSpPr>
          <p:nvPr>
            <p:ph/>
          </p:nvPr>
        </p:nvSpPr>
        <p:spPr>
          <a:xfrm>
            <a:off x="504190" y="3044190"/>
            <a:ext cx="9071610" cy="156781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/i/c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AEAAOg6AAA2BwAAEAAAACYAAAAIAAAAvS8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jHAAAEAAAACYAAAAIAAAAPS8AAAAA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03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xh8AAIwRAAAtIgAAEAAAACYAAAAIAAAAPS8AAAAAAAA="/>
              </a:ext>
            </a:extLst>
          </p:cNvSpPr>
          <p:nvPr>
            <p:ph type="dt"/>
          </p:nvPr>
        </p:nvSpPr>
        <p:spPr>
          <a:xfrm>
            <a:off x="504190" y="5165090"/>
            <a:ext cx="2348230" cy="3905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latin typeface="Times New Roman" pitchFamily="1" charset="0"/>
                <a:ea typeface="SimSun" pitchFamily="0" charset="0"/>
                <a:cs typeface="Times New Roman" pitchFamily="1" charset="0"/>
              </a:rPr>
              <a:t>&lt;date/time&gt;</a:t>
            </a:r>
            <a:endParaRPr lang="en-us" sz="1400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1FQAAxh8AANwoAAAtIgAAEAAAACYAAAAIAAAAPS8AAAAAAAA="/>
              </a:ext>
            </a:extLst>
          </p:cNvSpPr>
          <p:nvPr>
            <p:ph type="ftr"/>
          </p:nvPr>
        </p:nvSpPr>
        <p:spPr>
          <a:xfrm>
            <a:off x="3447415" y="5165090"/>
            <a:ext cx="3194685" cy="3905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latin typeface="Times New Roman" pitchFamily="1" charset="0"/>
                <a:ea typeface="SimSun" pitchFamily="0" charset="0"/>
                <a:cs typeface="Times New Roman" pitchFamily="1" charset="0"/>
              </a:rPr>
              <a:t>&lt;footer&gt;</a:t>
            </a:r>
            <a:endParaRPr lang="en-us" sz="1400">
              <a:latin typeface="Times New Roman" pitchFamily="1" charset="0"/>
              <a:ea typeface="SimSun" pitchFamily="0" charset="0"/>
              <a:cs typeface="Times New Roman" pitchFamily="1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2LAAAxh8AAOg6AAAtIgAAEAAAACYAAAAIAAAAPS8AAAAAAAA="/>
              </a:ext>
            </a:extLst>
          </p:cNvSpPr>
          <p:nvPr>
            <p:ph type="sldNum"/>
          </p:nvPr>
        </p:nvSpPr>
        <p:spPr>
          <a:xfrm>
            <a:off x="7227570" y="5165090"/>
            <a:ext cx="2348230" cy="3905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36471CB4-FADB-12EA-95FF-0CBF52B16359}" type="slidenum">
              <a:rPr lang="en-us" sz="1400">
                <a:latin typeface="Times New Roman" pitchFamily="1" charset="0"/>
                <a:ea typeface="DejaVu Sans" pitchFamily="2" charset="0"/>
                <a:cs typeface="DejaVu Sans" pitchFamily="2" charset="0"/>
              </a:rPr>
              <a:t/>
            </a:fld>
            <a:endParaRPr lang="en-us" sz="1400">
              <a:latin typeface="Times New Roman" pitchFamily="1" charset="0"/>
              <a:ea typeface="DejaVu Sans" pitchFamily="2" charset="0"/>
              <a:cs typeface="DejaVu Sans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DejaVu Sans" pitchFamily="2" charset="0"/>
          <a:cs typeface="DejaVu Sans" pitchFamily="2" charset="0"/>
        </a:defRPr>
      </a:lvl9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1" charset="2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1" charset="2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Airbnb Price in Toronto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KQgAAFUeAABjHAAAEAAAACYAAAAIAAAA//////////8="/>
              </a:ext>
            </a:extLst>
          </p:cNvSpPr>
          <p:nvPr/>
        </p:nvSpPr>
        <p:spPr>
          <a:xfrm>
            <a:off x="504190" y="1326515"/>
            <a:ext cx="4426585" cy="3288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r>
              <a:rPr lang="en-us" sz="3200"/>
              <a:t>By Thomas Kwok</a:t>
            </a:r>
            <a:endParaRPr lang="en-us" sz="3200"/>
          </a:p>
        </p:txBody>
      </p:sp>
      <p:sp>
        <p:nvSpPr>
          <p:cNvPr id="4" name="TextShape 3"/>
          <p:cNvSpPr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yHwAAKQgAAO46AABjHAAAEAAAACYAAAAIAAAA//////////8="/>
              </a:ext>
            </a:extLst>
          </p:cNvSpPr>
          <p:nvPr/>
        </p:nvSpPr>
        <p:spPr>
          <a:xfrm>
            <a:off x="5152390" y="1326515"/>
            <a:ext cx="4427220" cy="3288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/>
            <a:endParaRPr lang="en-us" sz="3200"/>
          </a:p>
        </p:txBody>
      </p:sp>
      <p:pic>
        <p:nvPicPr>
          <p:cNvPr id="5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D2mIN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4BkAACkIAACgOwAAq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326515"/>
            <a:ext cx="5486400" cy="3657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Methods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YwEAAHoGAABwGgAAjC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1052830"/>
            <a:ext cx="4072255" cy="4237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fUD/+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B0AAGAGAABQPQAAo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036320"/>
            <a:ext cx="5120640" cy="4267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DBAAA+////5I8AADNBQAAECAAACYAAAAIAAAA//////////8="/>
              </a:ext>
            </a:extLst>
          </p:cNvSpPr>
          <p:nvPr/>
        </p:nvSpPr>
        <p:spPr>
          <a:xfrm>
            <a:off x="774065" y="-3175"/>
            <a:ext cx="9072245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Global Regression (no spatial)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8AQAA2gQAABA7AADAIQAAECAAACYAAAAIAAAA//////////8="/>
              </a:ext>
            </a:extLst>
          </p:cNvSpPr>
          <p:nvPr/>
        </p:nvSpPr>
        <p:spPr>
          <a:xfrm>
            <a:off x="241300" y="788670"/>
            <a:ext cx="9359900" cy="4697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lm(formula = price ~ bedrooms + accommodates, data = airbnb.spdf)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Residuals:</a:t>
            </a:r>
            <a:endParaRPr lang="en-us"/>
          </a:p>
          <a:p>
            <a:pPr/>
            <a:r>
              <a:rPr lang="en-us"/>
              <a:t>    Min      1Q  Median      3Q     Max </a:t>
            </a:r>
            <a:endParaRPr lang="en-us"/>
          </a:p>
          <a:p>
            <a:pPr/>
            <a:r>
              <a:rPr lang="en-us"/>
              <a:t>-229.32  -28.62   -5.73   19.94 1296.46 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Coefficients:</a:t>
            </a:r>
            <a:endParaRPr lang="en-us"/>
          </a:p>
          <a:p>
            <a:pPr/>
            <a:r>
              <a:rPr lang="en-us"/>
              <a:t>                    Estimate Std. Error t value Pr(&gt;|t|)    </a:t>
            </a:r>
            <a:endParaRPr lang="en-us"/>
          </a:p>
          <a:p>
            <a:pPr/>
            <a:r>
              <a:rPr lang="en-us"/>
              <a:t>(Intercept)    34.098      2.233   15.27   &lt;2e-16 ***</a:t>
            </a:r>
            <a:endParaRPr lang="en-us"/>
          </a:p>
          <a:p>
            <a:pPr/>
            <a:r>
              <a:rPr lang="en-us"/>
              <a:t>bedrooms       25.330      1.668   15.19   &lt;2e-16 ***</a:t>
            </a:r>
            <a:endParaRPr lang="en-us"/>
          </a:p>
          <a:p>
            <a:pPr/>
            <a:r>
              <a:rPr lang="en-us"/>
              <a:t>accommodates   11.816      0.763   15.48   &lt;2e-16 ***</a:t>
            </a:r>
            <a:endParaRPr lang="en-us"/>
          </a:p>
          <a:p>
            <a:pPr/>
            <a:r>
              <a:rPr lang="en-us"/>
              <a:t>---</a:t>
            </a:r>
            <a:endParaRPr lang="en-us"/>
          </a:p>
          <a:p>
            <a:pPr/>
            <a:r>
              <a:rPr lang="en-us"/>
              <a:t>Signif. codes:  0 ‘***’ 0.001 ‘**’ 0.01 ‘*’ 0.05 ‘.’ 0.1 ‘ ’ 1</a:t>
            </a:r>
            <a:endParaRPr lang="en-us"/>
          </a:p>
          <a:p>
            <a:pPr/>
            <a:endParaRPr lang="en-us"/>
          </a:p>
          <a:p>
            <a:pPr/>
            <a:r>
              <a:rPr lang="en-us"/>
              <a:t>Residual standard error: 61.29 on 3498 degrees of freedom</a:t>
            </a:r>
            <a:endParaRPr lang="en-us"/>
          </a:p>
          <a:p>
            <a:pPr/>
            <a:r>
              <a:rPr lang="en-us"/>
              <a:t>Multiple R-squared:  0.3315,	Adjusted R-squared:  0.3311 </a:t>
            </a:r>
            <a:endParaRPr lang="en-us"/>
          </a:p>
          <a:p>
            <a:pPr/>
            <a:r>
              <a:rPr lang="en-us"/>
              <a:t>F-statistic: 867.2 on 2 and 3498 DF,  p-value: &lt; 2.2e-16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GW Regression (Gaussian n=25)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WAwAA5ggAAHA1AACAHwAAECAAACYAAAAIAAAA//////////8="/>
              </a:ext>
            </a:extLst>
          </p:cNvSpPr>
          <p:nvPr/>
        </p:nvSpPr>
        <p:spPr>
          <a:xfrm>
            <a:off x="582930" y="1446530"/>
            <a:ext cx="8103870" cy="3674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****************Summary of GWR coefficient estimates:******************</a:t>
            </a:r>
            <a:endParaRPr lang="en-us"/>
          </a:p>
          <a:p>
            <a:pPr/>
            <a:r>
              <a:rPr lang="en-us"/>
              <a:t>                    Min.           1st Qu.   Median  3rd Qu.    Max.</a:t>
            </a:r>
            <a:endParaRPr lang="en-us"/>
          </a:p>
          <a:p>
            <a:pPr/>
            <a:r>
              <a:rPr lang="en-us"/>
              <a:t>   Intercept    -80.4847  25.8642  42.3964  58.7483 108.330</a:t>
            </a:r>
            <a:endParaRPr lang="en-us"/>
          </a:p>
          <a:p>
            <a:pPr/>
            <a:r>
              <a:rPr lang="en-us"/>
              <a:t>   bedrooms     -17.0074  19.9363  30.6898  42.3791  88.715</a:t>
            </a:r>
            <a:endParaRPr lang="en-us"/>
          </a:p>
          <a:p>
            <a:pPr/>
            <a:r>
              <a:rPr lang="en-us"/>
              <a:t>   accommodates -10.7478   2.5635   7.3507  12.5474  50.360</a:t>
            </a:r>
            <a:endParaRPr lang="en-us"/>
          </a:p>
          <a:p>
            <a:pPr/>
            <a:r>
              <a:rPr lang="en-us"/>
              <a:t>   ************************Diagnostic information*************************</a:t>
            </a:r>
            <a:endParaRPr lang="en-us"/>
          </a:p>
          <a:p>
            <a:pPr/>
            <a:r>
              <a:rPr lang="en-us"/>
              <a:t>   Number of data points: 3501 </a:t>
            </a:r>
            <a:endParaRPr lang="en-us"/>
          </a:p>
          <a:p>
            <a:pPr/>
            <a:r>
              <a:rPr lang="en-us"/>
              <a:t>   Effective number of parameters (2trace(S) - trace(S'S)): 311.6664 </a:t>
            </a:r>
            <a:endParaRPr lang="en-us"/>
          </a:p>
          <a:p>
            <a:pPr/>
            <a:r>
              <a:rPr lang="en-us"/>
              <a:t>   Effective degrees of freedom (n-2trace(S) + trace(S'S)): 3189.334 </a:t>
            </a:r>
            <a:endParaRPr lang="en-us"/>
          </a:p>
          <a:p>
            <a:pPr/>
            <a:r>
              <a:rPr lang="en-us"/>
              <a:t>   AICc (GWR book, Fotheringham, et al. 2002, p. 61, eq 2.33): 38169.29 </a:t>
            </a:r>
            <a:endParaRPr lang="en-us"/>
          </a:p>
          <a:p>
            <a:pPr/>
            <a:r>
              <a:rPr lang="en-us"/>
              <a:t>   AIC (GWR book, Fotheringham, et al. 2002,GWR p. 96, eq. 4.22): 37916.55 </a:t>
            </a:r>
            <a:endParaRPr lang="en-us"/>
          </a:p>
          <a:p>
            <a:pPr/>
            <a:r>
              <a:rPr lang="en-us"/>
              <a:t>   Residual sum of squares: 9724032 </a:t>
            </a:r>
            <a:endParaRPr lang="en-us"/>
          </a:p>
          <a:p>
            <a:pPr/>
            <a:r>
              <a:rPr lang="en-us"/>
              <a:t>   R-square value:  0.5051939 </a:t>
            </a:r>
            <a:endParaRPr lang="en-us"/>
          </a:p>
          <a:p>
            <a:pPr/>
            <a:r>
              <a:rPr lang="en-us"/>
              <a:t>   Adjusted R-square value:  0.4568256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GW Regression (Bisquare n=52)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9AwAAVggAAKA7AADwHgAAECAAACYAAAAIAAAA//////////8="/>
              </a:ext>
            </a:extLst>
          </p:cNvSpPr>
          <p:nvPr/>
        </p:nvSpPr>
        <p:spPr>
          <a:xfrm>
            <a:off x="526415" y="1355090"/>
            <a:ext cx="9166225" cy="3674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****************Summary of GWR coefficient estimates:******************</a:t>
            </a:r>
            <a:endParaRPr lang="en-us"/>
          </a:p>
          <a:p>
            <a:pPr/>
            <a:r>
              <a:rPr lang="en-us"/>
              <a:t>                      Min.                  1st Qu.     Median    3rd Qu.   Max.</a:t>
            </a:r>
            <a:endParaRPr lang="en-us"/>
          </a:p>
          <a:p>
            <a:pPr/>
            <a:r>
              <a:rPr lang="en-us"/>
              <a:t>   Intercept    -391.52304   23.58198   44.49292   63.32075 143.17</a:t>
            </a:r>
            <a:endParaRPr lang="en-us"/>
          </a:p>
          <a:p>
            <a:pPr/>
            <a:r>
              <a:rPr lang="en-us"/>
              <a:t>   bedrooms      -56.14920   17.74690   28.08862   44.50505 244.86</a:t>
            </a:r>
            <a:endParaRPr lang="en-us"/>
          </a:p>
          <a:p>
            <a:pPr/>
            <a:r>
              <a:rPr lang="en-us"/>
              <a:t>   accommodates  -22.20219   -0.18479    6.34899   12.56351 107.92</a:t>
            </a:r>
            <a:endParaRPr lang="en-us"/>
          </a:p>
          <a:p>
            <a:pPr/>
            <a:r>
              <a:rPr lang="en-us"/>
              <a:t>   ************************Diagnostic information*************************</a:t>
            </a:r>
            <a:endParaRPr lang="en-us"/>
          </a:p>
          <a:p>
            <a:pPr/>
            <a:r>
              <a:rPr lang="en-us"/>
              <a:t>   Number of data points: 3501 </a:t>
            </a:r>
            <a:endParaRPr lang="en-us"/>
          </a:p>
          <a:p>
            <a:pPr/>
            <a:r>
              <a:rPr lang="en-us"/>
              <a:t>   Effective number of parameters (2trace(S) - trace(S'S)): 711.8997 </a:t>
            </a:r>
            <a:endParaRPr lang="en-us"/>
          </a:p>
          <a:p>
            <a:pPr/>
            <a:r>
              <a:rPr lang="en-us"/>
              <a:t>   Effective degrees of freedom (n-2trace(S) + trace(S'S)): 2789.1 </a:t>
            </a:r>
            <a:endParaRPr lang="en-us"/>
          </a:p>
          <a:p>
            <a:pPr/>
            <a:r>
              <a:rPr lang="en-us"/>
              <a:t>   AICc (GWR book, Fotheringham, et al. 2002, p. 61, eq 2.33): 37432.02 </a:t>
            </a:r>
            <a:endParaRPr lang="en-us"/>
          </a:p>
          <a:p>
            <a:pPr/>
            <a:r>
              <a:rPr lang="en-us"/>
              <a:t>   AIC (GWR book, Fotheringham, et al. 2002,GWR p. 96, eq. 4.22): 36695.1 </a:t>
            </a:r>
            <a:endParaRPr lang="en-us"/>
          </a:p>
          <a:p>
            <a:pPr/>
            <a:r>
              <a:rPr lang="en-us"/>
              <a:t>   Residual sum of squares: 6265209 </a:t>
            </a:r>
            <a:endParaRPr lang="en-us"/>
          </a:p>
          <a:p>
            <a:pPr/>
            <a:r>
              <a:rPr lang="en-us"/>
              <a:t>   R-square value:  0.6811957 </a:t>
            </a:r>
            <a:endParaRPr lang="en-us"/>
          </a:p>
          <a:p>
            <a:pPr/>
            <a:r>
              <a:rPr lang="en-us"/>
              <a:t>   Adjusted R-square value:  0.5997938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GW Regression (Boxcar n=17)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AAkAAKo0AACaHwAAECAAACYAAAAIAAAA//////////8="/>
              </a:ext>
            </a:extLst>
          </p:cNvSpPr>
          <p:nvPr/>
        </p:nvSpPr>
        <p:spPr>
          <a:xfrm>
            <a:off x="457200" y="1463040"/>
            <a:ext cx="8103870" cy="3674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 ****************Summary of GWR coefficient estimates:******************</a:t>
            </a:r>
            <a:endParaRPr lang="en-us"/>
          </a:p>
          <a:p>
            <a:pPr/>
            <a:r>
              <a:rPr lang="en-us"/>
              <a:t>                             Min.   1st Qu.    Median   3rd Qu.         Max.</a:t>
            </a:r>
            <a:endParaRPr lang="en-us"/>
          </a:p>
          <a:p>
            <a:pPr/>
            <a:r>
              <a:rPr lang="en-us"/>
              <a:t>   Intercept    -440.3936   22.2207   46.0475   68.3701     191.09</a:t>
            </a:r>
            <a:endParaRPr lang="en-us"/>
          </a:p>
          <a:p>
            <a:pPr/>
            <a:r>
              <a:rPr lang="en-us"/>
              <a:t>   bedrooms      -56.6107   12.3792   27.2465   45.9967   276.59</a:t>
            </a:r>
            <a:endParaRPr lang="en-us"/>
          </a:p>
          <a:p>
            <a:pPr/>
            <a:r>
              <a:rPr lang="en-us"/>
              <a:t>   Accommodates  -41.6917   -1.7333    5.2652   13.295  124.06</a:t>
            </a:r>
            <a:endParaRPr lang="en-us"/>
          </a:p>
          <a:p>
            <a:pPr/>
            <a:r>
              <a:rPr lang="en-us"/>
              <a:t>   ************************Diagnostic information*************************</a:t>
            </a:r>
            <a:endParaRPr lang="en-us"/>
          </a:p>
          <a:p>
            <a:pPr/>
            <a:r>
              <a:rPr lang="en-us"/>
              <a:t>   Number of data points: 3501 </a:t>
            </a:r>
            <a:endParaRPr lang="en-us"/>
          </a:p>
          <a:p>
            <a:pPr/>
            <a:r>
              <a:rPr lang="en-us"/>
              <a:t>   Effective number of parameters (2trace(S) - trace(S'S)): 615.7707 </a:t>
            </a:r>
            <a:endParaRPr lang="en-us"/>
          </a:p>
          <a:p>
            <a:pPr/>
            <a:r>
              <a:rPr lang="en-us"/>
              <a:t>   Effective degrees of freedom (n-2trace(S) + trace(S'S)): 2885.229 </a:t>
            </a:r>
            <a:endParaRPr lang="en-us"/>
          </a:p>
          <a:p>
            <a:pPr/>
            <a:r>
              <a:rPr lang="en-us"/>
              <a:t>   AICc (GWR book, Fotheringham, et al. 2002, p. 61, eq 2.33): 37776.46 </a:t>
            </a:r>
            <a:endParaRPr lang="en-us"/>
          </a:p>
          <a:p>
            <a:pPr/>
            <a:r>
              <a:rPr lang="en-us"/>
              <a:t>   AIC (GWR book, Fotheringham, et al. 2002,GWR p. 96, eq. 4.22): 36894.38 </a:t>
            </a:r>
            <a:endParaRPr lang="en-us"/>
          </a:p>
          <a:p>
            <a:pPr/>
            <a:r>
              <a:rPr lang="en-us"/>
              <a:t>   Residual sum of squares: 6486829 </a:t>
            </a:r>
            <a:endParaRPr lang="en-us"/>
          </a:p>
          <a:p>
            <a:pPr/>
            <a:r>
              <a:rPr lang="en-us"/>
              <a:t>   R-square value:  0.6699186 </a:t>
            </a:r>
            <a:endParaRPr lang="en-us"/>
          </a:p>
          <a:p>
            <a:pPr/>
            <a:r>
              <a:rPr lang="en-us"/>
              <a:t>   Adjusted R-square value:  0.5994476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GW Regression (Exponential n=24)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AwAAKQkAADQ1AADDHwAAECAAACYAAAAIAAAA//////////8="/>
              </a:ext>
            </a:extLst>
          </p:cNvSpPr>
          <p:nvPr/>
        </p:nvSpPr>
        <p:spPr>
          <a:xfrm>
            <a:off x="544830" y="1489075"/>
            <a:ext cx="8103870" cy="3674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****************Summary of GWR coefficient estimates:******************</a:t>
            </a:r>
            <a:endParaRPr lang="en-us"/>
          </a:p>
          <a:p>
            <a:pPr/>
            <a:r>
              <a:rPr lang="en-us"/>
              <a:t>                         Min.      1st Qu.   Median  3rd Qu.    Max.</a:t>
            </a:r>
            <a:endParaRPr lang="en-us"/>
          </a:p>
          <a:p>
            <a:pPr/>
            <a:r>
              <a:rPr lang="en-us"/>
              <a:t>   Intercept    -29.4487  28.0906  41.3673  56.4462 102.138</a:t>
            </a:r>
            <a:endParaRPr lang="en-us"/>
          </a:p>
          <a:p>
            <a:pPr/>
            <a:r>
              <a:rPr lang="en-us"/>
              <a:t>   bedrooms      -7.3279  21.4523  31.2860  40.6259  83.650</a:t>
            </a:r>
            <a:endParaRPr lang="en-us"/>
          </a:p>
          <a:p>
            <a:pPr/>
            <a:r>
              <a:rPr lang="en-us"/>
              <a:t>   accommodates  -7.2938   4.0587   8.1693  12.4206  31.851</a:t>
            </a:r>
            <a:endParaRPr lang="en-us"/>
          </a:p>
          <a:p>
            <a:pPr/>
            <a:r>
              <a:rPr lang="en-us"/>
              <a:t>   ************************Diagnostic information*************************</a:t>
            </a:r>
            <a:endParaRPr lang="en-us"/>
          </a:p>
          <a:p>
            <a:pPr/>
            <a:r>
              <a:rPr lang="en-us"/>
              <a:t>   Number of data points: 3501 </a:t>
            </a:r>
            <a:endParaRPr lang="en-us"/>
          </a:p>
          <a:p>
            <a:pPr/>
            <a:r>
              <a:rPr lang="en-us"/>
              <a:t>   Effective number of parameters (2trace(S) - trace(S'S)): 390.297 </a:t>
            </a:r>
            <a:endParaRPr lang="en-us"/>
          </a:p>
          <a:p>
            <a:pPr/>
            <a:r>
              <a:rPr lang="en-us"/>
              <a:t>   Effective degrees of freedom (n-2trace(S) + trace(S'S)): 3110.703 </a:t>
            </a:r>
            <a:endParaRPr lang="en-us"/>
          </a:p>
          <a:p>
            <a:pPr/>
            <a:r>
              <a:rPr lang="en-us"/>
              <a:t>   AICc (GWR book, Fotheringham, et al. 2002, p. 61, eq 2.33): 38188.85 </a:t>
            </a:r>
            <a:endParaRPr lang="en-us"/>
          </a:p>
          <a:p>
            <a:pPr/>
            <a:r>
              <a:rPr lang="en-us"/>
              <a:t>   AIC (GWR book, Fotheringham, et al. 2002,GWR p. 96, eq. 4.22): 37908.48 </a:t>
            </a:r>
            <a:endParaRPr lang="en-us"/>
          </a:p>
          <a:p>
            <a:pPr/>
            <a:r>
              <a:rPr lang="en-us"/>
              <a:t>   Residual sum of squares: 9642705 </a:t>
            </a:r>
            <a:endParaRPr lang="en-us"/>
          </a:p>
          <a:p>
            <a:pPr/>
            <a:r>
              <a:rPr lang="en-us"/>
              <a:t>   R-square value:  0.5093323 </a:t>
            </a:r>
            <a:endParaRPr lang="en-us"/>
          </a:p>
          <a:p>
            <a:pPr/>
            <a:r>
              <a:rPr lang="en-us"/>
              <a:t>   Adjusted R-square value:  0.4477488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GW Regression (Tri-cube n=52)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aAwAAzwgAAHU1AABpHwAAECAAACYAAAAIAAAA//////////8="/>
              </a:ext>
            </a:extLst>
          </p:cNvSpPr>
          <p:nvPr/>
        </p:nvSpPr>
        <p:spPr>
          <a:xfrm>
            <a:off x="585470" y="1431925"/>
            <a:ext cx="8104505" cy="3674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 ****************Summary of GWR coefficient estimates:******************</a:t>
            </a:r>
            <a:endParaRPr lang="en-us"/>
          </a:p>
          <a:p>
            <a:pPr/>
            <a:r>
              <a:rPr lang="en-us"/>
              <a:t>                      Min.            1st Qu.     Median    3rd Qu.                Max.</a:t>
            </a:r>
            <a:endParaRPr lang="en-us"/>
          </a:p>
          <a:p>
            <a:pPr/>
            <a:r>
              <a:rPr lang="en-us"/>
              <a:t>   Intercept    -407.11622   23.73833   44.56882   63.65291        149.85</a:t>
            </a:r>
            <a:endParaRPr lang="en-us"/>
          </a:p>
          <a:p>
            <a:pPr/>
            <a:r>
              <a:rPr lang="en-us"/>
              <a:t>   bedrooms      -60.45473   17.52175   28.07152   44.45427      241.60</a:t>
            </a:r>
            <a:endParaRPr lang="en-us"/>
          </a:p>
          <a:p>
            <a:pPr/>
            <a:r>
              <a:rPr lang="en-us"/>
              <a:t>   accommodates  -23.63554   -0.28714    6.37127   12.51895   108.02</a:t>
            </a:r>
            <a:endParaRPr lang="en-us"/>
          </a:p>
          <a:p>
            <a:pPr/>
            <a:r>
              <a:rPr lang="en-us"/>
              <a:t>   ************************Diagnostic information*************************</a:t>
            </a:r>
            <a:endParaRPr lang="en-us"/>
          </a:p>
          <a:p>
            <a:pPr/>
            <a:r>
              <a:rPr lang="en-us"/>
              <a:t>   Number of data points: 3501 </a:t>
            </a:r>
            <a:endParaRPr lang="en-us"/>
          </a:p>
          <a:p>
            <a:pPr/>
            <a:r>
              <a:rPr lang="en-us"/>
              <a:t>   Effective number of parameters (2trace(S) - trace(S'S)): 638.2768 </a:t>
            </a:r>
            <a:endParaRPr lang="en-us"/>
          </a:p>
          <a:p>
            <a:pPr/>
            <a:r>
              <a:rPr lang="en-us"/>
              <a:t>   Effective degrees of freedom (n-2trace(S) + trace(S'S)): 2862.723 </a:t>
            </a:r>
            <a:endParaRPr lang="en-us"/>
          </a:p>
          <a:p>
            <a:pPr/>
            <a:r>
              <a:rPr lang="en-us"/>
              <a:t>   AICc (GWR book, Fotheringham, et al. 2002, p. 61, eq 2.33): 37448 </a:t>
            </a:r>
            <a:endParaRPr lang="en-us"/>
          </a:p>
          <a:p>
            <a:pPr/>
            <a:r>
              <a:rPr lang="en-us"/>
              <a:t>   AIC (GWR book, Fotheringham, et al. 2002,GWR p. 96, eq. 4.22): 36771.17 </a:t>
            </a:r>
            <a:endParaRPr lang="en-us"/>
          </a:p>
          <a:p>
            <a:pPr/>
            <a:r>
              <a:rPr lang="en-us"/>
              <a:t>   Residual sum of squares: 6465453 </a:t>
            </a:r>
            <a:endParaRPr lang="en-us"/>
          </a:p>
          <a:p>
            <a:pPr/>
            <a:r>
              <a:rPr lang="en-us"/>
              <a:t>   R-square value:  0.6710063 </a:t>
            </a:r>
            <a:endParaRPr lang="en-us"/>
          </a:p>
          <a:p>
            <a:pPr/>
            <a:r>
              <a:rPr lang="en-us"/>
              <a:t>   Adjusted R-square value:  0.5976278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/cXRMAAAAlAAAAZAAAAA8B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A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Question #1: What this means and significance?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/i/c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goAAAwJAADKLgAAyB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92910" y="1470660"/>
            <a:ext cx="5913120" cy="3695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/cXRMAAAAlAAAAZAAAAA8B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A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Question #2: What this means and significance?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/i/c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Pg0AAAwJAACeMQAAyB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470660"/>
            <a:ext cx="5913120" cy="3695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/i/cXRMAAAAlAAAAZAAAAA8B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AAAACYAAAAIAAAAPS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Question #3: What this means and significance?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/i/c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EA0AAAwJAABwMQAAyB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470660"/>
            <a:ext cx="5913120" cy="3695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Introduction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KQgAAFUeAABjHAAAEAAAACYAAAAIAAAA//////////8="/>
              </a:ext>
            </a:extLst>
          </p:cNvSpPr>
          <p:nvPr/>
        </p:nvSpPr>
        <p:spPr>
          <a:xfrm>
            <a:off x="504190" y="1326515"/>
            <a:ext cx="4426585" cy="3288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rPr lang="en-us" sz="3200"/>
              <a:t>Data from tomslee data website</a:t>
            </a:r>
            <a:endParaRPr lang="en-us" sz="32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rPr lang="en-us" sz="3200"/>
              <a:t>3501 observations</a:t>
            </a:r>
            <a:endParaRPr lang="en-us" sz="32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rPr lang="en-us" sz="3200"/>
              <a:t>15 variables</a:t>
            </a:r>
            <a:endParaRPr lang="en-us" sz="3200"/>
          </a:p>
        </p:txBody>
      </p:sp>
      <p:sp>
        <p:nvSpPr>
          <p:cNvPr id="4" name="TextShape 3"/>
          <p:cNvSpPr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HQAAKQgAAKA7AAAwIQAAEAAAACYAAAAIAAAA//////////8="/>
              </a:ext>
            </a:extLst>
          </p:cNvSpPr>
          <p:nvPr/>
        </p:nvSpPr>
        <p:spPr>
          <a:xfrm>
            <a:off x="4754880" y="1326515"/>
            <a:ext cx="4937760" cy="4068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'$ room_id             : int  18134212 17810098 14398733 14800586 15867502 14842737 15753679 6706563 15248624 18253328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survey_id           : int  1428 1428 1428 1428 1428 1428 1428 1428 1428 1428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host_id             : int  40265704 107052775 88500861 85744952 48292411 92598277 59327430 1218816 75472140 63351876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room_type           : Factor w/ 1 level "Entire home/apt": 1 1 1 1 1 1 1 1 1 1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city                : Factor w/ 1 level "Toronto": 1 1 1 1 1 1 1 1 1 1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neighborhood        : Factor w/ 124 levels "Agincourt North (129)",..: 79 6 11 24 30 72 78 64 37 72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reviews             : int  21 32 16 18 42 46 31 50 65 14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overall_satisfaction: num  4.5 4.5 5 4.5 5 4.5 5 5 5 4.5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accommodates        : int  2 3 4 3 2 2 2 3 4 2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bedrooms            : int  0 1 1 1 1 1 0 1 2 1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price               : int  38 41 28 23 40 38 34 36 32 38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last_modified       : Factor w/ 3501 levels "2017-07-10 08:47:19.265152",..: 1 2 3 4 5 6 7 8 9 10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latitude            : num  43.7 43.8 43.8 43.7 43.7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longitude           : num  -79.3 -79.4 -79.3 -79.2 -79.4 ...</a:t>
            </a:r>
            <a:endParaRPr lang="en-us" sz="600"/>
          </a:p>
          <a:p>
            <a:pPr marL="431800" indent="-323850">
              <a:spcBef>
                <a:spcPts val="850"/>
              </a:spcBef>
              <a:buClr>
                <a:srgbClr val="000000"/>
              </a:buClr>
              <a:buSzPts val="270"/>
              <a:buFont typeface="Wingdings" pitchFamily="0" charset="2"/>
              <a:buChar char=""/>
            </a:pPr>
            <a:r>
              <a:rPr lang="en-us" sz="600"/>
              <a:t> $ location            : Factor w/ 3501 levels "0101000020E6100000001DE6CB0BD953C07BF7C77BD5D24540",..: 2075 3112 1341 2692 3076 2194 650 32 465 409 ...</a:t>
            </a:r>
            <a:endParaRPr lang="en-us" sz="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PQIAAOg6AABdBgAAACAAACYAAAAIAAAA//////////8="/>
              </a:ext>
            </a:extLst>
          </p:cNvSpPr>
          <p:nvPr/>
        </p:nvSpPr>
        <p:spPr>
          <a:xfrm>
            <a:off x="504190" y="363855"/>
            <a:ext cx="9071610" cy="67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Log Price?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mAgAAGggAANo1AACMIQAAEAAAACYAAAAIAAAA//////////8="/>
              </a:ext>
            </a:extLst>
          </p:cNvSpPr>
          <p:nvPr/>
        </p:nvSpPr>
        <p:spPr>
          <a:xfrm>
            <a:off x="471170" y="1316990"/>
            <a:ext cx="8282940" cy="4136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****************Summary of GWR coefficient estimates:******************</a:t>
            </a:r>
            <a:endParaRPr lang="en-us"/>
          </a:p>
          <a:p>
            <a:pPr/>
            <a:r>
              <a:rPr lang="en-us"/>
              <a:t>                      Min.              1st Qu.     Median    3rd Qu.                Max.</a:t>
            </a:r>
            <a:endParaRPr lang="en-us"/>
          </a:p>
          <a:p>
            <a:pPr/>
            <a:r>
              <a:rPr lang="en-us"/>
              <a:t>   Intercept     3.3677385  3.9493384  4.1473118  4.3209720            4.6060</a:t>
            </a:r>
            <a:endParaRPr lang="en-us"/>
          </a:p>
          <a:p>
            <a:pPr/>
            <a:r>
              <a:rPr lang="en-us"/>
              <a:t>   bedrooms     -0.0056666  0.1782835  0.2401659  0.3010037         0.5471</a:t>
            </a:r>
            <a:endParaRPr lang="en-us"/>
          </a:p>
          <a:p>
            <a:pPr/>
            <a:r>
              <a:rPr lang="en-us"/>
              <a:t>   Accommodates -0.0774558  0.0165339  0.0468546  0.0723782     0.2121</a:t>
            </a:r>
            <a:endParaRPr lang="en-us"/>
          </a:p>
          <a:p>
            <a:pPr/>
            <a:r>
              <a:rPr lang="en-us"/>
              <a:t>   ************************Diagnostic information*************************</a:t>
            </a:r>
            <a:endParaRPr lang="en-us"/>
          </a:p>
          <a:p>
            <a:pPr/>
            <a:r>
              <a:rPr lang="en-us"/>
              <a:t>   Number of data points: 3501 </a:t>
            </a:r>
            <a:endParaRPr lang="en-us"/>
          </a:p>
          <a:p>
            <a:pPr/>
            <a:r>
              <a:rPr lang="en-us"/>
              <a:t>   Effective number of parameters (2trace(S) - trace(S'S)): 256.472 </a:t>
            </a:r>
            <a:endParaRPr lang="en-us"/>
          </a:p>
          <a:p>
            <a:pPr/>
            <a:r>
              <a:rPr lang="en-us"/>
              <a:t>   Effective degrees of freedom (n-2trace(S) + trace(S'S)): 3244.528 </a:t>
            </a:r>
            <a:endParaRPr lang="en-us"/>
          </a:p>
          <a:p>
            <a:pPr/>
            <a:r>
              <a:rPr lang="en-us"/>
              <a:t>   AICc (GWR book, Fotheringham, et al. 2002, p. 61, eq 2.33): 2165.895 </a:t>
            </a:r>
            <a:endParaRPr lang="en-us"/>
          </a:p>
          <a:p>
            <a:pPr/>
            <a:r>
              <a:rPr lang="en-us"/>
              <a:t>   AIC (GWR book, Fotheringham, et al. 2002,GWR p. 96, eq. 4.22): 1952.988 </a:t>
            </a:r>
            <a:endParaRPr lang="en-us"/>
          </a:p>
          <a:p>
            <a:pPr/>
            <a:r>
              <a:rPr lang="en-us"/>
              <a:t>   Residual sum of squares: 339.2658 </a:t>
            </a:r>
            <a:endParaRPr lang="en-us"/>
          </a:p>
          <a:p>
            <a:pPr/>
            <a:r>
              <a:rPr lang="en-us"/>
              <a:t>   R-square value:  0.553236 </a:t>
            </a:r>
            <a:endParaRPr lang="en-us"/>
          </a:p>
          <a:p>
            <a:pPr/>
            <a:r>
              <a:rPr lang="en-us"/>
              <a:t>   Adjusted R-square value:  0.5179095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KQgAAOg6AABjHAAAEAAAACYAAAAIAAAAPCAAAAAAAAA="/>
              </a:ext>
            </a:extLst>
          </p:cNvSpPr>
          <p:nvPr>
            <p:ph type="body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KQgAAOg6AABjHAAAEAAAACYAAAAIAAAAPCAAAAAAAAA="/>
              </a:ext>
            </a:extLst>
          </p:cNvSpPr>
          <p:nvPr>
            <p:ph type="body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SlideTitle1"/>
          <p:cNvSpPr>
            <a:spLocks noGrp="1" noChangeArrowheads="1"/>
            <a:extLst>
              <a:ext uri="smNativeData">
                <pr:smNativeData xmlns:pr="smNativeData" val="SMDATA_13_/i/cXRMAAAAlAAAAZAAAAA8B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AAAAACYAAAAIAAAAPaAAAAAAAAA="/>
              </a:ext>
            </a:extLst>
          </p:cNvSpPr>
          <p:nvPr>
            <p:ph type="title"/>
          </p:nvPr>
        </p:nvSpPr>
        <p:spPr>
          <a:xfrm>
            <a:off x="504190" y="226060"/>
            <a:ext cx="9071610" cy="946150"/>
          </a:xfrm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/i/cX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JQcAAG0CAABpNQAAVx8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61415" y="394335"/>
            <a:ext cx="7520940" cy="47002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Introduction Pt 2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KQgAAOg6AABjHAAAECAAACYAAAAIAAAA//////////8="/>
              </a:ext>
            </a:extLst>
          </p:cNvSpPr>
          <p:nvPr/>
        </p:nvSpPr>
        <p:spPr>
          <a:xfrm>
            <a:off x="504190" y="1326515"/>
            <a:ext cx="9071610" cy="32880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215900" indent="-215900" algn="ctr">
              <a:buClr>
                <a:srgbClr val="000000"/>
              </a:buClr>
              <a:buSzPts val="1260"/>
              <a:buFont typeface="Wingdings" pitchFamily="0" charset="2"/>
              <a:buChar char=""/>
            </a:pPr>
            <a:r>
              <a:rPr lang="en-us" sz="2800"/>
              <a:t>Variables of Interest: Price, Neighborhood, Reviews, Overall Satisfaction, Accommodates, Bedrooms, Longitude, Latitude</a:t>
            </a:r>
            <a:endParaRPr lang="en-us" sz="2800"/>
          </a:p>
          <a:p>
            <a:pPr marL="215900" indent="-215900" algn="ctr">
              <a:buClr>
                <a:srgbClr val="000000"/>
              </a:buClr>
              <a:buSzPts val="1260"/>
              <a:buFont typeface="Wingdings" pitchFamily="0" charset="2"/>
              <a:buChar char=""/>
            </a:pPr>
            <a:endParaRPr lang="en-us" sz="2800"/>
          </a:p>
          <a:p>
            <a:pPr marL="215900" indent="-215900" algn="ctr">
              <a:buClr>
                <a:srgbClr val="000000"/>
              </a:buClr>
              <a:buSzPts val="1260"/>
              <a:buFont typeface="Wingdings" pitchFamily="0" charset="2"/>
              <a:buChar char=""/>
            </a:pPr>
            <a:r>
              <a:rPr lang="en-us" sz="2800"/>
              <a:t>Question: What factors go into determining Airbnb price? Is it possible to create model to predict Airbnb price?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Airbnb Price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/i/c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wAQAAwAYAAA46AABgHgAAEAAAACYAAAAIAAAA//////////8="/>
              </a:ext>
            </a:extLst>
          </p:cNvSpPr>
          <p:nvPr/>
        </p:nvSpPr>
        <p:spPr>
          <a:xfrm>
            <a:off x="274320" y="1097280"/>
            <a:ext cx="9163050" cy="3840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summary(airbnb$price)</a:t>
            </a: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Min.   1st Qu.  Median  Mean   3rd Qu.     Max. </a:t>
            </a: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22.0    72.0      96.0     112.9      131.0  	 1599</a:t>
            </a: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R &lt; quantile(airbnb$price, seq(0,1,by=0.1))</a:t>
            </a: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495"/>
              <a:buFont typeface="Wingdings" pitchFamily="0" charset="2"/>
              <a:buChar char=""/>
            </a:pPr>
            <a:r>
              <a:rPr lang="en-us" sz="1105"/>
              <a:t>0%   10%  20%  30%  40%  50%  60%  70%  80%  90% 100% </a:t>
            </a:r>
            <a:endParaRPr lang="en-us" sz="1105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22   58   70   78   88   96  108  119  143  180 1599</a:t>
            </a: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R &lt; quantile(airbnb$price, seq(.9,1,by=0.01))</a:t>
            </a: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90%  91%  92%  93%  94%  95%  96%  97%  98%  99% 100% </a:t>
            </a:r>
            <a:endParaRPr lang="en-us" sz="1380"/>
          </a:p>
          <a:p>
            <a:pPr marL="431800" indent="-323850">
              <a:spcBef>
                <a:spcPts val="975"/>
              </a:spcBef>
              <a:buClr>
                <a:srgbClr val="000000"/>
              </a:buClr>
              <a:buSzPts val="620"/>
              <a:buFont typeface="Wingdings" pitchFamily="0" charset="2"/>
              <a:buChar char=""/>
            </a:pPr>
            <a:r>
              <a:rPr lang="en-us" sz="1380"/>
              <a:t>180    183  196   200    203    231  239     260  304   400   1599 </a:t>
            </a:r>
            <a:endParaRPr lang="en-us" sz="1380"/>
          </a:p>
        </p:txBody>
      </p:sp>
      <p:pic>
        <p:nvPicPr>
          <p:cNvPr id="4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uCsAACABAACAOgAACB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06920" y="182880"/>
            <a:ext cx="2402840" cy="25857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UCsAAHARAACAOgAAwCE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834640"/>
            <a:ext cx="2468880" cy="26517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Neighborhoods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4AEAADYHAAAgHAAA8h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2210"/>
            <a:ext cx="4267200" cy="3695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B8AAKQHAADAPAAAYB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242060"/>
            <a:ext cx="4754880" cy="3695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Exploration #1: Heat Maps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IAEAAAAJAAAOHQAAkB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463040"/>
            <a:ext cx="4540250" cy="30175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YB4AAM4IAABrPAAAkB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431290"/>
            <a:ext cx="4883785" cy="30492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QBwAA0B0AAKAXAADxHwAAECAAACYAAAAIAAAA//////////8="/>
              </a:ext>
            </a:extLst>
          </p:cNvSpPr>
          <p:nvPr/>
        </p:nvSpPr>
        <p:spPr>
          <a:xfrm>
            <a:off x="1188720" y="4846320"/>
            <a:ext cx="2651760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Radius: 10</a:t>
            </a:r>
            <a:endParaRPr lang="en-us"/>
          </a:p>
        </p:txBody>
      </p:sp>
      <p:sp>
        <p:nvSpPr>
          <p:cNvPr id="6" name="TextShape 3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JAAAQB0AAFA0AABhHwAAECAAACYAAAAIAAAA//////////8="/>
              </a:ext>
            </a:extLst>
          </p:cNvSpPr>
          <p:nvPr/>
        </p:nvSpPr>
        <p:spPr>
          <a:xfrm>
            <a:off x="5852160" y="4754880"/>
            <a:ext cx="2651760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Radius: 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/i/cX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wAAZAEAAOg6AAA2BwAAECAAACYAAAAIAAAA//////////8="/>
              </a:ext>
            </a:extLst>
          </p:cNvSpPr>
          <p:nvPr/>
        </p:nvSpPr>
        <p:spPr>
          <a:xfrm>
            <a:off x="504190" y="226060"/>
            <a:ext cx="907161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Exploratory #2: Price Heat Map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sBMAAMAGAACgOwAAbi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97280"/>
            <a:ext cx="6492240" cy="43370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Shape 2"/>
          <p:cNvSpPr>
            <a:extLst>
              <a:ext uri="smNativeData">
                <pr:smNativeData xmlns:pr="smNativeData" val="SMDATA_13_/i/cXRMAAAAlAAAAZAAAAE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AAgAAcBEAAJASAACREwAAECAAACYAAAAIAAAA//////////8="/>
              </a:ext>
            </a:extLst>
          </p:cNvSpPr>
          <p:nvPr/>
        </p:nvSpPr>
        <p:spPr>
          <a:xfrm>
            <a:off x="365760" y="2834640"/>
            <a:ext cx="2651760" cy="346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en-us"/>
              <a:t>Radius: 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IAEAAMoAAABAHQAA8h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28270"/>
            <a:ext cx="4572000" cy="26263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8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B8AALQAAAAwPAAA2x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14300"/>
            <a:ext cx="4663440" cy="26257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MuqgQ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BAEAAIcRAABAHQAAwCE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2849245"/>
            <a:ext cx="4589780" cy="26371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4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ME50Q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B8AAJQRAAAwPAAAwCE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2857500"/>
            <a:ext cx="4663440" cy="2628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2A6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IAEAAAgBAADgEwAAMC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7640"/>
            <a:ext cx="3048000" cy="52273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CoAAJAAAADAPAAAuC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91440"/>
            <a:ext cx="3048000" cy="52273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extLst>
              <a:ext uri="smNativeData">
                <pr:smNativeData xmlns:pr="smNativeData" val="SMDATA_15_/i/c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4BMAAAgBAABPKwAAMCE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230880" y="167640"/>
            <a:ext cx="3809365" cy="5227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thoma</cp:lastModifiedBy>
  <cp:revision>0</cp:revision>
  <dcterms:created xsi:type="dcterms:W3CDTF">2019-11-23T23:12:23Z</dcterms:created>
  <dcterms:modified xsi:type="dcterms:W3CDTF">2019-11-25T19:48:14Z</dcterms:modified>
</cp:coreProperties>
</file>