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71" r:id="rId6"/>
    <p:sldId id="262" r:id="rId7"/>
    <p:sldId id="263" r:id="rId8"/>
    <p:sldId id="281" r:id="rId9"/>
    <p:sldId id="272" r:id="rId10"/>
    <p:sldId id="264" r:id="rId11"/>
    <p:sldId id="265" r:id="rId12"/>
    <p:sldId id="266" r:id="rId13"/>
    <p:sldId id="279" r:id="rId14"/>
    <p:sldId id="273" r:id="rId15"/>
    <p:sldId id="267" r:id="rId16"/>
    <p:sldId id="268" r:id="rId17"/>
    <p:sldId id="277" r:id="rId18"/>
    <p:sldId id="269" r:id="rId19"/>
    <p:sldId id="270" r:id="rId20"/>
    <p:sldId id="278" r:id="rId21"/>
    <p:sldId id="274" r:id="rId22"/>
    <p:sldId id="275" r:id="rId23"/>
    <p:sldId id="276" r:id="rId24"/>
    <p:sldId id="280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B45AD3-F6A2-FA15-20B2-7D246482F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501DAF0-A4EF-4359-19FB-57790FEAD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0EC891-AF06-0E9B-0313-A154A2ECF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A96A-CAFC-4A50-82C5-904A84F2FDBC}" type="datetimeFigureOut">
              <a:rPr lang="de-AT" smtClean="0"/>
              <a:t>17.01.2023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F17900-36E3-95E9-3DA6-92536598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C25DC2-B8C7-6A72-6CFA-B176CDF3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62EF-09C1-4ED1-9B2E-6A59CDA20F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989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A4DE9-A5D3-58A7-6D17-12CCC3FE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0274B4-C62D-659C-DC0C-1DC99FB29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F0AE77-CDF2-69FA-F59F-749C1F62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A96A-CAFC-4A50-82C5-904A84F2FDBC}" type="datetimeFigureOut">
              <a:rPr lang="de-AT" smtClean="0"/>
              <a:t>17.01.2023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2C962E-477A-B6CB-0D6F-89793759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EEF8D5-FC50-7369-97AB-46A5BB56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62EF-09C1-4ED1-9B2E-6A59CDA20F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98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A153CFF-3781-E0DC-F528-E93CA0D65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5B9A24-6BAE-E2D0-9D65-BF77B3940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3935FF-BE1C-054A-B58C-EB17ED13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A96A-CAFC-4A50-82C5-904A84F2FDBC}" type="datetimeFigureOut">
              <a:rPr lang="de-AT" smtClean="0"/>
              <a:t>17.01.2023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32FFDF-1818-2337-E0A5-CA37696A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44CCF4-FDB0-9A8B-A6D0-F7E58965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62EF-09C1-4ED1-9B2E-6A59CDA20F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244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CB438-C63A-2593-4A2E-2721BA5A4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AEDB35-84FB-AF46-BF24-179596B96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0B54BF-41FC-E850-8AEF-E6EC4D28A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A96A-CAFC-4A50-82C5-904A84F2FDBC}" type="datetimeFigureOut">
              <a:rPr lang="de-AT" smtClean="0"/>
              <a:t>17.01.2023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1F5366-425C-3C89-E823-1CE0ACFA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10EA5F-1CBE-FD8B-DB86-491F361F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62EF-09C1-4ED1-9B2E-6A59CDA20F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590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41CD0-6169-2069-8699-DB15F1A31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0A975C-3364-6B2E-AAD6-B63BBF09D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9AA034-1038-DC18-B36F-5FAC2149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A96A-CAFC-4A50-82C5-904A84F2FDBC}" type="datetimeFigureOut">
              <a:rPr lang="de-AT" smtClean="0"/>
              <a:t>17.01.2023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C65CAE-4569-8BD0-42BE-2561C449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FBFFC2-EE2D-0C6A-1A18-24123328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62EF-09C1-4ED1-9B2E-6A59CDA20F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330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C1037-ED59-254B-56C5-282748D3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40AB82-C7B1-F417-603F-EA4204FC0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EE989E-69E8-59D9-2677-AC92B686D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DAF53D-F86F-5178-CEBE-56D871D6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A96A-CAFC-4A50-82C5-904A84F2FDBC}" type="datetimeFigureOut">
              <a:rPr lang="de-AT" smtClean="0"/>
              <a:t>17.01.2023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452C56-C42E-2C43-49C2-3C6DC09A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010358-1BAC-015B-4912-17D74784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62EF-09C1-4ED1-9B2E-6A59CDA20F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495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2FA96-FFA1-3DE0-D6FE-C7C9C8B7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19D0F8-2C8E-347C-9CDF-551712873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CFCA71-9FBF-8E0E-5201-C33F9BCF4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9F73840-6FFB-8DC4-B8DE-8C4D6FF83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E9D600-3655-FB4A-05E9-330D260F5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E49B84-623C-7F7C-766C-8B5E5CE2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A96A-CAFC-4A50-82C5-904A84F2FDBC}" type="datetimeFigureOut">
              <a:rPr lang="de-AT" smtClean="0"/>
              <a:t>17.01.2023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903B06-4C1E-8CF0-EB66-D43ABF56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A7A5262-71E8-118D-67B4-794A1D71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62EF-09C1-4ED1-9B2E-6A59CDA20F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400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381AE-65E5-8386-64BD-FDD4F9E6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F54719-9105-C2A7-E2CA-35F2932B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A96A-CAFC-4A50-82C5-904A84F2FDBC}" type="datetimeFigureOut">
              <a:rPr lang="de-AT" smtClean="0"/>
              <a:t>17.01.2023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B220F2-A5FD-F79A-228E-A7BD2741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57445F-A5B2-47B7-D7A6-C112DF3E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62EF-09C1-4ED1-9B2E-6A59CDA20F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861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34FC27-121B-FCB2-CC2C-FA16B6915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A96A-CAFC-4A50-82C5-904A84F2FDBC}" type="datetimeFigureOut">
              <a:rPr lang="de-AT" smtClean="0"/>
              <a:t>17.01.2023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FC9CF07-C97A-C100-96E3-B0A5B7ED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6E9A7C-C35A-92AF-CF4A-90DE0036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62EF-09C1-4ED1-9B2E-6A59CDA20F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843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200577-4FF5-BA19-64BD-DA5D406B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8DA7B7-756C-9C14-C468-AE58C38D3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87DED0-4055-7E52-F644-F18E5B8B6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7D0B28-9FE0-C970-4E9B-969E84E0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A96A-CAFC-4A50-82C5-904A84F2FDBC}" type="datetimeFigureOut">
              <a:rPr lang="de-AT" smtClean="0"/>
              <a:t>17.01.2023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20DE2C-68AC-02E2-8E5E-5AE31490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E69B8A-A568-BC48-A909-DA330C261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62EF-09C1-4ED1-9B2E-6A59CDA20F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944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11400-C9A4-DA06-8425-9749F99B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E559B04-02BE-A902-837B-77B1AF32E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33C76A-AA55-2A3B-4C52-5EC2D5067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A53422-9926-8DF0-8ABB-14AA9A55D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A96A-CAFC-4A50-82C5-904A84F2FDBC}" type="datetimeFigureOut">
              <a:rPr lang="de-AT" smtClean="0"/>
              <a:t>17.01.2023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FDEA66-5D35-8272-C8BB-A3585788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1AF0DA-E237-FBA6-2832-EF3AD17A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62EF-09C1-4ED1-9B2E-6A59CDA20F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273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B467027-5F64-4CEA-29E6-97653340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05D570-2807-6497-28ED-0B34E6DB7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9F07FC-2FA3-1103-FE4B-45CB530FD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FA96A-CAFC-4A50-82C5-904A84F2FDBC}" type="datetimeFigureOut">
              <a:rPr lang="de-AT" smtClean="0"/>
              <a:t>17.01.2023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6D14B7-DF09-FE20-E5B8-72EB34731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EA61A3-7400-BC0E-01F7-74F3A0627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F62EF-09C1-4ED1-9B2E-6A59CDA20F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893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mp.org/wp-content/uploads/openmp-4.5.pdf" TargetMode="External"/><Relationship Id="rId7" Type="http://schemas.openxmlformats.org/officeDocument/2006/relationships/hyperlink" Target="https://godbolt.org/" TargetMode="External"/><Relationship Id="rId2" Type="http://schemas.openxmlformats.org/officeDocument/2006/relationships/hyperlink" Target="http://jakascorner.com/blo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tel.com/content/www/us/en/docs/intrinsics-guide/index.html" TargetMode="External"/><Relationship Id="rId5" Type="http://schemas.openxmlformats.org/officeDocument/2006/relationships/hyperlink" Target="https://doc.rust-lang.org/stable/core/arch/x86/index.html" TargetMode="External"/><Relationship Id="rId4" Type="http://schemas.openxmlformats.org/officeDocument/2006/relationships/hyperlink" Target="https://www.openmp.org/wp-content/uploads/openmp-examples-4.5.0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8D7428-EB46-19B4-8AB3-100B0880F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Code </a:t>
            </a:r>
            <a:r>
              <a:rPr lang="de-DE" dirty="0" err="1">
                <a:solidFill>
                  <a:schemeClr val="bg1"/>
                </a:solidFill>
                <a:latin typeface="Abadi" panose="020B0604020104020204" pitchFamily="34" charset="0"/>
              </a:rPr>
              <a:t>Optimization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969F3A-63E7-D97B-17FB-13026DDB49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Thomas Lienbacher and Frederick Knauder</a:t>
            </a:r>
            <a:endParaRPr lang="de-AT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526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555DD-74D4-0BB2-0D61-0C2C18AB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955" y="3117532"/>
            <a:ext cx="5038090" cy="622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dirty="0">
                <a:latin typeface="Abadi" panose="020B0604020104020204" pitchFamily="34" charset="0"/>
              </a:rPr>
              <a:t>What is </a:t>
            </a:r>
            <a:r>
              <a:rPr lang="de-DE" sz="3600" dirty="0" err="1">
                <a:latin typeface="Abadi" panose="020B0604020104020204" pitchFamily="34" charset="0"/>
              </a:rPr>
              <a:t>OpenMP</a:t>
            </a:r>
            <a:r>
              <a:rPr lang="de-AT" sz="3600" dirty="0">
                <a:latin typeface="Abadi" panose="020B0604020104020204" pitchFamily="34" charset="0"/>
              </a:rPr>
              <a:t>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417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Theory: OpenMP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3E6BBAA-3E50-0841-30C6-53E34654FD03}"/>
              </a:ext>
            </a:extLst>
          </p:cNvPr>
          <p:cNvGrpSpPr/>
          <p:nvPr/>
        </p:nvGrpSpPr>
        <p:grpSpPr>
          <a:xfrm>
            <a:off x="343621" y="414741"/>
            <a:ext cx="1070437" cy="1070437"/>
            <a:chOff x="343621" y="414741"/>
            <a:chExt cx="1070437" cy="1070437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30FCB5FE-A480-D114-7E2F-51B54886282C}"/>
                </a:ext>
              </a:extLst>
            </p:cNvPr>
            <p:cNvGrpSpPr/>
            <p:nvPr/>
          </p:nvGrpSpPr>
          <p:grpSpPr>
            <a:xfrm>
              <a:off x="436880" y="508000"/>
              <a:ext cx="883920" cy="888692"/>
              <a:chOff x="436880" y="508000"/>
              <a:chExt cx="883920" cy="888692"/>
            </a:xfrm>
          </p:grpSpPr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C7161C85-E226-2C05-A3D4-1CA849A0F7AA}"/>
                  </a:ext>
                </a:extLst>
              </p:cNvPr>
              <p:cNvGrpSpPr/>
              <p:nvPr/>
            </p:nvGrpSpPr>
            <p:grpSpPr>
              <a:xfrm>
                <a:off x="436880" y="508000"/>
                <a:ext cx="883920" cy="883920"/>
                <a:chOff x="436880" y="508000"/>
                <a:chExt cx="883920" cy="883920"/>
              </a:xfrm>
            </p:grpSpPr>
            <p:sp>
              <p:nvSpPr>
                <p:cNvPr id="14" name="Ellipse 13">
                  <a:extLst>
                    <a:ext uri="{FF2B5EF4-FFF2-40B4-BE49-F238E27FC236}">
                      <a16:creationId xmlns:a16="http://schemas.microsoft.com/office/drawing/2014/main" id="{B2C33064-5CA8-2631-2F8D-D179C5DE340E}"/>
                    </a:ext>
                  </a:extLst>
                </p:cNvPr>
                <p:cNvSpPr/>
                <p:nvPr/>
              </p:nvSpPr>
              <p:spPr>
                <a:xfrm>
                  <a:off x="436880" y="508000"/>
                  <a:ext cx="883920" cy="8839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5" name="Gerader Verbinder 14">
                  <a:extLst>
                    <a:ext uri="{FF2B5EF4-FFF2-40B4-BE49-F238E27FC236}">
                      <a16:creationId xmlns:a16="http://schemas.microsoft.com/office/drawing/2014/main" id="{FD7BA828-E079-5F27-A0C7-3D84D02CCA70}"/>
                    </a:ext>
                  </a:extLst>
                </p:cNvPr>
                <p:cNvCxnSpPr>
                  <a:stCxn id="14" idx="2"/>
                  <a:endCxn id="14" idx="6"/>
                </p:cNvCxnSpPr>
                <p:nvPr/>
              </p:nvCxnSpPr>
              <p:spPr>
                <a:xfrm>
                  <a:off x="436880" y="949960"/>
                  <a:ext cx="88392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Gerader Verbinder 15">
                  <a:extLst>
                    <a:ext uri="{FF2B5EF4-FFF2-40B4-BE49-F238E27FC236}">
                      <a16:creationId xmlns:a16="http://schemas.microsoft.com/office/drawing/2014/main" id="{0A8B3384-DBD4-6615-0150-97ABC559C20E}"/>
                    </a:ext>
                  </a:extLst>
                </p:cNvPr>
                <p:cNvCxnSpPr>
                  <a:stCxn id="14" idx="0"/>
                  <a:endCxn id="14" idx="4"/>
                </p:cNvCxnSpPr>
                <p:nvPr/>
              </p:nvCxnSpPr>
              <p:spPr>
                <a:xfrm>
                  <a:off x="878840" y="508000"/>
                  <a:ext cx="0" cy="8839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2369B59B-C9DB-E42A-DA76-5880A7946D3D}"/>
                  </a:ext>
                </a:extLst>
              </p:cNvPr>
              <p:cNvSpPr/>
              <p:nvPr/>
            </p:nvSpPr>
            <p:spPr>
              <a:xfrm rot="5400000">
                <a:off x="878836" y="954736"/>
                <a:ext cx="441959" cy="4419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AC0DC15D-5965-1BB7-72CF-42A0A236825E}"/>
                </a:ext>
              </a:extLst>
            </p:cNvPr>
            <p:cNvSpPr/>
            <p:nvPr/>
          </p:nvSpPr>
          <p:spPr>
            <a:xfrm>
              <a:off x="343621" y="414741"/>
              <a:ext cx="1070437" cy="1070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9B545059-6945-3C5F-533D-B0692B57C501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131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555DD-74D4-0BB2-0D61-0C2C18AB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955" y="3117532"/>
            <a:ext cx="5038090" cy="622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dirty="0" err="1">
                <a:latin typeface="Abadi" panose="020B0604020104020204" pitchFamily="34" charset="0"/>
              </a:rPr>
              <a:t>How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can</a:t>
            </a:r>
            <a:r>
              <a:rPr lang="de-DE" sz="3600" dirty="0">
                <a:latin typeface="Abadi" panose="020B0604020104020204" pitchFamily="34" charset="0"/>
              </a:rPr>
              <a:t> I </a:t>
            </a:r>
            <a:r>
              <a:rPr lang="de-DE" sz="3600" dirty="0" err="1">
                <a:latin typeface="Abadi" panose="020B0604020104020204" pitchFamily="34" charset="0"/>
              </a:rPr>
              <a:t>use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it</a:t>
            </a:r>
            <a:r>
              <a:rPr lang="de-DE" sz="3600" dirty="0">
                <a:latin typeface="Abadi" panose="020B0604020104020204" pitchFamily="34" charset="0"/>
              </a:rPr>
              <a:t>?</a:t>
            </a:r>
            <a:endParaRPr lang="de-AT" sz="3600" dirty="0">
              <a:latin typeface="Abadi" panose="020B06040201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417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Theory: OpenMP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3ED643C-27CF-2A64-0EA0-AC7E31078448}"/>
              </a:ext>
            </a:extLst>
          </p:cNvPr>
          <p:cNvGrpSpPr/>
          <p:nvPr/>
        </p:nvGrpSpPr>
        <p:grpSpPr>
          <a:xfrm>
            <a:off x="436880" y="508000"/>
            <a:ext cx="883920" cy="888692"/>
            <a:chOff x="436880" y="508000"/>
            <a:chExt cx="883920" cy="888692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2F828EBF-EE64-EA2A-2BF8-D2F5F73558DB}"/>
                </a:ext>
              </a:extLst>
            </p:cNvPr>
            <p:cNvGrpSpPr/>
            <p:nvPr/>
          </p:nvGrpSpPr>
          <p:grpSpPr>
            <a:xfrm>
              <a:off x="436880" y="508000"/>
              <a:ext cx="883920" cy="883920"/>
              <a:chOff x="436880" y="508000"/>
              <a:chExt cx="883920" cy="883920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0C262A12-FE2C-8472-8DB9-0D33472A83C5}"/>
                  </a:ext>
                </a:extLst>
              </p:cNvPr>
              <p:cNvSpPr/>
              <p:nvPr/>
            </p:nvSpPr>
            <p:spPr>
              <a:xfrm>
                <a:off x="436880" y="508000"/>
                <a:ext cx="883920" cy="8839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B4CF1855-2546-DA71-7765-9EF3004C5630}"/>
                  </a:ext>
                </a:extLst>
              </p:cNvPr>
              <p:cNvCxnSpPr>
                <a:stCxn id="16" idx="2"/>
                <a:endCxn id="16" idx="6"/>
              </p:cNvCxnSpPr>
              <p:nvPr/>
            </p:nvCxnSpPr>
            <p:spPr>
              <a:xfrm>
                <a:off x="436880" y="949960"/>
                <a:ext cx="88392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2E301608-98BF-E7B4-5FAB-91C4B9788B6B}"/>
                  </a:ext>
                </a:extLst>
              </p:cNvPr>
              <p:cNvCxnSpPr>
                <a:stCxn id="16" idx="0"/>
                <a:endCxn id="16" idx="4"/>
              </p:cNvCxnSpPr>
              <p:nvPr/>
            </p:nvCxnSpPr>
            <p:spPr>
              <a:xfrm>
                <a:off x="878840" y="508000"/>
                <a:ext cx="0" cy="88392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BB93464-324E-BD6C-178C-EA8B08C32212}"/>
                </a:ext>
              </a:extLst>
            </p:cNvPr>
            <p:cNvSpPr/>
            <p:nvPr/>
          </p:nvSpPr>
          <p:spPr>
            <a:xfrm rot="5400000">
              <a:off x="878836" y="954736"/>
              <a:ext cx="441959" cy="4419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" name="Ellipse 18">
            <a:extLst>
              <a:ext uri="{FF2B5EF4-FFF2-40B4-BE49-F238E27FC236}">
                <a16:creationId xmlns:a16="http://schemas.microsoft.com/office/drawing/2014/main" id="{E0946B86-DC65-DDBD-3738-78022D6EA1C1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87AF6D2E-5A6D-526E-6B2E-9DD8993DDD3F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164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555DD-74D4-0BB2-0D61-0C2C18AB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955" y="3117532"/>
            <a:ext cx="5038090" cy="622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dirty="0" err="1">
                <a:latin typeface="Abadi" panose="020B0604020104020204" pitchFamily="34" charset="0"/>
              </a:rPr>
              <a:t>When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should</a:t>
            </a:r>
            <a:r>
              <a:rPr lang="de-DE" sz="3600" dirty="0">
                <a:latin typeface="Abadi" panose="020B0604020104020204" pitchFamily="34" charset="0"/>
              </a:rPr>
              <a:t> I </a:t>
            </a:r>
            <a:r>
              <a:rPr lang="de-DE" sz="3600" dirty="0" err="1">
                <a:latin typeface="Abadi" panose="020B0604020104020204" pitchFamily="34" charset="0"/>
              </a:rPr>
              <a:t>use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it</a:t>
            </a:r>
            <a:r>
              <a:rPr lang="de-DE" sz="3600" dirty="0">
                <a:latin typeface="Abadi" panose="020B0604020104020204" pitchFamily="34" charset="0"/>
              </a:rPr>
              <a:t>?</a:t>
            </a:r>
            <a:endParaRPr lang="de-AT" sz="3600" dirty="0">
              <a:latin typeface="Abadi" panose="020B06040201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417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Theory: OpenMP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3A0014B-91A9-9993-E7B6-0D44DA25F492}"/>
              </a:ext>
            </a:extLst>
          </p:cNvPr>
          <p:cNvGrpSpPr/>
          <p:nvPr/>
        </p:nvGrpSpPr>
        <p:grpSpPr>
          <a:xfrm>
            <a:off x="436880" y="508000"/>
            <a:ext cx="883920" cy="888692"/>
            <a:chOff x="436880" y="508000"/>
            <a:chExt cx="883920" cy="888692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2C95BC33-9A45-AC78-53DB-3094176105B1}"/>
                </a:ext>
              </a:extLst>
            </p:cNvPr>
            <p:cNvGrpSpPr/>
            <p:nvPr/>
          </p:nvGrpSpPr>
          <p:grpSpPr>
            <a:xfrm>
              <a:off x="436880" y="508000"/>
              <a:ext cx="883920" cy="883920"/>
              <a:chOff x="436880" y="508000"/>
              <a:chExt cx="883920" cy="883920"/>
            </a:xfrm>
          </p:grpSpPr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1EEC6B9E-62E0-9D5A-AC2A-2362BF90AED7}"/>
                  </a:ext>
                </a:extLst>
              </p:cNvPr>
              <p:cNvSpPr/>
              <p:nvPr/>
            </p:nvSpPr>
            <p:spPr>
              <a:xfrm>
                <a:off x="436880" y="508000"/>
                <a:ext cx="883920" cy="8839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523BCE16-0DC3-AAD3-4958-2CC5C2A6C7CD}"/>
                  </a:ext>
                </a:extLst>
              </p:cNvPr>
              <p:cNvCxnSpPr>
                <a:stCxn id="10" idx="2"/>
                <a:endCxn id="10" idx="6"/>
              </p:cNvCxnSpPr>
              <p:nvPr/>
            </p:nvCxnSpPr>
            <p:spPr>
              <a:xfrm>
                <a:off x="436880" y="949960"/>
                <a:ext cx="88392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B3EE967D-8F69-E2AC-7CED-D16D098DE4A4}"/>
                  </a:ext>
                </a:extLst>
              </p:cNvPr>
              <p:cNvCxnSpPr>
                <a:stCxn id="10" idx="0"/>
                <a:endCxn id="10" idx="4"/>
              </p:cNvCxnSpPr>
              <p:nvPr/>
            </p:nvCxnSpPr>
            <p:spPr>
              <a:xfrm>
                <a:off x="878840" y="508000"/>
                <a:ext cx="0" cy="88392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EEE4CE00-3BBC-7B1A-0050-55102FE2F315}"/>
                </a:ext>
              </a:extLst>
            </p:cNvPr>
            <p:cNvSpPr/>
            <p:nvPr/>
          </p:nvSpPr>
          <p:spPr>
            <a:xfrm rot="5400000">
              <a:off x="878836" y="954736"/>
              <a:ext cx="441959" cy="4419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14CDDED3-DC75-7D3A-41E7-F03F6DD48003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1DA5E12-D559-B0B5-A152-AD43A889181E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741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555DD-74D4-0BB2-0D61-0C2C18AB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955" y="3117532"/>
            <a:ext cx="5038090" cy="622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dirty="0" err="1">
                <a:latin typeface="Abadi" panose="020B0604020104020204" pitchFamily="34" charset="0"/>
              </a:rPr>
              <a:t>How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is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data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handled</a:t>
            </a:r>
            <a:r>
              <a:rPr lang="de-DE" sz="3600" dirty="0">
                <a:latin typeface="Abadi" panose="020B0604020104020204" pitchFamily="34" charset="0"/>
              </a:rPr>
              <a:t>?</a:t>
            </a:r>
            <a:endParaRPr lang="de-AT" sz="3600" dirty="0">
              <a:latin typeface="Abadi" panose="020B06040201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417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Theory: OpenMP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9610B33-ED7D-41C1-5E01-DB0E18E13DA7}"/>
              </a:ext>
            </a:extLst>
          </p:cNvPr>
          <p:cNvGrpSpPr/>
          <p:nvPr/>
        </p:nvGrpSpPr>
        <p:grpSpPr>
          <a:xfrm>
            <a:off x="436880" y="508000"/>
            <a:ext cx="883920" cy="888692"/>
            <a:chOff x="436880" y="508000"/>
            <a:chExt cx="883920" cy="888692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380A80D8-E6C7-0526-958F-E368BC1AAF67}"/>
                </a:ext>
              </a:extLst>
            </p:cNvPr>
            <p:cNvGrpSpPr/>
            <p:nvPr/>
          </p:nvGrpSpPr>
          <p:grpSpPr>
            <a:xfrm>
              <a:off x="436880" y="508000"/>
              <a:ext cx="883920" cy="883920"/>
              <a:chOff x="436880" y="508000"/>
              <a:chExt cx="883920" cy="883920"/>
            </a:xfrm>
          </p:grpSpPr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EB83AF9B-DE26-93F2-282E-A53B1B61683D}"/>
                  </a:ext>
                </a:extLst>
              </p:cNvPr>
              <p:cNvSpPr/>
              <p:nvPr/>
            </p:nvSpPr>
            <p:spPr>
              <a:xfrm>
                <a:off x="436880" y="508000"/>
                <a:ext cx="883920" cy="8839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4C27F16F-7AE8-DDB5-B962-CABFDCEE66B1}"/>
                  </a:ext>
                </a:extLst>
              </p:cNvPr>
              <p:cNvCxnSpPr>
                <a:stCxn id="10" idx="2"/>
                <a:endCxn id="10" idx="6"/>
              </p:cNvCxnSpPr>
              <p:nvPr/>
            </p:nvCxnSpPr>
            <p:spPr>
              <a:xfrm>
                <a:off x="436880" y="949960"/>
                <a:ext cx="88392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4AEAE8A3-4EFB-E328-4FB1-CE203397C297}"/>
                  </a:ext>
                </a:extLst>
              </p:cNvPr>
              <p:cNvCxnSpPr>
                <a:stCxn id="10" idx="0"/>
                <a:endCxn id="10" idx="4"/>
              </p:cNvCxnSpPr>
              <p:nvPr/>
            </p:nvCxnSpPr>
            <p:spPr>
              <a:xfrm>
                <a:off x="878840" y="508000"/>
                <a:ext cx="0" cy="88392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6CE3BFB-2842-21CD-AF1A-920C00C2E988}"/>
                </a:ext>
              </a:extLst>
            </p:cNvPr>
            <p:cNvSpPr/>
            <p:nvPr/>
          </p:nvSpPr>
          <p:spPr>
            <a:xfrm rot="5400000">
              <a:off x="878836" y="954736"/>
              <a:ext cx="441959" cy="4419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485E948C-768D-58D9-A42C-81480DA166FC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6CF37AD-29F6-315A-7456-F035B7B5CC47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932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483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Theory: OpenMP cheat sheet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BECD397-A2C3-6465-ED4A-E0D1E03A4300}"/>
              </a:ext>
            </a:extLst>
          </p:cNvPr>
          <p:cNvGrpSpPr/>
          <p:nvPr/>
        </p:nvGrpSpPr>
        <p:grpSpPr>
          <a:xfrm>
            <a:off x="444499" y="512771"/>
            <a:ext cx="883920" cy="883920"/>
            <a:chOff x="444499" y="512771"/>
            <a:chExt cx="883920" cy="88392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C3E3A68D-4986-E7E8-B1B5-4F70FFBE2B59}"/>
                </a:ext>
              </a:extLst>
            </p:cNvPr>
            <p:cNvGrpSpPr/>
            <p:nvPr/>
          </p:nvGrpSpPr>
          <p:grpSpPr>
            <a:xfrm>
              <a:off x="444499" y="512771"/>
              <a:ext cx="883920" cy="883920"/>
              <a:chOff x="436880" y="508000"/>
              <a:chExt cx="883920" cy="883920"/>
            </a:xfrm>
          </p:grpSpPr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0E6C9AF1-FADB-51B4-B08B-8766E9B6244A}"/>
                  </a:ext>
                </a:extLst>
              </p:cNvPr>
              <p:cNvSpPr/>
              <p:nvPr/>
            </p:nvSpPr>
            <p:spPr>
              <a:xfrm>
                <a:off x="436880" y="508000"/>
                <a:ext cx="883920" cy="8839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D406EDFD-E85F-BD07-C05F-646711EAF463}"/>
                  </a:ext>
                </a:extLst>
              </p:cNvPr>
              <p:cNvCxnSpPr>
                <a:stCxn id="8" idx="2"/>
                <a:endCxn id="8" idx="6"/>
              </p:cNvCxnSpPr>
              <p:nvPr/>
            </p:nvCxnSpPr>
            <p:spPr>
              <a:xfrm>
                <a:off x="436880" y="949960"/>
                <a:ext cx="8839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5EE2B571-65E7-B8C9-7ED8-E12A7521A662}"/>
                  </a:ext>
                </a:extLst>
              </p:cNvPr>
              <p:cNvCxnSpPr>
                <a:stCxn id="8" idx="0"/>
                <a:endCxn id="8" idx="4"/>
              </p:cNvCxnSpPr>
              <p:nvPr/>
            </p:nvCxnSpPr>
            <p:spPr>
              <a:xfrm>
                <a:off x="878840" y="508000"/>
                <a:ext cx="0" cy="8839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E45260EA-AF2A-2ADD-3B25-13891ED509A2}"/>
                </a:ext>
              </a:extLst>
            </p:cNvPr>
            <p:cNvSpPr/>
            <p:nvPr/>
          </p:nvSpPr>
          <p:spPr>
            <a:xfrm rot="5400000">
              <a:off x="886458" y="954732"/>
              <a:ext cx="441959" cy="44195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8236FCF0-70B6-9A42-2CD0-1FEFC5343EDF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33CBCF6A-BE20-BA41-C21E-9E1EBF729647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39C77BD1-67DF-E307-D7C3-31A2B149067B}"/>
              </a:ext>
            </a:extLst>
          </p:cNvPr>
          <p:cNvSpPr txBox="1"/>
          <p:nvPr/>
        </p:nvSpPr>
        <p:spPr>
          <a:xfrm>
            <a:off x="1861351" y="1569105"/>
            <a:ext cx="84692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What is OpenMP?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OpenMP is an API to easily add multiprocessing to a program. Typically used for loop-level parallelism, but it also supports function-level parallelism.</a:t>
            </a:r>
          </a:p>
          <a:p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Private variables: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Each thread will have its own local copy. A private variable is not initialized and the value is not maintained for use outside the parallel region. </a:t>
            </a:r>
          </a:p>
          <a:p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Shared variables: 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It is visible to and accessible by all threads simultaneously. Shared variables must be used with care because they could cause race conditions.</a:t>
            </a:r>
          </a:p>
          <a:p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endParaRPr lang="en-GB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097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555DD-74D4-0BB2-0D61-0C2C18AB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955" y="3117532"/>
            <a:ext cx="5038090" cy="622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dirty="0" err="1">
                <a:latin typeface="Abadi" panose="020B0604020104020204" pitchFamily="34" charset="0"/>
              </a:rPr>
              <a:t>What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is</a:t>
            </a:r>
            <a:r>
              <a:rPr lang="de-DE" sz="3600" dirty="0">
                <a:latin typeface="Abadi" panose="020B0604020104020204" pitchFamily="34" charset="0"/>
              </a:rPr>
              <a:t> SIMD?</a:t>
            </a:r>
            <a:endParaRPr lang="de-AT" sz="3600" dirty="0">
              <a:latin typeface="Abadi" panose="020B06040201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216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Theory: SIMD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83186E6-7330-6F27-D975-65B8CE1F21D9}"/>
              </a:ext>
            </a:extLst>
          </p:cNvPr>
          <p:cNvGrpSpPr/>
          <p:nvPr/>
        </p:nvGrpSpPr>
        <p:grpSpPr>
          <a:xfrm>
            <a:off x="436880" y="508000"/>
            <a:ext cx="883920" cy="883920"/>
            <a:chOff x="436880" y="508000"/>
            <a:chExt cx="883920" cy="88392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339B32E0-B9ED-2BE8-FC51-AE0E642FDE7B}"/>
                </a:ext>
              </a:extLst>
            </p:cNvPr>
            <p:cNvSpPr/>
            <p:nvPr/>
          </p:nvSpPr>
          <p:spPr>
            <a:xfrm>
              <a:off x="436880" y="508000"/>
              <a:ext cx="883920" cy="883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8555FDA-B66E-8C7F-B327-10C80DED43F8}"/>
                </a:ext>
              </a:extLst>
            </p:cNvPr>
            <p:cNvCxnSpPr>
              <a:stCxn id="4" idx="2"/>
              <a:endCxn id="4" idx="6"/>
            </p:cNvCxnSpPr>
            <p:nvPr/>
          </p:nvCxnSpPr>
          <p:spPr>
            <a:xfrm>
              <a:off x="436880" y="949960"/>
              <a:ext cx="8839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9A73EB27-978E-E9CB-E736-44B23F4B0A23}"/>
                </a:ext>
              </a:extLst>
            </p:cNvPr>
            <p:cNvCxnSpPr>
              <a:stCxn id="4" idx="0"/>
              <a:endCxn id="4" idx="4"/>
            </p:cNvCxnSpPr>
            <p:nvPr/>
          </p:nvCxnSpPr>
          <p:spPr>
            <a:xfrm>
              <a:off x="878840" y="508000"/>
              <a:ext cx="0" cy="88392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6B183B5C-4B37-A478-F993-265A427D88F0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2C36D456-C409-B750-CC23-1854EEFF72C5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73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555DD-74D4-0BB2-0D61-0C2C18AB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955" y="3117532"/>
            <a:ext cx="5038090" cy="622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dirty="0" err="1">
                <a:latin typeface="Abadi" panose="020B0604020104020204" pitchFamily="34" charset="0"/>
              </a:rPr>
              <a:t>Which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extensions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exist</a:t>
            </a:r>
            <a:r>
              <a:rPr lang="de-DE" sz="3600" dirty="0">
                <a:latin typeface="Abadi" panose="020B0604020104020204" pitchFamily="34" charset="0"/>
              </a:rPr>
              <a:t>?</a:t>
            </a:r>
            <a:endParaRPr lang="de-AT" sz="3600" dirty="0">
              <a:latin typeface="Abadi" panose="020B06040201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216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Theory: SIMD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F596165-BEB2-0861-4C50-859D71DC47A0}"/>
              </a:ext>
            </a:extLst>
          </p:cNvPr>
          <p:cNvGrpSpPr/>
          <p:nvPr/>
        </p:nvGrpSpPr>
        <p:grpSpPr>
          <a:xfrm>
            <a:off x="436880" y="508000"/>
            <a:ext cx="883920" cy="883920"/>
            <a:chOff x="436880" y="508000"/>
            <a:chExt cx="883920" cy="88392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E0E2D9F6-23EF-F9A8-1CF4-E3B54B17AD51}"/>
                </a:ext>
              </a:extLst>
            </p:cNvPr>
            <p:cNvSpPr/>
            <p:nvPr/>
          </p:nvSpPr>
          <p:spPr>
            <a:xfrm>
              <a:off x="436880" y="508000"/>
              <a:ext cx="883920" cy="883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4A7C722E-EECC-AFCA-0C7D-58F336E1E787}"/>
                </a:ext>
              </a:extLst>
            </p:cNvPr>
            <p:cNvCxnSpPr>
              <a:stCxn id="4" idx="2"/>
              <a:endCxn id="4" idx="6"/>
            </p:cNvCxnSpPr>
            <p:nvPr/>
          </p:nvCxnSpPr>
          <p:spPr>
            <a:xfrm>
              <a:off x="436880" y="949960"/>
              <a:ext cx="8839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9AA8C165-30BA-009B-2528-C9A70166D6C4}"/>
                </a:ext>
              </a:extLst>
            </p:cNvPr>
            <p:cNvCxnSpPr>
              <a:stCxn id="4" idx="0"/>
              <a:endCxn id="4" idx="4"/>
            </p:cNvCxnSpPr>
            <p:nvPr/>
          </p:nvCxnSpPr>
          <p:spPr>
            <a:xfrm>
              <a:off x="878840" y="508000"/>
              <a:ext cx="0" cy="88392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E8119902-7DA6-0597-2BBC-2CBE273A5305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6B5526F-D284-3DE8-0B20-F9C33DA44589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004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197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Theory: SIMD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969D9D2-7EC3-A6D4-6DEA-97A6EF50EC9A}"/>
              </a:ext>
            </a:extLst>
          </p:cNvPr>
          <p:cNvGrpSpPr/>
          <p:nvPr/>
        </p:nvGrpSpPr>
        <p:grpSpPr>
          <a:xfrm>
            <a:off x="436880" y="508000"/>
            <a:ext cx="883920" cy="883920"/>
            <a:chOff x="436880" y="508000"/>
            <a:chExt cx="883920" cy="88392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FA5625B8-EAEF-943B-9674-F8A8420D9C45}"/>
                </a:ext>
              </a:extLst>
            </p:cNvPr>
            <p:cNvSpPr/>
            <p:nvPr/>
          </p:nvSpPr>
          <p:spPr>
            <a:xfrm>
              <a:off x="436880" y="508000"/>
              <a:ext cx="883920" cy="883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B0C24726-DA58-0FB4-6B69-A0CFDCE38DFE}"/>
                </a:ext>
              </a:extLst>
            </p:cNvPr>
            <p:cNvCxnSpPr>
              <a:stCxn id="4" idx="2"/>
              <a:endCxn id="4" idx="6"/>
            </p:cNvCxnSpPr>
            <p:nvPr/>
          </p:nvCxnSpPr>
          <p:spPr>
            <a:xfrm>
              <a:off x="436880" y="949960"/>
              <a:ext cx="8839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D0649BAC-F74A-81A5-9BDA-4E9054F6E934}"/>
                </a:ext>
              </a:extLst>
            </p:cNvPr>
            <p:cNvCxnSpPr>
              <a:stCxn id="4" idx="0"/>
              <a:endCxn id="4" idx="4"/>
            </p:cNvCxnSpPr>
            <p:nvPr/>
          </p:nvCxnSpPr>
          <p:spPr>
            <a:xfrm>
              <a:off x="878840" y="508000"/>
              <a:ext cx="0" cy="88392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AB2FB1A1-6421-CB0D-EB4F-B0363B6D315A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9F86C18-E9F5-73CC-CEEA-F4624AC33DAB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72358B9B-20D2-897C-A0EB-D56D18439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058238"/>
              </p:ext>
            </p:extLst>
          </p:nvPr>
        </p:nvGraphicFramePr>
        <p:xfrm>
          <a:off x="2032000" y="1766611"/>
          <a:ext cx="8128000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6423116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4982701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Extensions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62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>
                          <a:latin typeface="Abadi" panose="020B0604020104020204" pitchFamily="34" charset="0"/>
                        </a:rPr>
                        <a:t>MMX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72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Abadi" panose="020B0604020104020204" pitchFamily="34" charset="0"/>
                        </a:rPr>
                        <a:t>SSE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31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Abadi" panose="020B0604020104020204" pitchFamily="34" charset="0"/>
                        </a:rPr>
                        <a:t>SSE2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39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Abadi" panose="020B0604020104020204" pitchFamily="34" charset="0"/>
                        </a:rPr>
                        <a:t>SSE3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8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Abadi" panose="020B0604020104020204" pitchFamily="34" charset="0"/>
                        </a:rPr>
                        <a:t>SSSE3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6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Abadi" panose="020B0604020104020204" pitchFamily="34" charset="0"/>
                        </a:rPr>
                        <a:t>SSE4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00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Abadi" panose="020B0604020104020204" pitchFamily="34" charset="0"/>
                        </a:rPr>
                        <a:t>AVX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4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Abadi" panose="020B0604020104020204" pitchFamily="34" charset="0"/>
                        </a:rPr>
                        <a:t>AVX2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59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Abadi" panose="020B0604020104020204" pitchFamily="34" charset="0"/>
                        </a:rPr>
                        <a:t>AVX512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07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928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555DD-74D4-0BB2-0D61-0C2C18AB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955" y="3117532"/>
            <a:ext cx="5038090" cy="622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dirty="0" err="1">
                <a:latin typeface="Abadi" panose="020B0604020104020204" pitchFamily="34" charset="0"/>
              </a:rPr>
              <a:t>How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can</a:t>
            </a:r>
            <a:r>
              <a:rPr lang="de-DE" sz="3600" dirty="0">
                <a:latin typeface="Abadi" panose="020B0604020104020204" pitchFamily="34" charset="0"/>
              </a:rPr>
              <a:t> I </a:t>
            </a:r>
            <a:r>
              <a:rPr lang="de-DE" sz="3600" dirty="0" err="1">
                <a:latin typeface="Abadi" panose="020B0604020104020204" pitchFamily="34" charset="0"/>
              </a:rPr>
              <a:t>use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it</a:t>
            </a:r>
            <a:r>
              <a:rPr lang="de-DE" sz="3600" dirty="0">
                <a:latin typeface="Abadi" panose="020B0604020104020204" pitchFamily="34" charset="0"/>
              </a:rPr>
              <a:t>?</a:t>
            </a:r>
            <a:endParaRPr lang="de-AT" sz="3600" dirty="0">
              <a:latin typeface="Abadi" panose="020B06040201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417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Theory: SIMD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C6D3710-79E2-6DF4-BE38-01B12B788AA7}"/>
              </a:ext>
            </a:extLst>
          </p:cNvPr>
          <p:cNvGrpSpPr/>
          <p:nvPr/>
        </p:nvGrpSpPr>
        <p:grpSpPr>
          <a:xfrm>
            <a:off x="436880" y="508000"/>
            <a:ext cx="883920" cy="883920"/>
            <a:chOff x="436880" y="508000"/>
            <a:chExt cx="883920" cy="88392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C2F2937-C249-0BE5-20F7-6AF7ADB9D5D1}"/>
                </a:ext>
              </a:extLst>
            </p:cNvPr>
            <p:cNvSpPr/>
            <p:nvPr/>
          </p:nvSpPr>
          <p:spPr>
            <a:xfrm>
              <a:off x="436880" y="508000"/>
              <a:ext cx="883920" cy="883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1E5F3752-77A1-6652-1257-9DA8F675E778}"/>
                </a:ext>
              </a:extLst>
            </p:cNvPr>
            <p:cNvCxnSpPr>
              <a:stCxn id="4" idx="2"/>
              <a:endCxn id="4" idx="6"/>
            </p:cNvCxnSpPr>
            <p:nvPr/>
          </p:nvCxnSpPr>
          <p:spPr>
            <a:xfrm>
              <a:off x="436880" y="949960"/>
              <a:ext cx="8839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AF3BEC4A-1DE4-F098-45EF-14FBE834C47D}"/>
                </a:ext>
              </a:extLst>
            </p:cNvPr>
            <p:cNvCxnSpPr>
              <a:stCxn id="4" idx="0"/>
              <a:endCxn id="4" idx="4"/>
            </p:cNvCxnSpPr>
            <p:nvPr/>
          </p:nvCxnSpPr>
          <p:spPr>
            <a:xfrm>
              <a:off x="878840" y="508000"/>
              <a:ext cx="0" cy="88392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7592A0CC-6092-EBF5-C3D8-2B04C26690F3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AB12000-20A6-3C89-4437-BF9A9E33FA23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236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555DD-74D4-0BB2-0D61-0C2C18AB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955" y="3117532"/>
            <a:ext cx="5038090" cy="62293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de-DE" sz="3600" dirty="0" err="1">
                <a:latin typeface="Abadi" panose="020B0604020104020204" pitchFamily="34" charset="0"/>
              </a:rPr>
              <a:t>Which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flags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should</a:t>
            </a:r>
            <a:r>
              <a:rPr lang="de-DE" sz="3600" dirty="0">
                <a:latin typeface="Abadi" panose="020B0604020104020204" pitchFamily="34" charset="0"/>
              </a:rPr>
              <a:t> I </a:t>
            </a:r>
            <a:r>
              <a:rPr lang="de-DE" sz="3600" dirty="0" err="1">
                <a:latin typeface="Abadi" panose="020B0604020104020204" pitchFamily="34" charset="0"/>
              </a:rPr>
              <a:t>use</a:t>
            </a:r>
            <a:r>
              <a:rPr lang="de-DE" sz="3600" dirty="0">
                <a:latin typeface="Abadi" panose="020B0604020104020204" pitchFamily="34" charset="0"/>
              </a:rPr>
              <a:t>?</a:t>
            </a:r>
            <a:endParaRPr lang="de-AT" sz="3600" dirty="0">
              <a:latin typeface="Abadi" panose="020B06040201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417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Theory: SIMD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676D301-614F-5469-2269-8EC7860C602F}"/>
              </a:ext>
            </a:extLst>
          </p:cNvPr>
          <p:cNvGrpSpPr/>
          <p:nvPr/>
        </p:nvGrpSpPr>
        <p:grpSpPr>
          <a:xfrm>
            <a:off x="436880" y="508000"/>
            <a:ext cx="883920" cy="883920"/>
            <a:chOff x="436880" y="508000"/>
            <a:chExt cx="883920" cy="88392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EF206B1D-14D8-A8B4-F898-3E7B016A337D}"/>
                </a:ext>
              </a:extLst>
            </p:cNvPr>
            <p:cNvSpPr/>
            <p:nvPr/>
          </p:nvSpPr>
          <p:spPr>
            <a:xfrm>
              <a:off x="436880" y="508000"/>
              <a:ext cx="883920" cy="883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804F9CA4-9B2D-6E50-C233-CFD591B51F8D}"/>
                </a:ext>
              </a:extLst>
            </p:cNvPr>
            <p:cNvCxnSpPr>
              <a:stCxn id="4" idx="2"/>
              <a:endCxn id="4" idx="6"/>
            </p:cNvCxnSpPr>
            <p:nvPr/>
          </p:nvCxnSpPr>
          <p:spPr>
            <a:xfrm>
              <a:off x="436880" y="949960"/>
              <a:ext cx="8839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737400BA-3C31-9E81-6C7D-64EC5080AA78}"/>
                </a:ext>
              </a:extLst>
            </p:cNvPr>
            <p:cNvCxnSpPr>
              <a:stCxn id="4" idx="0"/>
              <a:endCxn id="4" idx="4"/>
            </p:cNvCxnSpPr>
            <p:nvPr/>
          </p:nvCxnSpPr>
          <p:spPr>
            <a:xfrm>
              <a:off x="878840" y="508000"/>
              <a:ext cx="0" cy="88392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A65E10EE-B704-2681-10BB-6AB677DF9B2A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41FB575-6640-D003-53CB-385F69C9959C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32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555DD-74D4-0BB2-0D61-0C2C18AB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203" y="1698120"/>
            <a:ext cx="3827593" cy="2807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>
                <a:latin typeface="Abadi" panose="020B0604020104020204" pitchFamily="34" charset="0"/>
              </a:rPr>
              <a:t>Branchless</a:t>
            </a:r>
            <a:r>
              <a:rPr lang="de-AT" sz="3600" dirty="0">
                <a:latin typeface="Abadi" panose="020B0604020104020204" pitchFamily="34" charset="0"/>
              </a:rPr>
              <a:t> code</a:t>
            </a:r>
          </a:p>
          <a:p>
            <a:pPr marL="0" indent="0">
              <a:buNone/>
            </a:pPr>
            <a:r>
              <a:rPr lang="de-AT" sz="3600" dirty="0">
                <a:latin typeface="Abadi" panose="020B0604020104020204" pitchFamily="34" charset="0"/>
              </a:rPr>
              <a:t>Loop unrolling</a:t>
            </a:r>
          </a:p>
          <a:p>
            <a:pPr marL="0" indent="0">
              <a:buNone/>
            </a:pPr>
            <a:r>
              <a:rPr lang="de-AT" sz="3600" dirty="0">
                <a:latin typeface="Abadi" panose="020B0604020104020204" pitchFamily="34" charset="0"/>
              </a:rPr>
              <a:t>OpenMP</a:t>
            </a:r>
          </a:p>
          <a:p>
            <a:pPr marL="0" indent="0">
              <a:buNone/>
            </a:pPr>
            <a:r>
              <a:rPr lang="de-AT" sz="3600" dirty="0">
                <a:latin typeface="Abadi" panose="020B0604020104020204" pitchFamily="34" charset="0"/>
              </a:rPr>
              <a:t>SIMD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17069"/>
            <a:ext cx="417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Overview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CC8ED28-0554-43BE-886D-64BB4EFC83B0}"/>
              </a:ext>
            </a:extLst>
          </p:cNvPr>
          <p:cNvSpPr/>
          <p:nvPr/>
        </p:nvSpPr>
        <p:spPr>
          <a:xfrm>
            <a:off x="-66675" y="4129631"/>
            <a:ext cx="12344400" cy="28073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ED8F506B-4461-FA0F-3980-62072D7B8CC0}"/>
              </a:ext>
            </a:extLst>
          </p:cNvPr>
          <p:cNvSpPr txBox="1">
            <a:spLocks/>
          </p:cNvSpPr>
          <p:nvPr/>
        </p:nvSpPr>
        <p:spPr>
          <a:xfrm>
            <a:off x="4182203" y="4129631"/>
            <a:ext cx="5703478" cy="1342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600" dirty="0">
                <a:solidFill>
                  <a:schemeClr val="bg1"/>
                </a:solidFill>
                <a:latin typeface="Abadi" panose="020B0604020104020204" pitchFamily="34" charset="0"/>
              </a:rPr>
              <a:t>Practical Demo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sz="3600" dirty="0">
                <a:solidFill>
                  <a:schemeClr val="bg1"/>
                </a:solidFill>
                <a:latin typeface="Abadi" panose="020B0604020104020204" pitchFamily="34" charset="0"/>
              </a:rPr>
              <a:t>???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848D31C-3739-209D-F831-5C44C9AE5087}"/>
              </a:ext>
            </a:extLst>
          </p:cNvPr>
          <p:cNvCxnSpPr>
            <a:cxnSpLocks/>
          </p:cNvCxnSpPr>
          <p:nvPr/>
        </p:nvCxnSpPr>
        <p:spPr>
          <a:xfrm>
            <a:off x="436880" y="949960"/>
            <a:ext cx="8839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E78B74BB-E04F-A8B5-E3DC-D0C79DD6B4D8}"/>
              </a:ext>
            </a:extLst>
          </p:cNvPr>
          <p:cNvGrpSpPr/>
          <p:nvPr/>
        </p:nvGrpSpPr>
        <p:grpSpPr>
          <a:xfrm>
            <a:off x="343621" y="414741"/>
            <a:ext cx="1070437" cy="1070437"/>
            <a:chOff x="343621" y="414741"/>
            <a:chExt cx="1070437" cy="1070437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801B7B23-C1C0-CC2A-CC71-AC96FB9AB6AC}"/>
                </a:ext>
              </a:extLst>
            </p:cNvPr>
            <p:cNvGrpSpPr/>
            <p:nvPr/>
          </p:nvGrpSpPr>
          <p:grpSpPr>
            <a:xfrm>
              <a:off x="436880" y="508000"/>
              <a:ext cx="883920" cy="883920"/>
              <a:chOff x="436880" y="508000"/>
              <a:chExt cx="883920" cy="883920"/>
            </a:xfrm>
          </p:grpSpPr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8B2B08A7-6EC6-4666-8DC4-9454C46818A0}"/>
                  </a:ext>
                </a:extLst>
              </p:cNvPr>
              <p:cNvSpPr/>
              <p:nvPr/>
            </p:nvSpPr>
            <p:spPr>
              <a:xfrm>
                <a:off x="436880" y="508000"/>
                <a:ext cx="883920" cy="8839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3C905A71-291A-424B-FFCF-33C74E30EC26}"/>
                  </a:ext>
                </a:extLst>
              </p:cNvPr>
              <p:cNvCxnSpPr>
                <a:stCxn id="15" idx="2"/>
                <a:endCxn id="15" idx="6"/>
              </p:cNvCxnSpPr>
              <p:nvPr/>
            </p:nvCxnSpPr>
            <p:spPr>
              <a:xfrm>
                <a:off x="436880" y="949960"/>
                <a:ext cx="88392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4C792B88-EA03-F966-35B0-E438D0FE45E6}"/>
                  </a:ext>
                </a:extLst>
              </p:cNvPr>
              <p:cNvCxnSpPr>
                <a:stCxn id="15" idx="0"/>
                <a:endCxn id="15" idx="4"/>
              </p:cNvCxnSpPr>
              <p:nvPr/>
            </p:nvCxnSpPr>
            <p:spPr>
              <a:xfrm>
                <a:off x="878840" y="508000"/>
                <a:ext cx="0" cy="88392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1D50374-82C5-8A38-46D8-3C4FBEB7BAF1}"/>
                </a:ext>
              </a:extLst>
            </p:cNvPr>
            <p:cNvSpPr/>
            <p:nvPr/>
          </p:nvSpPr>
          <p:spPr>
            <a:xfrm>
              <a:off x="343621" y="414741"/>
              <a:ext cx="1070437" cy="1070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DC4CACD6-DFFC-70D0-4F39-0173F9E96D64}"/>
              </a:ext>
            </a:extLst>
          </p:cNvPr>
          <p:cNvGrpSpPr/>
          <p:nvPr/>
        </p:nvGrpSpPr>
        <p:grpSpPr>
          <a:xfrm>
            <a:off x="3576858" y="1833965"/>
            <a:ext cx="347259" cy="347259"/>
            <a:chOff x="343621" y="414741"/>
            <a:chExt cx="1070437" cy="1070437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6F8211CF-3B97-B2F1-3176-5273471E416A}"/>
                </a:ext>
              </a:extLst>
            </p:cNvPr>
            <p:cNvGrpSpPr/>
            <p:nvPr/>
          </p:nvGrpSpPr>
          <p:grpSpPr>
            <a:xfrm>
              <a:off x="436876" y="502919"/>
              <a:ext cx="883924" cy="893772"/>
              <a:chOff x="436876" y="502919"/>
              <a:chExt cx="883924" cy="893772"/>
            </a:xfrm>
          </p:grpSpPr>
          <p:grpSp>
            <p:nvGrpSpPr>
              <p:cNvPr id="39" name="Gruppieren 38">
                <a:extLst>
                  <a:ext uri="{FF2B5EF4-FFF2-40B4-BE49-F238E27FC236}">
                    <a16:creationId xmlns:a16="http://schemas.microsoft.com/office/drawing/2014/main" id="{8BFE0531-34F2-C6DC-984E-35D9FE6664E8}"/>
                  </a:ext>
                </a:extLst>
              </p:cNvPr>
              <p:cNvGrpSpPr/>
              <p:nvPr/>
            </p:nvGrpSpPr>
            <p:grpSpPr>
              <a:xfrm>
                <a:off x="436880" y="508000"/>
                <a:ext cx="883920" cy="883920"/>
                <a:chOff x="436880" y="508000"/>
                <a:chExt cx="883920" cy="883920"/>
              </a:xfrm>
            </p:grpSpPr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BD0BA705-1DF7-D1EE-19CE-D08B74AEB4CB}"/>
                    </a:ext>
                  </a:extLst>
                </p:cNvPr>
                <p:cNvSpPr/>
                <p:nvPr/>
              </p:nvSpPr>
              <p:spPr>
                <a:xfrm>
                  <a:off x="436880" y="508000"/>
                  <a:ext cx="883920" cy="8839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43" name="Gerader Verbinder 42">
                  <a:extLst>
                    <a:ext uri="{FF2B5EF4-FFF2-40B4-BE49-F238E27FC236}">
                      <a16:creationId xmlns:a16="http://schemas.microsoft.com/office/drawing/2014/main" id="{DD0C4D51-2B23-3089-10B2-6A0A75B2D53E}"/>
                    </a:ext>
                  </a:extLst>
                </p:cNvPr>
                <p:cNvCxnSpPr>
                  <a:stCxn id="42" idx="2"/>
                  <a:endCxn id="42" idx="6"/>
                </p:cNvCxnSpPr>
                <p:nvPr/>
              </p:nvCxnSpPr>
              <p:spPr>
                <a:xfrm>
                  <a:off x="436880" y="949960"/>
                  <a:ext cx="88392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Gerader Verbinder 43">
                  <a:extLst>
                    <a:ext uri="{FF2B5EF4-FFF2-40B4-BE49-F238E27FC236}">
                      <a16:creationId xmlns:a16="http://schemas.microsoft.com/office/drawing/2014/main" id="{4D7176A7-232E-28EA-9AED-89040A97AF96}"/>
                    </a:ext>
                  </a:extLst>
                </p:cNvPr>
                <p:cNvCxnSpPr>
                  <a:stCxn id="42" idx="0"/>
                  <a:endCxn id="42" idx="4"/>
                </p:cNvCxnSpPr>
                <p:nvPr/>
              </p:nvCxnSpPr>
              <p:spPr>
                <a:xfrm>
                  <a:off x="878840" y="508000"/>
                  <a:ext cx="0" cy="8839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6F3855A0-DD8D-3ACC-5912-E8ABFB809C84}"/>
                  </a:ext>
                </a:extLst>
              </p:cNvPr>
              <p:cNvSpPr/>
              <p:nvPr/>
            </p:nvSpPr>
            <p:spPr>
              <a:xfrm>
                <a:off x="886459" y="502919"/>
                <a:ext cx="434337" cy="883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64B44DEE-C516-69B6-071B-CC46DAC40322}"/>
                  </a:ext>
                </a:extLst>
              </p:cNvPr>
              <p:cNvSpPr/>
              <p:nvPr/>
            </p:nvSpPr>
            <p:spPr>
              <a:xfrm rot="5400000">
                <a:off x="596896" y="794712"/>
                <a:ext cx="441959" cy="761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F043A0CE-85CD-2FCA-C4CD-99EABCF59A1F}"/>
                </a:ext>
              </a:extLst>
            </p:cNvPr>
            <p:cNvSpPr/>
            <p:nvPr/>
          </p:nvSpPr>
          <p:spPr>
            <a:xfrm>
              <a:off x="343621" y="414741"/>
              <a:ext cx="1070437" cy="1070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ABBFFD65-4766-A91D-A6AD-5EDC202AF311}"/>
              </a:ext>
            </a:extLst>
          </p:cNvPr>
          <p:cNvGrpSpPr/>
          <p:nvPr/>
        </p:nvGrpSpPr>
        <p:grpSpPr>
          <a:xfrm>
            <a:off x="3576862" y="2451535"/>
            <a:ext cx="347258" cy="347258"/>
            <a:chOff x="343621" y="414741"/>
            <a:chExt cx="1070437" cy="1070437"/>
          </a:xfrm>
        </p:grpSpPr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18F988F8-F5E5-2059-DA86-E8151A4216EA}"/>
                </a:ext>
              </a:extLst>
            </p:cNvPr>
            <p:cNvGrpSpPr/>
            <p:nvPr/>
          </p:nvGrpSpPr>
          <p:grpSpPr>
            <a:xfrm>
              <a:off x="436875" y="508000"/>
              <a:ext cx="883925" cy="888691"/>
              <a:chOff x="436875" y="508000"/>
              <a:chExt cx="883925" cy="888691"/>
            </a:xfrm>
          </p:grpSpPr>
          <p:grpSp>
            <p:nvGrpSpPr>
              <p:cNvPr id="48" name="Gruppieren 47">
                <a:extLst>
                  <a:ext uri="{FF2B5EF4-FFF2-40B4-BE49-F238E27FC236}">
                    <a16:creationId xmlns:a16="http://schemas.microsoft.com/office/drawing/2014/main" id="{2843B701-5723-6102-DC06-109DBB9C0AB3}"/>
                  </a:ext>
                </a:extLst>
              </p:cNvPr>
              <p:cNvGrpSpPr/>
              <p:nvPr/>
            </p:nvGrpSpPr>
            <p:grpSpPr>
              <a:xfrm>
                <a:off x="436880" y="508000"/>
                <a:ext cx="883920" cy="883920"/>
                <a:chOff x="436880" y="508000"/>
                <a:chExt cx="883920" cy="883920"/>
              </a:xfrm>
            </p:grpSpPr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572DDC2D-A7A7-5552-5D82-55AEF5930D31}"/>
                    </a:ext>
                  </a:extLst>
                </p:cNvPr>
                <p:cNvSpPr/>
                <p:nvPr/>
              </p:nvSpPr>
              <p:spPr>
                <a:xfrm>
                  <a:off x="436880" y="508000"/>
                  <a:ext cx="883920" cy="8839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1" name="Gerader Verbinder 50">
                  <a:extLst>
                    <a:ext uri="{FF2B5EF4-FFF2-40B4-BE49-F238E27FC236}">
                      <a16:creationId xmlns:a16="http://schemas.microsoft.com/office/drawing/2014/main" id="{98DF913C-E1D2-32D5-0072-C0387D20DEEC}"/>
                    </a:ext>
                  </a:extLst>
                </p:cNvPr>
                <p:cNvCxnSpPr>
                  <a:stCxn id="50" idx="2"/>
                  <a:endCxn id="50" idx="6"/>
                </p:cNvCxnSpPr>
                <p:nvPr/>
              </p:nvCxnSpPr>
              <p:spPr>
                <a:xfrm>
                  <a:off x="436880" y="949960"/>
                  <a:ext cx="88392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Gerader Verbinder 51">
                  <a:extLst>
                    <a:ext uri="{FF2B5EF4-FFF2-40B4-BE49-F238E27FC236}">
                      <a16:creationId xmlns:a16="http://schemas.microsoft.com/office/drawing/2014/main" id="{AA9DAB3B-F9F8-FA10-8B19-7EDAB29750F9}"/>
                    </a:ext>
                  </a:extLst>
                </p:cNvPr>
                <p:cNvCxnSpPr>
                  <a:stCxn id="50" idx="0"/>
                  <a:endCxn id="50" idx="4"/>
                </p:cNvCxnSpPr>
                <p:nvPr/>
              </p:nvCxnSpPr>
              <p:spPr>
                <a:xfrm>
                  <a:off x="878840" y="508000"/>
                  <a:ext cx="0" cy="8839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C5BDA86C-9198-8841-15AE-40195A2EE33E}"/>
                  </a:ext>
                </a:extLst>
              </p:cNvPr>
              <p:cNvSpPr/>
              <p:nvPr/>
            </p:nvSpPr>
            <p:spPr>
              <a:xfrm rot="5400000">
                <a:off x="657854" y="733753"/>
                <a:ext cx="441959" cy="883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D5CA24CE-F72D-35E3-4423-1C41D735CC50}"/>
                </a:ext>
              </a:extLst>
            </p:cNvPr>
            <p:cNvSpPr/>
            <p:nvPr/>
          </p:nvSpPr>
          <p:spPr>
            <a:xfrm>
              <a:off x="343621" y="414741"/>
              <a:ext cx="1070437" cy="1070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2419C992-8F45-72AD-055D-93377D7BDCC4}"/>
              </a:ext>
            </a:extLst>
          </p:cNvPr>
          <p:cNvGrpSpPr/>
          <p:nvPr/>
        </p:nvGrpSpPr>
        <p:grpSpPr>
          <a:xfrm>
            <a:off x="3587334" y="3068703"/>
            <a:ext cx="347259" cy="347259"/>
            <a:chOff x="343621" y="414741"/>
            <a:chExt cx="1070437" cy="1070437"/>
          </a:xfrm>
        </p:grpSpPr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3A59B617-7736-E886-0B66-3AB7AF0A262A}"/>
                </a:ext>
              </a:extLst>
            </p:cNvPr>
            <p:cNvGrpSpPr/>
            <p:nvPr/>
          </p:nvGrpSpPr>
          <p:grpSpPr>
            <a:xfrm>
              <a:off x="436880" y="508000"/>
              <a:ext cx="883920" cy="888692"/>
              <a:chOff x="436880" y="508000"/>
              <a:chExt cx="883920" cy="888692"/>
            </a:xfrm>
          </p:grpSpPr>
          <p:grpSp>
            <p:nvGrpSpPr>
              <p:cNvPr id="56" name="Gruppieren 55">
                <a:extLst>
                  <a:ext uri="{FF2B5EF4-FFF2-40B4-BE49-F238E27FC236}">
                    <a16:creationId xmlns:a16="http://schemas.microsoft.com/office/drawing/2014/main" id="{3084CA3A-53A3-90D2-DEB5-FB637AC381E0}"/>
                  </a:ext>
                </a:extLst>
              </p:cNvPr>
              <p:cNvGrpSpPr/>
              <p:nvPr/>
            </p:nvGrpSpPr>
            <p:grpSpPr>
              <a:xfrm>
                <a:off x="436880" y="508000"/>
                <a:ext cx="883920" cy="883920"/>
                <a:chOff x="436880" y="508000"/>
                <a:chExt cx="883920" cy="883920"/>
              </a:xfrm>
            </p:grpSpPr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B3DC7C57-B5C1-2274-9F83-801974A35448}"/>
                    </a:ext>
                  </a:extLst>
                </p:cNvPr>
                <p:cNvSpPr/>
                <p:nvPr/>
              </p:nvSpPr>
              <p:spPr>
                <a:xfrm>
                  <a:off x="436880" y="508000"/>
                  <a:ext cx="883920" cy="8839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9" name="Gerader Verbinder 58">
                  <a:extLst>
                    <a:ext uri="{FF2B5EF4-FFF2-40B4-BE49-F238E27FC236}">
                      <a16:creationId xmlns:a16="http://schemas.microsoft.com/office/drawing/2014/main" id="{1C987909-A26D-2B00-A6F8-0C9BBA7D1202}"/>
                    </a:ext>
                  </a:extLst>
                </p:cNvPr>
                <p:cNvCxnSpPr>
                  <a:stCxn id="58" idx="2"/>
                  <a:endCxn id="58" idx="6"/>
                </p:cNvCxnSpPr>
                <p:nvPr/>
              </p:nvCxnSpPr>
              <p:spPr>
                <a:xfrm>
                  <a:off x="436880" y="949960"/>
                  <a:ext cx="88392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Gerader Verbinder 59">
                  <a:extLst>
                    <a:ext uri="{FF2B5EF4-FFF2-40B4-BE49-F238E27FC236}">
                      <a16:creationId xmlns:a16="http://schemas.microsoft.com/office/drawing/2014/main" id="{7583D329-8A0D-951C-AA9E-650BCDAF494B}"/>
                    </a:ext>
                  </a:extLst>
                </p:cNvPr>
                <p:cNvCxnSpPr>
                  <a:stCxn id="58" idx="0"/>
                  <a:endCxn id="58" idx="4"/>
                </p:cNvCxnSpPr>
                <p:nvPr/>
              </p:nvCxnSpPr>
              <p:spPr>
                <a:xfrm>
                  <a:off x="878840" y="508000"/>
                  <a:ext cx="0" cy="8839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5687EBF4-A44E-7918-F819-2AA5C5154AB0}"/>
                  </a:ext>
                </a:extLst>
              </p:cNvPr>
              <p:cNvSpPr/>
              <p:nvPr/>
            </p:nvSpPr>
            <p:spPr>
              <a:xfrm rot="5400000">
                <a:off x="878836" y="954736"/>
                <a:ext cx="441959" cy="4419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DD01F26A-D218-BAE7-A50D-38AAFE8745C4}"/>
                </a:ext>
              </a:extLst>
            </p:cNvPr>
            <p:cNvSpPr/>
            <p:nvPr/>
          </p:nvSpPr>
          <p:spPr>
            <a:xfrm>
              <a:off x="343621" y="414741"/>
              <a:ext cx="1070437" cy="1070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9F25D0FB-2D34-C63C-402A-4D54B6A6CAFC}"/>
              </a:ext>
            </a:extLst>
          </p:cNvPr>
          <p:cNvGrpSpPr/>
          <p:nvPr/>
        </p:nvGrpSpPr>
        <p:grpSpPr>
          <a:xfrm>
            <a:off x="3587334" y="3682464"/>
            <a:ext cx="347260" cy="347260"/>
            <a:chOff x="343621" y="414741"/>
            <a:chExt cx="1070437" cy="1070437"/>
          </a:xfrm>
        </p:grpSpPr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FCF4044B-A848-5DC9-AC7F-FE7B53DC0EF0}"/>
                </a:ext>
              </a:extLst>
            </p:cNvPr>
            <p:cNvGrpSpPr/>
            <p:nvPr/>
          </p:nvGrpSpPr>
          <p:grpSpPr>
            <a:xfrm>
              <a:off x="436880" y="508000"/>
              <a:ext cx="883920" cy="883920"/>
              <a:chOff x="436880" y="508000"/>
              <a:chExt cx="883920" cy="883920"/>
            </a:xfrm>
          </p:grpSpPr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288CF428-D141-1423-E972-B9101217F1E9}"/>
                  </a:ext>
                </a:extLst>
              </p:cNvPr>
              <p:cNvSpPr/>
              <p:nvPr/>
            </p:nvSpPr>
            <p:spPr>
              <a:xfrm>
                <a:off x="436880" y="508000"/>
                <a:ext cx="883920" cy="8839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6" name="Gerader Verbinder 65">
                <a:extLst>
                  <a:ext uri="{FF2B5EF4-FFF2-40B4-BE49-F238E27FC236}">
                    <a16:creationId xmlns:a16="http://schemas.microsoft.com/office/drawing/2014/main" id="{712EB3C3-2149-929F-4096-FFF46C99149E}"/>
                  </a:ext>
                </a:extLst>
              </p:cNvPr>
              <p:cNvCxnSpPr>
                <a:stCxn id="65" idx="2"/>
                <a:endCxn id="65" idx="6"/>
              </p:cNvCxnSpPr>
              <p:nvPr/>
            </p:nvCxnSpPr>
            <p:spPr>
              <a:xfrm>
                <a:off x="436880" y="949960"/>
                <a:ext cx="88392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r Verbinder 66">
                <a:extLst>
                  <a:ext uri="{FF2B5EF4-FFF2-40B4-BE49-F238E27FC236}">
                    <a16:creationId xmlns:a16="http://schemas.microsoft.com/office/drawing/2014/main" id="{07E5179C-4310-C1F5-BBD5-782AEF14564D}"/>
                  </a:ext>
                </a:extLst>
              </p:cNvPr>
              <p:cNvCxnSpPr>
                <a:stCxn id="65" idx="0"/>
                <a:endCxn id="65" idx="4"/>
              </p:cNvCxnSpPr>
              <p:nvPr/>
            </p:nvCxnSpPr>
            <p:spPr>
              <a:xfrm>
                <a:off x="878840" y="508000"/>
                <a:ext cx="0" cy="88392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DCAA9834-3982-8363-FDAC-BA8C02F0EAB3}"/>
                </a:ext>
              </a:extLst>
            </p:cNvPr>
            <p:cNvSpPr/>
            <p:nvPr/>
          </p:nvSpPr>
          <p:spPr>
            <a:xfrm>
              <a:off x="343621" y="414741"/>
              <a:ext cx="1070437" cy="1070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5235B214-F585-42F3-3166-6F90AC3A2FD9}"/>
              </a:ext>
            </a:extLst>
          </p:cNvPr>
          <p:cNvGrpSpPr/>
          <p:nvPr/>
        </p:nvGrpSpPr>
        <p:grpSpPr>
          <a:xfrm>
            <a:off x="3576858" y="4270653"/>
            <a:ext cx="347259" cy="347259"/>
            <a:chOff x="343621" y="414741"/>
            <a:chExt cx="1070437" cy="1070437"/>
          </a:xfrm>
        </p:grpSpPr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9A774CFF-3522-74A6-00D2-8B8695CB310C}"/>
                </a:ext>
              </a:extLst>
            </p:cNvPr>
            <p:cNvGrpSpPr/>
            <p:nvPr/>
          </p:nvGrpSpPr>
          <p:grpSpPr>
            <a:xfrm>
              <a:off x="436880" y="508000"/>
              <a:ext cx="883920" cy="883920"/>
              <a:chOff x="436880" y="508000"/>
              <a:chExt cx="883920" cy="883920"/>
            </a:xfrm>
          </p:grpSpPr>
          <p:grpSp>
            <p:nvGrpSpPr>
              <p:cNvPr id="71" name="Gruppieren 70">
                <a:extLst>
                  <a:ext uri="{FF2B5EF4-FFF2-40B4-BE49-F238E27FC236}">
                    <a16:creationId xmlns:a16="http://schemas.microsoft.com/office/drawing/2014/main" id="{5927FF06-CDEF-62B6-797C-4A144F74DDFA}"/>
                  </a:ext>
                </a:extLst>
              </p:cNvPr>
              <p:cNvGrpSpPr/>
              <p:nvPr/>
            </p:nvGrpSpPr>
            <p:grpSpPr>
              <a:xfrm>
                <a:off x="436880" y="508000"/>
                <a:ext cx="883920" cy="883920"/>
                <a:chOff x="436880" y="508000"/>
                <a:chExt cx="883920" cy="883920"/>
              </a:xfrm>
            </p:grpSpPr>
            <p:sp>
              <p:nvSpPr>
                <p:cNvPr id="73" name="Ellipse 72">
                  <a:extLst>
                    <a:ext uri="{FF2B5EF4-FFF2-40B4-BE49-F238E27FC236}">
                      <a16:creationId xmlns:a16="http://schemas.microsoft.com/office/drawing/2014/main" id="{E2B24DA5-F5EA-2A70-3511-50077CAED3EF}"/>
                    </a:ext>
                  </a:extLst>
                </p:cNvPr>
                <p:cNvSpPr/>
                <p:nvPr/>
              </p:nvSpPr>
              <p:spPr>
                <a:xfrm>
                  <a:off x="436880" y="508000"/>
                  <a:ext cx="883920" cy="8839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74" name="Gerader Verbinder 73">
                  <a:extLst>
                    <a:ext uri="{FF2B5EF4-FFF2-40B4-BE49-F238E27FC236}">
                      <a16:creationId xmlns:a16="http://schemas.microsoft.com/office/drawing/2014/main" id="{B4EB462A-74AF-6455-EA7A-B4040D56EB27}"/>
                    </a:ext>
                  </a:extLst>
                </p:cNvPr>
                <p:cNvCxnSpPr>
                  <a:stCxn id="73" idx="2"/>
                  <a:endCxn id="73" idx="6"/>
                </p:cNvCxnSpPr>
                <p:nvPr/>
              </p:nvCxnSpPr>
              <p:spPr>
                <a:xfrm>
                  <a:off x="436880" y="949960"/>
                  <a:ext cx="8839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2" name="Gerader Verbinder 71">
                <a:extLst>
                  <a:ext uri="{FF2B5EF4-FFF2-40B4-BE49-F238E27FC236}">
                    <a16:creationId xmlns:a16="http://schemas.microsoft.com/office/drawing/2014/main" id="{3E131A80-5DCC-1A8D-F969-059A9C50B3F7}"/>
                  </a:ext>
                </a:extLst>
              </p:cNvPr>
              <p:cNvCxnSpPr>
                <a:stCxn id="73" idx="0"/>
                <a:endCxn id="73" idx="4"/>
              </p:cNvCxnSpPr>
              <p:nvPr/>
            </p:nvCxnSpPr>
            <p:spPr>
              <a:xfrm>
                <a:off x="878840" y="508000"/>
                <a:ext cx="0" cy="8839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A8C33D5A-1B79-B004-F9C9-F7F1776A0509}"/>
                </a:ext>
              </a:extLst>
            </p:cNvPr>
            <p:cNvSpPr/>
            <p:nvPr/>
          </p:nvSpPr>
          <p:spPr>
            <a:xfrm>
              <a:off x="343621" y="414741"/>
              <a:ext cx="1070437" cy="1070437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4FC25F9B-509F-8CDC-E894-24A5F3DBE5AA}"/>
              </a:ext>
            </a:extLst>
          </p:cNvPr>
          <p:cNvGrpSpPr/>
          <p:nvPr/>
        </p:nvGrpSpPr>
        <p:grpSpPr>
          <a:xfrm>
            <a:off x="3576858" y="4879819"/>
            <a:ext cx="347259" cy="347259"/>
            <a:chOff x="343621" y="414741"/>
            <a:chExt cx="1070437" cy="1070437"/>
          </a:xfrm>
        </p:grpSpPr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97C7351D-DA91-026C-57DB-EF22447E4D62}"/>
                </a:ext>
              </a:extLst>
            </p:cNvPr>
            <p:cNvGrpSpPr/>
            <p:nvPr/>
          </p:nvGrpSpPr>
          <p:grpSpPr>
            <a:xfrm>
              <a:off x="436880" y="508000"/>
              <a:ext cx="883920" cy="883920"/>
              <a:chOff x="436880" y="508000"/>
              <a:chExt cx="883920" cy="883920"/>
            </a:xfrm>
          </p:grpSpPr>
          <p:grpSp>
            <p:nvGrpSpPr>
              <p:cNvPr id="79" name="Gruppieren 78">
                <a:extLst>
                  <a:ext uri="{FF2B5EF4-FFF2-40B4-BE49-F238E27FC236}">
                    <a16:creationId xmlns:a16="http://schemas.microsoft.com/office/drawing/2014/main" id="{9BCE3089-7942-13B2-AE9B-32CBF2C94CD9}"/>
                  </a:ext>
                </a:extLst>
              </p:cNvPr>
              <p:cNvGrpSpPr/>
              <p:nvPr/>
            </p:nvGrpSpPr>
            <p:grpSpPr>
              <a:xfrm>
                <a:off x="436880" y="508000"/>
                <a:ext cx="883920" cy="883920"/>
                <a:chOff x="436880" y="508000"/>
                <a:chExt cx="883920" cy="883920"/>
              </a:xfrm>
            </p:grpSpPr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AFD042CD-1BBE-D1FE-A62C-8C0A5E5632AA}"/>
                    </a:ext>
                  </a:extLst>
                </p:cNvPr>
                <p:cNvSpPr/>
                <p:nvPr/>
              </p:nvSpPr>
              <p:spPr>
                <a:xfrm>
                  <a:off x="436880" y="508000"/>
                  <a:ext cx="883920" cy="8839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82" name="Gerader Verbinder 81">
                  <a:extLst>
                    <a:ext uri="{FF2B5EF4-FFF2-40B4-BE49-F238E27FC236}">
                      <a16:creationId xmlns:a16="http://schemas.microsoft.com/office/drawing/2014/main" id="{00EFD030-5B08-D50F-0041-0477763FB63E}"/>
                    </a:ext>
                  </a:extLst>
                </p:cNvPr>
                <p:cNvCxnSpPr>
                  <a:stCxn id="81" idx="2"/>
                  <a:endCxn id="81" idx="6"/>
                </p:cNvCxnSpPr>
                <p:nvPr/>
              </p:nvCxnSpPr>
              <p:spPr>
                <a:xfrm>
                  <a:off x="436880" y="949960"/>
                  <a:ext cx="88392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FC267C51-E5D6-314D-4EF0-E39B89492DCA}"/>
                  </a:ext>
                </a:extLst>
              </p:cNvPr>
              <p:cNvCxnSpPr>
                <a:stCxn id="81" idx="0"/>
                <a:endCxn id="81" idx="4"/>
              </p:cNvCxnSpPr>
              <p:nvPr/>
            </p:nvCxnSpPr>
            <p:spPr>
              <a:xfrm>
                <a:off x="878840" y="508000"/>
                <a:ext cx="0" cy="88392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EA2EBFD-3BB7-6DFE-6E42-BD01390F2C3B}"/>
                </a:ext>
              </a:extLst>
            </p:cNvPr>
            <p:cNvSpPr/>
            <p:nvPr/>
          </p:nvSpPr>
          <p:spPr>
            <a:xfrm>
              <a:off x="343621" y="414741"/>
              <a:ext cx="1070437" cy="1070437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D64C33EE-6975-6A57-4D9E-7BF2E2D03F30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368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417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Theory: SIMD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BB803DD-9F74-D5A4-5332-4E9F85AF26CE}"/>
              </a:ext>
            </a:extLst>
          </p:cNvPr>
          <p:cNvGrpSpPr/>
          <p:nvPr/>
        </p:nvGrpSpPr>
        <p:grpSpPr>
          <a:xfrm>
            <a:off x="436880" y="508000"/>
            <a:ext cx="883920" cy="883920"/>
            <a:chOff x="436880" y="508000"/>
            <a:chExt cx="883920" cy="88392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045D11E9-0C35-ED18-32BB-AD49B83C3FF9}"/>
                </a:ext>
              </a:extLst>
            </p:cNvPr>
            <p:cNvSpPr/>
            <p:nvPr/>
          </p:nvSpPr>
          <p:spPr>
            <a:xfrm>
              <a:off x="436880" y="508000"/>
              <a:ext cx="883920" cy="883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808969A-B247-BC01-FCEC-823C32BA3744}"/>
                </a:ext>
              </a:extLst>
            </p:cNvPr>
            <p:cNvCxnSpPr>
              <a:stCxn id="4" idx="2"/>
              <a:endCxn id="4" idx="6"/>
            </p:cNvCxnSpPr>
            <p:nvPr/>
          </p:nvCxnSpPr>
          <p:spPr>
            <a:xfrm>
              <a:off x="436880" y="949960"/>
              <a:ext cx="8839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74C337-42C1-6D30-DDC1-EF4FD3A5D7B9}"/>
                </a:ext>
              </a:extLst>
            </p:cNvPr>
            <p:cNvCxnSpPr>
              <a:stCxn id="4" idx="0"/>
              <a:endCxn id="4" idx="4"/>
            </p:cNvCxnSpPr>
            <p:nvPr/>
          </p:nvCxnSpPr>
          <p:spPr>
            <a:xfrm>
              <a:off x="878840" y="508000"/>
              <a:ext cx="0" cy="88392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1725681F-FD42-7906-2CB0-B213D6B4597F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0F54B7C-38C6-17AB-147C-32E71DC65EDB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72E2DAB6-BBF3-A47A-14D3-FD38DB608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040281"/>
              </p:ext>
            </p:extLst>
          </p:nvPr>
        </p:nvGraphicFramePr>
        <p:xfrm>
          <a:off x="2032000" y="2457450"/>
          <a:ext cx="8128000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2380500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5305847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GCC flags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22965"/>
                  </a:ext>
                </a:extLst>
              </a:tr>
              <a:tr h="24999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Turn on all optimizations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4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-march=native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Optimize for the host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061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  <a:r>
                        <a:rPr lang="en-GB" dirty="0" err="1"/>
                        <a:t>msse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Enable SSE instructions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9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-msse4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Enable SSE4 instructions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27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  <a:r>
                        <a:rPr lang="en-GB" dirty="0" err="1"/>
                        <a:t>mavx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Enable AVX instructions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17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-mavx512f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Enable AVX512 foundation instructions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710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11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483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Theory: SIMD cheat sheet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D9337BA1-DA86-AC28-9D93-79F489D0C9E7}"/>
              </a:ext>
            </a:extLst>
          </p:cNvPr>
          <p:cNvGrpSpPr/>
          <p:nvPr/>
        </p:nvGrpSpPr>
        <p:grpSpPr>
          <a:xfrm>
            <a:off x="343621" y="414741"/>
            <a:ext cx="1070437" cy="1070437"/>
            <a:chOff x="343621" y="414741"/>
            <a:chExt cx="1070437" cy="1070437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5EAADC74-1337-5138-0CDE-4EC515666C3C}"/>
                </a:ext>
              </a:extLst>
            </p:cNvPr>
            <p:cNvGrpSpPr/>
            <p:nvPr/>
          </p:nvGrpSpPr>
          <p:grpSpPr>
            <a:xfrm>
              <a:off x="436880" y="508000"/>
              <a:ext cx="883920" cy="883920"/>
              <a:chOff x="436880" y="508000"/>
              <a:chExt cx="883920" cy="883920"/>
            </a:xfrm>
          </p:grpSpPr>
          <p:grpSp>
            <p:nvGrpSpPr>
              <p:cNvPr id="10" name="Gruppieren 9">
                <a:extLst>
                  <a:ext uri="{FF2B5EF4-FFF2-40B4-BE49-F238E27FC236}">
                    <a16:creationId xmlns:a16="http://schemas.microsoft.com/office/drawing/2014/main" id="{23EF9EF2-BC8E-E31D-5166-C0C176DE2A20}"/>
                  </a:ext>
                </a:extLst>
              </p:cNvPr>
              <p:cNvGrpSpPr/>
              <p:nvPr/>
            </p:nvGrpSpPr>
            <p:grpSpPr>
              <a:xfrm>
                <a:off x="436880" y="508000"/>
                <a:ext cx="883920" cy="883920"/>
                <a:chOff x="436880" y="508000"/>
                <a:chExt cx="883920" cy="883920"/>
              </a:xfrm>
            </p:grpSpPr>
            <p:sp>
              <p:nvSpPr>
                <p:cNvPr id="12" name="Ellipse 11">
                  <a:extLst>
                    <a:ext uri="{FF2B5EF4-FFF2-40B4-BE49-F238E27FC236}">
                      <a16:creationId xmlns:a16="http://schemas.microsoft.com/office/drawing/2014/main" id="{F7935728-8982-CA6D-313D-D422C6D3AE47}"/>
                    </a:ext>
                  </a:extLst>
                </p:cNvPr>
                <p:cNvSpPr/>
                <p:nvPr/>
              </p:nvSpPr>
              <p:spPr>
                <a:xfrm>
                  <a:off x="436880" y="508000"/>
                  <a:ext cx="883920" cy="8839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3" name="Gerader Verbinder 12">
                  <a:extLst>
                    <a:ext uri="{FF2B5EF4-FFF2-40B4-BE49-F238E27FC236}">
                      <a16:creationId xmlns:a16="http://schemas.microsoft.com/office/drawing/2014/main" id="{788DF715-DF43-B442-3921-80B68BF30520}"/>
                    </a:ext>
                  </a:extLst>
                </p:cNvPr>
                <p:cNvCxnSpPr>
                  <a:stCxn id="12" idx="2"/>
                  <a:endCxn id="12" idx="6"/>
                </p:cNvCxnSpPr>
                <p:nvPr/>
              </p:nvCxnSpPr>
              <p:spPr>
                <a:xfrm>
                  <a:off x="436880" y="949960"/>
                  <a:ext cx="8839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D7040AA8-1C37-0FBD-EB1E-3507A4AAB24A}"/>
                  </a:ext>
                </a:extLst>
              </p:cNvPr>
              <p:cNvCxnSpPr>
                <a:stCxn id="12" idx="0"/>
                <a:endCxn id="12" idx="4"/>
              </p:cNvCxnSpPr>
              <p:nvPr/>
            </p:nvCxnSpPr>
            <p:spPr>
              <a:xfrm>
                <a:off x="878840" y="508000"/>
                <a:ext cx="0" cy="8839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5613E393-A148-956C-3E8A-C7022B1ED38F}"/>
                </a:ext>
              </a:extLst>
            </p:cNvPr>
            <p:cNvSpPr/>
            <p:nvPr/>
          </p:nvSpPr>
          <p:spPr>
            <a:xfrm>
              <a:off x="343621" y="414741"/>
              <a:ext cx="1070437" cy="1070437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3B3AF1C-39D2-E1E4-5F63-CC03BB0B8073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D213C3-6E3B-7097-CD64-AA7A66CAEA66}"/>
              </a:ext>
            </a:extLst>
          </p:cNvPr>
          <p:cNvSpPr txBox="1"/>
          <p:nvPr/>
        </p:nvSpPr>
        <p:spPr>
          <a:xfrm>
            <a:off x="1861351" y="1569105"/>
            <a:ext cx="84692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What is SIMD?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SIMD, or Single Instruction Multiple Data, is a technique used in computer architecture and programming to process multiple data elements in parallel using a single instruction. SIMD is implemented in modern processors with special processor instructions and registers that can operate on multiple data elements at once. </a:t>
            </a:r>
          </a:p>
          <a:p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What is SIMD used for?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SIMD is extensively used for high-performance computing, particularly in applications such as video processing, image processing, video games, and scientific simulations.</a:t>
            </a:r>
          </a:p>
          <a:p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b="1" i="1" dirty="0">
                <a:solidFill>
                  <a:schemeClr val="bg1"/>
                </a:solidFill>
                <a:latin typeface="Abadi" panose="020B0604020104020204" pitchFamily="34" charset="0"/>
              </a:rPr>
              <a:t>Note:</a:t>
            </a:r>
          </a:p>
          <a:p>
            <a:r>
              <a:rPr lang="en-US" i="1" dirty="0">
                <a:solidFill>
                  <a:schemeClr val="bg1"/>
                </a:solidFill>
                <a:latin typeface="Abadi" panose="020B0604020104020204" pitchFamily="34" charset="0"/>
              </a:rPr>
              <a:t>Modern compilers can already auto-vectorize code efficiently.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endParaRPr lang="en-GB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28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C2BB7EC-E8DA-90A2-B51D-DD3FFD68612A}"/>
              </a:ext>
            </a:extLst>
          </p:cNvPr>
          <p:cNvSpPr/>
          <p:nvPr/>
        </p:nvSpPr>
        <p:spPr>
          <a:xfrm>
            <a:off x="304800" y="444807"/>
            <a:ext cx="1473200" cy="5384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31149"/>
            <a:ext cx="483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Practical Demo</a:t>
            </a:r>
          </a:p>
        </p:txBody>
      </p:sp>
      <p:pic>
        <p:nvPicPr>
          <p:cNvPr id="4" name="Grafik 3" descr="Programmierer Silhouette">
            <a:extLst>
              <a:ext uri="{FF2B5EF4-FFF2-40B4-BE49-F238E27FC236}">
                <a16:creationId xmlns:a16="http://schemas.microsoft.com/office/drawing/2014/main" id="{FABFB266-55DA-7F62-261C-A76A8EC95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5160" y="1788160"/>
            <a:ext cx="3281680" cy="3281680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A08C318-8E49-49FA-C12B-2CDD2EFF833F}"/>
              </a:ext>
            </a:extLst>
          </p:cNvPr>
          <p:cNvGrpSpPr/>
          <p:nvPr/>
        </p:nvGrpSpPr>
        <p:grpSpPr>
          <a:xfrm>
            <a:off x="436880" y="508000"/>
            <a:ext cx="883920" cy="883920"/>
            <a:chOff x="436880" y="508000"/>
            <a:chExt cx="883920" cy="883920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5F420C57-42C1-DF05-8098-6C3057948410}"/>
                </a:ext>
              </a:extLst>
            </p:cNvPr>
            <p:cNvGrpSpPr/>
            <p:nvPr/>
          </p:nvGrpSpPr>
          <p:grpSpPr>
            <a:xfrm>
              <a:off x="436880" y="508000"/>
              <a:ext cx="883920" cy="883920"/>
              <a:chOff x="436880" y="508000"/>
              <a:chExt cx="883920" cy="883920"/>
            </a:xfrm>
          </p:grpSpPr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941F44D8-E6AB-3EF2-5940-0CCA3B496E65}"/>
                  </a:ext>
                </a:extLst>
              </p:cNvPr>
              <p:cNvSpPr/>
              <p:nvPr/>
            </p:nvSpPr>
            <p:spPr>
              <a:xfrm>
                <a:off x="436880" y="508000"/>
                <a:ext cx="883920" cy="8839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ED717D4C-37C0-856F-E1E5-D86C9C474D2C}"/>
                  </a:ext>
                </a:extLst>
              </p:cNvPr>
              <p:cNvCxnSpPr>
                <a:stCxn id="11" idx="2"/>
                <a:endCxn id="11" idx="6"/>
              </p:cNvCxnSpPr>
              <p:nvPr/>
            </p:nvCxnSpPr>
            <p:spPr>
              <a:xfrm>
                <a:off x="436880" y="949960"/>
                <a:ext cx="8839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FD3BDE0E-A25C-C702-DC2C-733932A8761F}"/>
                </a:ext>
              </a:extLst>
            </p:cNvPr>
            <p:cNvCxnSpPr>
              <a:stCxn id="11" idx="0"/>
              <a:endCxn id="11" idx="4"/>
            </p:cNvCxnSpPr>
            <p:nvPr/>
          </p:nvCxnSpPr>
          <p:spPr>
            <a:xfrm>
              <a:off x="878840" y="508000"/>
              <a:ext cx="0" cy="883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CEB6EDFD-239E-FE00-32DB-6F840672380D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0854F84-D0D8-B12A-1647-439920DD3446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064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C2BB7EC-E8DA-90A2-B51D-DD3FFD68612A}"/>
              </a:ext>
            </a:extLst>
          </p:cNvPr>
          <p:cNvSpPr/>
          <p:nvPr/>
        </p:nvSpPr>
        <p:spPr>
          <a:xfrm>
            <a:off x="304800" y="444807"/>
            <a:ext cx="1473200" cy="5384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483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Recap-Quiz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52DEA46-5F84-F504-DA8E-6DAA3DE7BB48}"/>
              </a:ext>
            </a:extLst>
          </p:cNvPr>
          <p:cNvSpPr/>
          <p:nvPr/>
        </p:nvSpPr>
        <p:spPr>
          <a:xfrm>
            <a:off x="436880" y="508000"/>
            <a:ext cx="883920" cy="883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D669AC3-F819-6779-BE30-1DABAA7B7C96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567C753-B8CA-9582-409D-269068751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230" y="2133230"/>
            <a:ext cx="2591540" cy="2591540"/>
          </a:xfrm>
          <a:prstGeom prst="rect">
            <a:avLst/>
          </a:prstGeom>
        </p:spPr>
      </p:pic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D486B19-B7FD-4736-5AC1-58E19DEECC61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7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C2BB7EC-E8DA-90A2-B51D-DD3FFD68612A}"/>
              </a:ext>
            </a:extLst>
          </p:cNvPr>
          <p:cNvSpPr/>
          <p:nvPr/>
        </p:nvSpPr>
        <p:spPr>
          <a:xfrm>
            <a:off x="304800" y="444807"/>
            <a:ext cx="1473200" cy="5384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20277"/>
            <a:ext cx="483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Interesting links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A8E21B3-450F-6759-B6B4-D541603CABB1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682E6F3-2945-8B46-9B76-F39658DE91B4}"/>
              </a:ext>
            </a:extLst>
          </p:cNvPr>
          <p:cNvSpPr txBox="1"/>
          <p:nvPr/>
        </p:nvSpPr>
        <p:spPr>
          <a:xfrm>
            <a:off x="1376433" y="1660648"/>
            <a:ext cx="1000809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OpenMP</a:t>
            </a:r>
            <a:r>
              <a:rPr lang="de-DE" altLang="de-DE" sz="24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de-DE" altLang="de-DE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tutorial</a:t>
            </a:r>
            <a:r>
              <a:rPr lang="de-DE" altLang="de-DE" sz="2400" dirty="0">
                <a:solidFill>
                  <a:schemeClr val="bg1"/>
                </a:solidFill>
                <a:latin typeface="Abadi" panose="020B0604020104020204" pitchFamily="34" charset="0"/>
              </a:rPr>
              <a:t>/</a:t>
            </a:r>
            <a:r>
              <a:rPr lang="de-DE" altLang="de-DE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blog</a:t>
            </a:r>
            <a:r>
              <a:rPr lang="de-DE" altLang="de-DE" sz="2400" dirty="0">
                <a:solidFill>
                  <a:schemeClr val="bg1"/>
                </a:solidFill>
                <a:latin typeface="Abadi" panose="020B0604020104020204" pitchFamily="34" charset="0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hlinkClick r:id="rId2"/>
              </a:rPr>
              <a:t>http://jakascorner.com/blog/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OpenMP</a:t>
            </a:r>
            <a:r>
              <a:rPr lang="de-DE" altLang="de-DE" sz="24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de-DE" altLang="de-DE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specification</a:t>
            </a:r>
            <a:r>
              <a:rPr lang="de-DE" altLang="de-DE" sz="2400" dirty="0">
                <a:solidFill>
                  <a:schemeClr val="bg1"/>
                </a:solidFill>
                <a:latin typeface="Abadi" panose="020B0604020104020204" pitchFamily="34" charset="0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hlinkClick r:id="rId3"/>
              </a:rPr>
              <a:t>https://www.openmp.org/wp-content/uploads/openmp-4.5.pdf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OpenMP</a:t>
            </a:r>
            <a:r>
              <a:rPr lang="de-DE" altLang="de-DE" sz="24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de-DE" altLang="de-DE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examples</a:t>
            </a:r>
            <a:r>
              <a:rPr lang="de-DE" altLang="de-DE" sz="2400" dirty="0">
                <a:solidFill>
                  <a:schemeClr val="bg1"/>
                </a:solidFill>
                <a:latin typeface="Abadi" panose="020B0604020104020204" pitchFamily="34" charset="0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hlinkClick r:id="rId4"/>
              </a:rPr>
              <a:t>https://www.openmp.org/wp-content/uploads/openmp-examples-4.5.0.pdf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400" dirty="0">
                <a:solidFill>
                  <a:schemeClr val="bg1"/>
                </a:solidFill>
                <a:latin typeface="Abadi" panose="020B0604020104020204" pitchFamily="34" charset="0"/>
              </a:rPr>
              <a:t>SIMD </a:t>
            </a:r>
            <a:r>
              <a:rPr lang="de-DE" altLang="de-DE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intrinsics</a:t>
            </a:r>
            <a:r>
              <a:rPr lang="de-DE" altLang="de-DE" sz="2400" dirty="0">
                <a:solidFill>
                  <a:schemeClr val="bg1"/>
                </a:solidFill>
                <a:latin typeface="Abadi" panose="020B0604020104020204" pitchFamily="34" charset="0"/>
              </a:rPr>
              <a:t> Rust: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hlinkClick r:id="rId5"/>
              </a:rPr>
              <a:t>https://doc.rust-lang.org/stable/core/arch/x86/index.html</a:t>
            </a:r>
            <a:endParaRPr lang="de-DE" altLang="de-DE" dirty="0">
              <a:solidFill>
                <a:schemeClr val="bg1"/>
              </a:solidFill>
              <a:latin typeface="Arial Unicode M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400" dirty="0">
                <a:solidFill>
                  <a:schemeClr val="bg1"/>
                </a:solidFill>
                <a:latin typeface="Abadi" panose="020B0604020104020204" pitchFamily="34" charset="0"/>
              </a:rPr>
              <a:t>SIMD </a:t>
            </a:r>
            <a:r>
              <a:rPr lang="de-DE" altLang="de-DE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intrinsics</a:t>
            </a:r>
            <a:r>
              <a:rPr lang="de-DE" altLang="de-DE" sz="2400" dirty="0">
                <a:solidFill>
                  <a:schemeClr val="bg1"/>
                </a:solidFill>
                <a:latin typeface="Abadi" panose="020B0604020104020204" pitchFamily="34" charset="0"/>
              </a:rPr>
              <a:t> Intel: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hlinkClick r:id="rId6"/>
              </a:rPr>
              <a:t>https://www.intel.com/content/www/us/en/docs/intrinsics-guide/index.html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Godbolt</a:t>
            </a:r>
            <a:r>
              <a:rPr lang="de-DE" altLang="de-DE" sz="24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de-DE" altLang="de-DE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compiler</a:t>
            </a:r>
            <a:r>
              <a:rPr lang="de-DE" altLang="de-DE" sz="24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de-DE" altLang="de-DE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explorer</a:t>
            </a:r>
            <a:r>
              <a:rPr lang="de-DE" altLang="de-DE" sz="2400" dirty="0">
                <a:solidFill>
                  <a:schemeClr val="bg1"/>
                </a:solidFill>
                <a:latin typeface="Abadi" panose="020B0604020104020204" pitchFamily="34" charset="0"/>
              </a:rPr>
              <a:t>: </a:t>
            </a:r>
            <a:r>
              <a:rPr lang="de-DE" altLang="de-DE" dirty="0">
                <a:solidFill>
                  <a:schemeClr val="accent1"/>
                </a:solidFill>
                <a:latin typeface="Arial Unicode M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https://godbolt.org/</a:t>
            </a:r>
            <a:endParaRPr lang="de-DE" altLang="de-DE" dirty="0">
              <a:solidFill>
                <a:schemeClr val="accent1"/>
              </a:solidFill>
              <a:latin typeface="Arial Unicode M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de-DE" altLang="de-DE" dirty="0">
              <a:solidFill>
                <a:schemeClr val="accent1"/>
              </a:solidFill>
              <a:latin typeface="Arial Unicode M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de-DE" altLang="de-DE" sz="2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de-DE" altLang="de-DE" sz="2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DB67692F-C03A-9337-4E2D-FF02230BB075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1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555DD-74D4-0BB2-0D61-0C2C18AB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955" y="3117532"/>
            <a:ext cx="5038090" cy="62293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de-DE" sz="3600" dirty="0" err="1">
                <a:latin typeface="Abadi" panose="020B0604020104020204" pitchFamily="34" charset="0"/>
              </a:rPr>
              <a:t>What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is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branchless</a:t>
            </a:r>
            <a:r>
              <a:rPr lang="de-DE" sz="3600" dirty="0">
                <a:latin typeface="Abadi" panose="020B0604020104020204" pitchFamily="34" charset="0"/>
              </a:rPr>
              <a:t> code?</a:t>
            </a:r>
            <a:endParaRPr lang="de-AT" sz="3600" dirty="0">
              <a:latin typeface="Abadi" panose="020B06040201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417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Theory: Branchless code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D852EF7-8ED4-3683-7CC6-40301A42EEB4}"/>
              </a:ext>
            </a:extLst>
          </p:cNvPr>
          <p:cNvGrpSpPr/>
          <p:nvPr/>
        </p:nvGrpSpPr>
        <p:grpSpPr>
          <a:xfrm>
            <a:off x="436876" y="502919"/>
            <a:ext cx="883924" cy="893772"/>
            <a:chOff x="436876" y="502919"/>
            <a:chExt cx="883924" cy="893772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4329EE1-B225-812B-56E6-8B95E0F1CB2A}"/>
                </a:ext>
              </a:extLst>
            </p:cNvPr>
            <p:cNvGrpSpPr/>
            <p:nvPr/>
          </p:nvGrpSpPr>
          <p:grpSpPr>
            <a:xfrm>
              <a:off x="436880" y="508000"/>
              <a:ext cx="883920" cy="883920"/>
              <a:chOff x="436880" y="508000"/>
              <a:chExt cx="883920" cy="883920"/>
            </a:xfrm>
          </p:grpSpPr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E6886DD1-4DDB-EA71-8097-9BEAD703882D}"/>
                  </a:ext>
                </a:extLst>
              </p:cNvPr>
              <p:cNvSpPr/>
              <p:nvPr/>
            </p:nvSpPr>
            <p:spPr>
              <a:xfrm>
                <a:off x="436880" y="508000"/>
                <a:ext cx="883920" cy="8839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51C22290-362E-F00A-3528-95D1492C66A2}"/>
                  </a:ext>
                </a:extLst>
              </p:cNvPr>
              <p:cNvCxnSpPr>
                <a:stCxn id="13" idx="2"/>
                <a:endCxn id="13" idx="6"/>
              </p:cNvCxnSpPr>
              <p:nvPr/>
            </p:nvCxnSpPr>
            <p:spPr>
              <a:xfrm>
                <a:off x="436880" y="949960"/>
                <a:ext cx="88392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614139C7-BEB8-BEC8-D01E-DB0D5227827F}"/>
                  </a:ext>
                </a:extLst>
              </p:cNvPr>
              <p:cNvCxnSpPr>
                <a:stCxn id="13" idx="0"/>
                <a:endCxn id="13" idx="4"/>
              </p:cNvCxnSpPr>
              <p:nvPr/>
            </p:nvCxnSpPr>
            <p:spPr>
              <a:xfrm>
                <a:off x="878840" y="508000"/>
                <a:ext cx="0" cy="88392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549CB532-28C4-F9F3-8217-317758C6D96F}"/>
                </a:ext>
              </a:extLst>
            </p:cNvPr>
            <p:cNvSpPr/>
            <p:nvPr/>
          </p:nvSpPr>
          <p:spPr>
            <a:xfrm>
              <a:off x="886459" y="502919"/>
              <a:ext cx="434337" cy="883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CA736A0C-A803-4017-76F2-C4D995BBE1A2}"/>
                </a:ext>
              </a:extLst>
            </p:cNvPr>
            <p:cNvSpPr/>
            <p:nvPr/>
          </p:nvSpPr>
          <p:spPr>
            <a:xfrm rot="5400000">
              <a:off x="596896" y="794712"/>
              <a:ext cx="441959" cy="76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Ellipse 15">
            <a:extLst>
              <a:ext uri="{FF2B5EF4-FFF2-40B4-BE49-F238E27FC236}">
                <a16:creationId xmlns:a16="http://schemas.microsoft.com/office/drawing/2014/main" id="{F16E648A-F46E-E946-EDCA-3E893272B0FD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E59A4A4-2663-6444-245F-E5E7D84C9701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19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555DD-74D4-0BB2-0D61-0C2C18AB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3172" y="3117533"/>
            <a:ext cx="8425655" cy="6288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dirty="0" err="1">
                <a:latin typeface="Abadi" panose="020B0604020104020204" pitchFamily="34" charset="0"/>
              </a:rPr>
              <a:t>Why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are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branches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evil</a:t>
            </a:r>
            <a:r>
              <a:rPr lang="de-AT" sz="3600" dirty="0">
                <a:latin typeface="Abadi" panose="020B0604020104020204" pitchFamily="34" charset="0"/>
              </a:rPr>
              <a:t>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417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Theory: Branchless code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BE43A73-EAFF-8DAB-D4CD-C73730752523}"/>
              </a:ext>
            </a:extLst>
          </p:cNvPr>
          <p:cNvGrpSpPr/>
          <p:nvPr/>
        </p:nvGrpSpPr>
        <p:grpSpPr>
          <a:xfrm>
            <a:off x="343621" y="414741"/>
            <a:ext cx="1070437" cy="1070437"/>
            <a:chOff x="343621" y="414741"/>
            <a:chExt cx="1070437" cy="1070437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B7691BEC-E9F6-DA81-43B1-78D9EB74D283}"/>
                </a:ext>
              </a:extLst>
            </p:cNvPr>
            <p:cNvGrpSpPr/>
            <p:nvPr/>
          </p:nvGrpSpPr>
          <p:grpSpPr>
            <a:xfrm>
              <a:off x="436876" y="502919"/>
              <a:ext cx="883924" cy="893772"/>
              <a:chOff x="436876" y="502919"/>
              <a:chExt cx="883924" cy="893772"/>
            </a:xfrm>
          </p:grpSpPr>
          <p:grpSp>
            <p:nvGrpSpPr>
              <p:cNvPr id="2" name="Gruppieren 1">
                <a:extLst>
                  <a:ext uri="{FF2B5EF4-FFF2-40B4-BE49-F238E27FC236}">
                    <a16:creationId xmlns:a16="http://schemas.microsoft.com/office/drawing/2014/main" id="{55D63BBE-C69F-EBA6-B205-CC75BDF5BB43}"/>
                  </a:ext>
                </a:extLst>
              </p:cNvPr>
              <p:cNvGrpSpPr/>
              <p:nvPr/>
            </p:nvGrpSpPr>
            <p:grpSpPr>
              <a:xfrm>
                <a:off x="436880" y="508000"/>
                <a:ext cx="883920" cy="883920"/>
                <a:chOff x="436880" y="508000"/>
                <a:chExt cx="883920" cy="883920"/>
              </a:xfrm>
            </p:grpSpPr>
            <p:sp>
              <p:nvSpPr>
                <p:cNvPr id="4" name="Ellipse 3">
                  <a:extLst>
                    <a:ext uri="{FF2B5EF4-FFF2-40B4-BE49-F238E27FC236}">
                      <a16:creationId xmlns:a16="http://schemas.microsoft.com/office/drawing/2014/main" id="{50B87D18-856C-E08A-258C-7A6A2FEBCDCA}"/>
                    </a:ext>
                  </a:extLst>
                </p:cNvPr>
                <p:cNvSpPr/>
                <p:nvPr/>
              </p:nvSpPr>
              <p:spPr>
                <a:xfrm>
                  <a:off x="436880" y="508000"/>
                  <a:ext cx="883920" cy="8839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" name="Gerader Verbinder 4">
                  <a:extLst>
                    <a:ext uri="{FF2B5EF4-FFF2-40B4-BE49-F238E27FC236}">
                      <a16:creationId xmlns:a16="http://schemas.microsoft.com/office/drawing/2014/main" id="{9A39F74B-8A33-0665-819F-54B8FBFFE174}"/>
                    </a:ext>
                  </a:extLst>
                </p:cNvPr>
                <p:cNvCxnSpPr>
                  <a:stCxn id="4" idx="2"/>
                  <a:endCxn id="4" idx="6"/>
                </p:cNvCxnSpPr>
                <p:nvPr/>
              </p:nvCxnSpPr>
              <p:spPr>
                <a:xfrm>
                  <a:off x="436880" y="949960"/>
                  <a:ext cx="88392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Gerader Verbinder 9">
                  <a:extLst>
                    <a:ext uri="{FF2B5EF4-FFF2-40B4-BE49-F238E27FC236}">
                      <a16:creationId xmlns:a16="http://schemas.microsoft.com/office/drawing/2014/main" id="{34ADC79E-BBCE-606A-7614-FC68FD031135}"/>
                    </a:ext>
                  </a:extLst>
                </p:cNvPr>
                <p:cNvCxnSpPr>
                  <a:stCxn id="4" idx="0"/>
                  <a:endCxn id="4" idx="4"/>
                </p:cNvCxnSpPr>
                <p:nvPr/>
              </p:nvCxnSpPr>
              <p:spPr>
                <a:xfrm>
                  <a:off x="878840" y="508000"/>
                  <a:ext cx="0" cy="8839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30AA8926-CD17-FEE9-499D-CB673BB6C5BD}"/>
                  </a:ext>
                </a:extLst>
              </p:cNvPr>
              <p:cNvSpPr/>
              <p:nvPr/>
            </p:nvSpPr>
            <p:spPr>
              <a:xfrm>
                <a:off x="886459" y="502919"/>
                <a:ext cx="434337" cy="883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023A5E28-FE83-7553-D47D-0171AE944E72}"/>
                  </a:ext>
                </a:extLst>
              </p:cNvPr>
              <p:cNvSpPr/>
              <p:nvPr/>
            </p:nvSpPr>
            <p:spPr>
              <a:xfrm rot="5400000">
                <a:off x="596896" y="794712"/>
                <a:ext cx="441959" cy="761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D43FFB2E-2379-14C0-8F8F-66C6B9ECFF7B}"/>
                </a:ext>
              </a:extLst>
            </p:cNvPr>
            <p:cNvSpPr/>
            <p:nvPr/>
          </p:nvSpPr>
          <p:spPr>
            <a:xfrm>
              <a:off x="343621" y="414741"/>
              <a:ext cx="1070437" cy="1070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FC3D3644-BED0-F44A-CACA-B3DBF1CC7DC6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55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19" y="645775"/>
            <a:ext cx="5913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Theory: Branchless code cheat sheet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CC0C1FA-8CC0-8C47-B283-C891424FDE5D}"/>
              </a:ext>
            </a:extLst>
          </p:cNvPr>
          <p:cNvGrpSpPr/>
          <p:nvPr/>
        </p:nvGrpSpPr>
        <p:grpSpPr>
          <a:xfrm>
            <a:off x="436876" y="502919"/>
            <a:ext cx="891543" cy="893772"/>
            <a:chOff x="436876" y="502919"/>
            <a:chExt cx="891543" cy="893772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3EE3C301-D4F9-1E45-FC7E-FE85C0511AEC}"/>
                </a:ext>
              </a:extLst>
            </p:cNvPr>
            <p:cNvGrpSpPr/>
            <p:nvPr/>
          </p:nvGrpSpPr>
          <p:grpSpPr>
            <a:xfrm>
              <a:off x="444499" y="512771"/>
              <a:ext cx="883920" cy="883920"/>
              <a:chOff x="436880" y="508000"/>
              <a:chExt cx="883920" cy="883920"/>
            </a:xfrm>
          </p:grpSpPr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9EA47F89-5751-C3BF-76BA-514C6000F11B}"/>
                  </a:ext>
                </a:extLst>
              </p:cNvPr>
              <p:cNvSpPr/>
              <p:nvPr/>
            </p:nvSpPr>
            <p:spPr>
              <a:xfrm>
                <a:off x="436880" y="508000"/>
                <a:ext cx="883920" cy="8839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33B3B2C2-66C3-EE14-1A94-E35BED918582}"/>
                  </a:ext>
                </a:extLst>
              </p:cNvPr>
              <p:cNvCxnSpPr>
                <a:stCxn id="12" idx="2"/>
                <a:endCxn id="12" idx="6"/>
              </p:cNvCxnSpPr>
              <p:nvPr/>
            </p:nvCxnSpPr>
            <p:spPr>
              <a:xfrm>
                <a:off x="436880" y="949960"/>
                <a:ext cx="8839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547E94CB-7ACD-31AB-0EE3-5CD8B7580075}"/>
                  </a:ext>
                </a:extLst>
              </p:cNvPr>
              <p:cNvCxnSpPr>
                <a:stCxn id="12" idx="0"/>
                <a:endCxn id="12" idx="4"/>
              </p:cNvCxnSpPr>
              <p:nvPr/>
            </p:nvCxnSpPr>
            <p:spPr>
              <a:xfrm>
                <a:off x="878840" y="508000"/>
                <a:ext cx="0" cy="8839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3C952B4-201D-0198-1A27-14428DD255DC}"/>
                </a:ext>
              </a:extLst>
            </p:cNvPr>
            <p:cNvSpPr/>
            <p:nvPr/>
          </p:nvSpPr>
          <p:spPr>
            <a:xfrm>
              <a:off x="894082" y="502919"/>
              <a:ext cx="434337" cy="8839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A335D3AF-72D5-EEF1-B64C-DAD9710A0861}"/>
                </a:ext>
              </a:extLst>
            </p:cNvPr>
            <p:cNvSpPr/>
            <p:nvPr/>
          </p:nvSpPr>
          <p:spPr>
            <a:xfrm rot="5400000">
              <a:off x="596896" y="794712"/>
              <a:ext cx="441959" cy="761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Ellipse 15">
            <a:extLst>
              <a:ext uri="{FF2B5EF4-FFF2-40B4-BE49-F238E27FC236}">
                <a16:creationId xmlns:a16="http://schemas.microsoft.com/office/drawing/2014/main" id="{74ED2BE7-F9D6-0D50-9067-E0CBFD0C81D0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A7F05A3-7A51-1957-15B7-449DF7F19B23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2CA37CC5-BE9E-1335-3B45-56B915B13110}"/>
              </a:ext>
            </a:extLst>
          </p:cNvPr>
          <p:cNvSpPr txBox="1"/>
          <p:nvPr/>
        </p:nvSpPr>
        <p:spPr>
          <a:xfrm>
            <a:off x="1861351" y="1569105"/>
            <a:ext cx="846929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What is Branchless Code?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Branchless programming is </a:t>
            </a:r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a programming technique that eliminates the branches.</a:t>
            </a:r>
          </a:p>
          <a:p>
            <a:endParaRPr lang="en-US" b="1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What is branching?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Branching is when we split the flow of the program into two parts based on a runtime condition check.</a:t>
            </a:r>
          </a:p>
          <a:p>
            <a:endParaRPr lang="en-US" b="1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Branches are created by conditional statements like if, else, and loops.</a:t>
            </a:r>
          </a:p>
          <a:p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How to avoid Branches?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The most common way to avoid branching is to replace branches with mathematical operations or conditional moves. This reduces the total jumps in your code.</a:t>
            </a:r>
          </a:p>
          <a:p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b="1" i="1" dirty="0">
                <a:solidFill>
                  <a:schemeClr val="bg1"/>
                </a:solidFill>
                <a:latin typeface="Abadi" panose="020B0604020104020204" pitchFamily="34" charset="0"/>
              </a:rPr>
              <a:t>Note:</a:t>
            </a:r>
          </a:p>
          <a:p>
            <a:r>
              <a:rPr lang="en-US" i="1" dirty="0">
                <a:solidFill>
                  <a:schemeClr val="bg1"/>
                </a:solidFill>
                <a:latin typeface="Abadi" panose="020B0604020104020204" pitchFamily="34" charset="0"/>
              </a:rPr>
              <a:t>Modern compilers can recognize branching patterns and replace them with branch-less counterparts.</a:t>
            </a:r>
          </a:p>
          <a:p>
            <a:endParaRPr lang="en-US" b="1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endParaRPr lang="en-GB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5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555DD-74D4-0BB2-0D61-0C2C18AB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955" y="3117532"/>
            <a:ext cx="5038090" cy="622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dirty="0" err="1">
                <a:latin typeface="Abadi" panose="020B0604020104020204" pitchFamily="34" charset="0"/>
              </a:rPr>
              <a:t>What</a:t>
            </a:r>
            <a:r>
              <a:rPr lang="de-DE" sz="3600" b="1" dirty="0"/>
              <a:t> </a:t>
            </a:r>
            <a:r>
              <a:rPr lang="de-DE" sz="3600" dirty="0" err="1">
                <a:latin typeface="Abadi" panose="020B0604020104020204" pitchFamily="34" charset="0"/>
              </a:rPr>
              <a:t>is</a:t>
            </a:r>
            <a:r>
              <a:rPr lang="de-DE" sz="3600" dirty="0">
                <a:latin typeface="Abadi" panose="020B0604020104020204" pitchFamily="34" charset="0"/>
              </a:rPr>
              <a:t> loop </a:t>
            </a:r>
            <a:r>
              <a:rPr lang="de-DE" sz="3600" dirty="0" err="1">
                <a:latin typeface="Abadi" panose="020B0604020104020204" pitchFamily="34" charset="0"/>
              </a:rPr>
              <a:t>unrolling</a:t>
            </a:r>
            <a:r>
              <a:rPr lang="de-DE" sz="3600" dirty="0">
                <a:latin typeface="Abadi" panose="020B0604020104020204" pitchFamily="34" charset="0"/>
              </a:rPr>
              <a:t>?</a:t>
            </a:r>
            <a:endParaRPr lang="de-AT" sz="3600" dirty="0">
              <a:latin typeface="Abadi" panose="020B06040201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417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Theory: Loop unrolling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C39CA3D0-82F2-8354-802F-361898819B6C}"/>
              </a:ext>
            </a:extLst>
          </p:cNvPr>
          <p:cNvGrpSpPr/>
          <p:nvPr/>
        </p:nvGrpSpPr>
        <p:grpSpPr>
          <a:xfrm>
            <a:off x="343621" y="414741"/>
            <a:ext cx="1070437" cy="1070437"/>
            <a:chOff x="343621" y="414741"/>
            <a:chExt cx="1070437" cy="1070437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141E1BC7-434E-F324-FAAD-0BBF389EAAA7}"/>
                </a:ext>
              </a:extLst>
            </p:cNvPr>
            <p:cNvGrpSpPr/>
            <p:nvPr/>
          </p:nvGrpSpPr>
          <p:grpSpPr>
            <a:xfrm>
              <a:off x="436875" y="508000"/>
              <a:ext cx="883925" cy="888691"/>
              <a:chOff x="436875" y="508000"/>
              <a:chExt cx="883925" cy="888691"/>
            </a:xfrm>
          </p:grpSpPr>
          <p:grpSp>
            <p:nvGrpSpPr>
              <p:cNvPr id="2" name="Gruppieren 1">
                <a:extLst>
                  <a:ext uri="{FF2B5EF4-FFF2-40B4-BE49-F238E27FC236}">
                    <a16:creationId xmlns:a16="http://schemas.microsoft.com/office/drawing/2014/main" id="{F190D5BD-AE70-7915-0F2A-567E09C03340}"/>
                  </a:ext>
                </a:extLst>
              </p:cNvPr>
              <p:cNvGrpSpPr/>
              <p:nvPr/>
            </p:nvGrpSpPr>
            <p:grpSpPr>
              <a:xfrm>
                <a:off x="436880" y="508000"/>
                <a:ext cx="883920" cy="883920"/>
                <a:chOff x="436880" y="508000"/>
                <a:chExt cx="883920" cy="883920"/>
              </a:xfrm>
            </p:grpSpPr>
            <p:sp>
              <p:nvSpPr>
                <p:cNvPr id="4" name="Ellipse 3">
                  <a:extLst>
                    <a:ext uri="{FF2B5EF4-FFF2-40B4-BE49-F238E27FC236}">
                      <a16:creationId xmlns:a16="http://schemas.microsoft.com/office/drawing/2014/main" id="{516EE738-7162-5DD7-6186-E218AF27548A}"/>
                    </a:ext>
                  </a:extLst>
                </p:cNvPr>
                <p:cNvSpPr/>
                <p:nvPr/>
              </p:nvSpPr>
              <p:spPr>
                <a:xfrm>
                  <a:off x="436880" y="508000"/>
                  <a:ext cx="883920" cy="8839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" name="Gerader Verbinder 4">
                  <a:extLst>
                    <a:ext uri="{FF2B5EF4-FFF2-40B4-BE49-F238E27FC236}">
                      <a16:creationId xmlns:a16="http://schemas.microsoft.com/office/drawing/2014/main" id="{F36FF50D-AA3F-C9C7-876B-BB0B292658E2}"/>
                    </a:ext>
                  </a:extLst>
                </p:cNvPr>
                <p:cNvCxnSpPr>
                  <a:stCxn id="4" idx="2"/>
                  <a:endCxn id="4" idx="6"/>
                </p:cNvCxnSpPr>
                <p:nvPr/>
              </p:nvCxnSpPr>
              <p:spPr>
                <a:xfrm>
                  <a:off x="436880" y="949960"/>
                  <a:ext cx="88392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Gerader Verbinder 9">
                  <a:extLst>
                    <a:ext uri="{FF2B5EF4-FFF2-40B4-BE49-F238E27FC236}">
                      <a16:creationId xmlns:a16="http://schemas.microsoft.com/office/drawing/2014/main" id="{42951A2C-11E9-B30D-CED0-09CDDA66AD96}"/>
                    </a:ext>
                  </a:extLst>
                </p:cNvPr>
                <p:cNvCxnSpPr>
                  <a:stCxn id="4" idx="0"/>
                  <a:endCxn id="4" idx="4"/>
                </p:cNvCxnSpPr>
                <p:nvPr/>
              </p:nvCxnSpPr>
              <p:spPr>
                <a:xfrm>
                  <a:off x="878840" y="508000"/>
                  <a:ext cx="0" cy="8839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E26A512-0111-E4D5-4C6D-7774C4E996D8}"/>
                  </a:ext>
                </a:extLst>
              </p:cNvPr>
              <p:cNvSpPr/>
              <p:nvPr/>
            </p:nvSpPr>
            <p:spPr>
              <a:xfrm rot="5400000">
                <a:off x="657854" y="733753"/>
                <a:ext cx="441959" cy="883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9217573-B326-B01E-611E-9770BBF4C7B5}"/>
                </a:ext>
              </a:extLst>
            </p:cNvPr>
            <p:cNvSpPr/>
            <p:nvPr/>
          </p:nvSpPr>
          <p:spPr>
            <a:xfrm>
              <a:off x="343621" y="414741"/>
              <a:ext cx="1070437" cy="1070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C596A62-4C6F-25A2-89F5-D27B6465F4EF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555DD-74D4-0BB2-0D61-0C2C18AB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955" y="3117532"/>
            <a:ext cx="5038090" cy="622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dirty="0" err="1">
                <a:latin typeface="Abadi" panose="020B0604020104020204" pitchFamily="34" charset="0"/>
              </a:rPr>
              <a:t>What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are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the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benefits</a:t>
            </a:r>
            <a:r>
              <a:rPr lang="de-DE" sz="3600" dirty="0">
                <a:latin typeface="Abadi" panose="020B0604020104020204" pitchFamily="34" charset="0"/>
              </a:rPr>
              <a:t>?</a:t>
            </a:r>
            <a:endParaRPr lang="de-AT" sz="3600" dirty="0">
              <a:latin typeface="Abadi" panose="020B06040201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417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Theory: Loop unrolling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DFC2330-5FE6-82A8-A1D4-67E9416F4369}"/>
              </a:ext>
            </a:extLst>
          </p:cNvPr>
          <p:cNvGrpSpPr/>
          <p:nvPr/>
        </p:nvGrpSpPr>
        <p:grpSpPr>
          <a:xfrm>
            <a:off x="436875" y="508000"/>
            <a:ext cx="883925" cy="888691"/>
            <a:chOff x="436875" y="508000"/>
            <a:chExt cx="883925" cy="888691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F709CD5C-6BA4-CECF-D4F1-BD0A107B3F4D}"/>
                </a:ext>
              </a:extLst>
            </p:cNvPr>
            <p:cNvGrpSpPr/>
            <p:nvPr/>
          </p:nvGrpSpPr>
          <p:grpSpPr>
            <a:xfrm>
              <a:off x="436880" y="508000"/>
              <a:ext cx="883920" cy="883920"/>
              <a:chOff x="436880" y="508000"/>
              <a:chExt cx="883920" cy="883920"/>
            </a:xfrm>
          </p:grpSpPr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3F552776-EC2A-396E-623A-FFA3992953D1}"/>
                  </a:ext>
                </a:extLst>
              </p:cNvPr>
              <p:cNvSpPr/>
              <p:nvPr/>
            </p:nvSpPr>
            <p:spPr>
              <a:xfrm>
                <a:off x="436880" y="508000"/>
                <a:ext cx="883920" cy="8839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291D003D-178A-0FAE-0766-80542EF45622}"/>
                  </a:ext>
                </a:extLst>
              </p:cNvPr>
              <p:cNvCxnSpPr>
                <a:stCxn id="14" idx="2"/>
                <a:endCxn id="14" idx="6"/>
              </p:cNvCxnSpPr>
              <p:nvPr/>
            </p:nvCxnSpPr>
            <p:spPr>
              <a:xfrm>
                <a:off x="436880" y="949960"/>
                <a:ext cx="88392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46BE0473-91FF-1819-CB3C-BB1A51ACBBF9}"/>
                  </a:ext>
                </a:extLst>
              </p:cNvPr>
              <p:cNvCxnSpPr>
                <a:stCxn id="14" idx="0"/>
                <a:endCxn id="14" idx="4"/>
              </p:cNvCxnSpPr>
              <p:nvPr/>
            </p:nvCxnSpPr>
            <p:spPr>
              <a:xfrm>
                <a:off x="878840" y="508000"/>
                <a:ext cx="0" cy="88392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91049012-5BF2-C75C-C68A-53125958D303}"/>
                </a:ext>
              </a:extLst>
            </p:cNvPr>
            <p:cNvSpPr/>
            <p:nvPr/>
          </p:nvSpPr>
          <p:spPr>
            <a:xfrm rot="5400000">
              <a:off x="657854" y="733753"/>
              <a:ext cx="441959" cy="883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Ellipse 16">
            <a:extLst>
              <a:ext uri="{FF2B5EF4-FFF2-40B4-BE49-F238E27FC236}">
                <a16:creationId xmlns:a16="http://schemas.microsoft.com/office/drawing/2014/main" id="{F16251A8-DAC5-C445-01EF-3C9E1302C7F0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CC02502-FD52-E7D4-1AD0-EA83944BB572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87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555DD-74D4-0BB2-0D61-0C2C18AB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3365" y="3117532"/>
            <a:ext cx="6605270" cy="622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dirty="0" err="1">
                <a:latin typeface="Abadi" panose="020B0604020104020204" pitchFamily="34" charset="0"/>
              </a:rPr>
              <a:t>What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are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the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disadvantages</a:t>
            </a:r>
            <a:r>
              <a:rPr lang="de-DE" sz="3600" dirty="0">
                <a:latin typeface="Abadi" panose="020B0604020104020204" pitchFamily="34" charset="0"/>
              </a:rPr>
              <a:t>?</a:t>
            </a:r>
            <a:endParaRPr lang="de-AT" sz="3600" dirty="0">
              <a:latin typeface="Abadi" panose="020B06040201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417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Theory: Loop unrolling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DFC2330-5FE6-82A8-A1D4-67E9416F4369}"/>
              </a:ext>
            </a:extLst>
          </p:cNvPr>
          <p:cNvGrpSpPr/>
          <p:nvPr/>
        </p:nvGrpSpPr>
        <p:grpSpPr>
          <a:xfrm>
            <a:off x="436875" y="508000"/>
            <a:ext cx="883925" cy="888691"/>
            <a:chOff x="436875" y="508000"/>
            <a:chExt cx="883925" cy="888691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F709CD5C-6BA4-CECF-D4F1-BD0A107B3F4D}"/>
                </a:ext>
              </a:extLst>
            </p:cNvPr>
            <p:cNvGrpSpPr/>
            <p:nvPr/>
          </p:nvGrpSpPr>
          <p:grpSpPr>
            <a:xfrm>
              <a:off x="436880" y="508000"/>
              <a:ext cx="883920" cy="883920"/>
              <a:chOff x="436880" y="508000"/>
              <a:chExt cx="883920" cy="883920"/>
            </a:xfrm>
          </p:grpSpPr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3F552776-EC2A-396E-623A-FFA3992953D1}"/>
                  </a:ext>
                </a:extLst>
              </p:cNvPr>
              <p:cNvSpPr/>
              <p:nvPr/>
            </p:nvSpPr>
            <p:spPr>
              <a:xfrm>
                <a:off x="436880" y="508000"/>
                <a:ext cx="883920" cy="8839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291D003D-178A-0FAE-0766-80542EF45622}"/>
                  </a:ext>
                </a:extLst>
              </p:cNvPr>
              <p:cNvCxnSpPr>
                <a:stCxn id="14" idx="2"/>
                <a:endCxn id="14" idx="6"/>
              </p:cNvCxnSpPr>
              <p:nvPr/>
            </p:nvCxnSpPr>
            <p:spPr>
              <a:xfrm>
                <a:off x="436880" y="949960"/>
                <a:ext cx="88392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46BE0473-91FF-1819-CB3C-BB1A51ACBBF9}"/>
                  </a:ext>
                </a:extLst>
              </p:cNvPr>
              <p:cNvCxnSpPr>
                <a:stCxn id="14" idx="0"/>
                <a:endCxn id="14" idx="4"/>
              </p:cNvCxnSpPr>
              <p:nvPr/>
            </p:nvCxnSpPr>
            <p:spPr>
              <a:xfrm>
                <a:off x="878840" y="508000"/>
                <a:ext cx="0" cy="88392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91049012-5BF2-C75C-C68A-53125958D303}"/>
                </a:ext>
              </a:extLst>
            </p:cNvPr>
            <p:cNvSpPr/>
            <p:nvPr/>
          </p:nvSpPr>
          <p:spPr>
            <a:xfrm rot="5400000">
              <a:off x="657854" y="733753"/>
              <a:ext cx="441959" cy="883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Ellipse 16">
            <a:extLst>
              <a:ext uri="{FF2B5EF4-FFF2-40B4-BE49-F238E27FC236}">
                <a16:creationId xmlns:a16="http://schemas.microsoft.com/office/drawing/2014/main" id="{F16251A8-DAC5-C445-01EF-3C9E1302C7F0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CC02502-FD52-E7D4-1AD0-EA83944BB572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81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483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Theory: Loop unrolling cheat sheet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32E9AC6-C2D9-157C-F161-7AA09F4BEC26}"/>
              </a:ext>
            </a:extLst>
          </p:cNvPr>
          <p:cNvGrpSpPr/>
          <p:nvPr/>
        </p:nvGrpSpPr>
        <p:grpSpPr>
          <a:xfrm>
            <a:off x="436875" y="512771"/>
            <a:ext cx="891544" cy="883920"/>
            <a:chOff x="436875" y="512771"/>
            <a:chExt cx="891544" cy="88392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880F6281-42B7-C6F2-A74D-D4FA2B8D7487}"/>
                </a:ext>
              </a:extLst>
            </p:cNvPr>
            <p:cNvGrpSpPr/>
            <p:nvPr/>
          </p:nvGrpSpPr>
          <p:grpSpPr>
            <a:xfrm>
              <a:off x="444499" y="512771"/>
              <a:ext cx="883920" cy="883920"/>
              <a:chOff x="436880" y="508000"/>
              <a:chExt cx="883920" cy="883920"/>
            </a:xfrm>
          </p:grpSpPr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A87B7259-65D8-ED02-715B-E2728E0BF4E2}"/>
                  </a:ext>
                </a:extLst>
              </p:cNvPr>
              <p:cNvSpPr/>
              <p:nvPr/>
            </p:nvSpPr>
            <p:spPr>
              <a:xfrm>
                <a:off x="436880" y="508000"/>
                <a:ext cx="883920" cy="8839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B1567634-5590-0528-C5AC-B91B9A63343B}"/>
                  </a:ext>
                </a:extLst>
              </p:cNvPr>
              <p:cNvCxnSpPr>
                <a:stCxn id="10" idx="2"/>
                <a:endCxn id="10" idx="6"/>
              </p:cNvCxnSpPr>
              <p:nvPr/>
            </p:nvCxnSpPr>
            <p:spPr>
              <a:xfrm>
                <a:off x="436880" y="949960"/>
                <a:ext cx="8839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958E1533-36D8-452A-D239-FE0BD391A2CC}"/>
                  </a:ext>
                </a:extLst>
              </p:cNvPr>
              <p:cNvCxnSpPr>
                <a:stCxn id="10" idx="0"/>
                <a:endCxn id="10" idx="4"/>
              </p:cNvCxnSpPr>
              <p:nvPr/>
            </p:nvCxnSpPr>
            <p:spPr>
              <a:xfrm>
                <a:off x="878840" y="508000"/>
                <a:ext cx="0" cy="8839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21E18AAF-22DD-DDBB-6171-F982FE3D05FF}"/>
                </a:ext>
              </a:extLst>
            </p:cNvPr>
            <p:cNvSpPr/>
            <p:nvPr/>
          </p:nvSpPr>
          <p:spPr>
            <a:xfrm rot="5400000">
              <a:off x="661667" y="729940"/>
              <a:ext cx="441959" cy="89154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Ellipse 13">
            <a:extLst>
              <a:ext uri="{FF2B5EF4-FFF2-40B4-BE49-F238E27FC236}">
                <a16:creationId xmlns:a16="http://schemas.microsoft.com/office/drawing/2014/main" id="{D3666205-67AB-C246-13E6-54BF6B565A0C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EE62476C-5385-C49F-E435-D2FBCC940328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C77DD4A9-95D4-8449-746A-966FD41ECB74}"/>
              </a:ext>
            </a:extLst>
          </p:cNvPr>
          <p:cNvSpPr txBox="1"/>
          <p:nvPr/>
        </p:nvSpPr>
        <p:spPr>
          <a:xfrm>
            <a:off x="1861351" y="1569105"/>
            <a:ext cx="84692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What is loop unrolling?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Loop unrolling is a loop transformation technique that helps to optimize the execution time of a program. 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It increases the number of instructions per iteration of the loop, thus reducing the number of times the loop branch logic is executed.</a:t>
            </a:r>
          </a:p>
          <a:p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Is unrolling a loop always more efficient?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Unrolled loops are not always faster. They generate larger binaries. They require more instruction decoding. They use more memory and instruction cache.</a:t>
            </a:r>
          </a:p>
          <a:p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b="1" i="1" dirty="0">
                <a:solidFill>
                  <a:schemeClr val="bg1"/>
                </a:solidFill>
                <a:latin typeface="Abadi" panose="020B0604020104020204" pitchFamily="34" charset="0"/>
              </a:rPr>
              <a:t>Note:</a:t>
            </a:r>
          </a:p>
          <a:p>
            <a:r>
              <a:rPr lang="en-US" i="1" dirty="0">
                <a:solidFill>
                  <a:schemeClr val="bg1"/>
                </a:solidFill>
                <a:latin typeface="Abadi" panose="020B0604020104020204" pitchFamily="34" charset="0"/>
              </a:rPr>
              <a:t>Modern compilers can already unroll loops effectively.</a:t>
            </a:r>
          </a:p>
          <a:p>
            <a:endParaRPr lang="en-GB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347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704</Words>
  <Application>Microsoft Office PowerPoint</Application>
  <PresentationFormat>Breitbild</PresentationFormat>
  <Paragraphs>128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Abadi</vt:lpstr>
      <vt:lpstr>Arial</vt:lpstr>
      <vt:lpstr>Arial Unicode MS</vt:lpstr>
      <vt:lpstr>Calibri</vt:lpstr>
      <vt:lpstr>Calibri Light</vt:lpstr>
      <vt:lpstr>Office</vt:lpstr>
      <vt:lpstr>Code Optimization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Optimization</dc:title>
  <dc:creator>Frederick Knauder</dc:creator>
  <cp:lastModifiedBy>Frederick Knauder</cp:lastModifiedBy>
  <cp:revision>13</cp:revision>
  <dcterms:created xsi:type="dcterms:W3CDTF">2023-01-06T07:39:53Z</dcterms:created>
  <dcterms:modified xsi:type="dcterms:W3CDTF">2023-01-19T20:11:50Z</dcterms:modified>
</cp:coreProperties>
</file>