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71" r:id="rId2"/>
    <p:sldId id="281" r:id="rId3"/>
    <p:sldId id="29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A145168-E672-4CC3-AD15-07D00F252485}">
          <p14:sldIdLst>
            <p14:sldId id="271"/>
            <p14:sldId id="281"/>
            <p14:sldId id="29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926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14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81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52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43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3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86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7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3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49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50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98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90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54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78878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0940277" y="0"/>
            <a:ext cx="887730" cy="2783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89" y="0"/>
                </a:moveTo>
                <a:lnTo>
                  <a:pt x="0" y="0"/>
                </a:lnTo>
                <a:lnTo>
                  <a:pt x="79692" y="119983"/>
                </a:lnTo>
                <a:lnTo>
                  <a:pt x="119967" y="116084"/>
                </a:lnTo>
                <a:lnTo>
                  <a:pt x="42989" y="0"/>
                </a:lnTo>
                <a:close/>
              </a:path>
            </a:pathLst>
          </a:custGeom>
          <a:solidFill>
            <a:srgbClr val="8AB33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1329811" y="0"/>
            <a:ext cx="862330" cy="26733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408" y="0"/>
                </a:moveTo>
                <a:lnTo>
                  <a:pt x="0" y="0"/>
                </a:lnTo>
                <a:lnTo>
                  <a:pt x="78697" y="119999"/>
                </a:lnTo>
                <a:lnTo>
                  <a:pt x="79808" y="119783"/>
                </a:lnTo>
                <a:lnTo>
                  <a:pt x="119980" y="115953"/>
                </a:lnTo>
                <a:lnTo>
                  <a:pt x="119980" y="115636"/>
                </a:lnTo>
                <a:lnTo>
                  <a:pt x="4440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948127" y="2590293"/>
            <a:ext cx="2244090" cy="4267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88" y="0"/>
                </a:moveTo>
                <a:lnTo>
                  <a:pt x="0" y="119996"/>
                </a:lnTo>
                <a:lnTo>
                  <a:pt x="5304" y="119996"/>
                </a:lnTo>
                <a:lnTo>
                  <a:pt x="119988" y="3"/>
                </a:lnTo>
              </a:path>
            </a:pathLst>
          </a:custGeom>
          <a:solidFill>
            <a:srgbClr val="252525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046838" y="2697235"/>
            <a:ext cx="2777490" cy="4161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8" y="0"/>
                </a:moveTo>
                <a:lnTo>
                  <a:pt x="0" y="119988"/>
                </a:lnTo>
                <a:lnTo>
                  <a:pt x="4456" y="119988"/>
                </a:lnTo>
                <a:lnTo>
                  <a:pt x="119978" y="0"/>
                </a:lnTo>
                <a:close/>
              </a:path>
            </a:pathLst>
          </a:custGeom>
          <a:solidFill>
            <a:srgbClr val="455A1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013368" y="2692389"/>
            <a:ext cx="3814444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8" y="0"/>
                </a:moveTo>
                <a:lnTo>
                  <a:pt x="110625" y="2605"/>
                </a:lnTo>
                <a:lnTo>
                  <a:pt x="0" y="120000"/>
                </a:lnTo>
                <a:lnTo>
                  <a:pt x="32512" y="120000"/>
                </a:lnTo>
                <a:lnTo>
                  <a:pt x="119874" y="135"/>
                </a:lnTo>
                <a:lnTo>
                  <a:pt x="119998" y="0"/>
                </a:lnTo>
                <a:close/>
              </a:path>
            </a:pathLst>
          </a:custGeom>
          <a:solidFill>
            <a:srgbClr val="68862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205617" y="2583360"/>
            <a:ext cx="2986404" cy="427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08078" y="2525"/>
                </a:lnTo>
                <a:lnTo>
                  <a:pt x="107920" y="2661"/>
                </a:lnTo>
                <a:lnTo>
                  <a:pt x="106001" y="4932"/>
                </a:lnTo>
                <a:lnTo>
                  <a:pt x="0" y="119994"/>
                </a:lnTo>
                <a:lnTo>
                  <a:pt x="29835" y="119994"/>
                </a:lnTo>
                <a:lnTo>
                  <a:pt x="119999" y="194"/>
                </a:lnTo>
                <a:lnTo>
                  <a:pt x="119999" y="0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Authentication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1433010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6973" y="1371595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8405" y="1974932"/>
            <a:ext cx="30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Request with username &amp; password (encrypted)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Left Arrow 4"/>
          <p:cNvSpPr/>
          <p:nvPr/>
        </p:nvSpPr>
        <p:spPr>
          <a:xfrm>
            <a:off x="3242481" y="3564016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29731" y="32618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Response</a:t>
            </a:r>
          </a:p>
        </p:txBody>
      </p:sp>
      <p:sp>
        <p:nvSpPr>
          <p:cNvPr id="18" name="Left Arrow 17"/>
          <p:cNvSpPr/>
          <p:nvPr/>
        </p:nvSpPr>
        <p:spPr>
          <a:xfrm rot="10800000">
            <a:off x="3258405" y="2535660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386920" y="3905210"/>
            <a:ext cx="30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Authorize / Unauthorized</a:t>
            </a:r>
          </a:p>
        </p:txBody>
      </p:sp>
    </p:spTree>
    <p:extLst>
      <p:ext uri="{BB962C8B-B14F-4D97-AF65-F5344CB8AC3E}">
        <p14:creationId xmlns:p14="http://schemas.microsoft.com/office/powerpoint/2010/main" val="3383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6" grpId="0" animBg="1"/>
      <p:bldP spid="20" grpId="0" animBg="1"/>
      <p:bldP spid="5" grpId="0" animBg="1"/>
      <p:bldP spid="17" grpId="0"/>
      <p:bldP spid="18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sz="4800" dirty="0"/>
              <a:t>Continuous Integration &amp; Deployment</a:t>
            </a:r>
            <a:endParaRPr lang="en-MY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534955" y="1054806"/>
            <a:ext cx="10896600" cy="124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 as CI/CD pipeline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process of rapid deployment of application in production.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9A59-11A2-45F0-AA11-73EFE6E30C1F}"/>
              </a:ext>
            </a:extLst>
          </p:cNvPr>
          <p:cNvSpPr/>
          <p:nvPr/>
        </p:nvSpPr>
        <p:spPr>
          <a:xfrm>
            <a:off x="569167" y="3694923"/>
            <a:ext cx="1203649" cy="877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Changes &amp; Merge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F2307B-B623-427C-B7F2-D3A78C91D5A1}"/>
              </a:ext>
            </a:extLst>
          </p:cNvPr>
          <p:cNvSpPr/>
          <p:nvPr/>
        </p:nvSpPr>
        <p:spPr>
          <a:xfrm>
            <a:off x="2410018" y="3694923"/>
            <a:ext cx="1545773" cy="877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Application &amp; run unit test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548159-A215-4A75-8B19-39ACB9FFEF48}"/>
              </a:ext>
            </a:extLst>
          </p:cNvPr>
          <p:cNvSpPr/>
          <p:nvPr/>
        </p:nvSpPr>
        <p:spPr>
          <a:xfrm>
            <a:off x="4592994" y="3694923"/>
            <a:ext cx="1789145" cy="877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the Application in test environment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565B493-612F-47BE-9F47-635F57186170}"/>
              </a:ext>
            </a:extLst>
          </p:cNvPr>
          <p:cNvSpPr/>
          <p:nvPr/>
        </p:nvSpPr>
        <p:spPr>
          <a:xfrm>
            <a:off x="7199345" y="3694923"/>
            <a:ext cx="1789145" cy="877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System and End to end scenario tests</a:t>
            </a:r>
          </a:p>
        </p:txBody>
      </p:sp>
      <p:pic>
        <p:nvPicPr>
          <p:cNvPr id="6" name="Graphic 5" descr="Syncing cloud">
            <a:extLst>
              <a:ext uri="{FF2B5EF4-FFF2-40B4-BE49-F238E27FC236}">
                <a16:creationId xmlns:a16="http://schemas.microsoft.com/office/drawing/2014/main" id="{F3F20642-5AE1-4734-9108-AE34A7E6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238" y="1915925"/>
            <a:ext cx="1673290" cy="150533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3519CF2-6670-43C2-90FF-C890FDD00D32}"/>
              </a:ext>
            </a:extLst>
          </p:cNvPr>
          <p:cNvSpPr/>
          <p:nvPr/>
        </p:nvSpPr>
        <p:spPr>
          <a:xfrm>
            <a:off x="1914135" y="4091474"/>
            <a:ext cx="354563" cy="83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D784E0B-95B4-4A5A-BA44-E18ED483E21C}"/>
              </a:ext>
            </a:extLst>
          </p:cNvPr>
          <p:cNvSpPr/>
          <p:nvPr/>
        </p:nvSpPr>
        <p:spPr>
          <a:xfrm>
            <a:off x="4097111" y="4091474"/>
            <a:ext cx="354563" cy="83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6CE13CA-109C-4273-8E4C-FBDB63B810F1}"/>
              </a:ext>
            </a:extLst>
          </p:cNvPr>
          <p:cNvSpPr/>
          <p:nvPr/>
        </p:nvSpPr>
        <p:spPr>
          <a:xfrm>
            <a:off x="6624444" y="4091474"/>
            <a:ext cx="354563" cy="83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631EAAE-53A0-446E-9B3B-837DE70E4611}"/>
              </a:ext>
            </a:extLst>
          </p:cNvPr>
          <p:cNvSpPr/>
          <p:nvPr/>
        </p:nvSpPr>
        <p:spPr>
          <a:xfrm rot="19013491">
            <a:off x="9110253" y="3660880"/>
            <a:ext cx="1055867" cy="1285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ABE4C-9F64-4DDE-96C8-6D46B5E97FF9}"/>
              </a:ext>
            </a:extLst>
          </p:cNvPr>
          <p:cNvSpPr txBox="1"/>
          <p:nvPr/>
        </p:nvSpPr>
        <p:spPr>
          <a:xfrm>
            <a:off x="9647332" y="3661190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Deploy in</a:t>
            </a:r>
          </a:p>
          <a:p>
            <a:r>
              <a:rPr lang="en-US" b="1" dirty="0"/>
              <a:t>Production</a:t>
            </a: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A4D3CA95-A815-475C-8224-6C75C6D1D962}"/>
              </a:ext>
            </a:extLst>
          </p:cNvPr>
          <p:cNvSpPr/>
          <p:nvPr/>
        </p:nvSpPr>
        <p:spPr>
          <a:xfrm rot="10800000">
            <a:off x="1129003" y="2896080"/>
            <a:ext cx="1987421" cy="73711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B59EC-F385-42FC-B542-2479162347D9}"/>
              </a:ext>
            </a:extLst>
          </p:cNvPr>
          <p:cNvSpPr txBox="1"/>
          <p:nvPr/>
        </p:nvSpPr>
        <p:spPr>
          <a:xfrm>
            <a:off x="2994333" y="2956862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Unit test failure</a:t>
            </a: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296D292A-73A2-4C20-B22C-86816536173A}"/>
              </a:ext>
            </a:extLst>
          </p:cNvPr>
          <p:cNvSpPr/>
          <p:nvPr/>
        </p:nvSpPr>
        <p:spPr>
          <a:xfrm flipH="1">
            <a:off x="865414" y="4744392"/>
            <a:ext cx="7455160" cy="1240525"/>
          </a:xfrm>
          <a:prstGeom prst="curvedUpArrow">
            <a:avLst>
              <a:gd name="adj1" fmla="val 25000"/>
              <a:gd name="adj2" fmla="val 50000"/>
              <a:gd name="adj3" fmla="val 230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5A55B-5D0C-4AFF-9E8A-9705E43DB0F7}"/>
              </a:ext>
            </a:extLst>
          </p:cNvPr>
          <p:cNvSpPr txBox="1"/>
          <p:nvPr/>
        </p:nvSpPr>
        <p:spPr>
          <a:xfrm>
            <a:off x="3947432" y="5501313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Test Failure</a:t>
            </a:r>
          </a:p>
        </p:txBody>
      </p:sp>
    </p:spTree>
    <p:extLst>
      <p:ext uri="{BB962C8B-B14F-4D97-AF65-F5344CB8AC3E}">
        <p14:creationId xmlns:p14="http://schemas.microsoft.com/office/powerpoint/2010/main" val="36234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43" grpId="0" animBg="1"/>
      <p:bldP spid="44" grpId="0" animBg="1"/>
      <p:bldP spid="7" grpId="0" animBg="1"/>
      <p:bldP spid="46" grpId="0" animBg="1"/>
      <p:bldP spid="47" grpId="0" animBg="1"/>
      <p:bldP spid="50" grpId="0" animBg="1"/>
      <p:bldP spid="14" grpId="0"/>
      <p:bldP spid="16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sz="4800" dirty="0"/>
              <a:t>CI &amp; CD Tools</a:t>
            </a:r>
            <a:endParaRPr lang="en-MY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534955" y="1054806"/>
            <a:ext cx="10896600" cy="124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City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Fresh</a:t>
            </a:r>
          </a:p>
        </p:txBody>
      </p:sp>
    </p:spTree>
    <p:extLst>
      <p:ext uri="{BB962C8B-B14F-4D97-AF65-F5344CB8AC3E}">
        <p14:creationId xmlns:p14="http://schemas.microsoft.com/office/powerpoint/2010/main" val="20583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sz="4800" dirty="0"/>
              <a:t>Jenkins Pipeline</a:t>
            </a:r>
            <a:endParaRPr lang="en-MY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460310" y="893802"/>
            <a:ext cx="10896600" cy="124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is a combination of plugins that support the integration and implementation of continuous delivery</a:t>
            </a: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create simple/complex job configuration using script which uses pipeline DSL (Domain-specific Language) syntax.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AF5F1-44F2-4E7B-9CCC-B819D019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23" y="2537597"/>
            <a:ext cx="6448886" cy="38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12700" lvl="0">
              <a:lnSpc>
                <a:spcPct val="90000"/>
              </a:lnSpc>
              <a:spcBef>
                <a:spcPct val="0"/>
              </a:spcBef>
              <a:buSzPct val="2500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JWT Token</a:t>
            </a:r>
            <a:endParaRPr lang="en-US" sz="4400" b="0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648930" y="24384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299085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JWT token stands for json web token. It is an encrypted string.</a:t>
            </a:r>
          </a:p>
          <a:p>
            <a:pPr marL="127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99085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JWT token is more secure than Basic Auth. As these token have an expiry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4E5D-C097-4E80-A97B-B746FD2D4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6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Token based Authentication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56">
            <a:extLst>
              <a:ext uri="{FF2B5EF4-FFF2-40B4-BE49-F238E27FC236}">
                <a16:creationId xmlns:a16="http://schemas.microsoft.com/office/drawing/2014/main" id="{83916E33-23DA-4BF4-AF85-8D3588678AE4}"/>
              </a:ext>
            </a:extLst>
          </p:cNvPr>
          <p:cNvSpPr txBox="1"/>
          <p:nvPr/>
        </p:nvSpPr>
        <p:spPr>
          <a:xfrm>
            <a:off x="609600" y="1176109"/>
            <a:ext cx="10896600" cy="5243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1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D30D6-1F7A-48FF-A0DB-2B51B35190DA}"/>
              </a:ext>
            </a:extLst>
          </p:cNvPr>
          <p:cNvSpPr/>
          <p:nvPr/>
        </p:nvSpPr>
        <p:spPr>
          <a:xfrm>
            <a:off x="8388220" y="1171892"/>
            <a:ext cx="2295331" cy="4898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183418-5F17-47F4-BDDF-CF2214CA7D84}"/>
              </a:ext>
            </a:extLst>
          </p:cNvPr>
          <p:cNvSpPr/>
          <p:nvPr/>
        </p:nvSpPr>
        <p:spPr>
          <a:xfrm>
            <a:off x="705236" y="1171892"/>
            <a:ext cx="2295331" cy="4898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42E5C24-5C5D-4FAB-918B-702F16EECFBB}"/>
              </a:ext>
            </a:extLst>
          </p:cNvPr>
          <p:cNvSpPr/>
          <p:nvPr/>
        </p:nvSpPr>
        <p:spPr>
          <a:xfrm>
            <a:off x="3268046" y="2467947"/>
            <a:ext cx="4833258" cy="699796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the token after authentication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E5903BE-3C5D-4CBA-9D0A-43CD9D2FC7DC}"/>
              </a:ext>
            </a:extLst>
          </p:cNvPr>
          <p:cNvSpPr/>
          <p:nvPr/>
        </p:nvSpPr>
        <p:spPr>
          <a:xfrm>
            <a:off x="3268046" y="1418253"/>
            <a:ext cx="4833258" cy="6468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 with username &amp; password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928131-7F51-4104-B721-DCEF860E4E17}"/>
              </a:ext>
            </a:extLst>
          </p:cNvPr>
          <p:cNvSpPr/>
          <p:nvPr/>
        </p:nvSpPr>
        <p:spPr>
          <a:xfrm>
            <a:off x="3268046" y="3743084"/>
            <a:ext cx="4833258" cy="6468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 with header contain token 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ED3FB6-74CF-4C86-97CC-5B1D9EA273BF}"/>
              </a:ext>
            </a:extLst>
          </p:cNvPr>
          <p:cNvSpPr/>
          <p:nvPr/>
        </p:nvSpPr>
        <p:spPr>
          <a:xfrm>
            <a:off x="3268046" y="4982095"/>
            <a:ext cx="4833258" cy="699796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token authenticity and respond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B705B0-D75F-48D2-8ECB-827EBB9C403E}"/>
              </a:ext>
            </a:extLst>
          </p:cNvPr>
          <p:cNvSpPr/>
          <p:nvPr/>
        </p:nvSpPr>
        <p:spPr>
          <a:xfrm>
            <a:off x="8672803" y="2008848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 user and generate token</a:t>
            </a:r>
            <a:endParaRPr lang="en-US" sz="15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E13CE1-7330-4A18-AFA8-A9E26B75F4EC}"/>
              </a:ext>
            </a:extLst>
          </p:cNvPr>
          <p:cNvSpPr/>
          <p:nvPr/>
        </p:nvSpPr>
        <p:spPr>
          <a:xfrm>
            <a:off x="970383" y="2768024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the token and use it for future request</a:t>
            </a:r>
            <a:endParaRPr lang="en-US" sz="1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F02D2A-6CDD-4862-8B38-51AF000C0F75}"/>
              </a:ext>
            </a:extLst>
          </p:cNvPr>
          <p:cNvSpPr/>
          <p:nvPr/>
        </p:nvSpPr>
        <p:spPr>
          <a:xfrm>
            <a:off x="8672803" y="4182658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the token validity and then response</a:t>
            </a:r>
            <a:endParaRPr lang="en-US" sz="15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14E5B7-F1D7-42F6-872B-04B6EEBF9CF5}"/>
              </a:ext>
            </a:extLst>
          </p:cNvPr>
          <p:cNvSpPr/>
          <p:nvPr/>
        </p:nvSpPr>
        <p:spPr>
          <a:xfrm>
            <a:off x="989821" y="4344853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the response for the request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938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" grpId="0" animBg="1"/>
      <p:bldP spid="3" grpId="0" animBg="1"/>
      <p:bldP spid="10" grpId="0" animBg="1"/>
      <p:bldP spid="14" grpId="0" animBg="1"/>
      <p:bldP spid="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sz="4800" dirty="0"/>
              <a:t>JWT Authentication Flow</a:t>
            </a:r>
            <a:endParaRPr lang="en-MY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6FD9853E-51B5-4E3E-B2E5-BC56DCF6510D}"/>
              </a:ext>
            </a:extLst>
          </p:cNvPr>
          <p:cNvSpPr txBox="1"/>
          <p:nvPr/>
        </p:nvSpPr>
        <p:spPr>
          <a:xfrm>
            <a:off x="609600" y="1176109"/>
            <a:ext cx="10896600" cy="5243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1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D863B5-D8CA-420D-BA38-6A8240326345}"/>
              </a:ext>
            </a:extLst>
          </p:cNvPr>
          <p:cNvSpPr/>
          <p:nvPr/>
        </p:nvSpPr>
        <p:spPr>
          <a:xfrm>
            <a:off x="8388220" y="1171892"/>
            <a:ext cx="2295331" cy="4898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D7209F-6AF8-46B1-8847-FAA1A91BD433}"/>
              </a:ext>
            </a:extLst>
          </p:cNvPr>
          <p:cNvSpPr/>
          <p:nvPr/>
        </p:nvSpPr>
        <p:spPr>
          <a:xfrm>
            <a:off x="705236" y="1171892"/>
            <a:ext cx="2295331" cy="4898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252FD5C-5BDF-4201-BB63-19B49FCA82F5}"/>
              </a:ext>
            </a:extLst>
          </p:cNvPr>
          <p:cNvSpPr/>
          <p:nvPr/>
        </p:nvSpPr>
        <p:spPr>
          <a:xfrm>
            <a:off x="3250941" y="2862739"/>
            <a:ext cx="4833258" cy="699796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the jwt token after authentication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4D5E5C-D8B6-4C96-B9C7-AE21EEA548FA}"/>
              </a:ext>
            </a:extLst>
          </p:cNvPr>
          <p:cNvSpPr/>
          <p:nvPr/>
        </p:nvSpPr>
        <p:spPr>
          <a:xfrm>
            <a:off x="3268046" y="1418253"/>
            <a:ext cx="4833258" cy="6468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request with username &amp; password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D5CB12-F5D9-4D44-A4E6-2595E40B7028}"/>
              </a:ext>
            </a:extLst>
          </p:cNvPr>
          <p:cNvSpPr/>
          <p:nvPr/>
        </p:nvSpPr>
        <p:spPr>
          <a:xfrm>
            <a:off x="3268046" y="3743084"/>
            <a:ext cx="4833258" cy="6468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 with header contain jwt token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2F1922A-A425-4E99-B071-9F317876D213}"/>
              </a:ext>
            </a:extLst>
          </p:cNvPr>
          <p:cNvSpPr/>
          <p:nvPr/>
        </p:nvSpPr>
        <p:spPr>
          <a:xfrm>
            <a:off x="3268046" y="4982095"/>
            <a:ext cx="4833258" cy="699796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jwt token authenticity and respond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644CFE-A4BF-4752-A493-3DD8C714C633}"/>
              </a:ext>
            </a:extLst>
          </p:cNvPr>
          <p:cNvSpPr/>
          <p:nvPr/>
        </p:nvSpPr>
        <p:spPr>
          <a:xfrm>
            <a:off x="8672803" y="2008848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the user</a:t>
            </a:r>
            <a:endParaRPr lang="en-US" sz="15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37944A-0680-496E-9376-E827A52A7A0D}"/>
              </a:ext>
            </a:extLst>
          </p:cNvPr>
          <p:cNvSpPr/>
          <p:nvPr/>
        </p:nvSpPr>
        <p:spPr>
          <a:xfrm>
            <a:off x="970383" y="2768024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the token and use it for future request</a:t>
            </a:r>
            <a:endParaRPr lang="en-US" sz="15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419BAF-5936-4181-98C5-EF2591E019E0}"/>
              </a:ext>
            </a:extLst>
          </p:cNvPr>
          <p:cNvSpPr/>
          <p:nvPr/>
        </p:nvSpPr>
        <p:spPr>
          <a:xfrm>
            <a:off x="8672803" y="4182658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 the token validity and then response</a:t>
            </a:r>
            <a:endParaRPr lang="en-US" sz="1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7A2C54-3400-4A12-8787-9FDA4C54F9DF}"/>
              </a:ext>
            </a:extLst>
          </p:cNvPr>
          <p:cNvSpPr/>
          <p:nvPr/>
        </p:nvSpPr>
        <p:spPr>
          <a:xfrm>
            <a:off x="989821" y="4344853"/>
            <a:ext cx="1726163" cy="7994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the response for the request</a:t>
            </a:r>
            <a:endParaRPr lang="en-US" sz="15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8353CE-D217-42B1-B4AA-16C4B8CC4288}"/>
              </a:ext>
            </a:extLst>
          </p:cNvPr>
          <p:cNvSpPr/>
          <p:nvPr/>
        </p:nvSpPr>
        <p:spPr>
          <a:xfrm>
            <a:off x="3268046" y="2159266"/>
            <a:ext cx="4833258" cy="6468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request with username &amp; password</a:t>
            </a:r>
          </a:p>
        </p:txBody>
      </p:sp>
    </p:spTree>
    <p:extLst>
      <p:ext uri="{BB962C8B-B14F-4D97-AF65-F5344CB8AC3E}">
        <p14:creationId xmlns:p14="http://schemas.microsoft.com/office/powerpoint/2010/main" val="35141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Source Code Management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ustomer review">
            <a:extLst>
              <a:ext uri="{FF2B5EF4-FFF2-40B4-BE49-F238E27FC236}">
                <a16:creationId xmlns:a16="http://schemas.microsoft.com/office/drawing/2014/main" id="{15FD94E7-51AB-4B47-8769-DB8D2E31D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7" y="3098261"/>
            <a:ext cx="2561617" cy="2561617"/>
          </a:xfrm>
          <a:prstGeom prst="rect">
            <a:avLst/>
          </a:prstGeom>
        </p:spPr>
      </p:pic>
      <p:pic>
        <p:nvPicPr>
          <p:cNvPr id="19" name="Graphic 18" descr="Customer review">
            <a:extLst>
              <a:ext uri="{FF2B5EF4-FFF2-40B4-BE49-F238E27FC236}">
                <a16:creationId xmlns:a16="http://schemas.microsoft.com/office/drawing/2014/main" id="{AB36028B-32F1-4052-BFFF-A18761B5F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0843" y="3931818"/>
            <a:ext cx="2764976" cy="2764976"/>
          </a:xfrm>
          <a:prstGeom prst="rect">
            <a:avLst/>
          </a:prstGeom>
        </p:spPr>
      </p:pic>
      <p:pic>
        <p:nvPicPr>
          <p:cNvPr id="20" name="Graphic 19" descr="Customer review">
            <a:extLst>
              <a:ext uri="{FF2B5EF4-FFF2-40B4-BE49-F238E27FC236}">
                <a16:creationId xmlns:a16="http://schemas.microsoft.com/office/drawing/2014/main" id="{EB96FFF5-6850-4E8B-93E0-0EA0E474C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4190" y="2274079"/>
            <a:ext cx="2764976" cy="2764976"/>
          </a:xfrm>
          <a:prstGeom prst="rect">
            <a:avLst/>
          </a:prstGeom>
        </p:spPr>
      </p:pic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E358AED8-9954-4456-8725-B9D2FAB6A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8577" y="1123089"/>
            <a:ext cx="1844285" cy="1844285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B6CE2C3-34F5-4DC4-9E9E-384647132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500941" y="2879793"/>
            <a:ext cx="1189651" cy="914400"/>
          </a:xfrm>
          <a:prstGeom prst="rect">
            <a:avLst/>
          </a:prstGeom>
        </p:spPr>
      </p:pic>
      <p:pic>
        <p:nvPicPr>
          <p:cNvPr id="33" name="Graphic 32" descr="Line arrow Straight">
            <a:extLst>
              <a:ext uri="{FF2B5EF4-FFF2-40B4-BE49-F238E27FC236}">
                <a16:creationId xmlns:a16="http://schemas.microsoft.com/office/drawing/2014/main" id="{318D8AE7-5BFA-49DE-A77D-53B816095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162445">
            <a:off x="2891736" y="2229795"/>
            <a:ext cx="1189651" cy="914400"/>
          </a:xfrm>
          <a:prstGeom prst="rect">
            <a:avLst/>
          </a:prstGeom>
        </p:spPr>
      </p:pic>
      <p:pic>
        <p:nvPicPr>
          <p:cNvPr id="34" name="Graphic 33" descr="Line arrow Straight">
            <a:extLst>
              <a:ext uri="{FF2B5EF4-FFF2-40B4-BE49-F238E27FC236}">
                <a16:creationId xmlns:a16="http://schemas.microsoft.com/office/drawing/2014/main" id="{2C05ED92-4A2B-45F1-8D4C-43AE9C459C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5660">
            <a:off x="6090747" y="2124429"/>
            <a:ext cx="1189651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8620AC-EF6D-4098-BFC5-6ED1139EB95C}"/>
              </a:ext>
            </a:extLst>
          </p:cNvPr>
          <p:cNvSpPr txBox="1"/>
          <p:nvPr/>
        </p:nvSpPr>
        <p:spPr>
          <a:xfrm>
            <a:off x="659096" y="5659878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Shopping Cart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F896A-8E10-494A-952A-1F64AE19058B}"/>
              </a:ext>
            </a:extLst>
          </p:cNvPr>
          <p:cNvSpPr txBox="1"/>
          <p:nvPr/>
        </p:nvSpPr>
        <p:spPr>
          <a:xfrm>
            <a:off x="2276670" y="6359035"/>
            <a:ext cx="22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Payment Gateway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C8B00E-D56F-4719-84F4-B50FDC6A0628}"/>
              </a:ext>
            </a:extLst>
          </p:cNvPr>
          <p:cNvSpPr txBox="1"/>
          <p:nvPr/>
        </p:nvSpPr>
        <p:spPr>
          <a:xfrm>
            <a:off x="7896198" y="4944974"/>
            <a:ext cx="22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User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BDE90-404A-4A17-B6F8-EFC4E0D6941F}"/>
              </a:ext>
            </a:extLst>
          </p:cNvPr>
          <p:cNvSpPr txBox="1"/>
          <p:nvPr/>
        </p:nvSpPr>
        <p:spPr>
          <a:xfrm>
            <a:off x="6002862" y="1443121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4110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Source Code Management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56">
            <a:extLst>
              <a:ext uri="{FF2B5EF4-FFF2-40B4-BE49-F238E27FC236}">
                <a16:creationId xmlns:a16="http://schemas.microsoft.com/office/drawing/2014/main" id="{18F5262C-6B9A-423B-B579-D283F1044C80}"/>
              </a:ext>
            </a:extLst>
          </p:cNvPr>
          <p:cNvSpPr txBox="1"/>
          <p:nvPr/>
        </p:nvSpPr>
        <p:spPr>
          <a:xfrm>
            <a:off x="534955" y="1157448"/>
            <a:ext cx="10896600" cy="5243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– It is an online storage.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for creating the repository</a:t>
            </a:r>
          </a:p>
          <a:p>
            <a:pPr marL="12700"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GitHub</a:t>
            </a:r>
          </a:p>
          <a:p>
            <a:pPr marL="12700"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Bitbucket</a:t>
            </a:r>
          </a:p>
          <a:p>
            <a:pPr marL="12700"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GitLab</a:t>
            </a:r>
          </a:p>
          <a:p>
            <a:pPr marL="12700"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SourceForge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8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Source Code Management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BC8FF73B-E4F7-44EC-982E-A498031F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549" y="3107992"/>
            <a:ext cx="3253275" cy="319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26CC2-A477-4D5A-AB01-4DC8A759E648}"/>
              </a:ext>
            </a:extLst>
          </p:cNvPr>
          <p:cNvSpPr txBox="1"/>
          <p:nvPr/>
        </p:nvSpPr>
        <p:spPr>
          <a:xfrm>
            <a:off x="1259633" y="43387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 Client</a:t>
            </a:r>
          </a:p>
        </p:txBody>
      </p:sp>
      <p:pic>
        <p:nvPicPr>
          <p:cNvPr id="6" name="Graphic 5" descr="Syncing cloud">
            <a:extLst>
              <a:ext uri="{FF2B5EF4-FFF2-40B4-BE49-F238E27FC236}">
                <a16:creationId xmlns:a16="http://schemas.microsoft.com/office/drawing/2014/main" id="{EEC814D7-A01A-4911-96FA-741F36FDA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3688" y="473083"/>
            <a:ext cx="3253275" cy="3253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F2DF1-1764-41CE-8D74-47A86FBCDAF6}"/>
              </a:ext>
            </a:extLst>
          </p:cNvPr>
          <p:cNvSpPr txBox="1"/>
          <p:nvPr/>
        </p:nvSpPr>
        <p:spPr>
          <a:xfrm>
            <a:off x="7797283" y="310889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GitHub Repository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F550D-4FA7-408A-822F-9CD9F43546EA}"/>
              </a:ext>
            </a:extLst>
          </p:cNvPr>
          <p:cNvCxnSpPr>
            <a:cxnSpLocks/>
          </p:cNvCxnSpPr>
          <p:nvPr/>
        </p:nvCxnSpPr>
        <p:spPr>
          <a:xfrm flipH="1">
            <a:off x="4253215" y="2444620"/>
            <a:ext cx="2831836" cy="154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C7639D-8832-45EA-BC13-DA493BD75623}"/>
              </a:ext>
            </a:extLst>
          </p:cNvPr>
          <p:cNvSpPr txBox="1"/>
          <p:nvPr/>
        </p:nvSpPr>
        <p:spPr>
          <a:xfrm>
            <a:off x="5669133" y="330894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6913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Git – Pull Command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BC8FF73B-E4F7-44EC-982E-A498031F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629" y="3306561"/>
            <a:ext cx="2855167" cy="2803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26CC2-A477-4D5A-AB01-4DC8A759E648}"/>
              </a:ext>
            </a:extLst>
          </p:cNvPr>
          <p:cNvSpPr txBox="1"/>
          <p:nvPr/>
        </p:nvSpPr>
        <p:spPr>
          <a:xfrm>
            <a:off x="1259633" y="43387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 Client</a:t>
            </a:r>
          </a:p>
        </p:txBody>
      </p:sp>
      <p:pic>
        <p:nvPicPr>
          <p:cNvPr id="6" name="Graphic 5" descr="Syncing cloud">
            <a:extLst>
              <a:ext uri="{FF2B5EF4-FFF2-40B4-BE49-F238E27FC236}">
                <a16:creationId xmlns:a16="http://schemas.microsoft.com/office/drawing/2014/main" id="{EEC814D7-A01A-4911-96FA-741F36FDA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4077" y="382370"/>
            <a:ext cx="2937046" cy="2937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F2DF1-1764-41CE-8D74-47A86FBCDAF6}"/>
              </a:ext>
            </a:extLst>
          </p:cNvPr>
          <p:cNvSpPr txBox="1"/>
          <p:nvPr/>
        </p:nvSpPr>
        <p:spPr>
          <a:xfrm>
            <a:off x="6954423" y="132362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GitHub Repository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F550D-4FA7-408A-822F-9CD9F43546EA}"/>
              </a:ext>
            </a:extLst>
          </p:cNvPr>
          <p:cNvCxnSpPr>
            <a:cxnSpLocks/>
          </p:cNvCxnSpPr>
          <p:nvPr/>
        </p:nvCxnSpPr>
        <p:spPr>
          <a:xfrm flipH="1">
            <a:off x="3085173" y="2620852"/>
            <a:ext cx="892631" cy="97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D9C44D38-9A73-4A1D-9475-2EC9E9AAC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266" y="3319416"/>
            <a:ext cx="2855167" cy="2803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225325-1C8E-4B54-AF9F-3756F941305F}"/>
              </a:ext>
            </a:extLst>
          </p:cNvPr>
          <p:cNvSpPr txBox="1"/>
          <p:nvPr/>
        </p:nvSpPr>
        <p:spPr>
          <a:xfrm>
            <a:off x="7809775" y="43515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3FB9FC-840E-44D9-8235-9256DF6D11A5}"/>
              </a:ext>
            </a:extLst>
          </p:cNvPr>
          <p:cNvCxnSpPr>
            <a:cxnSpLocks/>
          </p:cNvCxnSpPr>
          <p:nvPr/>
        </p:nvCxnSpPr>
        <p:spPr>
          <a:xfrm flipH="1" flipV="1">
            <a:off x="7031123" y="2620852"/>
            <a:ext cx="1035143" cy="995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275B69-FEE9-4B24-A701-3C9AA61436BD}"/>
              </a:ext>
            </a:extLst>
          </p:cNvPr>
          <p:cNvSpPr txBox="1"/>
          <p:nvPr/>
        </p:nvSpPr>
        <p:spPr>
          <a:xfrm>
            <a:off x="2261118" y="28330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 Pull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4A8AB-E1BB-48AC-8845-12D95BA93961}"/>
              </a:ext>
            </a:extLst>
          </p:cNvPr>
          <p:cNvSpPr txBox="1"/>
          <p:nvPr/>
        </p:nvSpPr>
        <p:spPr>
          <a:xfrm>
            <a:off x="7689261" y="278723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Git Push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6D38F6-5BD1-4647-BB87-F18E66A3FF75}"/>
              </a:ext>
            </a:extLst>
          </p:cNvPr>
          <p:cNvSpPr txBox="1"/>
          <p:nvPr/>
        </p:nvSpPr>
        <p:spPr>
          <a:xfrm>
            <a:off x="792595" y="5724824"/>
            <a:ext cx="293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Payment Gateway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34517-DCE4-4763-B26D-D332B13DF0F3}"/>
              </a:ext>
            </a:extLst>
          </p:cNvPr>
          <p:cNvSpPr txBox="1"/>
          <p:nvPr/>
        </p:nvSpPr>
        <p:spPr>
          <a:xfrm>
            <a:off x="7298667" y="5758642"/>
            <a:ext cx="223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User Profile Team</a:t>
            </a:r>
          </a:p>
        </p:txBody>
      </p:sp>
    </p:spTree>
    <p:extLst>
      <p:ext uri="{BB962C8B-B14F-4D97-AF65-F5344CB8AC3E}">
        <p14:creationId xmlns:p14="http://schemas.microsoft.com/office/powerpoint/2010/main" val="32167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Git – Branch Command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534955" y="1054806"/>
            <a:ext cx="10896600" cy="155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ranch represents an independent line of development</a:t>
            </a: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allow developer to develop feature parallelly 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repository created for the first time, branch name “</a:t>
            </a:r>
            <a:r>
              <a:rPr lang="en-MY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get created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7E1A82-4BAA-413B-9D26-EEB9013D8C9B}"/>
              </a:ext>
            </a:extLst>
          </p:cNvPr>
          <p:cNvSpPr/>
          <p:nvPr/>
        </p:nvSpPr>
        <p:spPr>
          <a:xfrm>
            <a:off x="961053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A1CF6-6A7C-4C04-90CE-451EE518F4B8}"/>
              </a:ext>
            </a:extLst>
          </p:cNvPr>
          <p:cNvSpPr/>
          <p:nvPr/>
        </p:nvSpPr>
        <p:spPr>
          <a:xfrm>
            <a:off x="2718318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7B8981-1C15-4BAE-B5B4-59EAE72C71DC}"/>
              </a:ext>
            </a:extLst>
          </p:cNvPr>
          <p:cNvSpPr/>
          <p:nvPr/>
        </p:nvSpPr>
        <p:spPr>
          <a:xfrm>
            <a:off x="4195664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03CAE9-30A8-4B6B-B241-9C63AEB92CE2}"/>
              </a:ext>
            </a:extLst>
          </p:cNvPr>
          <p:cNvSpPr/>
          <p:nvPr/>
        </p:nvSpPr>
        <p:spPr>
          <a:xfrm>
            <a:off x="5651242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1FB42F-9410-4D9D-B34E-10434FC01A79}"/>
              </a:ext>
            </a:extLst>
          </p:cNvPr>
          <p:cNvSpPr/>
          <p:nvPr/>
        </p:nvSpPr>
        <p:spPr>
          <a:xfrm>
            <a:off x="7259218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A3AE6E-DB1D-46AD-AA68-81F58469334E}"/>
              </a:ext>
            </a:extLst>
          </p:cNvPr>
          <p:cNvSpPr/>
          <p:nvPr/>
        </p:nvSpPr>
        <p:spPr>
          <a:xfrm>
            <a:off x="8823653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EBB9-24A5-4DD6-86EC-79EAD5ED1AE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1520890" y="4037823"/>
            <a:ext cx="11974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B402AD-8262-4FDF-8CD7-FFFA8A6104A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278155" y="4037823"/>
            <a:ext cx="917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A39A2B-F173-43CB-B7E5-60CBDE8AEC7F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>
            <a:off x="4755501" y="4037823"/>
            <a:ext cx="895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2302C-7EFB-4039-AE44-53778E1D7152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6211079" y="4037823"/>
            <a:ext cx="1048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3B499B-F7B0-4E0E-BBB7-3B6B837BBC2E}"/>
              </a:ext>
            </a:extLst>
          </p:cNvPr>
          <p:cNvCxnSpPr/>
          <p:nvPr/>
        </p:nvCxnSpPr>
        <p:spPr>
          <a:xfrm>
            <a:off x="7775514" y="4038601"/>
            <a:ext cx="1048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483F6A-E5C0-4955-A1BE-EAFDC215C81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755501" y="4037823"/>
            <a:ext cx="895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0BA7A0-6ECD-47ED-AA5A-8C3B3E56F256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278155" y="4037823"/>
            <a:ext cx="917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6C510-9045-4489-BB0A-215E018CB26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520890" y="4037823"/>
            <a:ext cx="1197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D17FE4-7615-486E-889B-AF28A6E2966F}"/>
              </a:ext>
            </a:extLst>
          </p:cNvPr>
          <p:cNvSpPr txBox="1"/>
          <p:nvPr/>
        </p:nvSpPr>
        <p:spPr>
          <a:xfrm>
            <a:off x="4614107" y="433417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master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8A9911-A72D-4EB7-9EA1-E3C89D97DDD9}"/>
              </a:ext>
            </a:extLst>
          </p:cNvPr>
          <p:cNvSpPr/>
          <p:nvPr/>
        </p:nvSpPr>
        <p:spPr>
          <a:xfrm>
            <a:off x="3278155" y="4956892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CA1848-E683-4DC6-BE0E-BC831AC728BE}"/>
              </a:ext>
            </a:extLst>
          </p:cNvPr>
          <p:cNvSpPr/>
          <p:nvPr/>
        </p:nvSpPr>
        <p:spPr>
          <a:xfrm>
            <a:off x="4923452" y="4961564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DC8C0C-F820-4A4A-B050-B2A83A659B13}"/>
              </a:ext>
            </a:extLst>
          </p:cNvPr>
          <p:cNvSpPr/>
          <p:nvPr/>
        </p:nvSpPr>
        <p:spPr>
          <a:xfrm>
            <a:off x="6455229" y="4961564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55B35E-BF0D-4EC3-8748-C7B1060DA4C7}"/>
              </a:ext>
            </a:extLst>
          </p:cNvPr>
          <p:cNvCxnSpPr>
            <a:cxnSpLocks/>
            <a:stCxn id="17" idx="4"/>
            <a:endCxn id="40" idx="1"/>
          </p:cNvCxnSpPr>
          <p:nvPr/>
        </p:nvCxnSpPr>
        <p:spPr>
          <a:xfrm>
            <a:off x="2998237" y="4301413"/>
            <a:ext cx="361904" cy="732683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45E1B2-72E6-4AB0-8B15-3D6A5E96A0EE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837992" y="5220482"/>
            <a:ext cx="1085460" cy="4672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CBEA2A-C15A-4430-B531-8CA345BA611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483289" y="5225154"/>
            <a:ext cx="971940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CEAF7E-EF00-4D6B-BFD2-0B6EF1BC3E87}"/>
              </a:ext>
            </a:extLst>
          </p:cNvPr>
          <p:cNvCxnSpPr>
            <a:cxnSpLocks/>
            <a:stCxn id="42" idx="7"/>
            <a:endCxn id="24" idx="4"/>
          </p:cNvCxnSpPr>
          <p:nvPr/>
        </p:nvCxnSpPr>
        <p:spPr>
          <a:xfrm flipV="1">
            <a:off x="6933080" y="4301413"/>
            <a:ext cx="606057" cy="737355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76E75B-838D-4DB3-A758-79898E86D6A8}"/>
              </a:ext>
            </a:extLst>
          </p:cNvPr>
          <p:cNvSpPr txBox="1"/>
          <p:nvPr/>
        </p:nvSpPr>
        <p:spPr>
          <a:xfrm>
            <a:off x="3897625" y="5670721"/>
            <a:ext cx="2739853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Payment Gateway Feature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36DDE9-98BC-47D9-97DA-FCDDB1B95950}"/>
              </a:ext>
            </a:extLst>
          </p:cNvPr>
          <p:cNvSpPr/>
          <p:nvPr/>
        </p:nvSpPr>
        <p:spPr>
          <a:xfrm>
            <a:off x="4941336" y="2819399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B0E31B-3093-471E-BB8B-FD785BFAE21B}"/>
              </a:ext>
            </a:extLst>
          </p:cNvPr>
          <p:cNvSpPr/>
          <p:nvPr/>
        </p:nvSpPr>
        <p:spPr>
          <a:xfrm>
            <a:off x="6425682" y="2822486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86872F-6F84-4BC1-8FD2-600996CFB1F4}"/>
              </a:ext>
            </a:extLst>
          </p:cNvPr>
          <p:cNvSpPr/>
          <p:nvPr/>
        </p:nvSpPr>
        <p:spPr>
          <a:xfrm>
            <a:off x="8019664" y="2819399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D9CFD9-3A4B-4699-A3F8-C27F775FB77D}"/>
              </a:ext>
            </a:extLst>
          </p:cNvPr>
          <p:cNvCxnSpPr>
            <a:cxnSpLocks/>
            <a:stCxn id="18" idx="0"/>
            <a:endCxn id="63" idx="2"/>
          </p:cNvCxnSpPr>
          <p:nvPr/>
        </p:nvCxnSpPr>
        <p:spPr>
          <a:xfrm flipV="1">
            <a:off x="4475583" y="3082989"/>
            <a:ext cx="465753" cy="6912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0BB44C-94A4-4AEA-ACF5-192CC0A5D42C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5501173" y="3082989"/>
            <a:ext cx="924509" cy="30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6878F1-F2C4-482D-AF2B-CE8D582CE3DF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6985519" y="3082989"/>
            <a:ext cx="1034145" cy="30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251960-AE15-48C2-A502-F218A9BE00AC}"/>
              </a:ext>
            </a:extLst>
          </p:cNvPr>
          <p:cNvCxnSpPr>
            <a:cxnSpLocks/>
            <a:stCxn id="65" idx="5"/>
            <a:endCxn id="25" idx="1"/>
          </p:cNvCxnSpPr>
          <p:nvPr/>
        </p:nvCxnSpPr>
        <p:spPr>
          <a:xfrm>
            <a:off x="8497515" y="3269375"/>
            <a:ext cx="408124" cy="58206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559580-B3CA-4F4F-B99E-8479DC06A11A}"/>
              </a:ext>
            </a:extLst>
          </p:cNvPr>
          <p:cNvSpPr txBox="1"/>
          <p:nvPr/>
        </p:nvSpPr>
        <p:spPr>
          <a:xfrm>
            <a:off x="2537208" y="2929100"/>
            <a:ext cx="188705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User Profile Feature</a:t>
            </a:r>
          </a:p>
        </p:txBody>
      </p:sp>
    </p:spTree>
    <p:extLst>
      <p:ext uri="{BB962C8B-B14F-4D97-AF65-F5344CB8AC3E}">
        <p14:creationId xmlns:p14="http://schemas.microsoft.com/office/powerpoint/2010/main" val="36709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38" grpId="0"/>
      <p:bldP spid="40" grpId="0" animBg="1"/>
      <p:bldP spid="41" grpId="0" animBg="1"/>
      <p:bldP spid="42" grpId="0" animBg="1"/>
      <p:bldP spid="60" grpId="0" animBg="1"/>
      <p:bldP spid="63" grpId="0" animBg="1"/>
      <p:bldP spid="64" grpId="0" animBg="1"/>
      <p:bldP spid="65" grpId="0" animBg="1"/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628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/>
              <a:t>Git – Merge Command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08D469C2-B283-4C2D-A86C-E5EA0634E671}"/>
              </a:ext>
            </a:extLst>
          </p:cNvPr>
          <p:cNvSpPr txBox="1"/>
          <p:nvPr/>
        </p:nvSpPr>
        <p:spPr>
          <a:xfrm>
            <a:off x="534955" y="1054806"/>
            <a:ext cx="10896600" cy="155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is the process of combining the branch code with master code</a:t>
            </a: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vice versa.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branch is stable, a pull requested is created and shared for code review.</a:t>
            </a:r>
          </a:p>
          <a:p>
            <a:pPr marL="299085" lvl="0" indent="-286385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code review is approved , the pull request is merged.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7E1A82-4BAA-413B-9D26-EEB9013D8C9B}"/>
              </a:ext>
            </a:extLst>
          </p:cNvPr>
          <p:cNvSpPr/>
          <p:nvPr/>
        </p:nvSpPr>
        <p:spPr>
          <a:xfrm>
            <a:off x="961053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A1CF6-6A7C-4C04-90CE-451EE518F4B8}"/>
              </a:ext>
            </a:extLst>
          </p:cNvPr>
          <p:cNvSpPr/>
          <p:nvPr/>
        </p:nvSpPr>
        <p:spPr>
          <a:xfrm>
            <a:off x="2718318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7B8981-1C15-4BAE-B5B4-59EAE72C71DC}"/>
              </a:ext>
            </a:extLst>
          </p:cNvPr>
          <p:cNvSpPr/>
          <p:nvPr/>
        </p:nvSpPr>
        <p:spPr>
          <a:xfrm>
            <a:off x="4195664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03CAE9-30A8-4B6B-B241-9C63AEB92CE2}"/>
              </a:ext>
            </a:extLst>
          </p:cNvPr>
          <p:cNvSpPr/>
          <p:nvPr/>
        </p:nvSpPr>
        <p:spPr>
          <a:xfrm>
            <a:off x="5651242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1FB42F-9410-4D9D-B34E-10434FC01A79}"/>
              </a:ext>
            </a:extLst>
          </p:cNvPr>
          <p:cNvSpPr/>
          <p:nvPr/>
        </p:nvSpPr>
        <p:spPr>
          <a:xfrm>
            <a:off x="7259218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A3AE6E-DB1D-46AD-AA68-81F58469334E}"/>
              </a:ext>
            </a:extLst>
          </p:cNvPr>
          <p:cNvSpPr/>
          <p:nvPr/>
        </p:nvSpPr>
        <p:spPr>
          <a:xfrm>
            <a:off x="8823653" y="3774233"/>
            <a:ext cx="559837" cy="527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EBB9-24A5-4DD6-86EC-79EAD5ED1AE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1520890" y="4037823"/>
            <a:ext cx="11974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B402AD-8262-4FDF-8CD7-FFFA8A6104A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278155" y="4037823"/>
            <a:ext cx="917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A39A2B-F173-43CB-B7E5-60CBDE8AEC7F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>
            <a:off x="4755501" y="4037823"/>
            <a:ext cx="895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2302C-7EFB-4039-AE44-53778E1D7152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6211079" y="4037823"/>
            <a:ext cx="1048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3B499B-F7B0-4E0E-BBB7-3B6B837BBC2E}"/>
              </a:ext>
            </a:extLst>
          </p:cNvPr>
          <p:cNvCxnSpPr/>
          <p:nvPr/>
        </p:nvCxnSpPr>
        <p:spPr>
          <a:xfrm>
            <a:off x="7775514" y="4038601"/>
            <a:ext cx="1048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483F6A-E5C0-4955-A1BE-EAFDC215C81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755501" y="4037823"/>
            <a:ext cx="895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0BA7A0-6ECD-47ED-AA5A-8C3B3E56F256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278155" y="4037823"/>
            <a:ext cx="917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6C510-9045-4489-BB0A-215E018CB26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520890" y="4037823"/>
            <a:ext cx="1197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D17FE4-7615-486E-889B-AF28A6E2966F}"/>
              </a:ext>
            </a:extLst>
          </p:cNvPr>
          <p:cNvSpPr txBox="1"/>
          <p:nvPr/>
        </p:nvSpPr>
        <p:spPr>
          <a:xfrm>
            <a:off x="4614107" y="433417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master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8A9911-A72D-4EB7-9EA1-E3C89D97DDD9}"/>
              </a:ext>
            </a:extLst>
          </p:cNvPr>
          <p:cNvSpPr/>
          <p:nvPr/>
        </p:nvSpPr>
        <p:spPr>
          <a:xfrm>
            <a:off x="3278155" y="4956892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CA1848-E683-4DC6-BE0E-BC831AC728BE}"/>
              </a:ext>
            </a:extLst>
          </p:cNvPr>
          <p:cNvSpPr/>
          <p:nvPr/>
        </p:nvSpPr>
        <p:spPr>
          <a:xfrm>
            <a:off x="4923452" y="4961564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DC8C0C-F820-4A4A-B050-B2A83A659B13}"/>
              </a:ext>
            </a:extLst>
          </p:cNvPr>
          <p:cNvSpPr/>
          <p:nvPr/>
        </p:nvSpPr>
        <p:spPr>
          <a:xfrm>
            <a:off x="6455229" y="4961564"/>
            <a:ext cx="559837" cy="5271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55B35E-BF0D-4EC3-8748-C7B1060DA4C7}"/>
              </a:ext>
            </a:extLst>
          </p:cNvPr>
          <p:cNvCxnSpPr>
            <a:cxnSpLocks/>
            <a:stCxn id="17" idx="4"/>
            <a:endCxn id="40" idx="1"/>
          </p:cNvCxnSpPr>
          <p:nvPr/>
        </p:nvCxnSpPr>
        <p:spPr>
          <a:xfrm>
            <a:off x="2998237" y="4301413"/>
            <a:ext cx="361904" cy="732683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45E1B2-72E6-4AB0-8B15-3D6A5E96A0EE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837992" y="5220482"/>
            <a:ext cx="1085460" cy="4672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CBEA2A-C15A-4430-B531-8CA345BA611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483289" y="5225154"/>
            <a:ext cx="971940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CEAF7E-EF00-4D6B-BFD2-0B6EF1BC3E87}"/>
              </a:ext>
            </a:extLst>
          </p:cNvPr>
          <p:cNvCxnSpPr>
            <a:cxnSpLocks/>
            <a:stCxn id="42" idx="7"/>
            <a:endCxn id="24" idx="4"/>
          </p:cNvCxnSpPr>
          <p:nvPr/>
        </p:nvCxnSpPr>
        <p:spPr>
          <a:xfrm flipV="1">
            <a:off x="6933080" y="4301413"/>
            <a:ext cx="606057" cy="737355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76E75B-838D-4DB3-A758-79898E86D6A8}"/>
              </a:ext>
            </a:extLst>
          </p:cNvPr>
          <p:cNvSpPr txBox="1"/>
          <p:nvPr/>
        </p:nvSpPr>
        <p:spPr>
          <a:xfrm>
            <a:off x="3897625" y="5670721"/>
            <a:ext cx="2739853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Payment Gateway Feature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36DDE9-98BC-47D9-97DA-FCDDB1B95950}"/>
              </a:ext>
            </a:extLst>
          </p:cNvPr>
          <p:cNvSpPr/>
          <p:nvPr/>
        </p:nvSpPr>
        <p:spPr>
          <a:xfrm>
            <a:off x="4941336" y="2819399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B0E31B-3093-471E-BB8B-FD785BFAE21B}"/>
              </a:ext>
            </a:extLst>
          </p:cNvPr>
          <p:cNvSpPr/>
          <p:nvPr/>
        </p:nvSpPr>
        <p:spPr>
          <a:xfrm>
            <a:off x="6425682" y="2822486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86872F-6F84-4BC1-8FD2-600996CFB1F4}"/>
              </a:ext>
            </a:extLst>
          </p:cNvPr>
          <p:cNvSpPr/>
          <p:nvPr/>
        </p:nvSpPr>
        <p:spPr>
          <a:xfrm>
            <a:off x="8019664" y="2819399"/>
            <a:ext cx="559837" cy="527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D9CFD9-3A4B-4699-A3F8-C27F775FB77D}"/>
              </a:ext>
            </a:extLst>
          </p:cNvPr>
          <p:cNvCxnSpPr>
            <a:cxnSpLocks/>
            <a:stCxn id="18" idx="0"/>
            <a:endCxn id="63" idx="2"/>
          </p:cNvCxnSpPr>
          <p:nvPr/>
        </p:nvCxnSpPr>
        <p:spPr>
          <a:xfrm flipV="1">
            <a:off x="4475583" y="3082989"/>
            <a:ext cx="465753" cy="6912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0BB44C-94A4-4AEA-ACF5-192CC0A5D42C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5501173" y="3082989"/>
            <a:ext cx="924509" cy="30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6878F1-F2C4-482D-AF2B-CE8D582CE3DF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6985519" y="3082989"/>
            <a:ext cx="1034145" cy="30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251960-AE15-48C2-A502-F218A9BE00AC}"/>
              </a:ext>
            </a:extLst>
          </p:cNvPr>
          <p:cNvCxnSpPr>
            <a:cxnSpLocks/>
            <a:stCxn id="65" idx="5"/>
            <a:endCxn id="25" idx="1"/>
          </p:cNvCxnSpPr>
          <p:nvPr/>
        </p:nvCxnSpPr>
        <p:spPr>
          <a:xfrm>
            <a:off x="8497515" y="3269375"/>
            <a:ext cx="408124" cy="58206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559580-B3CA-4F4F-B99E-8479DC06A11A}"/>
              </a:ext>
            </a:extLst>
          </p:cNvPr>
          <p:cNvSpPr txBox="1"/>
          <p:nvPr/>
        </p:nvSpPr>
        <p:spPr>
          <a:xfrm>
            <a:off x="2537208" y="2929100"/>
            <a:ext cx="188705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User Profile Feature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386EA7C-0148-43B0-BBE5-A0CFB03D3D7F}"/>
              </a:ext>
            </a:extLst>
          </p:cNvPr>
          <p:cNvSpPr/>
          <p:nvPr/>
        </p:nvSpPr>
        <p:spPr>
          <a:xfrm>
            <a:off x="9255966" y="2819399"/>
            <a:ext cx="1539551" cy="735564"/>
          </a:xfrm>
          <a:prstGeom prst="wedgeEllipseCallout">
            <a:avLst>
              <a:gd name="adj1" fmla="val -48724"/>
              <a:gd name="adj2" fmla="val 75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 for merge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C34BA69-A6E3-458B-B57F-3D91B3B34920}"/>
              </a:ext>
            </a:extLst>
          </p:cNvPr>
          <p:cNvSpPr/>
          <p:nvPr/>
        </p:nvSpPr>
        <p:spPr>
          <a:xfrm>
            <a:off x="7777938" y="4621788"/>
            <a:ext cx="1539551" cy="735564"/>
          </a:xfrm>
          <a:prstGeom prst="wedgeEllipseCallout">
            <a:avLst>
              <a:gd name="adj1" fmla="val -44481"/>
              <a:gd name="adj2" fmla="val -960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 for merge</a:t>
            </a:r>
          </a:p>
        </p:txBody>
      </p:sp>
    </p:spTree>
    <p:extLst>
      <p:ext uri="{BB962C8B-B14F-4D97-AF65-F5344CB8AC3E}">
        <p14:creationId xmlns:p14="http://schemas.microsoft.com/office/powerpoint/2010/main" val="21111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38" grpId="0"/>
      <p:bldP spid="40" grpId="0" animBg="1"/>
      <p:bldP spid="41" grpId="0" animBg="1"/>
      <p:bldP spid="42" grpId="0" animBg="1"/>
      <p:bldP spid="60" grpId="0" animBg="1"/>
      <p:bldP spid="63" grpId="0" animBg="1"/>
      <p:bldP spid="64" grpId="0" animBg="1"/>
      <p:bldP spid="65" grpId="0" animBg="1"/>
      <p:bldP spid="91" grpId="0" animBg="1"/>
      <p:bldP spid="3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445</Words>
  <Application>Microsoft Office PowerPoint</Application>
  <PresentationFormat>Widescreen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Authentication</vt:lpstr>
      <vt:lpstr>Token based Authentication</vt:lpstr>
      <vt:lpstr>JWT Authentication Flow</vt:lpstr>
      <vt:lpstr>Source Code Management</vt:lpstr>
      <vt:lpstr>Source Code Management</vt:lpstr>
      <vt:lpstr>Source Code Management</vt:lpstr>
      <vt:lpstr>Git – Pull Command</vt:lpstr>
      <vt:lpstr>Git – Branch Command</vt:lpstr>
      <vt:lpstr>Git – Merge Command</vt:lpstr>
      <vt:lpstr>Continuous Integration &amp; Deployment</vt:lpstr>
      <vt:lpstr>CI &amp; CD Tools</vt:lpstr>
      <vt:lpstr>Jenkins Pipeline</vt:lpstr>
      <vt:lpstr>JWT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Rathore, Rahul</dc:creator>
  <cp:lastModifiedBy>Rathore, Rahul</cp:lastModifiedBy>
  <cp:revision>12</cp:revision>
  <dcterms:created xsi:type="dcterms:W3CDTF">2020-06-13T16:18:09Z</dcterms:created>
  <dcterms:modified xsi:type="dcterms:W3CDTF">2020-12-26T00:23:19Z</dcterms:modified>
</cp:coreProperties>
</file>