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4"/>
  </p:notesMasterIdLst>
  <p:sldIdLst>
    <p:sldId id="263" r:id="rId2"/>
    <p:sldId id="266" r:id="rId3"/>
    <p:sldId id="261" r:id="rId4"/>
    <p:sldId id="262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5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8926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4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85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864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10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72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4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73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46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74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5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None/>
            </a:pPr>
            <a:endParaRPr sz="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58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91755" y="1085116"/>
            <a:ext cx="11408487" cy="295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78878" y="1577340"/>
            <a:ext cx="5303520" cy="4526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/>
          <p:nvPr/>
        </p:nvSpPr>
        <p:spPr>
          <a:xfrm>
            <a:off x="10940277" y="0"/>
            <a:ext cx="887730" cy="27832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2989" y="0"/>
                </a:moveTo>
                <a:lnTo>
                  <a:pt x="0" y="0"/>
                </a:lnTo>
                <a:lnTo>
                  <a:pt x="79692" y="119983"/>
                </a:lnTo>
                <a:lnTo>
                  <a:pt x="119967" y="116084"/>
                </a:lnTo>
                <a:lnTo>
                  <a:pt x="42989" y="0"/>
                </a:lnTo>
                <a:close/>
              </a:path>
            </a:pathLst>
          </a:custGeom>
          <a:solidFill>
            <a:srgbClr val="8AB334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8"/>
          <p:cNvSpPr/>
          <p:nvPr/>
        </p:nvSpPr>
        <p:spPr>
          <a:xfrm>
            <a:off x="11329811" y="0"/>
            <a:ext cx="862330" cy="26733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4408" y="0"/>
                </a:moveTo>
                <a:lnTo>
                  <a:pt x="0" y="0"/>
                </a:lnTo>
                <a:lnTo>
                  <a:pt x="78697" y="119999"/>
                </a:lnTo>
                <a:lnTo>
                  <a:pt x="79808" y="119783"/>
                </a:lnTo>
                <a:lnTo>
                  <a:pt x="119980" y="115953"/>
                </a:lnTo>
                <a:lnTo>
                  <a:pt x="119980" y="115636"/>
                </a:lnTo>
                <a:lnTo>
                  <a:pt x="44408" y="0"/>
                </a:ln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9948127" y="2590293"/>
            <a:ext cx="2244090" cy="42678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88" y="0"/>
                </a:moveTo>
                <a:lnTo>
                  <a:pt x="0" y="119996"/>
                </a:lnTo>
                <a:lnTo>
                  <a:pt x="5304" y="119996"/>
                </a:lnTo>
                <a:lnTo>
                  <a:pt x="119988" y="3"/>
                </a:lnTo>
              </a:path>
            </a:pathLst>
          </a:custGeom>
          <a:solidFill>
            <a:srgbClr val="252525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9046838" y="2697235"/>
            <a:ext cx="2777490" cy="41611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78" y="0"/>
                </a:moveTo>
                <a:lnTo>
                  <a:pt x="0" y="119988"/>
                </a:lnTo>
                <a:lnTo>
                  <a:pt x="4456" y="119988"/>
                </a:lnTo>
                <a:lnTo>
                  <a:pt x="119978" y="0"/>
                </a:lnTo>
                <a:close/>
              </a:path>
            </a:pathLst>
          </a:custGeom>
          <a:solidFill>
            <a:srgbClr val="455A1A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013368" y="2692389"/>
            <a:ext cx="3814444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8" y="0"/>
                </a:moveTo>
                <a:lnTo>
                  <a:pt x="110625" y="2605"/>
                </a:lnTo>
                <a:lnTo>
                  <a:pt x="0" y="120000"/>
                </a:lnTo>
                <a:lnTo>
                  <a:pt x="32512" y="120000"/>
                </a:lnTo>
                <a:lnTo>
                  <a:pt x="119874" y="135"/>
                </a:lnTo>
                <a:lnTo>
                  <a:pt x="119998" y="0"/>
                </a:lnTo>
                <a:close/>
              </a:path>
            </a:pathLst>
          </a:custGeom>
          <a:solidFill>
            <a:srgbClr val="688627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9205617" y="2583360"/>
            <a:ext cx="2986404" cy="42748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08078" y="2525"/>
                </a:lnTo>
                <a:lnTo>
                  <a:pt x="107920" y="2661"/>
                </a:lnTo>
                <a:lnTo>
                  <a:pt x="106001" y="4932"/>
                </a:lnTo>
                <a:lnTo>
                  <a:pt x="0" y="119994"/>
                </a:lnTo>
                <a:lnTo>
                  <a:pt x="29835" y="119994"/>
                </a:lnTo>
                <a:lnTo>
                  <a:pt x="119999" y="194"/>
                </a:lnTo>
                <a:lnTo>
                  <a:pt x="119999" y="0"/>
                </a:ln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60828" y="161206"/>
            <a:ext cx="5070342" cy="68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91755" y="1085116"/>
            <a:ext cx="11408487" cy="2952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145280" y="6377939"/>
            <a:ext cx="3901438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09600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778239" y="6377939"/>
            <a:ext cx="2804159" cy="342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MY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MY" sz="18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What is REST?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REpresentational State Transfer and its an architecture</a:t>
            </a: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Uses HTTP protocol for the communication 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56"/>
          <p:cNvSpPr txBox="1"/>
          <p:nvPr/>
        </p:nvSpPr>
        <p:spPr>
          <a:xfrm>
            <a:off x="486770" y="2386092"/>
            <a:ext cx="10820400" cy="95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developed to overcome the limitation SOAP. And to make the web services light weight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56"/>
          <p:cNvSpPr txBox="1"/>
          <p:nvPr/>
        </p:nvSpPr>
        <p:spPr>
          <a:xfrm>
            <a:off x="486770" y="3400584"/>
            <a:ext cx="10820400" cy="95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REST “</a:t>
            </a:r>
            <a:r>
              <a:rPr lang="en-MY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REpresentational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means, resource can be represent in different format such as text, JSON and XML 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/>
          <p:cNvSpPr txBox="1"/>
          <p:nvPr/>
        </p:nvSpPr>
        <p:spPr>
          <a:xfrm>
            <a:off x="457200" y="441507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 developed using REST architecture aka RESTful Apis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289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Gherkin Keywords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-&gt; Title of feature file. It describe about the feature under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AF0431-7E2A-4323-9B5E-3DF7B0C8A41A}"/>
              </a:ext>
            </a:extLst>
          </p:cNvPr>
          <p:cNvSpPr/>
          <p:nvPr/>
        </p:nvSpPr>
        <p:spPr>
          <a:xfrm>
            <a:off x="1782147" y="2360645"/>
            <a:ext cx="1866122" cy="39188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F8382E-CA9C-4636-9BDD-CB0FBD064DDB}"/>
              </a:ext>
            </a:extLst>
          </p:cNvPr>
          <p:cNvSpPr/>
          <p:nvPr/>
        </p:nvSpPr>
        <p:spPr>
          <a:xfrm>
            <a:off x="1922106" y="2804197"/>
            <a:ext cx="1586204" cy="6248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 or Prerequisite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3F1469-479E-4C48-9090-6E1F43003AD2}"/>
              </a:ext>
            </a:extLst>
          </p:cNvPr>
          <p:cNvSpPr/>
          <p:nvPr/>
        </p:nvSpPr>
        <p:spPr>
          <a:xfrm>
            <a:off x="1922106" y="3560150"/>
            <a:ext cx="1586204" cy="6248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290B4A-9561-4C12-9A08-126336FF2C28}"/>
              </a:ext>
            </a:extLst>
          </p:cNvPr>
          <p:cNvSpPr/>
          <p:nvPr/>
        </p:nvSpPr>
        <p:spPr>
          <a:xfrm>
            <a:off x="1922106" y="4607424"/>
            <a:ext cx="1586204" cy="6248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A8EA81-CF03-43ED-A697-08302A338063}"/>
              </a:ext>
            </a:extLst>
          </p:cNvPr>
          <p:cNvSpPr/>
          <p:nvPr/>
        </p:nvSpPr>
        <p:spPr>
          <a:xfrm>
            <a:off x="4301412" y="2725065"/>
            <a:ext cx="1119674" cy="312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Given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219E99-8782-4316-9B71-73824DFC66FD}"/>
              </a:ext>
            </a:extLst>
          </p:cNvPr>
          <p:cNvSpPr/>
          <p:nvPr/>
        </p:nvSpPr>
        <p:spPr>
          <a:xfrm>
            <a:off x="4301412" y="3825044"/>
            <a:ext cx="1119674" cy="312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7C0AF70-3D04-462D-87C1-029E72222091}"/>
              </a:ext>
            </a:extLst>
          </p:cNvPr>
          <p:cNvSpPr/>
          <p:nvPr/>
        </p:nvSpPr>
        <p:spPr>
          <a:xfrm>
            <a:off x="4301412" y="4829465"/>
            <a:ext cx="1119674" cy="312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6B5C2A-9A11-402A-A951-67D1CA919FD0}"/>
              </a:ext>
            </a:extLst>
          </p:cNvPr>
          <p:cNvSpPr/>
          <p:nvPr/>
        </p:nvSpPr>
        <p:spPr>
          <a:xfrm>
            <a:off x="4301412" y="3041104"/>
            <a:ext cx="1119674" cy="312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346341-18DF-4EB7-AD9B-68B437D37991}"/>
              </a:ext>
            </a:extLst>
          </p:cNvPr>
          <p:cNvSpPr/>
          <p:nvPr/>
        </p:nvSpPr>
        <p:spPr>
          <a:xfrm>
            <a:off x="4301412" y="4118795"/>
            <a:ext cx="1119674" cy="312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E2EE6B-4D7F-4930-9D56-0DAAB8E5E83C}"/>
              </a:ext>
            </a:extLst>
          </p:cNvPr>
          <p:cNvSpPr/>
          <p:nvPr/>
        </p:nvSpPr>
        <p:spPr>
          <a:xfrm>
            <a:off x="4301412" y="5141187"/>
            <a:ext cx="1119674" cy="312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983A44-C17F-4DDE-BE4F-FE76EDBDB5E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648269" y="2881266"/>
            <a:ext cx="653143" cy="24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9613E7-0481-4322-9ECE-10F4D4EF3F9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648269" y="3981245"/>
            <a:ext cx="653143" cy="22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FFE2D5-54D2-403C-964C-A8B5EE215FE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648269" y="4985666"/>
            <a:ext cx="653143" cy="8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418A05-1BFD-4DB3-8A56-36FDDB3BA152}"/>
              </a:ext>
            </a:extLst>
          </p:cNvPr>
          <p:cNvSpPr/>
          <p:nvPr/>
        </p:nvSpPr>
        <p:spPr>
          <a:xfrm>
            <a:off x="1380931" y="2034073"/>
            <a:ext cx="4544008" cy="452534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CCA01F1-E7E0-4175-9763-F03D16B7D195}"/>
              </a:ext>
            </a:extLst>
          </p:cNvPr>
          <p:cNvSpPr/>
          <p:nvPr/>
        </p:nvSpPr>
        <p:spPr>
          <a:xfrm>
            <a:off x="6803571" y="2491795"/>
            <a:ext cx="2049624" cy="3124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B7E88E-7763-4704-8D48-18AD5F4370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924939" y="2647996"/>
            <a:ext cx="878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99C6625-C2EE-4CB9-B0A9-BD2016191A5E}"/>
              </a:ext>
            </a:extLst>
          </p:cNvPr>
          <p:cNvSpPr/>
          <p:nvPr/>
        </p:nvSpPr>
        <p:spPr>
          <a:xfrm>
            <a:off x="6803571" y="3690869"/>
            <a:ext cx="2049624" cy="3124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Scenario Outline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3CE1B7-EA59-4B17-8C1D-4C99EC3BD0FB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924939" y="3847070"/>
            <a:ext cx="878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61CABE-9194-448D-8A56-41B14C0A6D41}"/>
              </a:ext>
            </a:extLst>
          </p:cNvPr>
          <p:cNvSpPr txBox="1"/>
          <p:nvPr/>
        </p:nvSpPr>
        <p:spPr>
          <a:xfrm>
            <a:off x="6803571" y="4118155"/>
            <a:ext cx="187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Set of Data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2441FD-BD12-4235-95B6-0F87DC7EEB78}"/>
              </a:ext>
            </a:extLst>
          </p:cNvPr>
          <p:cNvSpPr/>
          <p:nvPr/>
        </p:nvSpPr>
        <p:spPr>
          <a:xfrm>
            <a:off x="4180114" y="2491795"/>
            <a:ext cx="1343608" cy="315375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4CE442D-0BF2-4FF3-8FF6-EB6C45C406B7}"/>
              </a:ext>
            </a:extLst>
          </p:cNvPr>
          <p:cNvSpPr/>
          <p:nvPr/>
        </p:nvSpPr>
        <p:spPr>
          <a:xfrm>
            <a:off x="6803570" y="5141187"/>
            <a:ext cx="2049623" cy="307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576B7C-DFAC-459E-9458-7AA324EDAED5}"/>
              </a:ext>
            </a:extLst>
          </p:cNvPr>
          <p:cNvCxnSpPr>
            <a:stCxn id="42" idx="1"/>
          </p:cNvCxnSpPr>
          <p:nvPr/>
        </p:nvCxnSpPr>
        <p:spPr>
          <a:xfrm flipH="1">
            <a:off x="5533053" y="5295076"/>
            <a:ext cx="1270517" cy="14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5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" grpId="0" animBg="1"/>
      <p:bldP spid="4" grpId="0" animBg="1"/>
      <p:bldP spid="13" grpId="0" animBg="1"/>
      <p:bldP spid="14" grpId="0" animBg="1"/>
      <p:bldP spid="6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2" grpId="0" animBg="1"/>
      <p:bldP spid="35" grpId="0" animBg="1"/>
      <p:bldP spid="38" grpId="0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GET Method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method is used to request the data from the server</a:t>
            </a:r>
          </a:p>
        </p:txBody>
      </p:sp>
      <p:sp>
        <p:nvSpPr>
          <p:cNvPr id="26" name="Shape 56">
            <a:extLst>
              <a:ext uri="{FF2B5EF4-FFF2-40B4-BE49-F238E27FC236}">
                <a16:creationId xmlns:a16="http://schemas.microsoft.com/office/drawing/2014/main" id="{262C5F0F-0AB7-4B2A-B9D7-AAC6A66AFA12}"/>
              </a:ext>
            </a:extLst>
          </p:cNvPr>
          <p:cNvSpPr txBox="1"/>
          <p:nvPr/>
        </p:nvSpPr>
        <p:spPr>
          <a:xfrm>
            <a:off x="457200" y="1972774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method is read operation on the specified resource</a:t>
            </a:r>
          </a:p>
        </p:txBody>
      </p:sp>
      <p:sp>
        <p:nvSpPr>
          <p:cNvPr id="27" name="Shape 56">
            <a:extLst>
              <a:ext uri="{FF2B5EF4-FFF2-40B4-BE49-F238E27FC236}">
                <a16:creationId xmlns:a16="http://schemas.microsoft.com/office/drawing/2014/main" id="{8FFEC31C-44FC-45CA-B8CC-19BCA3BFD739}"/>
              </a:ext>
            </a:extLst>
          </p:cNvPr>
          <p:cNvSpPr txBox="1"/>
          <p:nvPr/>
        </p:nvSpPr>
        <p:spPr>
          <a:xfrm>
            <a:off x="457200" y="2573948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GET method there is no request body</a:t>
            </a:r>
          </a:p>
        </p:txBody>
      </p:sp>
    </p:spTree>
    <p:extLst>
      <p:ext uri="{BB962C8B-B14F-4D97-AF65-F5344CB8AC3E}">
        <p14:creationId xmlns:p14="http://schemas.microsoft.com/office/powerpoint/2010/main" val="198912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HTTP Headers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 are additional information which client sends to the server</a:t>
            </a:r>
          </a:p>
        </p:txBody>
      </p:sp>
      <p:sp>
        <p:nvSpPr>
          <p:cNvPr id="26" name="Shape 56">
            <a:extLst>
              <a:ext uri="{FF2B5EF4-FFF2-40B4-BE49-F238E27FC236}">
                <a16:creationId xmlns:a16="http://schemas.microsoft.com/office/drawing/2014/main" id="{262C5F0F-0AB7-4B2A-B9D7-AAC6A66AFA12}"/>
              </a:ext>
            </a:extLst>
          </p:cNvPr>
          <p:cNvSpPr txBox="1"/>
          <p:nvPr/>
        </p:nvSpPr>
        <p:spPr>
          <a:xfrm>
            <a:off x="457200" y="1972774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 are provided in the form of Key-Value pair</a:t>
            </a:r>
          </a:p>
        </p:txBody>
      </p:sp>
      <p:sp>
        <p:nvSpPr>
          <p:cNvPr id="27" name="Shape 56">
            <a:extLst>
              <a:ext uri="{FF2B5EF4-FFF2-40B4-BE49-F238E27FC236}">
                <a16:creationId xmlns:a16="http://schemas.microsoft.com/office/drawing/2014/main" id="{8FFEC31C-44FC-45CA-B8CC-19BCA3BFD739}"/>
              </a:ext>
            </a:extLst>
          </p:cNvPr>
          <p:cNvSpPr txBox="1"/>
          <p:nvPr/>
        </p:nvSpPr>
        <p:spPr>
          <a:xfrm>
            <a:off x="457200" y="2573948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headers and </a:t>
            </a:r>
            <a:r>
              <a:rPr lang="en-MY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headers</a:t>
            </a: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9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REST Guiding Principle?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Client-Server</a:t>
            </a: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</a:p>
        </p:txBody>
      </p:sp>
      <p:sp>
        <p:nvSpPr>
          <p:cNvPr id="6" name="Shape 56"/>
          <p:cNvSpPr txBox="1"/>
          <p:nvPr/>
        </p:nvSpPr>
        <p:spPr>
          <a:xfrm>
            <a:off x="486770" y="2386092"/>
            <a:ext cx="10820400" cy="5072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Cacheable</a:t>
            </a:r>
          </a:p>
        </p:txBody>
      </p:sp>
      <p:sp>
        <p:nvSpPr>
          <p:cNvPr id="7" name="Shape 56"/>
          <p:cNvSpPr txBox="1"/>
          <p:nvPr/>
        </p:nvSpPr>
        <p:spPr>
          <a:xfrm>
            <a:off x="486770" y="2953601"/>
            <a:ext cx="10820400" cy="5072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interface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56"/>
          <p:cNvSpPr txBox="1"/>
          <p:nvPr/>
        </p:nvSpPr>
        <p:spPr>
          <a:xfrm>
            <a:off x="486770" y="3522807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Layered system</a:t>
            </a:r>
          </a:p>
        </p:txBody>
      </p:sp>
      <p:sp>
        <p:nvSpPr>
          <p:cNvPr id="9" name="Shape 56">
            <a:extLst>
              <a:ext uri="{FF2B5EF4-FFF2-40B4-BE49-F238E27FC236}">
                <a16:creationId xmlns:a16="http://schemas.microsoft.com/office/drawing/2014/main" id="{DE8A6147-4BD1-4743-8468-671917D8F76C}"/>
              </a:ext>
            </a:extLst>
          </p:cNvPr>
          <p:cNvSpPr txBox="1"/>
          <p:nvPr/>
        </p:nvSpPr>
        <p:spPr>
          <a:xfrm>
            <a:off x="457200" y="4028319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on demand</a:t>
            </a:r>
          </a:p>
        </p:txBody>
      </p:sp>
    </p:spTree>
    <p:extLst>
      <p:ext uri="{BB962C8B-B14F-4D97-AF65-F5344CB8AC3E}">
        <p14:creationId xmlns:p14="http://schemas.microsoft.com/office/powerpoint/2010/main" val="417208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What is a web service?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95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web service is a function that can be accessed by the other application over the web.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4526" y="3016157"/>
            <a:ext cx="1897039" cy="331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System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16973" y="2954742"/>
            <a:ext cx="1897039" cy="33164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System 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93576" y="4694827"/>
            <a:ext cx="3261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5588" y="432549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Access the resources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242481" y="2736377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8875594" y="2736377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0814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" grpId="0" animBg="1"/>
      <p:bldP spid="10" grpId="0" animBg="1"/>
      <p:bldP spid="11" grpId="0"/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Request / Response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4526" y="1433010"/>
            <a:ext cx="1897039" cy="331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System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716973" y="1371595"/>
            <a:ext cx="1897039" cy="33164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System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6360" y="224638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Request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242481" y="1153230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8875594" y="1153230"/>
            <a:ext cx="1064525" cy="436730"/>
          </a:xfrm>
          <a:prstGeom prst="wedgeRoundRectCallout">
            <a:avLst>
              <a:gd name="adj1" fmla="val -60577"/>
              <a:gd name="adj2" fmla="val 10937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5" name="Left Arrow 4"/>
          <p:cNvSpPr/>
          <p:nvPr/>
        </p:nvSpPr>
        <p:spPr>
          <a:xfrm>
            <a:off x="3242481" y="3564016"/>
            <a:ext cx="3212910" cy="34119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229731" y="32618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Response</a:t>
            </a:r>
          </a:p>
        </p:txBody>
      </p:sp>
      <p:sp>
        <p:nvSpPr>
          <p:cNvPr id="18" name="Left Arrow 17"/>
          <p:cNvSpPr/>
          <p:nvPr/>
        </p:nvSpPr>
        <p:spPr>
          <a:xfrm rot="10800000">
            <a:off x="3258405" y="2535660"/>
            <a:ext cx="3212910" cy="34119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Shape 56"/>
          <p:cNvSpPr txBox="1"/>
          <p:nvPr/>
        </p:nvSpPr>
        <p:spPr>
          <a:xfrm>
            <a:off x="498144" y="5375162"/>
            <a:ext cx="10820400" cy="13483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Object Access Protocol aka SOAP</a:t>
            </a:r>
          </a:p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REpresentational State Transfer aka REST</a:t>
            </a:r>
          </a:p>
        </p:txBody>
      </p:sp>
    </p:spTree>
    <p:extLst>
      <p:ext uri="{BB962C8B-B14F-4D97-AF65-F5344CB8AC3E}">
        <p14:creationId xmlns:p14="http://schemas.microsoft.com/office/powerpoint/2010/main" val="8570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  <p:bldP spid="16" grpId="0" animBg="1"/>
      <p:bldP spid="20" grpId="0" animBg="1"/>
      <p:bldP spid="5" grpId="0" animBg="1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HTTP Methods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application “</a:t>
            </a:r>
            <a:r>
              <a:rPr lang="en-MY" sz="2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operations are common.</a:t>
            </a:r>
          </a:p>
        </p:txBody>
      </p:sp>
      <p:sp>
        <p:nvSpPr>
          <p:cNvPr id="5" name="Shape 56"/>
          <p:cNvSpPr txBox="1"/>
          <p:nvPr/>
        </p:nvSpPr>
        <p:spPr>
          <a:xfrm>
            <a:off x="486770" y="1878846"/>
            <a:ext cx="136932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56"/>
          <p:cNvSpPr txBox="1"/>
          <p:nvPr/>
        </p:nvSpPr>
        <p:spPr>
          <a:xfrm>
            <a:off x="2017594" y="1910693"/>
            <a:ext cx="3496102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POST Method</a:t>
            </a:r>
          </a:p>
        </p:txBody>
      </p:sp>
      <p:sp>
        <p:nvSpPr>
          <p:cNvPr id="10" name="Shape 56"/>
          <p:cNvSpPr txBox="1"/>
          <p:nvPr/>
        </p:nvSpPr>
        <p:spPr>
          <a:xfrm>
            <a:off x="486770" y="2465712"/>
            <a:ext cx="136932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56"/>
          <p:cNvSpPr txBox="1"/>
          <p:nvPr/>
        </p:nvSpPr>
        <p:spPr>
          <a:xfrm>
            <a:off x="1990299" y="2497559"/>
            <a:ext cx="3496102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GET Method</a:t>
            </a:r>
          </a:p>
        </p:txBody>
      </p:sp>
      <p:sp>
        <p:nvSpPr>
          <p:cNvPr id="12" name="Shape 56"/>
          <p:cNvSpPr txBox="1"/>
          <p:nvPr/>
        </p:nvSpPr>
        <p:spPr>
          <a:xfrm>
            <a:off x="486770" y="2972958"/>
            <a:ext cx="136932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56"/>
          <p:cNvSpPr txBox="1"/>
          <p:nvPr/>
        </p:nvSpPr>
        <p:spPr>
          <a:xfrm>
            <a:off x="2017594" y="3004805"/>
            <a:ext cx="3496102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PUT Method</a:t>
            </a:r>
          </a:p>
        </p:txBody>
      </p:sp>
      <p:sp>
        <p:nvSpPr>
          <p:cNvPr id="14" name="Shape 56"/>
          <p:cNvSpPr txBox="1"/>
          <p:nvPr/>
        </p:nvSpPr>
        <p:spPr>
          <a:xfrm>
            <a:off x="489043" y="3507494"/>
            <a:ext cx="136932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56"/>
          <p:cNvSpPr txBox="1"/>
          <p:nvPr/>
        </p:nvSpPr>
        <p:spPr>
          <a:xfrm>
            <a:off x="2019867" y="3539341"/>
            <a:ext cx="3496102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DELETE Method</a:t>
            </a:r>
          </a:p>
        </p:txBody>
      </p:sp>
      <p:sp>
        <p:nvSpPr>
          <p:cNvPr id="16" name="Shape 56">
            <a:extLst>
              <a:ext uri="{FF2B5EF4-FFF2-40B4-BE49-F238E27FC236}">
                <a16:creationId xmlns:a16="http://schemas.microsoft.com/office/drawing/2014/main" id="{33C03CF0-DE86-48CF-98CB-4ABA5535D710}"/>
              </a:ext>
            </a:extLst>
          </p:cNvPr>
          <p:cNvSpPr txBox="1"/>
          <p:nvPr/>
        </p:nvSpPr>
        <p:spPr>
          <a:xfrm>
            <a:off x="486769" y="4060204"/>
            <a:ext cx="2648317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Update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56">
            <a:extLst>
              <a:ext uri="{FF2B5EF4-FFF2-40B4-BE49-F238E27FC236}">
                <a16:creationId xmlns:a16="http://schemas.microsoft.com/office/drawing/2014/main" id="{FE50F9B6-4DAA-4DEB-AE5B-BD4A99DD5A69}"/>
              </a:ext>
            </a:extLst>
          </p:cNvPr>
          <p:cNvSpPr txBox="1"/>
          <p:nvPr/>
        </p:nvSpPr>
        <p:spPr>
          <a:xfrm>
            <a:off x="3079984" y="4080253"/>
            <a:ext cx="3496102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PATCH Method</a:t>
            </a:r>
          </a:p>
        </p:txBody>
      </p:sp>
    </p:spTree>
    <p:extLst>
      <p:ext uri="{BB962C8B-B14F-4D97-AF65-F5344CB8AC3E}">
        <p14:creationId xmlns:p14="http://schemas.microsoft.com/office/powerpoint/2010/main" val="22755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Request / Response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Format</a:t>
            </a:r>
          </a:p>
        </p:txBody>
      </p:sp>
      <p:sp>
        <p:nvSpPr>
          <p:cNvPr id="5" name="Shape 56"/>
          <p:cNvSpPr txBox="1"/>
          <p:nvPr/>
        </p:nvSpPr>
        <p:spPr>
          <a:xfrm>
            <a:off x="1171432" y="1867482"/>
            <a:ext cx="6007289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 - Optional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56"/>
          <p:cNvSpPr txBox="1"/>
          <p:nvPr/>
        </p:nvSpPr>
        <p:spPr>
          <a:xfrm>
            <a:off x="1171431" y="2970679"/>
            <a:ext cx="469710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– Not Optional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56"/>
          <p:cNvSpPr txBox="1"/>
          <p:nvPr/>
        </p:nvSpPr>
        <p:spPr>
          <a:xfrm>
            <a:off x="1171432" y="2402018"/>
            <a:ext cx="6007289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- Optional</a:t>
            </a:r>
          </a:p>
        </p:txBody>
      </p:sp>
      <p:sp>
        <p:nvSpPr>
          <p:cNvPr id="17" name="Shape 56"/>
          <p:cNvSpPr txBox="1"/>
          <p:nvPr/>
        </p:nvSpPr>
        <p:spPr>
          <a:xfrm>
            <a:off x="458337" y="3630324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Format</a:t>
            </a:r>
          </a:p>
        </p:txBody>
      </p:sp>
      <p:sp>
        <p:nvSpPr>
          <p:cNvPr id="18" name="Shape 56"/>
          <p:cNvSpPr txBox="1"/>
          <p:nvPr/>
        </p:nvSpPr>
        <p:spPr>
          <a:xfrm>
            <a:off x="1172569" y="4126206"/>
            <a:ext cx="6007289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 - Optional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56"/>
          <p:cNvSpPr txBox="1"/>
          <p:nvPr/>
        </p:nvSpPr>
        <p:spPr>
          <a:xfrm>
            <a:off x="1172568" y="5229403"/>
            <a:ext cx="4697106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 – Not Optional</a:t>
            </a:r>
          </a:p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MY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56"/>
          <p:cNvSpPr txBox="1"/>
          <p:nvPr/>
        </p:nvSpPr>
        <p:spPr>
          <a:xfrm>
            <a:off x="1172569" y="4660742"/>
            <a:ext cx="6007289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marR="0" lvl="0" indent="-286385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- Optional</a:t>
            </a:r>
          </a:p>
        </p:txBody>
      </p:sp>
    </p:spTree>
    <p:extLst>
      <p:ext uri="{BB962C8B-B14F-4D97-AF65-F5344CB8AC3E}">
        <p14:creationId xmlns:p14="http://schemas.microsoft.com/office/powerpoint/2010/main" val="30320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Maven Tool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is build automation tool</a:t>
            </a:r>
          </a:p>
        </p:txBody>
      </p:sp>
      <p:sp>
        <p:nvSpPr>
          <p:cNvPr id="11" name="Shape 56">
            <a:extLst>
              <a:ext uri="{FF2B5EF4-FFF2-40B4-BE49-F238E27FC236}">
                <a16:creationId xmlns:a16="http://schemas.microsoft.com/office/drawing/2014/main" id="{C7980A1F-82D3-428D-9C4B-4A0AAC79D48E}"/>
              </a:ext>
            </a:extLst>
          </p:cNvPr>
          <p:cNvSpPr txBox="1"/>
          <p:nvPr/>
        </p:nvSpPr>
        <p:spPr>
          <a:xfrm>
            <a:off x="457200" y="1972774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tool take care of all the steps need for the build process</a:t>
            </a:r>
          </a:p>
        </p:txBody>
      </p:sp>
      <p:sp>
        <p:nvSpPr>
          <p:cNvPr id="12" name="Shape 56">
            <a:extLst>
              <a:ext uri="{FF2B5EF4-FFF2-40B4-BE49-F238E27FC236}">
                <a16:creationId xmlns:a16="http://schemas.microsoft.com/office/drawing/2014/main" id="{74108E27-B625-4131-ACDA-7078E56AF32E}"/>
              </a:ext>
            </a:extLst>
          </p:cNvPr>
          <p:cNvSpPr txBox="1"/>
          <p:nvPr/>
        </p:nvSpPr>
        <p:spPr>
          <a:xfrm>
            <a:off x="457200" y="2573948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this tool you can build and publish the artefacts of java project in jar or war files</a:t>
            </a:r>
          </a:p>
        </p:txBody>
      </p:sp>
      <p:sp>
        <p:nvSpPr>
          <p:cNvPr id="13" name="Shape 56">
            <a:extLst>
              <a:ext uri="{FF2B5EF4-FFF2-40B4-BE49-F238E27FC236}">
                <a16:creationId xmlns:a16="http://schemas.microsoft.com/office/drawing/2014/main" id="{327D1D27-DDEB-488A-8B70-E2448BA23C66}"/>
              </a:ext>
            </a:extLst>
          </p:cNvPr>
          <p:cNvSpPr txBox="1"/>
          <p:nvPr/>
        </p:nvSpPr>
        <p:spPr>
          <a:xfrm>
            <a:off x="457200" y="3524766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configuration (steps) need to be specified in POM.xml file</a:t>
            </a:r>
          </a:p>
        </p:txBody>
      </p:sp>
    </p:spTree>
    <p:extLst>
      <p:ext uri="{BB962C8B-B14F-4D97-AF65-F5344CB8AC3E}">
        <p14:creationId xmlns:p14="http://schemas.microsoft.com/office/powerpoint/2010/main" val="33401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Maven Build Lifecycle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build lifecycle is consist of following phases</a:t>
            </a:r>
          </a:p>
        </p:txBody>
      </p:sp>
      <p:sp>
        <p:nvSpPr>
          <p:cNvPr id="11" name="Shape 56">
            <a:extLst>
              <a:ext uri="{FF2B5EF4-FFF2-40B4-BE49-F238E27FC236}">
                <a16:creationId xmlns:a16="http://schemas.microsoft.com/office/drawing/2014/main" id="{C7980A1F-82D3-428D-9C4B-4A0AAC79D48E}"/>
              </a:ext>
            </a:extLst>
          </p:cNvPr>
          <p:cNvSpPr txBox="1"/>
          <p:nvPr/>
        </p:nvSpPr>
        <p:spPr>
          <a:xfrm>
            <a:off x="457200" y="1972774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</a:p>
        </p:txBody>
      </p:sp>
      <p:sp>
        <p:nvSpPr>
          <p:cNvPr id="12" name="Shape 56">
            <a:extLst>
              <a:ext uri="{FF2B5EF4-FFF2-40B4-BE49-F238E27FC236}">
                <a16:creationId xmlns:a16="http://schemas.microsoft.com/office/drawing/2014/main" id="{74108E27-B625-4131-ACDA-7078E56AF32E}"/>
              </a:ext>
            </a:extLst>
          </p:cNvPr>
          <p:cNvSpPr txBox="1"/>
          <p:nvPr/>
        </p:nvSpPr>
        <p:spPr>
          <a:xfrm>
            <a:off x="457200" y="2507333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</a:p>
        </p:txBody>
      </p:sp>
      <p:sp>
        <p:nvSpPr>
          <p:cNvPr id="13" name="Shape 56">
            <a:extLst>
              <a:ext uri="{FF2B5EF4-FFF2-40B4-BE49-F238E27FC236}">
                <a16:creationId xmlns:a16="http://schemas.microsoft.com/office/drawing/2014/main" id="{327D1D27-DDEB-488A-8B70-E2448BA23C66}"/>
              </a:ext>
            </a:extLst>
          </p:cNvPr>
          <p:cNvSpPr txBox="1"/>
          <p:nvPr/>
        </p:nvSpPr>
        <p:spPr>
          <a:xfrm>
            <a:off x="457200" y="3608741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</a:p>
        </p:txBody>
      </p:sp>
      <p:sp>
        <p:nvSpPr>
          <p:cNvPr id="7" name="Shape 56">
            <a:extLst>
              <a:ext uri="{FF2B5EF4-FFF2-40B4-BE49-F238E27FC236}">
                <a16:creationId xmlns:a16="http://schemas.microsoft.com/office/drawing/2014/main" id="{483B359F-4792-4136-8CA3-793E630F7D61}"/>
              </a:ext>
            </a:extLst>
          </p:cNvPr>
          <p:cNvSpPr txBox="1"/>
          <p:nvPr/>
        </p:nvSpPr>
        <p:spPr>
          <a:xfrm>
            <a:off x="457200" y="3049357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</a:p>
        </p:txBody>
      </p:sp>
      <p:sp>
        <p:nvSpPr>
          <p:cNvPr id="8" name="Shape 56">
            <a:extLst>
              <a:ext uri="{FF2B5EF4-FFF2-40B4-BE49-F238E27FC236}">
                <a16:creationId xmlns:a16="http://schemas.microsoft.com/office/drawing/2014/main" id="{90D134F4-5D83-42D2-A487-2A3713D2AEAB}"/>
              </a:ext>
            </a:extLst>
          </p:cNvPr>
          <p:cNvSpPr txBox="1"/>
          <p:nvPr/>
        </p:nvSpPr>
        <p:spPr>
          <a:xfrm>
            <a:off x="457200" y="4083092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</a:p>
        </p:txBody>
      </p:sp>
      <p:sp>
        <p:nvSpPr>
          <p:cNvPr id="10" name="Shape 56">
            <a:extLst>
              <a:ext uri="{FF2B5EF4-FFF2-40B4-BE49-F238E27FC236}">
                <a16:creationId xmlns:a16="http://schemas.microsoft.com/office/drawing/2014/main" id="{59F3FF32-2B8C-4AA0-9E9B-7E24437045E8}"/>
              </a:ext>
            </a:extLst>
          </p:cNvPr>
          <p:cNvSpPr txBox="1"/>
          <p:nvPr/>
        </p:nvSpPr>
        <p:spPr>
          <a:xfrm>
            <a:off x="457200" y="5228039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</a:p>
        </p:txBody>
      </p:sp>
      <p:sp>
        <p:nvSpPr>
          <p:cNvPr id="14" name="Shape 56">
            <a:extLst>
              <a:ext uri="{FF2B5EF4-FFF2-40B4-BE49-F238E27FC236}">
                <a16:creationId xmlns:a16="http://schemas.microsoft.com/office/drawing/2014/main" id="{28DD4498-B456-42A3-8152-D1DEE3C6F01A}"/>
              </a:ext>
            </a:extLst>
          </p:cNvPr>
          <p:cNvSpPr txBox="1"/>
          <p:nvPr/>
        </p:nvSpPr>
        <p:spPr>
          <a:xfrm>
            <a:off x="457200" y="570239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8C0DD80A-756F-448F-A291-6E18A73B8D8A}"/>
              </a:ext>
            </a:extLst>
          </p:cNvPr>
          <p:cNvSpPr txBox="1"/>
          <p:nvPr/>
        </p:nvSpPr>
        <p:spPr>
          <a:xfrm>
            <a:off x="457200" y="4647487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8507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1" grpId="0"/>
      <p:bldP spid="12" grpId="0"/>
      <p:bldP spid="13" grpId="0"/>
      <p:bldP spid="7" grpId="0"/>
      <p:bldP spid="8" grpId="0"/>
      <p:bldP spid="10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600" y="161206"/>
            <a:ext cx="9906000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MY" dirty="0"/>
              <a:t>Karate Framework</a:t>
            </a:r>
            <a:endParaRPr lang="en-MY"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457200" y="1371600"/>
            <a:ext cx="10820400" cy="443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99085" lvl="0" indent="-28638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MY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Karate framework is an open source tool for API automation, performance testing as well as UI automation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D0A93F-82BC-4718-8A9A-70AB93248DF9}"/>
              </a:ext>
            </a:extLst>
          </p:cNvPr>
          <p:cNvSpPr/>
          <p:nvPr/>
        </p:nvSpPr>
        <p:spPr>
          <a:xfrm>
            <a:off x="1306286" y="3069771"/>
            <a:ext cx="1315616" cy="259391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file (.feature)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F6DF7A-2596-4998-8224-92D14334698A}"/>
              </a:ext>
            </a:extLst>
          </p:cNvPr>
          <p:cNvSpPr/>
          <p:nvPr/>
        </p:nvSpPr>
        <p:spPr>
          <a:xfrm>
            <a:off x="3250164" y="3069771"/>
            <a:ext cx="1315616" cy="259391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Definition file (.java)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9D2C76-2054-4887-B512-774C354654EA}"/>
              </a:ext>
            </a:extLst>
          </p:cNvPr>
          <p:cNvSpPr/>
          <p:nvPr/>
        </p:nvSpPr>
        <p:spPr>
          <a:xfrm>
            <a:off x="6310606" y="3069771"/>
            <a:ext cx="1315616" cy="25939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Runner (.java)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3DE09F-D566-409D-882B-AC267E22B7FB}"/>
              </a:ext>
            </a:extLst>
          </p:cNvPr>
          <p:cNvCxnSpPr>
            <a:stCxn id="2" idx="3"/>
            <a:endCxn id="16" idx="1"/>
          </p:cNvCxnSpPr>
          <p:nvPr/>
        </p:nvCxnSpPr>
        <p:spPr>
          <a:xfrm>
            <a:off x="2621902" y="4366727"/>
            <a:ext cx="628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84DA1F-8D4F-45B7-A0F5-439E1603C409}"/>
              </a:ext>
            </a:extLst>
          </p:cNvPr>
          <p:cNvSpPr/>
          <p:nvPr/>
        </p:nvSpPr>
        <p:spPr>
          <a:xfrm>
            <a:off x="877076" y="2752531"/>
            <a:ext cx="4189446" cy="325638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0DBDF0-0A77-4A80-B226-0368BCEC6E78}"/>
              </a:ext>
            </a:extLst>
          </p:cNvPr>
          <p:cNvCxnSpPr>
            <a:stCxn id="17" idx="1"/>
            <a:endCxn id="9" idx="3"/>
          </p:cNvCxnSpPr>
          <p:nvPr/>
        </p:nvCxnSpPr>
        <p:spPr>
          <a:xfrm flipH="1">
            <a:off x="5066522" y="4366727"/>
            <a:ext cx="1244084" cy="1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681BECD3-0437-4592-BEDC-E7DFF1231113}"/>
              </a:ext>
            </a:extLst>
          </p:cNvPr>
          <p:cNvSpPr/>
          <p:nvPr/>
        </p:nvSpPr>
        <p:spPr>
          <a:xfrm>
            <a:off x="3250165" y="3069771"/>
            <a:ext cx="1315616" cy="2593911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" grpId="0" animBg="1"/>
      <p:bldP spid="16" grpId="0" animBg="1"/>
      <p:bldP spid="17" grpId="0" animBg="1"/>
      <p:bldP spid="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395</Words>
  <Application>Microsoft Office PowerPoint</Application>
  <PresentationFormat>Widescreen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What is REST?</vt:lpstr>
      <vt:lpstr>REST Guiding Principle?</vt:lpstr>
      <vt:lpstr>What is a web service?</vt:lpstr>
      <vt:lpstr>Request / Response</vt:lpstr>
      <vt:lpstr>HTTP Methods</vt:lpstr>
      <vt:lpstr>Request / Response</vt:lpstr>
      <vt:lpstr>Maven Tool</vt:lpstr>
      <vt:lpstr>Maven Build Lifecycle</vt:lpstr>
      <vt:lpstr>Karate Framework</vt:lpstr>
      <vt:lpstr>Gherkin Keywords</vt:lpstr>
      <vt:lpstr>GET Method</vt:lpstr>
      <vt:lpstr>HTTP Headers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Rathore, Rahul</cp:lastModifiedBy>
  <cp:revision>143</cp:revision>
  <dcterms:modified xsi:type="dcterms:W3CDTF">2020-10-18T00:56:33Z</dcterms:modified>
</cp:coreProperties>
</file>