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wmf" ContentType="image/x-wmf"/>
  <Override PartName="/ppt/media/image3.png" ContentType="image/png"/>
  <Override PartName="/ppt/media/image2.wmf" ContentType="image/x-wmf"/>
  <Override PartName="/ppt/media/image1.jpeg" ContentType="image/jpeg"/>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504000" y="176868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3571560" y="176868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6639120" y="176868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6639120" y="405864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6"/>
          <p:cNvSpPr>
            <a:spLocks noGrp="1"/>
          </p:cNvSpPr>
          <p:nvPr>
            <p:ph type="body"/>
          </p:nvPr>
        </p:nvSpPr>
        <p:spPr>
          <a:xfrm>
            <a:off x="3571560" y="405864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9" name="PlaceHolder 7"/>
          <p:cNvSpPr>
            <a:spLocks noGrp="1"/>
          </p:cNvSpPr>
          <p:nvPr>
            <p:ph type="body"/>
          </p:nvPr>
        </p:nvSpPr>
        <p:spPr>
          <a:xfrm>
            <a:off x="504000" y="4058640"/>
            <a:ext cx="292104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0"/>
            <a:ext cx="10079640" cy="639720"/>
          </a:xfrm>
          <a:prstGeom prst="rect">
            <a:avLst/>
          </a:prstGeom>
          <a:solidFill>
            <a:srgbClr val="004586"/>
          </a:solidFill>
          <a:ln>
            <a:solidFill>
              <a:srgbClr val="3465a4"/>
            </a:solidFill>
          </a:ln>
        </p:spPr>
        <p:style>
          <a:lnRef idx="0"/>
          <a:fillRef idx="0"/>
          <a:effectRef idx="0"/>
          <a:fontRef idx="minor"/>
        </p:style>
      </p:sp>
      <p:sp>
        <p:nvSpPr>
          <p:cNvPr id="1" name="CustomShape 2"/>
          <p:cNvSpPr/>
          <p:nvPr/>
        </p:nvSpPr>
        <p:spPr>
          <a:xfrm>
            <a:off x="0" y="7331400"/>
            <a:ext cx="10079640" cy="228240"/>
          </a:xfrm>
          <a:prstGeom prst="rect">
            <a:avLst/>
          </a:prstGeom>
          <a:solidFill>
            <a:srgbClr val="004586"/>
          </a:solidFill>
          <a:ln>
            <a:solidFill>
              <a:srgbClr val="3465a4"/>
            </a:solidFill>
          </a:ln>
        </p:spPr>
        <p:style>
          <a:lnRef idx="0"/>
          <a:fillRef idx="0"/>
          <a:effectRef idx="0"/>
          <a:fontRef idx="minor"/>
        </p:style>
      </p:sp>
      <p:sp>
        <p:nvSpPr>
          <p:cNvPr id="2" name="PlaceHolder 3"/>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0" y="4646160"/>
            <a:ext cx="10078560" cy="2257560"/>
          </a:xfrm>
          <a:prstGeom prst="rect">
            <a:avLst/>
          </a:prstGeom>
          <a:noFill/>
          <a:ln>
            <a:noFill/>
          </a:ln>
        </p:spPr>
        <p:style>
          <a:lnRef idx="0"/>
          <a:fillRef idx="0"/>
          <a:effectRef idx="0"/>
          <a:fontRef idx="minor"/>
        </p:style>
        <p:txBody>
          <a:bodyPr lIns="118800" rIns="45720" tIns="0" bIns="0" anchor="b"/>
          <a:p>
            <a:pPr algn="ctr">
              <a:lnSpc>
                <a:spcPct val="100000"/>
              </a:lnSpc>
            </a:pPr>
            <a:r>
              <a:rPr b="0" lang="en-IN" sz="2000" spc="-1" strike="noStrike">
                <a:solidFill>
                  <a:srgbClr val="0000cc"/>
                </a:solidFill>
                <a:uFill>
                  <a:solidFill>
                    <a:srgbClr val="ffffff"/>
                  </a:solidFill>
                </a:uFill>
                <a:latin typeface="Arial"/>
                <a:ea typeface="DejaVu Sans"/>
              </a:rPr>
              <a:t>ELEMENTZ ENGINEERS GUILD PVT LTD</a:t>
            </a:r>
            <a:endParaRPr b="0" lang="en-IN" sz="1800" spc="-1" strike="noStrike">
              <a:solidFill>
                <a:srgbClr val="000000"/>
              </a:solidFill>
              <a:uFill>
                <a:solidFill>
                  <a:srgbClr val="ffffff"/>
                </a:solidFill>
              </a:uFill>
              <a:latin typeface="Arial"/>
            </a:endParaRPr>
          </a:p>
          <a:p>
            <a:pPr algn="ctr">
              <a:lnSpc>
                <a:spcPct val="100000"/>
              </a:lnSpc>
            </a:pP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d9d9d9"/>
                </a:solidFill>
                <a:uFill>
                  <a:solidFill>
                    <a:srgbClr val="ffffff"/>
                  </a:solidFill>
                </a:uFill>
                <a:latin typeface="Times New Roman"/>
                <a:ea typeface="DejaVu Sans"/>
              </a:rPr>
              <a:t>                                          </a:t>
            </a:r>
            <a:r>
              <a:rPr b="1" lang="en-IN" sz="2000" spc="-1" strike="noStrike">
                <a:solidFill>
                  <a:srgbClr val="006600"/>
                </a:solidFill>
                <a:uFill>
                  <a:solidFill>
                    <a:srgbClr val="ffffff"/>
                  </a:solidFill>
                </a:uFill>
                <a:latin typeface="Times New Roman"/>
                <a:ea typeface="DejaVu Sans"/>
              </a:rPr>
              <a:t> </a:t>
            </a:r>
            <a:r>
              <a:rPr b="1" lang="en-IN" sz="2000" spc="-1" strike="noStrike">
                <a:solidFill>
                  <a:srgbClr val="006600"/>
                </a:solidFill>
                <a:uFill>
                  <a:solidFill>
                    <a:srgbClr val="ffffff"/>
                  </a:solidFill>
                </a:uFill>
                <a:latin typeface="Times New Roman"/>
                <a:ea typeface="DejaVu Sans"/>
              </a:rPr>
              <a:t>13</a:t>
            </a:r>
            <a:r>
              <a:rPr b="1" lang="en-IN" sz="1600" spc="-1" strike="noStrike">
                <a:solidFill>
                  <a:srgbClr val="006600"/>
                </a:solidFill>
                <a:uFill>
                  <a:solidFill>
                    <a:srgbClr val="ffffff"/>
                  </a:solidFill>
                </a:uFill>
                <a:latin typeface="Corbel"/>
                <a:ea typeface="DejaVu Sans"/>
              </a:rPr>
              <a:t>-02-2017</a:t>
            </a:r>
            <a:endParaRPr b="0" lang="en-IN" sz="1800" spc="-1" strike="noStrike">
              <a:solidFill>
                <a:srgbClr val="000000"/>
              </a:solidFill>
              <a:uFill>
                <a:solidFill>
                  <a:srgbClr val="ffffff"/>
                </a:solidFill>
              </a:uFill>
              <a:latin typeface="Arial"/>
            </a:endParaRPr>
          </a:p>
        </p:txBody>
      </p:sp>
      <p:sp>
        <p:nvSpPr>
          <p:cNvPr id="41" name="CustomShape 2"/>
          <p:cNvSpPr/>
          <p:nvPr/>
        </p:nvSpPr>
        <p:spPr>
          <a:xfrm>
            <a:off x="9043920" y="7139880"/>
            <a:ext cx="807480" cy="300960"/>
          </a:xfrm>
          <a:prstGeom prst="rect">
            <a:avLst/>
          </a:prstGeom>
          <a:noFill/>
          <a:ln>
            <a:noFill/>
          </a:ln>
        </p:spPr>
        <p:style>
          <a:lnRef idx="0"/>
          <a:fillRef idx="0"/>
          <a:effectRef idx="0"/>
          <a:fontRef idx="minor"/>
        </p:style>
      </p:sp>
      <p:pic>
        <p:nvPicPr>
          <p:cNvPr id="42" name="" descr=""/>
          <p:cNvPicPr/>
          <p:nvPr/>
        </p:nvPicPr>
        <p:blipFill>
          <a:blip r:embed="rId1"/>
          <a:stretch/>
        </p:blipFill>
        <p:spPr>
          <a:xfrm>
            <a:off x="3167280" y="1038960"/>
            <a:ext cx="3745080" cy="3245400"/>
          </a:xfrm>
          <a:prstGeom prst="rect">
            <a:avLst/>
          </a:prstGeom>
          <a:ln>
            <a:noFill/>
          </a:ln>
        </p:spPr>
      </p:pic>
      <p:sp>
        <p:nvSpPr>
          <p:cNvPr id="43" name="CustomShape 3"/>
          <p:cNvSpPr/>
          <p:nvPr/>
        </p:nvSpPr>
        <p:spPr>
          <a:xfrm>
            <a:off x="1862640" y="4435560"/>
            <a:ext cx="6354720" cy="714960"/>
          </a:xfrm>
          <a:prstGeom prst="rect">
            <a:avLst/>
          </a:prstGeom>
          <a:noFill/>
          <a:ln>
            <a:noFill/>
          </a:ln>
        </p:spPr>
        <p:style>
          <a:lnRef idx="0"/>
          <a:fillRef idx="0"/>
          <a:effectRef idx="0"/>
          <a:fontRef idx="minor"/>
        </p:style>
        <p:txBody>
          <a:bodyPr lIns="90000" rIns="90000" tIns="45000" bIns="45000"/>
          <a:p>
            <a:r>
              <a:rPr b="1" lang="en-IN" sz="4400" spc="-1" strike="noStrike">
                <a:solidFill>
                  <a:srgbClr val="ff3333"/>
                </a:solidFill>
                <a:uFill>
                  <a:solidFill>
                    <a:srgbClr val="ffffff"/>
                  </a:solidFill>
                </a:uFill>
                <a:latin typeface="Arial"/>
              </a:rPr>
              <a:t>Internet Of Things(IoT)</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72320" y="0"/>
            <a:ext cx="9070560" cy="785880"/>
          </a:xfrm>
          <a:prstGeom prst="rect">
            <a:avLst/>
          </a:prstGeom>
          <a:noFill/>
          <a:ln>
            <a:noFill/>
          </a:ln>
        </p:spPr>
        <p:style>
          <a:lnRef idx="0"/>
          <a:fillRef idx="0"/>
          <a:effectRef idx="0"/>
          <a:fontRef idx="minor"/>
        </p:style>
        <p:txBody>
          <a:bodyPr lIns="0" rIns="0" tIns="45000" bIns="0" anchor="b"/>
          <a:p>
            <a:pPr algn="ctr">
              <a:lnSpc>
                <a:spcPct val="100000"/>
              </a:lnSpc>
            </a:pPr>
            <a:r>
              <a:rPr b="1" lang="en-IN" sz="3600" spc="-1" strike="noStrike" u="sng">
                <a:solidFill>
                  <a:srgbClr val="7030a0"/>
                </a:solidFill>
                <a:uFill>
                  <a:solidFill>
                    <a:srgbClr val="ffffff"/>
                  </a:solidFill>
                </a:uFill>
                <a:latin typeface="Calibri"/>
                <a:ea typeface="DejaVu Sans"/>
              </a:rPr>
              <a:t>Sensors in even the holy cow!</a:t>
            </a:r>
            <a:endParaRPr b="0" lang="en-IN" sz="1800" spc="-1" strike="noStrike">
              <a:solidFill>
                <a:srgbClr val="000000"/>
              </a:solidFill>
              <a:uFill>
                <a:solidFill>
                  <a:srgbClr val="ffffff"/>
                </a:solidFill>
              </a:uFill>
              <a:latin typeface="Arial"/>
            </a:endParaRPr>
          </a:p>
        </p:txBody>
      </p:sp>
      <p:sp>
        <p:nvSpPr>
          <p:cNvPr id="97" name="CustomShape 2"/>
          <p:cNvSpPr/>
          <p:nvPr/>
        </p:nvSpPr>
        <p:spPr>
          <a:xfrm>
            <a:off x="503640" y="4961160"/>
            <a:ext cx="9070560" cy="2597040"/>
          </a:xfrm>
          <a:prstGeom prst="rect">
            <a:avLst/>
          </a:prstGeom>
          <a:noFill/>
          <a:ln>
            <a:noFill/>
          </a:ln>
        </p:spPr>
        <p:style>
          <a:lnRef idx="0"/>
          <a:fillRef idx="0"/>
          <a:effectRef idx="0"/>
          <a:fontRef idx="minor"/>
        </p:style>
        <p:txBody>
          <a:bodyPr lIns="90000" rIns="90000" tIns="45000" bIns="45000"/>
          <a:p>
            <a:pPr algn="just">
              <a:lnSpc>
                <a:spcPct val="100000"/>
              </a:lnSpc>
            </a:pPr>
            <a:r>
              <a:rPr b="0" i="1" lang="en-IN" sz="2200" spc="-1" strike="noStrike">
                <a:solidFill>
                  <a:srgbClr val="000000"/>
                </a:solidFill>
                <a:uFill>
                  <a:solidFill>
                    <a:srgbClr val="ffffff"/>
                  </a:solidFill>
                </a:uFill>
                <a:latin typeface="Constantia"/>
                <a:ea typeface="DejaVu Sans"/>
              </a:rPr>
              <a:t>	</a:t>
            </a:r>
            <a:r>
              <a:rPr b="1" i="1" lang="en-IN" sz="2200" spc="-1" strike="noStrike">
                <a:solidFill>
                  <a:srgbClr val="000000"/>
                </a:solidFill>
                <a:uFill>
                  <a:solidFill>
                    <a:srgbClr val="ffffff"/>
                  </a:solidFill>
                </a:uFill>
                <a:latin typeface="Constantia"/>
                <a:ea typeface="DejaVu Sans"/>
              </a:rPr>
              <a:t> </a:t>
            </a:r>
            <a:r>
              <a:rPr b="1" i="1"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In the world of IoT, even the cows will be connected and monitored. Sensors are implanted in the ears of cattle. This allows farmers to monitor cows’ health and track their movements, ensuring a healthier, more plentiful supply of milk and meat for people to consume. On average, each cow generates about 200 MB of information per year</a:t>
            </a:r>
            <a:r>
              <a:rPr b="0" lang="en-IN" sz="2400" spc="-1" strike="noStrike">
                <a:solidFill>
                  <a:srgbClr val="000000"/>
                </a:solidFill>
                <a:uFill>
                  <a:solidFill>
                    <a:srgbClr val="ffffff"/>
                  </a:solidFill>
                </a:uFill>
                <a:latin typeface="Constantia"/>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8" name="CustomShape 3"/>
          <p:cNvSpPr/>
          <p:nvPr/>
        </p:nvSpPr>
        <p:spPr>
          <a:xfrm>
            <a:off x="8735760" y="7007040"/>
            <a:ext cx="838440" cy="401040"/>
          </a:xfrm>
          <a:prstGeom prst="rect">
            <a:avLst/>
          </a:prstGeom>
          <a:noFill/>
          <a:ln>
            <a:noFill/>
          </a:ln>
        </p:spPr>
        <p:style>
          <a:lnRef idx="0"/>
          <a:fillRef idx="0"/>
          <a:effectRef idx="0"/>
          <a:fontRef idx="minor"/>
        </p:style>
      </p:sp>
      <p:pic>
        <p:nvPicPr>
          <p:cNvPr id="99" name="Picture 7" descr=""/>
          <p:cNvPicPr/>
          <p:nvPr/>
        </p:nvPicPr>
        <p:blipFill>
          <a:blip r:embed="rId1"/>
          <a:stretch/>
        </p:blipFill>
        <p:spPr>
          <a:xfrm>
            <a:off x="3226680" y="1791360"/>
            <a:ext cx="3467160" cy="3168000"/>
          </a:xfrm>
          <a:prstGeom prst="rect">
            <a:avLst/>
          </a:prstGeom>
          <a:ln w="9360">
            <a:noFill/>
          </a:ln>
        </p:spPr>
      </p:pic>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34960" y="405000"/>
            <a:ext cx="9070560" cy="853200"/>
          </a:xfrm>
          <a:prstGeom prst="rect">
            <a:avLst/>
          </a:prstGeom>
          <a:noFill/>
          <a:ln>
            <a:noFill/>
          </a:ln>
        </p:spPr>
        <p:style>
          <a:lnRef idx="0"/>
          <a:fillRef idx="0"/>
          <a:effectRef idx="0"/>
          <a:fontRef idx="minor"/>
        </p:style>
        <p:txBody>
          <a:bodyPr lIns="0" rIns="0" tIns="45000" bIns="0" anchor="b"/>
          <a:p>
            <a:pPr algn="ctr">
              <a:lnSpc>
                <a:spcPct val="100000"/>
              </a:lnSpc>
            </a:pPr>
            <a:r>
              <a:rPr b="1" lang="en-IN" sz="3600" spc="-1" strike="noStrike" u="sng">
                <a:solidFill>
                  <a:srgbClr val="7030a0"/>
                </a:solidFill>
                <a:uFill>
                  <a:solidFill>
                    <a:srgbClr val="ffffff"/>
                  </a:solidFill>
                </a:uFill>
                <a:latin typeface="Calibri"/>
                <a:ea typeface="DejaVu Sans"/>
              </a:rPr>
              <a:t>TECHNOLOGICAL CHALLENGES OF IoT</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472320" y="1417320"/>
            <a:ext cx="9070560" cy="5983200"/>
          </a:xfrm>
          <a:prstGeom prst="rect">
            <a:avLst/>
          </a:prstGeom>
          <a:noFill/>
          <a:ln>
            <a:noFill/>
          </a:ln>
        </p:spPr>
        <p:style>
          <a:lnRef idx="0"/>
          <a:fillRef idx="0"/>
          <a:effectRef idx="0"/>
          <a:fontRef idx="minor"/>
        </p:style>
        <p:txBody>
          <a:bodyPr lIns="90000" rIns="90000" tIns="45000" bIns="45000"/>
          <a:p>
            <a:pPr>
              <a:lnSpc>
                <a:spcPct val="100000"/>
              </a:lnSpc>
            </a:pPr>
            <a:r>
              <a:rPr b="0" lang="en-IN" sz="2800" spc="-1" strike="noStrike">
                <a:solidFill>
                  <a:srgbClr val="000000"/>
                </a:solidFill>
                <a:uFill>
                  <a:solidFill>
                    <a:srgbClr val="ffffff"/>
                  </a:solidFill>
                </a:uFill>
                <a:latin typeface="Constantia"/>
                <a:ea typeface="DejaVu Sans"/>
              </a:rPr>
              <a:t>	</a:t>
            </a:r>
            <a:r>
              <a:rPr b="0" lang="en-IN" sz="2800" spc="-1" strike="noStrike">
                <a:solidFill>
                  <a:srgbClr val="000000"/>
                </a:solidFill>
                <a:uFill>
                  <a:solidFill>
                    <a:srgbClr val="ffffff"/>
                  </a:solidFill>
                </a:uFill>
                <a:latin typeface="Constantia"/>
                <a:ea typeface="DejaVu Sans"/>
              </a:rPr>
              <a:t>At present IoT is faced with many challenges, such as:</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Scalability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Technological Standardization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Inter operability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Discovery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Software complexity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Data volumes and interpretation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Power Supply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Interaction and short range communication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Wireless communication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Fault tolerance</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p:txBody>
      </p:sp>
      <p:sp>
        <p:nvSpPr>
          <p:cNvPr id="102" name="CustomShape 3"/>
          <p:cNvSpPr/>
          <p:nvPr/>
        </p:nvSpPr>
        <p:spPr>
          <a:xfrm>
            <a:off x="8735760" y="7007040"/>
            <a:ext cx="838440" cy="401040"/>
          </a:xfrm>
          <a:prstGeom prst="rect">
            <a:avLst/>
          </a:prstGeom>
          <a:noFill/>
          <a:ln>
            <a:noFill/>
          </a:ln>
        </p:spPr>
        <p:style>
          <a:lnRef idx="0"/>
          <a:fillRef idx="0"/>
          <a:effectRef idx="0"/>
          <a:fontRef idx="minor"/>
        </p:style>
      </p:sp>
    </p:spTree>
  </p:cSld>
  <p:timing>
    <p:tnLst>
      <p:par>
        <p:cTn id="31" dur="indefinite" restart="never" nodeType="tmRoot">
          <p:childTnLst>
            <p:seq>
              <p:cTn id="32" dur="indefinite" nodeType="mainSeq">
                <p:childTnLst>
                  <p:par>
                    <p:cTn id="33" fill="hold">
                      <p:stCondLst>
                        <p:cond delay="0"/>
                      </p:stCondLst>
                      <p:childTnLst>
                        <p:par>
                          <p:cTn id="34" fill="hold">
                            <p:stCondLst>
                              <p:cond delay="0"/>
                            </p:stCondLst>
                            <p:childTnLst>
                              <p:par>
                                <p:cTn id="35" nodeType="afterEffect" fill="hold" presetClass="entr" presetID="1">
                                  <p:stCondLst>
                                    <p:cond delay="0"/>
                                  </p:stCondLst>
                                  <p:childTnLst>
                                    <p:set>
                                      <p:cBhvr>
                                        <p:cTn id="3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34960" y="405000"/>
            <a:ext cx="9070560" cy="853200"/>
          </a:xfrm>
          <a:prstGeom prst="rect">
            <a:avLst/>
          </a:prstGeom>
          <a:noFill/>
          <a:ln>
            <a:noFill/>
          </a:ln>
        </p:spPr>
        <p:style>
          <a:lnRef idx="0"/>
          <a:fillRef idx="0"/>
          <a:effectRef idx="0"/>
          <a:fontRef idx="minor"/>
        </p:style>
        <p:txBody>
          <a:bodyPr lIns="0" rIns="0" tIns="45000" bIns="0" anchor="b"/>
          <a:p>
            <a:pPr algn="ctr">
              <a:lnSpc>
                <a:spcPct val="100000"/>
              </a:lnSpc>
            </a:pPr>
            <a:r>
              <a:rPr b="1" lang="en-IN" sz="3600" spc="-1" strike="noStrike" u="sng">
                <a:solidFill>
                  <a:srgbClr val="ff0000"/>
                </a:solidFill>
                <a:uFill>
                  <a:solidFill>
                    <a:srgbClr val="ffffff"/>
                  </a:solidFill>
                </a:uFill>
                <a:latin typeface="Calibri"/>
                <a:ea typeface="DejaVu Sans"/>
              </a:rPr>
              <a:t>Criticisms and Controversies of IoT</a:t>
            </a: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472320" y="1417320"/>
            <a:ext cx="9070560" cy="598320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800" spc="-1" strike="noStrike">
                <a:solidFill>
                  <a:srgbClr val="000000"/>
                </a:solidFill>
                <a:uFill>
                  <a:solidFill>
                    <a:srgbClr val="ffffff"/>
                  </a:solidFill>
                </a:uFill>
                <a:latin typeface="Constantia"/>
                <a:ea typeface="DejaVu Sans"/>
              </a:rPr>
              <a:t>	</a:t>
            </a:r>
            <a:r>
              <a:rPr b="0" lang="en-IN" sz="2800" spc="-1" strike="noStrike">
                <a:solidFill>
                  <a:srgbClr val="000000"/>
                </a:solidFill>
                <a:uFill>
                  <a:solidFill>
                    <a:srgbClr val="ffffff"/>
                  </a:solidFill>
                </a:uFill>
                <a:latin typeface="Constantia"/>
                <a:ea typeface="DejaVu Sans"/>
              </a:rPr>
              <a:t>	</a:t>
            </a:r>
            <a:r>
              <a:rPr b="0" lang="en-IN" sz="2800" spc="-1" strike="noStrike">
                <a:solidFill>
                  <a:srgbClr val="000000"/>
                </a:solidFill>
                <a:uFill>
                  <a:solidFill>
                    <a:srgbClr val="ffffff"/>
                  </a:solidFill>
                </a:uFill>
                <a:latin typeface="Constantia"/>
                <a:ea typeface="DejaVu Sans"/>
              </a:rPr>
              <a:t>Scholars and social observers and pessimists have doubts about the promises of the ubiquitous computing revolution, in the areas as:</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Privacy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Security</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Autonomy and Control</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Social control</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Political manipulation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Design</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Environmental impact</a:t>
            </a:r>
            <a:endParaRPr b="0" lang="en-IN" sz="1800" spc="-1" strike="noStrike">
              <a:solidFill>
                <a:srgbClr val="000000"/>
              </a:solidFill>
              <a:uFill>
                <a:solidFill>
                  <a:srgbClr val="ffffff"/>
                </a:solidFill>
              </a:uFill>
              <a:latin typeface="Arial"/>
            </a:endParaRPr>
          </a:p>
          <a:p>
            <a:pPr marL="216000" indent="-215280" algn="just">
              <a:lnSpc>
                <a:spcPct val="100000"/>
              </a:lnSpc>
              <a:buClr>
                <a:srgbClr val="000000"/>
              </a:buClr>
              <a:buSzPct val="95000"/>
              <a:buFont typeface="Wingdings" charset="2"/>
              <a:buChar char=""/>
            </a:pPr>
            <a:r>
              <a:rPr b="0" lang="en-IN" sz="2800" spc="-1" strike="noStrike">
                <a:solidFill>
                  <a:srgbClr val="000000"/>
                </a:solidFill>
                <a:uFill>
                  <a:solidFill>
                    <a:srgbClr val="ffffff"/>
                  </a:solidFill>
                </a:uFill>
                <a:latin typeface="Constantia"/>
                <a:ea typeface="DejaVu Sans"/>
              </a:rPr>
              <a:t>Influences human moral decision making</a:t>
            </a:r>
            <a:endParaRPr b="0" lang="en-IN" sz="1800" spc="-1" strike="noStrike">
              <a:solidFill>
                <a:srgbClr val="000000"/>
              </a:solidFill>
              <a:uFill>
                <a:solidFill>
                  <a:srgbClr val="ffffff"/>
                </a:solidFill>
              </a:uFill>
              <a:latin typeface="Arial"/>
            </a:endParaRPr>
          </a:p>
        </p:txBody>
      </p:sp>
      <p:sp>
        <p:nvSpPr>
          <p:cNvPr id="105" name="CustomShape 3"/>
          <p:cNvSpPr/>
          <p:nvPr/>
        </p:nvSpPr>
        <p:spPr>
          <a:xfrm>
            <a:off x="8735760" y="7007040"/>
            <a:ext cx="838440" cy="401040"/>
          </a:xfrm>
          <a:prstGeom prst="rect">
            <a:avLst/>
          </a:prstGeom>
          <a:noFill/>
          <a:ln>
            <a:noFill/>
          </a:ln>
        </p:spPr>
        <p:style>
          <a:lnRef idx="0"/>
          <a:fillRef idx="0"/>
          <a:effectRef idx="0"/>
          <a:fontRef idx="minor"/>
        </p:style>
      </p:sp>
    </p:spTree>
  </p:cSld>
  <p:timing>
    <p:tnLst>
      <p:par>
        <p:cTn id="37" dur="indefinite" restart="never" nodeType="tmRoot">
          <p:childTnLst>
            <p:seq>
              <p:cTn id="38" dur="indefinite" nodeType="mainSeq">
                <p:childTnLst>
                  <p:par>
                    <p:cTn id="39" fill="hold">
                      <p:stCondLst>
                        <p:cond delay="0"/>
                      </p:stCondLst>
                      <p:childTnLst>
                        <p:par>
                          <p:cTn id="40" fill="hold">
                            <p:stCondLst>
                              <p:cond delay="0"/>
                            </p:stCondLst>
                            <p:childTnLst>
                              <p:par>
                                <p:cTn id="41" nodeType="afterEffect" fill="hold" presetClass="entr" presetID="1">
                                  <p:stCondLst>
                                    <p:cond delay="0"/>
                                  </p:stCondLst>
                                  <p:childTnLst>
                                    <p:set>
                                      <p:cBhvr>
                                        <p:cTn id="4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629640" y="393480"/>
            <a:ext cx="9070560" cy="875880"/>
          </a:xfrm>
          <a:prstGeom prst="rect">
            <a:avLst/>
          </a:prstGeom>
          <a:noFill/>
          <a:ln>
            <a:noFill/>
          </a:ln>
        </p:spPr>
        <p:style>
          <a:lnRef idx="0"/>
          <a:fillRef idx="0"/>
          <a:effectRef idx="0"/>
          <a:fontRef idx="minor"/>
        </p:style>
        <p:txBody>
          <a:bodyPr lIns="0" rIns="0" tIns="45000" bIns="0" anchor="b"/>
          <a:p>
            <a:pPr algn="ctr">
              <a:lnSpc>
                <a:spcPct val="100000"/>
              </a:lnSpc>
            </a:pPr>
            <a:r>
              <a:rPr b="1" lang="en-IN" sz="4000" spc="-1" strike="noStrike">
                <a:solidFill>
                  <a:srgbClr val="7030a0"/>
                </a:solidFill>
                <a:uFill>
                  <a:solidFill>
                    <a:srgbClr val="ffffff"/>
                  </a:solidFill>
                </a:uFill>
                <a:latin typeface="Calibri"/>
                <a:ea typeface="DejaVu Sans"/>
              </a:rPr>
              <a:t>What is IoT?</a:t>
            </a:r>
            <a:endParaRPr b="0" lang="en-IN" sz="1800" spc="-1" strike="noStrike">
              <a:solidFill>
                <a:srgbClr val="000000"/>
              </a:solidFill>
              <a:uFill>
                <a:solidFill>
                  <a:srgbClr val="ffffff"/>
                </a:solidFill>
              </a:uFill>
              <a:latin typeface="Arial"/>
            </a:endParaRPr>
          </a:p>
        </p:txBody>
      </p:sp>
      <p:sp>
        <p:nvSpPr>
          <p:cNvPr id="45" name="CustomShape 2"/>
          <p:cNvSpPr/>
          <p:nvPr/>
        </p:nvSpPr>
        <p:spPr>
          <a:xfrm>
            <a:off x="503640" y="1417320"/>
            <a:ext cx="9070560" cy="598320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T</a:t>
            </a:r>
            <a:r>
              <a:rPr b="0" lang="en-IN" sz="2000" spc="-1" strike="noStrike">
                <a:solidFill>
                  <a:srgbClr val="000000"/>
                </a:solidFill>
                <a:uFill>
                  <a:solidFill>
                    <a:srgbClr val="ffffff"/>
                  </a:solidFill>
                </a:uFill>
                <a:latin typeface="Constantia"/>
                <a:ea typeface="DejaVu Sans"/>
              </a:rPr>
              <a:t>he Internet of Things (IoT) is the network of physical objects or "things" embedded with electronics, software, sensors, and network connectivity, which enables these objects to collect and exchange data. </a:t>
            </a:r>
            <a:endParaRPr b="0" lang="en-IN" sz="1800" spc="-1" strike="noStrike">
              <a:solidFill>
                <a:srgbClr val="000000"/>
              </a:solidFill>
              <a:uFill>
                <a:solidFill>
                  <a:srgbClr val="ffffff"/>
                </a:solidFill>
              </a:uFill>
              <a:latin typeface="Arial"/>
            </a:endParaRPr>
          </a:p>
          <a:p>
            <a:pPr algn="just">
              <a:lnSpc>
                <a:spcPct val="150000"/>
              </a:lnSpc>
            </a:pPr>
            <a:r>
              <a:rPr b="0" lang="en-IN" sz="2000" spc="-1" strike="noStrike">
                <a:solidFill>
                  <a:srgbClr val="000000"/>
                </a:solidFill>
                <a:uFill>
                  <a:solidFill>
                    <a:srgbClr val="ffffff"/>
                  </a:solidFill>
                </a:uFill>
                <a:latin typeface="Constantia"/>
                <a:ea typeface="DejaVu Sans"/>
              </a:rPr>
              <a:t>	</a:t>
            </a:r>
            <a:r>
              <a:rPr b="0" lang="en-IN" sz="2000" spc="-1" strike="noStrike">
                <a:solidFill>
                  <a:srgbClr val="000000"/>
                </a:solidFill>
                <a:uFill>
                  <a:solidFill>
                    <a:srgbClr val="ffffff"/>
                  </a:solidFill>
                </a:uFill>
                <a:latin typeface="Constantia"/>
                <a:ea typeface="DejaVu Sans"/>
              </a:rPr>
              <a:t>	</a:t>
            </a:r>
            <a:r>
              <a:rPr b="0" lang="en-IN" sz="2000" spc="-1" strike="noStrike">
                <a:solidFill>
                  <a:srgbClr val="000000"/>
                </a:solidFill>
                <a:uFill>
                  <a:solidFill>
                    <a:srgbClr val="ffffff"/>
                  </a:solidFill>
                </a:uFill>
                <a:latin typeface="Constantia"/>
                <a:ea typeface="DejaVu Sans"/>
              </a:rPr>
              <a:t>IoT allows objects to be sensed and controlled remotely across existing network infrastructure, creating opportunities for more direct integration between the physical world and computer-based systems, and resulting in improved efficiency, accuracy and economic benefit. </a:t>
            </a:r>
            <a:endParaRPr b="0" lang="en-IN" sz="1800" spc="-1" strike="noStrike">
              <a:solidFill>
                <a:srgbClr val="000000"/>
              </a:solidFill>
              <a:uFill>
                <a:solidFill>
                  <a:srgbClr val="ffffff"/>
                </a:solidFill>
              </a:uFill>
              <a:latin typeface="Arial"/>
            </a:endParaRPr>
          </a:p>
          <a:p>
            <a:pPr>
              <a:lnSpc>
                <a:spcPct val="150000"/>
              </a:lnSpc>
            </a:pPr>
            <a:r>
              <a:rPr b="0" lang="en-IN" sz="2000" spc="-1" strike="noStrike">
                <a:solidFill>
                  <a:srgbClr val="000000"/>
                </a:solidFill>
                <a:uFill>
                  <a:solidFill>
                    <a:srgbClr val="ffffff"/>
                  </a:solidFill>
                </a:uFill>
                <a:latin typeface="Constantia"/>
                <a:ea typeface="DejaVu Sans"/>
              </a:rPr>
              <a:t>	</a:t>
            </a:r>
            <a:r>
              <a:rPr b="0" lang="en-IN" sz="2000" spc="-1" strike="noStrike">
                <a:solidFill>
                  <a:srgbClr val="000000"/>
                </a:solidFill>
                <a:uFill>
                  <a:solidFill>
                    <a:srgbClr val="ffffff"/>
                  </a:solidFill>
                </a:uFill>
                <a:latin typeface="Constantia"/>
                <a:ea typeface="DejaVu Sans"/>
              </a:rPr>
              <a:t>	</a:t>
            </a:r>
            <a:r>
              <a:rPr b="0" lang="en-IN" sz="2000" spc="-1" strike="noStrike">
                <a:solidFill>
                  <a:srgbClr val="000000"/>
                </a:solidFill>
                <a:uFill>
                  <a:solidFill>
                    <a:srgbClr val="ffffff"/>
                  </a:solidFill>
                </a:uFill>
                <a:latin typeface="Constantia"/>
                <a:ea typeface="DejaVu Sans"/>
              </a:rPr>
              <a:t>	</a:t>
            </a:r>
            <a:endParaRPr b="0" lang="en-IN" sz="1800" spc="-1" strike="noStrike">
              <a:solidFill>
                <a:srgbClr val="000000"/>
              </a:solidFill>
              <a:uFill>
                <a:solidFill>
                  <a:srgbClr val="ffffff"/>
                </a:solidFill>
              </a:uFill>
              <a:latin typeface="Arial"/>
            </a:endParaRPr>
          </a:p>
        </p:txBody>
      </p:sp>
      <p:sp>
        <p:nvSpPr>
          <p:cNvPr id="46" name="CustomShape 3"/>
          <p:cNvSpPr/>
          <p:nvPr/>
        </p:nvSpPr>
        <p:spPr>
          <a:xfrm>
            <a:off x="8735760" y="7007040"/>
            <a:ext cx="838440" cy="401040"/>
          </a:xfrm>
          <a:prstGeom prst="rect">
            <a:avLst/>
          </a:prstGeom>
          <a:noFill/>
          <a:ln>
            <a:noFill/>
          </a:ln>
        </p:spPr>
        <p:style>
          <a:lnRef idx="0"/>
          <a:fillRef idx="0"/>
          <a:effectRef idx="0"/>
          <a:fontRef idx="minor"/>
        </p:style>
      </p:sp>
    </p:spTree>
  </p:cSld>
  <p:timing>
    <p:tnLst>
      <p:par>
        <p:cTn id="3" dur="indefinite" restart="never" nodeType="tmRoot">
          <p:childTnLst>
            <p:seq>
              <p:cTn id="4" dur="indefinite" nodeType="mainSeq">
                <p:childTnLst>
                  <p:par>
                    <p:cTn id="5" fill="hold">
                      <p:stCondLst>
                        <p:cond delay="0"/>
                      </p:stCondLst>
                      <p:childTnLst>
                        <p:par>
                          <p:cTn id="6" fill="hold">
                            <p:stCondLst>
                              <p:cond delay="0"/>
                            </p:stCondLst>
                            <p:childTnLst>
                              <p:par>
                                <p:cTn id="7" nodeType="withEffect" fill="hold" presetClass="entr" presetID="42">
                                  <p:stCondLst>
                                    <p:cond delay="0"/>
                                  </p:stCondLst>
                                  <p:childTnLst>
                                    <p:set>
                                      <p:cBhvr>
                                        <p:cTn id="8" dur="1" fill="hold">
                                          <p:stCondLst>
                                            <p:cond delay="0"/>
                                          </p:stCondLst>
                                        </p:cTn>
                                        <p:tgtEl>
                                          <p:spTgt spid="44"/>
                                        </p:tgtEl>
                                        <p:attrNameLst>
                                          <p:attrName>style.visibility</p:attrName>
                                        </p:attrNameLst>
                                      </p:cBhvr>
                                      <p:to>
                                        <p:strVal val="visible"/>
                                      </p:to>
                                    </p:set>
                                    <p:animEffect filter="fade" transition="in">
                                      <p:cBhvr additive="repl">
                                        <p:cTn id="9" dur="1000"/>
                                        <p:tgtEl>
                                          <p:spTgt spid="44"/>
                                        </p:tgtEl>
                                      </p:cBhvr>
                                    </p:animEffect>
                                    <p:anim calcmode="lin" valueType="num">
                                      <p:cBhvr additive="repl">
                                        <p:cTn id="10" dur="1000" fill="hold"/>
                                        <p:tgtEl>
                                          <p:spTgt spid="44"/>
                                        </p:tgtEl>
                                        <p:attrNameLst>
                                          <p:attrName>ppt_x</p:attrName>
                                        </p:attrNameLst>
                                      </p:cBhvr>
                                      <p:tavLst>
                                        <p:tav tm="0">
                                          <p:val>
                                            <p:strVal val="#ppt_x"/>
                                          </p:val>
                                        </p:tav>
                                        <p:tav tm="100000">
                                          <p:val>
                                            <p:strVal val="#ppt_x"/>
                                          </p:val>
                                        </p:tav>
                                      </p:tavLst>
                                    </p:anim>
                                    <p:anim calcmode="lin" valueType="num">
                                      <p:cBhvr additive="repl">
                                        <p:cTn id="1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nodeType="clickEffect" fill="hold" presetClass="entr" presetID="12" presetSubtype="4">
                                  <p:stCondLst>
                                    <p:cond delay="0"/>
                                  </p:stCondLst>
                                  <p:childTnLst>
                                    <p:set>
                                      <p:cBhvr>
                                        <p:cTn id="15" dur="1" fill="hold">
                                          <p:stCondLst>
                                            <p:cond delay="0"/>
                                          </p:stCondLst>
                                        </p:cTn>
                                        <p:tgtEl>
                                          <p:spTgt spid="45">
                                            <p:txEl>
                                              <p:pRg st="0" end="209"/>
                                            </p:txEl>
                                          </p:spTgt>
                                        </p:tgtEl>
                                        <p:attrNameLst>
                                          <p:attrName>style.visibility</p:attrName>
                                        </p:attrNameLst>
                                      </p:cBhvr>
                                      <p:to>
                                        <p:strVal val="visible"/>
                                      </p:to>
                                    </p:set>
                                    <p:animEffect filter="slide(fromBottom)" transition="in">
                                      <p:cBhvr additive="repl">
                                        <p:cTn id="16" dur="2000"/>
                                        <p:tgtEl>
                                          <p:spTgt spid="45">
                                            <p:txEl>
                                              <p:pRg st="0" end="209"/>
                                            </p:txEl>
                                          </p:spTgt>
                                        </p:tgtEl>
                                      </p:cBhvr>
                                    </p:animEffec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2" presetSubtype="4">
                                  <p:stCondLst>
                                    <p:cond delay="0"/>
                                  </p:stCondLst>
                                  <p:childTnLst>
                                    <p:set>
                                      <p:cBhvr>
                                        <p:cTn id="20" dur="1" fill="hold">
                                          <p:stCondLst>
                                            <p:cond delay="0"/>
                                          </p:stCondLst>
                                        </p:cTn>
                                        <p:attrNameLst>
                                          <p:attrName>style.visibility</p:attrName>
                                        </p:attrNameLst>
                                      </p:cBhvr>
                                      <p:to>
                                        <p:strVal val="visible"/>
                                      </p:to>
                                    </p:set>
                                    <p:animEffect filter="slide(fromBottom)" transition="in">
                                      <p:cBhvr additive="repl">
                                        <p:cTn id="21" dur="2000"/>
                                      </p:cBhvr>
                                    </p:animEffect>
                                  </p:childTnLst>
                                </p:cTn>
                              </p:par>
                              <p:par>
                                <p:cTn id="22" nodeType="withEffect" fill="hold" presetClass="entr" presetID="12" presetSubtype="4">
                                  <p:stCondLst>
                                    <p:cond delay="0"/>
                                  </p:stCondLst>
                                  <p:childTnLst>
                                    <p:set>
                                      <p:cBhvr>
                                        <p:cTn id="23" dur="1" fill="hold">
                                          <p:stCondLst>
                                            <p:cond delay="0"/>
                                          </p:stCondLst>
                                        </p:cTn>
                                        <p:attrNameLst>
                                          <p:attrName>style.visibility</p:attrName>
                                        </p:attrNameLst>
                                      </p:cBhvr>
                                      <p:to>
                                        <p:strVal val="visible"/>
                                      </p:to>
                                    </p:set>
                                    <p:animEffect filter="slide(fromBottom)" transition="in">
                                      <p:cBhvr additive="repl">
                                        <p:cTn id="24" dur="500"/>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503640" y="708480"/>
            <a:ext cx="9070560" cy="669204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a:t>
            </a:r>
            <a:r>
              <a:rPr b="1" lang="en-IN" sz="2600" spc="-1" strike="noStrike">
                <a:solidFill>
                  <a:srgbClr val="0000ff"/>
                </a:solidFill>
                <a:uFill>
                  <a:solidFill>
                    <a:srgbClr val="ffffff"/>
                  </a:solidFill>
                </a:uFill>
                <a:latin typeface="Constantia"/>
                <a:ea typeface="DejaVu Sans"/>
              </a:rPr>
              <a:t>Things</a:t>
            </a:r>
            <a:r>
              <a:rPr b="0" lang="en-IN" sz="2600" spc="-1" strike="noStrike">
                <a:solidFill>
                  <a:srgbClr val="000000"/>
                </a:solidFill>
                <a:uFill>
                  <a:solidFill>
                    <a:srgbClr val="ffffff"/>
                  </a:solidFill>
                </a:uFill>
                <a:latin typeface="Constantia"/>
                <a:ea typeface="DejaVu Sans"/>
              </a:rPr>
              <a:t>," </a:t>
            </a:r>
            <a:endParaRPr b="0" lang="en-IN" sz="1800" spc="-1" strike="noStrike">
              <a:solidFill>
                <a:srgbClr val="000000"/>
              </a:solidFill>
              <a:uFill>
                <a:solidFill>
                  <a:srgbClr val="ffffff"/>
                </a:solidFill>
              </a:uFill>
              <a:latin typeface="Arial"/>
            </a:endParaRPr>
          </a:p>
          <a:p>
            <a:pPr algn="just">
              <a:lnSpc>
                <a:spcPct val="150000"/>
              </a:lnSpc>
            </a:pPr>
            <a:r>
              <a:rPr b="0" lang="en-IN" sz="2200" spc="-1" strike="noStrike">
                <a:solidFill>
                  <a:srgbClr val="000000"/>
                </a:solidFill>
                <a:uFill>
                  <a:solidFill>
                    <a:srgbClr val="ffffff"/>
                  </a:solidFill>
                </a:uFill>
                <a:latin typeface="Constantia"/>
                <a:ea typeface="DejaVu Sans"/>
              </a:rPr>
              <a:t>in the IoT sense, can refer to a wide variety of devices such as heart monitoring implants, biochip transponders on farm animals, electric clams in coastal waters, automobiles with built-in sensors, DNA analysis devices for environmental/food/pathogen monitoring or field operation devices that assist fire-fighters in search and rescue operations. </a:t>
            </a:r>
            <a:endParaRPr b="0" lang="en-IN" sz="1800" spc="-1" strike="noStrike">
              <a:solidFill>
                <a:srgbClr val="000000"/>
              </a:solidFill>
              <a:uFill>
                <a:solidFill>
                  <a:srgbClr val="ffffff"/>
                </a:solidFill>
              </a:uFill>
              <a:latin typeface="Arial"/>
            </a:endParaRPr>
          </a:p>
          <a:p>
            <a:pPr algn="just">
              <a:lnSpc>
                <a:spcPct val="150000"/>
              </a:lnSpc>
            </a:pP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These devices collect useful data with the help of various existing technologies and then autonomously flow the data between other devices. </a:t>
            </a:r>
            <a:endParaRPr b="0" lang="en-IN" sz="1800" spc="-1" strike="noStrike">
              <a:solidFill>
                <a:srgbClr val="000000"/>
              </a:solidFill>
              <a:uFill>
                <a:solidFill>
                  <a:srgbClr val="ffffff"/>
                </a:solidFill>
              </a:uFill>
              <a:latin typeface="Arial"/>
            </a:endParaRPr>
          </a:p>
        </p:txBody>
      </p:sp>
      <p:sp>
        <p:nvSpPr>
          <p:cNvPr id="48" name="CustomShape 2"/>
          <p:cNvSpPr/>
          <p:nvPr/>
        </p:nvSpPr>
        <p:spPr>
          <a:xfrm>
            <a:off x="8735760" y="7007040"/>
            <a:ext cx="838440" cy="401040"/>
          </a:xfrm>
          <a:prstGeom prst="rect">
            <a:avLst/>
          </a:prstGeom>
          <a:noFill/>
          <a:ln>
            <a:noFill/>
          </a:ln>
        </p:spPr>
        <p:style>
          <a:lnRef idx="0"/>
          <a:fillRef idx="0"/>
          <a:effectRef idx="0"/>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551160" y="1338480"/>
            <a:ext cx="9070560" cy="602532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The concept of the Internet of Things first became popular in 1999, through the Auto-ID Center at MIT and related market-analysis publications. R</a:t>
            </a:r>
            <a:endParaRPr b="0" lang="en-IN" sz="1800" spc="-1" strike="noStrike">
              <a:solidFill>
                <a:srgbClr val="000000"/>
              </a:solidFill>
              <a:uFill>
                <a:solidFill>
                  <a:srgbClr val="ffffff"/>
                </a:solidFill>
              </a:uFill>
              <a:latin typeface="Arial"/>
            </a:endParaRPr>
          </a:p>
          <a:p>
            <a:pPr algn="just">
              <a:lnSpc>
                <a:spcPct val="150000"/>
              </a:lnSpc>
            </a:pP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Radio-frequency identification (RFID) was seen as a prerequisite for the IoT at that point. If all objects and people in daily life were equipped with identifiers, computers could manage and inventory them. Besides using RFID, the tagging of things may be achieved through such technologies as near field communication, barcodes, QR codes, bluetooth, and digital watermarking. </a:t>
            </a:r>
            <a:endParaRPr b="0" lang="en-IN" sz="1800" spc="-1" strike="noStrike">
              <a:solidFill>
                <a:srgbClr val="000000"/>
              </a:solidFill>
              <a:uFill>
                <a:solidFill>
                  <a:srgbClr val="ffffff"/>
                </a:solidFill>
              </a:uFill>
              <a:latin typeface="Arial"/>
            </a:endParaRPr>
          </a:p>
        </p:txBody>
      </p:sp>
      <p:sp>
        <p:nvSpPr>
          <p:cNvPr id="50" name="CustomShape 2"/>
          <p:cNvSpPr/>
          <p:nvPr/>
        </p:nvSpPr>
        <p:spPr>
          <a:xfrm>
            <a:off x="629640" y="393480"/>
            <a:ext cx="9070560" cy="875880"/>
          </a:xfrm>
          <a:prstGeom prst="rect">
            <a:avLst/>
          </a:prstGeom>
          <a:noFill/>
          <a:ln>
            <a:noFill/>
          </a:ln>
        </p:spPr>
        <p:style>
          <a:lnRef idx="0"/>
          <a:fillRef idx="0"/>
          <a:effectRef idx="0"/>
          <a:fontRef idx="minor"/>
        </p:style>
        <p:txBody>
          <a:bodyPr lIns="0" rIns="0" tIns="45000" bIns="0" anchor="b"/>
          <a:p>
            <a:pPr algn="ctr">
              <a:lnSpc>
                <a:spcPct val="100000"/>
              </a:lnSpc>
            </a:pPr>
            <a:r>
              <a:rPr b="1" lang="en-IN" sz="4000" spc="-1" strike="noStrike">
                <a:solidFill>
                  <a:srgbClr val="ff00ff"/>
                </a:solidFill>
                <a:uFill>
                  <a:solidFill>
                    <a:srgbClr val="ffffff"/>
                  </a:solidFill>
                </a:uFill>
                <a:latin typeface="Calibri"/>
                <a:ea typeface="DejaVu Sans"/>
              </a:rPr>
              <a:t>History of IoT</a:t>
            </a:r>
            <a:endParaRPr b="0" lang="en-IN" sz="1800" spc="-1" strike="noStrike">
              <a:solidFill>
                <a:srgbClr val="000000"/>
              </a:solidFill>
              <a:uFill>
                <a:solidFill>
                  <a:srgbClr val="ffffff"/>
                </a:solidFill>
              </a:uFill>
              <a:latin typeface="Arial"/>
            </a:endParaRPr>
          </a:p>
        </p:txBody>
      </p:sp>
      <p:sp>
        <p:nvSpPr>
          <p:cNvPr id="51" name="CustomShape 3"/>
          <p:cNvSpPr/>
          <p:nvPr/>
        </p:nvSpPr>
        <p:spPr>
          <a:xfrm>
            <a:off x="8735760" y="7007040"/>
            <a:ext cx="838440" cy="401040"/>
          </a:xfrm>
          <a:prstGeom prst="rect">
            <a:avLst/>
          </a:prstGeom>
          <a:noFill/>
          <a:ln>
            <a:noFill/>
          </a:ln>
        </p:spPr>
        <p:style>
          <a:lnRef idx="0"/>
          <a:fillRef idx="0"/>
          <a:effectRef idx="0"/>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72320" y="393480"/>
            <a:ext cx="9070560" cy="864720"/>
          </a:xfrm>
          <a:prstGeom prst="rect">
            <a:avLst/>
          </a:prstGeom>
          <a:noFill/>
          <a:ln>
            <a:noFill/>
          </a:ln>
        </p:spPr>
        <p:style>
          <a:lnRef idx="0"/>
          <a:fillRef idx="0"/>
          <a:effectRef idx="0"/>
          <a:fontRef idx="minor"/>
        </p:style>
        <p:txBody>
          <a:bodyPr lIns="0" rIns="0" tIns="45000" bIns="0" anchor="b"/>
          <a:p>
            <a:pPr algn="ctr">
              <a:lnSpc>
                <a:spcPct val="100000"/>
              </a:lnSpc>
            </a:pPr>
            <a:r>
              <a:rPr b="1" lang="en-IN" sz="4000" spc="-1" strike="noStrike">
                <a:solidFill>
                  <a:srgbClr val="000000"/>
                </a:solidFill>
                <a:uFill>
                  <a:solidFill>
                    <a:srgbClr val="ffffff"/>
                  </a:solidFill>
                </a:uFill>
                <a:latin typeface="Calibri"/>
                <a:ea typeface="DejaVu Sans"/>
              </a:rPr>
              <a:t>How IoT Works?</a:t>
            </a:r>
            <a:endParaRPr b="0" lang="en-IN" sz="1800" spc="-1" strike="noStrike">
              <a:solidFill>
                <a:srgbClr val="000000"/>
              </a:solidFill>
              <a:uFill>
                <a:solidFill>
                  <a:srgbClr val="ffffff"/>
                </a:solidFill>
              </a:uFill>
              <a:latin typeface="Arial"/>
            </a:endParaRPr>
          </a:p>
        </p:txBody>
      </p:sp>
      <p:sp>
        <p:nvSpPr>
          <p:cNvPr id="53" name="CustomShape 2"/>
          <p:cNvSpPr/>
          <p:nvPr/>
        </p:nvSpPr>
        <p:spPr>
          <a:xfrm>
            <a:off x="472320" y="1181160"/>
            <a:ext cx="9070560" cy="6062400"/>
          </a:xfrm>
          <a:prstGeom prst="rect">
            <a:avLst/>
          </a:prstGeom>
          <a:noFill/>
          <a:ln>
            <a:noFill/>
          </a:ln>
        </p:spPr>
        <p:style>
          <a:lnRef idx="0"/>
          <a:fillRef idx="0"/>
          <a:effectRef idx="0"/>
          <a:fontRef idx="minor"/>
        </p:style>
        <p:txBody>
          <a:bodyPr lIns="90000" rIns="90000" tIns="45000" bIns="45000"/>
          <a:p>
            <a:pPr algn="just">
              <a:lnSpc>
                <a:spcPct val="150000"/>
              </a:lnSpc>
            </a:pPr>
            <a:r>
              <a:rPr b="0" lang="en-IN" sz="26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ff"/>
                </a:solidFill>
                <a:uFill>
                  <a:solidFill>
                    <a:srgbClr val="ffffff"/>
                  </a:solidFill>
                </a:uFill>
                <a:latin typeface="Constantia"/>
                <a:ea typeface="DejaVu Sans"/>
              </a:rPr>
              <a:t>Internet of Things </a:t>
            </a:r>
            <a:r>
              <a:rPr b="0" lang="en-IN" sz="2200" spc="-1" strike="noStrike">
                <a:solidFill>
                  <a:srgbClr val="000000"/>
                </a:solidFill>
                <a:uFill>
                  <a:solidFill>
                    <a:srgbClr val="ffffff"/>
                  </a:solidFill>
                </a:uFill>
                <a:latin typeface="Constantia"/>
                <a:ea typeface="DejaVu Sans"/>
              </a:rPr>
              <a:t>is not the result of a single novel technology; instead, several complementary technical developments provide capabilities that taken together help to bridge the gap between the virtual and physical world. </a:t>
            </a:r>
            <a:r>
              <a:rPr b="0" lang="en-IN" sz="2200" spc="-1" strike="noStrike">
                <a:solidFill>
                  <a:srgbClr val="000000"/>
                </a:solidFill>
                <a:uFill>
                  <a:solidFill>
                    <a:srgbClr val="ffffff"/>
                  </a:solidFill>
                </a:uFill>
                <a:latin typeface="Constantia"/>
                <a:ea typeface="DejaVu Sans"/>
              </a:rPr>
              <a:t>	</a:t>
            </a:r>
            <a:r>
              <a:rPr b="0" lang="en-IN" sz="2200" spc="-1" strike="noStrike">
                <a:solidFill>
                  <a:srgbClr val="000000"/>
                </a:solidFill>
                <a:uFill>
                  <a:solidFill>
                    <a:srgbClr val="ffffff"/>
                  </a:solidFill>
                </a:uFill>
                <a:latin typeface="Constantia"/>
                <a:ea typeface="DejaVu Sans"/>
              </a:rPr>
              <a:t>These capabilities include:</a:t>
            </a:r>
            <a:r>
              <a:rPr b="0" lang="en-IN" sz="2600" spc="-1" strike="noStrike">
                <a:solidFill>
                  <a:srgbClr val="000000"/>
                </a:solidFill>
                <a:uFill>
                  <a:solidFill>
                    <a:srgbClr val="ffffff"/>
                  </a:solidFill>
                </a:uFill>
                <a:latin typeface="Constantia"/>
                <a:ea typeface="DejaVu Sans"/>
              </a:rPr>
              <a:t>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Communication and cooperation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Addressability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Identification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Sensing</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Actuation</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Embedded information processing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Localization</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000000"/>
              </a:buClr>
              <a:buSzPct val="95000"/>
              <a:buFont typeface="Wingdings" charset="2"/>
              <a:buChar char=""/>
            </a:pPr>
            <a:r>
              <a:rPr b="1" i="1" lang="en-IN" sz="2200" spc="-1" strike="noStrike">
                <a:solidFill>
                  <a:srgbClr val="000000"/>
                </a:solidFill>
                <a:uFill>
                  <a:solidFill>
                    <a:srgbClr val="ffffff"/>
                  </a:solidFill>
                </a:uFill>
                <a:latin typeface="Constantia"/>
                <a:ea typeface="DejaVu Sans"/>
              </a:rPr>
              <a:t>User interfaces </a:t>
            </a:r>
            <a:endParaRPr b="0" lang="en-IN" sz="1800" spc="-1" strike="noStrike">
              <a:solidFill>
                <a:srgbClr val="000000"/>
              </a:solidFill>
              <a:uFill>
                <a:solidFill>
                  <a:srgbClr val="ffffff"/>
                </a:solidFill>
              </a:uFill>
              <a:latin typeface="Arial"/>
            </a:endParaRPr>
          </a:p>
        </p:txBody>
      </p:sp>
      <p:sp>
        <p:nvSpPr>
          <p:cNvPr id="54" name="CustomShape 3"/>
          <p:cNvSpPr/>
          <p:nvPr/>
        </p:nvSpPr>
        <p:spPr>
          <a:xfrm>
            <a:off x="8735760" y="7007040"/>
            <a:ext cx="838440" cy="401040"/>
          </a:xfrm>
          <a:prstGeom prst="rect">
            <a:avLst/>
          </a:prstGeom>
          <a:noFill/>
          <a:ln>
            <a:noFill/>
          </a:ln>
        </p:spPr>
        <p:style>
          <a:lnRef idx="0"/>
          <a:fillRef idx="0"/>
          <a:effectRef idx="0"/>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472320" y="393480"/>
            <a:ext cx="9070560" cy="86472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a:solidFill>
                  <a:srgbClr val="000000"/>
                </a:solidFill>
                <a:uFill>
                  <a:solidFill>
                    <a:srgbClr val="ffffff"/>
                  </a:solidFill>
                </a:uFill>
                <a:latin typeface="Verdana"/>
                <a:ea typeface="DejaVu Sans"/>
              </a:rPr>
              <a:t>How IoT Works?</a:t>
            </a:r>
            <a:endParaRPr b="0" lang="en-IN" sz="1800" spc="-1" strike="noStrike">
              <a:solidFill>
                <a:srgbClr val="000000"/>
              </a:solidFill>
              <a:uFill>
                <a:solidFill>
                  <a:srgbClr val="ffffff"/>
                </a:solidFill>
              </a:uFill>
              <a:latin typeface="Arial"/>
            </a:endParaRPr>
          </a:p>
        </p:txBody>
      </p:sp>
      <p:sp>
        <p:nvSpPr>
          <p:cNvPr id="56" name="CustomShape 2"/>
          <p:cNvSpPr/>
          <p:nvPr/>
        </p:nvSpPr>
        <p:spPr>
          <a:xfrm>
            <a:off x="472320" y="1181160"/>
            <a:ext cx="9070560" cy="6062400"/>
          </a:xfrm>
          <a:prstGeom prst="rect">
            <a:avLst/>
          </a:prstGeom>
          <a:noFill/>
          <a:ln>
            <a:noFill/>
          </a:ln>
        </p:spPr>
        <p:style>
          <a:lnRef idx="0"/>
          <a:fillRef idx="0"/>
          <a:effectRef idx="0"/>
          <a:fontRef idx="minor"/>
        </p:style>
        <p:txBody>
          <a:bodyPr lIns="182880" rIns="90000" tIns="91440" bIns="45000"/>
          <a:p>
            <a:pPr algn="just">
              <a:lnSpc>
                <a:spcPct val="150000"/>
              </a:lnSpc>
            </a:pPr>
            <a:r>
              <a:rPr b="0" lang="en-IN" sz="2800" spc="-1" strike="noStrike">
                <a:solidFill>
                  <a:srgbClr val="000000"/>
                </a:solidFill>
                <a:uFill>
                  <a:solidFill>
                    <a:srgbClr val="ffffff"/>
                  </a:solidFill>
                </a:uFill>
                <a:latin typeface="Verdana"/>
                <a:ea typeface="DejaVu Sans"/>
              </a:rPr>
              <a:t>	</a:t>
            </a:r>
            <a:r>
              <a:rPr b="0" lang="en-IN" sz="2800" spc="-1" strike="noStrike">
                <a:solidFill>
                  <a:srgbClr val="000000"/>
                </a:solidFill>
                <a:uFill>
                  <a:solidFill>
                    <a:srgbClr val="ffffff"/>
                  </a:solidFill>
                </a:uFill>
                <a:latin typeface="Verdana"/>
                <a:ea typeface="DejaVu Sans"/>
              </a:rPr>
              <a:t>	</a:t>
            </a:r>
            <a:endParaRPr b="0" lang="en-IN" sz="1800" spc="-1" strike="noStrike">
              <a:solidFill>
                <a:srgbClr val="000000"/>
              </a:solidFill>
              <a:uFill>
                <a:solidFill>
                  <a:srgbClr val="ffffff"/>
                </a:solidFill>
              </a:uFill>
              <a:latin typeface="Arial"/>
            </a:endParaRPr>
          </a:p>
        </p:txBody>
      </p:sp>
      <p:sp>
        <p:nvSpPr>
          <p:cNvPr id="57" name="CustomShape 3"/>
          <p:cNvSpPr/>
          <p:nvPr/>
        </p:nvSpPr>
        <p:spPr>
          <a:xfrm>
            <a:off x="9202680" y="6737040"/>
            <a:ext cx="502560" cy="401040"/>
          </a:xfrm>
          <a:prstGeom prst="rect">
            <a:avLst/>
          </a:prstGeom>
          <a:noFill/>
          <a:ln>
            <a:noFill/>
          </a:ln>
        </p:spPr>
        <p:style>
          <a:lnRef idx="0"/>
          <a:fillRef idx="0"/>
          <a:effectRef idx="0"/>
          <a:fontRef idx="minor"/>
        </p:style>
      </p:sp>
      <p:sp>
        <p:nvSpPr>
          <p:cNvPr id="58" name="CustomShape 4"/>
          <p:cNvSpPr/>
          <p:nvPr/>
        </p:nvSpPr>
        <p:spPr>
          <a:xfrm>
            <a:off x="6957720" y="3359880"/>
            <a:ext cx="1846800" cy="2854800"/>
          </a:xfrm>
          <a:prstGeom prst="roundRect">
            <a:avLst>
              <a:gd name="adj" fmla="val 13745"/>
            </a:avLst>
          </a:prstGeom>
          <a:noFill/>
          <a:ln w="38160">
            <a:solidFill>
              <a:srgbClr val="000000"/>
            </a:solidFill>
            <a:round/>
          </a:ln>
        </p:spPr>
        <p:style>
          <a:lnRef idx="0"/>
          <a:fillRef idx="0"/>
          <a:effectRef idx="0"/>
          <a:fontRef idx="minor"/>
        </p:style>
      </p:sp>
      <p:sp>
        <p:nvSpPr>
          <p:cNvPr id="59" name="CustomShape 5"/>
          <p:cNvSpPr/>
          <p:nvPr/>
        </p:nvSpPr>
        <p:spPr>
          <a:xfrm>
            <a:off x="5025960" y="3359880"/>
            <a:ext cx="1834200" cy="2854800"/>
          </a:xfrm>
          <a:prstGeom prst="roundRect">
            <a:avLst>
              <a:gd name="adj" fmla="val 13745"/>
            </a:avLst>
          </a:prstGeom>
          <a:noFill/>
          <a:ln w="38160">
            <a:solidFill>
              <a:srgbClr val="000000"/>
            </a:solidFill>
            <a:round/>
          </a:ln>
        </p:spPr>
        <p:style>
          <a:lnRef idx="0"/>
          <a:fillRef idx="0"/>
          <a:effectRef idx="0"/>
          <a:fontRef idx="minor"/>
        </p:style>
      </p:sp>
      <p:sp>
        <p:nvSpPr>
          <p:cNvPr id="60" name="CustomShape 6"/>
          <p:cNvSpPr/>
          <p:nvPr/>
        </p:nvSpPr>
        <p:spPr>
          <a:xfrm>
            <a:off x="3107880" y="3359880"/>
            <a:ext cx="1780200" cy="2854800"/>
          </a:xfrm>
          <a:prstGeom prst="roundRect">
            <a:avLst>
              <a:gd name="adj" fmla="val 13745"/>
            </a:avLst>
          </a:prstGeom>
          <a:noFill/>
          <a:ln w="38160">
            <a:solidFill>
              <a:srgbClr val="000000"/>
            </a:solidFill>
            <a:round/>
          </a:ln>
        </p:spPr>
        <p:style>
          <a:lnRef idx="0"/>
          <a:fillRef idx="0"/>
          <a:effectRef idx="0"/>
          <a:fontRef idx="minor"/>
        </p:style>
      </p:sp>
      <p:sp>
        <p:nvSpPr>
          <p:cNvPr id="61" name="CustomShape 7"/>
          <p:cNvSpPr/>
          <p:nvPr/>
        </p:nvSpPr>
        <p:spPr>
          <a:xfrm>
            <a:off x="1161720" y="3359880"/>
            <a:ext cx="1846800" cy="2854800"/>
          </a:xfrm>
          <a:prstGeom prst="roundRect">
            <a:avLst>
              <a:gd name="adj" fmla="val 13745"/>
            </a:avLst>
          </a:prstGeom>
          <a:noFill/>
          <a:ln w="38160">
            <a:solidFill>
              <a:srgbClr val="000000"/>
            </a:solidFill>
            <a:round/>
          </a:ln>
        </p:spPr>
        <p:style>
          <a:lnRef idx="0"/>
          <a:fillRef idx="0"/>
          <a:effectRef idx="0"/>
          <a:fontRef idx="minor"/>
        </p:style>
      </p:sp>
      <p:sp>
        <p:nvSpPr>
          <p:cNvPr id="62" name="CustomShape 8"/>
          <p:cNvSpPr/>
          <p:nvPr/>
        </p:nvSpPr>
        <p:spPr>
          <a:xfrm rot="3288000">
            <a:off x="1481760" y="2007360"/>
            <a:ext cx="1044720" cy="1077120"/>
          </a:xfrm>
          <a:prstGeom prst="rect">
            <a:avLst/>
          </a:prstGeom>
          <a:gradFill>
            <a:gsLst>
              <a:gs pos="0">
                <a:srgbClr val="6b9f25"/>
              </a:gs>
              <a:gs pos="100000">
                <a:srgbClr val="91b85e"/>
              </a:gs>
            </a:gsLst>
            <a:lin ang="1980000"/>
          </a:gradFill>
          <a:ln w="9360">
            <a:noFill/>
          </a:ln>
        </p:spPr>
        <p:style>
          <a:lnRef idx="0"/>
          <a:fillRef idx="0"/>
          <a:effectRef idx="0"/>
          <a:fontRef idx="minor"/>
        </p:style>
      </p:sp>
      <p:sp>
        <p:nvSpPr>
          <p:cNvPr id="63" name="CustomShape 9"/>
          <p:cNvSpPr/>
          <p:nvPr/>
        </p:nvSpPr>
        <p:spPr>
          <a:xfrm>
            <a:off x="2527920" y="2150280"/>
            <a:ext cx="171720" cy="1429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64" name="CustomShape 10"/>
          <p:cNvSpPr/>
          <p:nvPr/>
        </p:nvSpPr>
        <p:spPr>
          <a:xfrm>
            <a:off x="2469960" y="2421360"/>
            <a:ext cx="849240" cy="142920"/>
          </a:xfrm>
          <a:prstGeom prst="rect">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65" name="CustomShape 11"/>
          <p:cNvSpPr/>
          <p:nvPr/>
        </p:nvSpPr>
        <p:spPr>
          <a:xfrm>
            <a:off x="3398400" y="2152800"/>
            <a:ext cx="154080" cy="138600"/>
          </a:xfrm>
          <a:prstGeom prst="ellipse">
            <a:avLst/>
          </a:prstGeom>
          <a:gradFill>
            <a:gsLst>
              <a:gs pos="0">
                <a:srgbClr val="767676"/>
              </a:gs>
              <a:gs pos="50000">
                <a:srgbClr val="ffffff"/>
              </a:gs>
              <a:gs pos="100000">
                <a:srgbClr val="767676"/>
              </a:gs>
            </a:gsLst>
            <a:lin ang="5400000"/>
          </a:gradFill>
          <a:ln w="12600">
            <a:solidFill>
              <a:srgbClr val="ffffff"/>
            </a:solidFill>
            <a:round/>
          </a:ln>
        </p:spPr>
        <p:style>
          <a:lnRef idx="0"/>
          <a:fillRef idx="0"/>
          <a:effectRef idx="0"/>
          <a:fontRef idx="minor"/>
        </p:style>
      </p:sp>
      <p:sp>
        <p:nvSpPr>
          <p:cNvPr id="66" name="CustomShape 12"/>
          <p:cNvSpPr/>
          <p:nvPr/>
        </p:nvSpPr>
        <p:spPr>
          <a:xfrm>
            <a:off x="3484080" y="2197800"/>
            <a:ext cx="42120" cy="403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67" name="CustomShape 13"/>
          <p:cNvSpPr/>
          <p:nvPr/>
        </p:nvSpPr>
        <p:spPr>
          <a:xfrm rot="3288000">
            <a:off x="3379680" y="1928880"/>
            <a:ext cx="1044720" cy="1089720"/>
          </a:xfrm>
          <a:prstGeom prst="rect">
            <a:avLst/>
          </a:prstGeom>
          <a:gradFill>
            <a:gsLst>
              <a:gs pos="0">
                <a:srgbClr val="9f2936"/>
              </a:gs>
              <a:gs pos="100000">
                <a:srgbClr val="b9636d"/>
              </a:gs>
            </a:gsLst>
            <a:lin ang="1980000"/>
          </a:gradFill>
          <a:ln w="9360">
            <a:noFill/>
          </a:ln>
        </p:spPr>
        <p:style>
          <a:lnRef idx="0"/>
          <a:fillRef idx="0"/>
          <a:effectRef idx="0"/>
          <a:fontRef idx="minor"/>
        </p:style>
      </p:sp>
      <p:sp>
        <p:nvSpPr>
          <p:cNvPr id="68" name="CustomShape 14"/>
          <p:cNvSpPr/>
          <p:nvPr/>
        </p:nvSpPr>
        <p:spPr>
          <a:xfrm>
            <a:off x="4425480" y="2150280"/>
            <a:ext cx="171720" cy="1429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69" name="CustomShape 15"/>
          <p:cNvSpPr/>
          <p:nvPr/>
        </p:nvSpPr>
        <p:spPr>
          <a:xfrm>
            <a:off x="4353480" y="2525760"/>
            <a:ext cx="849240" cy="142920"/>
          </a:xfrm>
          <a:prstGeom prst="rect">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70" name="CustomShape 16"/>
          <p:cNvSpPr/>
          <p:nvPr/>
        </p:nvSpPr>
        <p:spPr>
          <a:xfrm>
            <a:off x="5295600" y="2152800"/>
            <a:ext cx="154080" cy="138600"/>
          </a:xfrm>
          <a:prstGeom prst="ellipse">
            <a:avLst/>
          </a:prstGeom>
          <a:gradFill>
            <a:gsLst>
              <a:gs pos="0">
                <a:srgbClr val="767676"/>
              </a:gs>
              <a:gs pos="50000">
                <a:srgbClr val="ffffff"/>
              </a:gs>
              <a:gs pos="100000">
                <a:srgbClr val="767676"/>
              </a:gs>
            </a:gsLst>
            <a:lin ang="5400000"/>
          </a:gradFill>
          <a:ln w="12600">
            <a:solidFill>
              <a:srgbClr val="ffffff"/>
            </a:solidFill>
            <a:round/>
          </a:ln>
        </p:spPr>
        <p:style>
          <a:lnRef idx="0"/>
          <a:fillRef idx="0"/>
          <a:effectRef idx="0"/>
          <a:fontRef idx="minor"/>
        </p:style>
      </p:sp>
      <p:sp>
        <p:nvSpPr>
          <p:cNvPr id="71" name="CustomShape 17"/>
          <p:cNvSpPr/>
          <p:nvPr/>
        </p:nvSpPr>
        <p:spPr>
          <a:xfrm>
            <a:off x="5379120" y="2197800"/>
            <a:ext cx="42120" cy="403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72" name="CustomShape 18"/>
          <p:cNvSpPr/>
          <p:nvPr/>
        </p:nvSpPr>
        <p:spPr>
          <a:xfrm rot="3288000">
            <a:off x="5198400" y="1928520"/>
            <a:ext cx="1044720" cy="1087920"/>
          </a:xfrm>
          <a:prstGeom prst="rect">
            <a:avLst/>
          </a:prstGeom>
          <a:gradFill>
            <a:gsLst>
              <a:gs pos="0">
                <a:srgbClr val="6b9f25"/>
              </a:gs>
              <a:gs pos="100000">
                <a:srgbClr val="91b85e"/>
              </a:gs>
            </a:gsLst>
            <a:lin ang="1980000"/>
          </a:gradFill>
          <a:ln w="9360">
            <a:noFill/>
          </a:ln>
        </p:spPr>
        <p:style>
          <a:lnRef idx="0"/>
          <a:fillRef idx="0"/>
          <a:effectRef idx="0"/>
          <a:fontRef idx="minor"/>
        </p:style>
      </p:sp>
      <p:sp>
        <p:nvSpPr>
          <p:cNvPr id="73" name="CustomShape 19"/>
          <p:cNvSpPr/>
          <p:nvPr/>
        </p:nvSpPr>
        <p:spPr>
          <a:xfrm>
            <a:off x="6337440" y="2150280"/>
            <a:ext cx="225360" cy="1429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74" name="CustomShape 20"/>
          <p:cNvSpPr/>
          <p:nvPr/>
        </p:nvSpPr>
        <p:spPr>
          <a:xfrm>
            <a:off x="6097320" y="2525760"/>
            <a:ext cx="1113840" cy="142920"/>
          </a:xfrm>
          <a:prstGeom prst="rect">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75" name="CustomShape 21"/>
          <p:cNvSpPr/>
          <p:nvPr/>
        </p:nvSpPr>
        <p:spPr>
          <a:xfrm>
            <a:off x="7479360" y="2152800"/>
            <a:ext cx="202320" cy="138600"/>
          </a:xfrm>
          <a:prstGeom prst="ellipse">
            <a:avLst/>
          </a:prstGeom>
          <a:gradFill>
            <a:gsLst>
              <a:gs pos="0">
                <a:srgbClr val="767676"/>
              </a:gs>
              <a:gs pos="50000">
                <a:srgbClr val="ffffff"/>
              </a:gs>
              <a:gs pos="100000">
                <a:srgbClr val="767676"/>
              </a:gs>
            </a:gsLst>
            <a:lin ang="5400000"/>
          </a:gradFill>
          <a:ln w="12600">
            <a:solidFill>
              <a:srgbClr val="ffffff"/>
            </a:solidFill>
            <a:round/>
          </a:ln>
        </p:spPr>
        <p:style>
          <a:lnRef idx="0"/>
          <a:fillRef idx="0"/>
          <a:effectRef idx="0"/>
          <a:fontRef idx="minor"/>
        </p:style>
      </p:sp>
      <p:sp>
        <p:nvSpPr>
          <p:cNvPr id="76" name="CustomShape 22"/>
          <p:cNvSpPr/>
          <p:nvPr/>
        </p:nvSpPr>
        <p:spPr>
          <a:xfrm>
            <a:off x="7588440" y="2197800"/>
            <a:ext cx="56160" cy="40320"/>
          </a:xfrm>
          <a:prstGeom prst="ellipse">
            <a:avLst/>
          </a:prstGeom>
          <a:gradFill>
            <a:gsLst>
              <a:gs pos="0">
                <a:srgbClr val="767676"/>
              </a:gs>
              <a:gs pos="50000">
                <a:srgbClr val="ffffff"/>
              </a:gs>
              <a:gs pos="100000">
                <a:srgbClr val="767676"/>
              </a:gs>
            </a:gsLst>
            <a:lin ang="5400000"/>
          </a:gradFill>
          <a:ln w="9360">
            <a:noFill/>
          </a:ln>
        </p:spPr>
        <p:style>
          <a:lnRef idx="0"/>
          <a:fillRef idx="0"/>
          <a:effectRef idx="0"/>
          <a:fontRef idx="minor"/>
        </p:style>
      </p:sp>
      <p:sp>
        <p:nvSpPr>
          <p:cNvPr id="77" name="CustomShape 23"/>
          <p:cNvSpPr/>
          <p:nvPr/>
        </p:nvSpPr>
        <p:spPr>
          <a:xfrm rot="3288000">
            <a:off x="7094880" y="1934640"/>
            <a:ext cx="1044720" cy="1077120"/>
          </a:xfrm>
          <a:prstGeom prst="rect">
            <a:avLst/>
          </a:prstGeom>
          <a:gradFill>
            <a:gsLst>
              <a:gs pos="0">
                <a:srgbClr val="9f2936"/>
              </a:gs>
              <a:gs pos="100000">
                <a:srgbClr val="b8616a"/>
              </a:gs>
            </a:gsLst>
            <a:lin ang="1980000"/>
          </a:gradFill>
          <a:ln w="9360">
            <a:noFill/>
          </a:ln>
        </p:spPr>
        <p:style>
          <a:lnRef idx="0"/>
          <a:fillRef idx="0"/>
          <a:effectRef idx="0"/>
          <a:fontRef idx="minor"/>
        </p:style>
      </p:sp>
      <p:sp>
        <p:nvSpPr>
          <p:cNvPr id="78" name="CustomShape 24"/>
          <p:cNvSpPr/>
          <p:nvPr/>
        </p:nvSpPr>
        <p:spPr>
          <a:xfrm>
            <a:off x="1593360" y="2283480"/>
            <a:ext cx="786600" cy="40104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Verdana"/>
                <a:ea typeface="宋体"/>
              </a:rPr>
              <a:t>RFID</a:t>
            </a:r>
            <a:endParaRPr b="0" lang="en-IN" sz="1800" spc="-1" strike="noStrike">
              <a:solidFill>
                <a:srgbClr val="000000"/>
              </a:solidFill>
              <a:uFill>
                <a:solidFill>
                  <a:srgbClr val="ffffff"/>
                </a:solidFill>
              </a:uFill>
              <a:latin typeface="Arial"/>
            </a:endParaRPr>
          </a:p>
        </p:txBody>
      </p:sp>
      <p:sp>
        <p:nvSpPr>
          <p:cNvPr id="79" name="CustomShape 25"/>
          <p:cNvSpPr/>
          <p:nvPr/>
        </p:nvSpPr>
        <p:spPr>
          <a:xfrm>
            <a:off x="3417480" y="2267640"/>
            <a:ext cx="1060560" cy="40104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Verdana"/>
                <a:ea typeface="宋体"/>
              </a:rPr>
              <a:t>Sensor</a:t>
            </a:r>
            <a:endParaRPr b="0" lang="en-IN" sz="1800" spc="-1" strike="noStrike">
              <a:solidFill>
                <a:srgbClr val="000000"/>
              </a:solidFill>
              <a:uFill>
                <a:solidFill>
                  <a:srgbClr val="ffffff"/>
                </a:solidFill>
              </a:uFill>
              <a:latin typeface="Arial"/>
            </a:endParaRPr>
          </a:p>
        </p:txBody>
      </p:sp>
      <p:sp>
        <p:nvSpPr>
          <p:cNvPr id="80" name="CustomShape 26"/>
          <p:cNvSpPr/>
          <p:nvPr/>
        </p:nvSpPr>
        <p:spPr>
          <a:xfrm>
            <a:off x="4980600" y="2267640"/>
            <a:ext cx="1603080" cy="40104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Verdana"/>
                <a:ea typeface="宋体"/>
              </a:rPr>
              <a:t>Smart Tech</a:t>
            </a:r>
            <a:endParaRPr b="0" lang="en-IN" sz="1800" spc="-1" strike="noStrike">
              <a:solidFill>
                <a:srgbClr val="000000"/>
              </a:solidFill>
              <a:uFill>
                <a:solidFill>
                  <a:srgbClr val="ffffff"/>
                </a:solidFill>
              </a:uFill>
              <a:latin typeface="Arial"/>
            </a:endParaRPr>
          </a:p>
        </p:txBody>
      </p:sp>
      <p:sp>
        <p:nvSpPr>
          <p:cNvPr id="81" name="CustomShape 27"/>
          <p:cNvSpPr/>
          <p:nvPr/>
        </p:nvSpPr>
        <p:spPr>
          <a:xfrm>
            <a:off x="6929280" y="2267640"/>
            <a:ext cx="1497240" cy="40104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800" spc="-1" strike="noStrike">
                <a:solidFill>
                  <a:srgbClr val="000000"/>
                </a:solidFill>
                <a:uFill>
                  <a:solidFill>
                    <a:srgbClr val="ffffff"/>
                  </a:solidFill>
                </a:uFill>
                <a:latin typeface="Verdana"/>
                <a:ea typeface="宋体"/>
              </a:rPr>
              <a:t>Nano Tech</a:t>
            </a:r>
            <a:endParaRPr b="0" lang="en-IN" sz="1800" spc="-1" strike="noStrike">
              <a:solidFill>
                <a:srgbClr val="000000"/>
              </a:solidFill>
              <a:uFill>
                <a:solidFill>
                  <a:srgbClr val="ffffff"/>
                </a:solidFill>
              </a:uFill>
              <a:latin typeface="Arial"/>
            </a:endParaRPr>
          </a:p>
        </p:txBody>
      </p:sp>
      <p:sp>
        <p:nvSpPr>
          <p:cNvPr id="82" name="CustomShape 28"/>
          <p:cNvSpPr/>
          <p:nvPr/>
        </p:nvSpPr>
        <p:spPr>
          <a:xfrm>
            <a:off x="1343880" y="3611880"/>
            <a:ext cx="1426320" cy="1171440"/>
          </a:xfrm>
          <a:prstGeom prst="rect">
            <a:avLst/>
          </a:prstGeom>
          <a:noFill/>
          <a:ln w="936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Verdana"/>
                <a:ea typeface="宋体"/>
              </a:rPr>
              <a:t>To identify and track the data of things </a:t>
            </a:r>
            <a:endParaRPr b="0" lang="en-IN" sz="1800" spc="-1" strike="noStrike">
              <a:solidFill>
                <a:srgbClr val="000000"/>
              </a:solidFill>
              <a:uFill>
                <a:solidFill>
                  <a:srgbClr val="ffffff"/>
                </a:solidFill>
              </a:uFill>
              <a:latin typeface="Arial"/>
            </a:endParaRPr>
          </a:p>
        </p:txBody>
      </p:sp>
      <p:sp>
        <p:nvSpPr>
          <p:cNvPr id="83" name="CustomShape 29"/>
          <p:cNvSpPr/>
          <p:nvPr/>
        </p:nvSpPr>
        <p:spPr>
          <a:xfrm>
            <a:off x="3275640" y="3611880"/>
            <a:ext cx="1594440" cy="2244600"/>
          </a:xfrm>
          <a:prstGeom prst="rect">
            <a:avLst/>
          </a:prstGeom>
          <a:noFill/>
          <a:ln w="936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Verdana"/>
                <a:ea typeface="宋体"/>
              </a:rPr>
              <a:t>To collect and process the data to detect the changes in the physical status of things</a:t>
            </a:r>
            <a:endParaRPr b="0" lang="en-IN" sz="1800" spc="-1" strike="noStrike">
              <a:solidFill>
                <a:srgbClr val="000000"/>
              </a:solidFill>
              <a:uFill>
                <a:solidFill>
                  <a:srgbClr val="ffffff"/>
                </a:solidFill>
              </a:uFill>
              <a:latin typeface="Arial"/>
            </a:endParaRPr>
          </a:p>
        </p:txBody>
      </p:sp>
      <p:sp>
        <p:nvSpPr>
          <p:cNvPr id="84" name="CustomShape 30"/>
          <p:cNvSpPr/>
          <p:nvPr/>
        </p:nvSpPr>
        <p:spPr>
          <a:xfrm>
            <a:off x="5040000" y="3611880"/>
            <a:ext cx="1846440" cy="2512800"/>
          </a:xfrm>
          <a:prstGeom prst="rect">
            <a:avLst/>
          </a:prstGeom>
          <a:noFill/>
          <a:ln w="936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Verdana"/>
                <a:ea typeface="宋体"/>
              </a:rPr>
              <a:t>To enhance the power of the network by devolving processing capabilities to different part of the network.</a:t>
            </a:r>
            <a:endParaRPr b="0" lang="en-IN" sz="1800" spc="-1" strike="noStrike">
              <a:solidFill>
                <a:srgbClr val="000000"/>
              </a:solidFill>
              <a:uFill>
                <a:solidFill>
                  <a:srgbClr val="ffffff"/>
                </a:solidFill>
              </a:uFill>
              <a:latin typeface="Arial"/>
            </a:endParaRPr>
          </a:p>
        </p:txBody>
      </p:sp>
      <p:sp>
        <p:nvSpPr>
          <p:cNvPr id="85" name="CustomShape 31"/>
          <p:cNvSpPr/>
          <p:nvPr/>
        </p:nvSpPr>
        <p:spPr>
          <a:xfrm>
            <a:off x="7056000" y="3611880"/>
            <a:ext cx="1678320" cy="1976400"/>
          </a:xfrm>
          <a:prstGeom prst="rect">
            <a:avLst/>
          </a:prstGeom>
          <a:noFill/>
          <a:ln w="9360">
            <a:noFill/>
          </a:ln>
        </p:spPr>
        <p:style>
          <a:lnRef idx="0"/>
          <a:fillRef idx="0"/>
          <a:effectRef idx="0"/>
          <a:fontRef idx="minor"/>
        </p:style>
        <p:txBody>
          <a:bodyPr lIns="90000" rIns="90000" tIns="45000" bIns="45000"/>
          <a:p>
            <a:pPr>
              <a:lnSpc>
                <a:spcPct val="100000"/>
              </a:lnSpc>
            </a:pPr>
            <a:r>
              <a:rPr b="0" lang="en-IN" sz="1600" spc="-1" strike="noStrike">
                <a:solidFill>
                  <a:srgbClr val="000000"/>
                </a:solidFill>
                <a:uFill>
                  <a:solidFill>
                    <a:srgbClr val="ffffff"/>
                  </a:solidFill>
                </a:uFill>
                <a:latin typeface="Verdana"/>
                <a:ea typeface="宋体"/>
              </a:rPr>
              <a:t>To make the smaller and smaller things have the ability to connect and interact.</a:t>
            </a:r>
            <a:endParaRPr b="0" lang="en-IN"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72320" y="315000"/>
            <a:ext cx="9070560" cy="864720"/>
          </a:xfrm>
          <a:prstGeom prst="rect">
            <a:avLst/>
          </a:prstGeom>
          <a:noFill/>
          <a:ln>
            <a:noFill/>
          </a:ln>
        </p:spPr>
        <p:style>
          <a:lnRef idx="0"/>
          <a:fillRef idx="0"/>
          <a:effectRef idx="0"/>
          <a:fontRef idx="minor"/>
        </p:style>
        <p:txBody>
          <a:bodyPr lIns="0" rIns="0" tIns="45000" bIns="0" anchor="b"/>
          <a:p>
            <a:pPr algn="ctr">
              <a:lnSpc>
                <a:spcPct val="100000"/>
              </a:lnSpc>
            </a:pPr>
            <a:r>
              <a:rPr b="1" lang="en-IN" sz="4000" spc="-1" strike="noStrike">
                <a:solidFill>
                  <a:srgbClr val="000000"/>
                </a:solidFill>
                <a:uFill>
                  <a:solidFill>
                    <a:srgbClr val="ffffff"/>
                  </a:solidFill>
                </a:uFill>
                <a:latin typeface="Calibri"/>
                <a:ea typeface="DejaVu Sans"/>
              </a:rPr>
              <a:t>The Structure of IoT</a:t>
            </a:r>
            <a:endParaRPr b="0" lang="en-IN" sz="1800" spc="-1" strike="noStrike">
              <a:solidFill>
                <a:srgbClr val="000000"/>
              </a:solidFill>
              <a:uFill>
                <a:solidFill>
                  <a:srgbClr val="ffffff"/>
                </a:solidFill>
              </a:uFill>
              <a:latin typeface="Arial"/>
            </a:endParaRPr>
          </a:p>
        </p:txBody>
      </p:sp>
      <p:sp>
        <p:nvSpPr>
          <p:cNvPr id="87" name="CustomShape 2"/>
          <p:cNvSpPr/>
          <p:nvPr/>
        </p:nvSpPr>
        <p:spPr>
          <a:xfrm>
            <a:off x="472320" y="1181160"/>
            <a:ext cx="9070560" cy="637704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600" spc="-1" strike="noStrike">
                <a:solidFill>
                  <a:srgbClr val="000000"/>
                </a:solidFill>
                <a:uFill>
                  <a:solidFill>
                    <a:srgbClr val="ffffff"/>
                  </a:solidFill>
                </a:uFill>
                <a:latin typeface="Constantia"/>
                <a:ea typeface="DejaVu Sans"/>
              </a:rPr>
              <a:t>	</a:t>
            </a:r>
            <a:r>
              <a:rPr b="0" lang="en-IN" sz="2600" spc="-1" strike="noStrike">
                <a:solidFill>
                  <a:srgbClr val="000000"/>
                </a:solidFill>
                <a:uFill>
                  <a:solidFill>
                    <a:srgbClr val="ffffff"/>
                  </a:solidFill>
                </a:uFill>
                <a:latin typeface="Constantia"/>
                <a:ea typeface="DejaVu Sans"/>
              </a:rPr>
              <a:t>	</a:t>
            </a:r>
            <a:r>
              <a:rPr b="0" lang="en-IN" sz="1800" spc="-1" strike="noStrike">
                <a:solidFill>
                  <a:srgbClr val="000000"/>
                </a:solidFill>
                <a:uFill>
                  <a:solidFill>
                    <a:srgbClr val="ffffff"/>
                  </a:solidFill>
                </a:uFill>
                <a:latin typeface="Constantia"/>
                <a:ea typeface="DejaVu Sans"/>
              </a:rPr>
              <a:t>The IoT can be viewed as a gigantic network consisting of networks of devices and computers connected through a series of intermediate technologies where numerous technologies like RFIDs, wireless connections may act as enablers of this connectivity. </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16000" indent="-215280" algn="just">
              <a:lnSpc>
                <a:spcPct val="120000"/>
              </a:lnSpc>
              <a:buClr>
                <a:srgbClr val="ff00ff"/>
              </a:buClr>
              <a:buSzPct val="95000"/>
              <a:buFont typeface="Wingdings" charset="2"/>
              <a:buChar char=""/>
            </a:pPr>
            <a:r>
              <a:rPr b="1" i="1" lang="en-IN" sz="1800" spc="-1" strike="noStrike">
                <a:solidFill>
                  <a:srgbClr val="ff00ff"/>
                </a:solidFill>
                <a:uFill>
                  <a:solidFill>
                    <a:srgbClr val="ffffff"/>
                  </a:solidFill>
                </a:uFill>
                <a:latin typeface="Constantia"/>
                <a:ea typeface="DejaVu Sans"/>
              </a:rPr>
              <a:t>Tagging Things </a:t>
            </a:r>
            <a:r>
              <a:rPr b="1" i="1" lang="en-IN" sz="1800" spc="-1" strike="noStrike">
                <a:solidFill>
                  <a:srgbClr val="000000"/>
                </a:solidFill>
                <a:uFill>
                  <a:solidFill>
                    <a:srgbClr val="ffffff"/>
                  </a:solidFill>
                </a:uFill>
                <a:latin typeface="Constantia"/>
                <a:ea typeface="DejaVu Sans"/>
              </a:rPr>
              <a:t>: </a:t>
            </a:r>
            <a:r>
              <a:rPr b="0" lang="en-IN" sz="1800" spc="-1" strike="noStrike">
                <a:solidFill>
                  <a:srgbClr val="000000"/>
                </a:solidFill>
                <a:uFill>
                  <a:solidFill>
                    <a:srgbClr val="ffffff"/>
                  </a:solidFill>
                </a:uFill>
                <a:latin typeface="Constantia"/>
                <a:ea typeface="DejaVu Sans"/>
              </a:rPr>
              <a:t>Real-time item traceability and addressability by </a:t>
            </a:r>
            <a:r>
              <a:rPr b="1" i="1" lang="en-IN" sz="1800" spc="-1" strike="noStrike">
                <a:solidFill>
                  <a:srgbClr val="0000ff"/>
                </a:solidFill>
                <a:uFill>
                  <a:solidFill>
                    <a:srgbClr val="ffffff"/>
                  </a:solidFill>
                </a:uFill>
                <a:latin typeface="Constantia"/>
                <a:ea typeface="DejaVu Sans"/>
              </a:rPr>
              <a:t>RFID</a:t>
            </a:r>
            <a:r>
              <a:rPr b="0" lang="en-IN" sz="1800" spc="-1" strike="noStrike">
                <a:solidFill>
                  <a:srgbClr val="000000"/>
                </a:solidFill>
                <a:uFill>
                  <a:solidFill>
                    <a:srgbClr val="ffffff"/>
                  </a:solidFill>
                </a:uFill>
                <a:latin typeface="Constantia"/>
                <a:ea typeface="DejaVu Sans"/>
              </a:rPr>
              <a:t>s.</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ff00ff"/>
              </a:buClr>
              <a:buSzPct val="95000"/>
              <a:buFont typeface="Wingdings" charset="2"/>
              <a:buChar char=""/>
            </a:pPr>
            <a:r>
              <a:rPr b="1" i="1" lang="en-IN" sz="1800" spc="-1" strike="noStrike">
                <a:solidFill>
                  <a:srgbClr val="ff00ff"/>
                </a:solidFill>
                <a:uFill>
                  <a:solidFill>
                    <a:srgbClr val="ffffff"/>
                  </a:solidFill>
                </a:uFill>
                <a:latin typeface="Constantia"/>
                <a:ea typeface="DejaVu Sans"/>
              </a:rPr>
              <a:t>Feeling Things </a:t>
            </a:r>
            <a:r>
              <a:rPr b="1" i="1" lang="en-IN" sz="1800" spc="-1" strike="noStrike">
                <a:solidFill>
                  <a:srgbClr val="000000"/>
                </a:solidFill>
                <a:uFill>
                  <a:solidFill>
                    <a:srgbClr val="ffffff"/>
                  </a:solidFill>
                </a:uFill>
                <a:latin typeface="Constantia"/>
                <a:ea typeface="DejaVu Sans"/>
              </a:rPr>
              <a:t>: </a:t>
            </a:r>
            <a:r>
              <a:rPr b="1" i="1" lang="en-IN" sz="1800" spc="-1" strike="noStrike">
                <a:solidFill>
                  <a:srgbClr val="0000ff"/>
                </a:solidFill>
                <a:uFill>
                  <a:solidFill>
                    <a:srgbClr val="ffffff"/>
                  </a:solidFill>
                </a:uFill>
                <a:latin typeface="Constantia"/>
                <a:ea typeface="DejaVu Sans"/>
              </a:rPr>
              <a:t>Sensors</a:t>
            </a:r>
            <a:r>
              <a:rPr b="0" lang="en-IN" sz="1800" spc="-1" strike="noStrike">
                <a:solidFill>
                  <a:srgbClr val="000000"/>
                </a:solidFill>
                <a:uFill>
                  <a:solidFill>
                    <a:srgbClr val="ffffff"/>
                  </a:solidFill>
                </a:uFill>
                <a:latin typeface="Constantia"/>
                <a:ea typeface="DejaVu Sans"/>
              </a:rPr>
              <a:t> act as primary devices to collect data from the environment. </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ff00ff"/>
              </a:buClr>
              <a:buSzPct val="95000"/>
              <a:buFont typeface="Wingdings" charset="2"/>
              <a:buChar char=""/>
            </a:pPr>
            <a:r>
              <a:rPr b="1" i="1" lang="en-IN" sz="1800" spc="-1" strike="noStrike">
                <a:solidFill>
                  <a:srgbClr val="ff00ff"/>
                </a:solidFill>
                <a:uFill>
                  <a:solidFill>
                    <a:srgbClr val="ffffff"/>
                  </a:solidFill>
                </a:uFill>
                <a:latin typeface="Constantia"/>
                <a:ea typeface="DejaVu Sans"/>
              </a:rPr>
              <a:t>Shrinking Things </a:t>
            </a:r>
            <a:r>
              <a:rPr b="1" i="1" lang="en-IN" sz="1800" spc="-1" strike="noStrike">
                <a:solidFill>
                  <a:srgbClr val="000000"/>
                </a:solidFill>
                <a:uFill>
                  <a:solidFill>
                    <a:srgbClr val="ffffff"/>
                  </a:solidFill>
                </a:uFill>
                <a:latin typeface="Constantia"/>
                <a:ea typeface="DejaVu Sans"/>
              </a:rPr>
              <a:t>: </a:t>
            </a:r>
            <a:r>
              <a:rPr b="0" i="1" lang="en-IN" sz="1800" spc="-1" strike="noStrike">
                <a:solidFill>
                  <a:srgbClr val="000000"/>
                </a:solidFill>
                <a:uFill>
                  <a:solidFill>
                    <a:srgbClr val="ffffff"/>
                  </a:solidFill>
                </a:uFill>
                <a:latin typeface="Constantia"/>
                <a:ea typeface="DejaVu Sans"/>
              </a:rPr>
              <a:t>M</a:t>
            </a:r>
            <a:r>
              <a:rPr b="0" lang="en-IN" sz="1800" spc="-1" strike="noStrike">
                <a:solidFill>
                  <a:srgbClr val="000000"/>
                </a:solidFill>
                <a:uFill>
                  <a:solidFill>
                    <a:srgbClr val="ffffff"/>
                  </a:solidFill>
                </a:uFill>
                <a:latin typeface="Constantia"/>
                <a:ea typeface="DejaVu Sans"/>
              </a:rPr>
              <a:t>iniaturization and </a:t>
            </a:r>
            <a:r>
              <a:rPr b="1" i="1" lang="en-IN" sz="1800" spc="-1" strike="noStrike">
                <a:solidFill>
                  <a:srgbClr val="0000ff"/>
                </a:solidFill>
                <a:uFill>
                  <a:solidFill>
                    <a:srgbClr val="ffffff"/>
                  </a:solidFill>
                </a:uFill>
                <a:latin typeface="Constantia"/>
                <a:ea typeface="DejaVu Sans"/>
              </a:rPr>
              <a:t>Nanotechnology</a:t>
            </a:r>
            <a:r>
              <a:rPr b="0" lang="en-IN" sz="1800" spc="-1" strike="noStrike">
                <a:solidFill>
                  <a:srgbClr val="000000"/>
                </a:solidFill>
                <a:uFill>
                  <a:solidFill>
                    <a:srgbClr val="ffffff"/>
                  </a:solidFill>
                </a:uFill>
                <a:latin typeface="Constantia"/>
                <a:ea typeface="DejaVu Sans"/>
              </a:rPr>
              <a:t> has provoked the ability of smaller things to interact and connect within the “things” or “smart devices.”</a:t>
            </a:r>
            <a:endParaRPr b="0" lang="en-IN" sz="1800" spc="-1" strike="noStrike">
              <a:solidFill>
                <a:srgbClr val="000000"/>
              </a:solidFill>
              <a:uFill>
                <a:solidFill>
                  <a:srgbClr val="ffffff"/>
                </a:solidFill>
              </a:uFill>
              <a:latin typeface="Arial"/>
            </a:endParaRPr>
          </a:p>
          <a:p>
            <a:pPr marL="216000" indent="-215280" algn="just">
              <a:lnSpc>
                <a:spcPct val="120000"/>
              </a:lnSpc>
              <a:buClr>
                <a:srgbClr val="ff00ff"/>
              </a:buClr>
              <a:buSzPct val="95000"/>
              <a:buFont typeface="Wingdings" charset="2"/>
              <a:buChar char=""/>
            </a:pPr>
            <a:r>
              <a:rPr b="1" i="1" lang="en-IN" sz="1800" spc="-1" strike="noStrike">
                <a:solidFill>
                  <a:srgbClr val="ff00ff"/>
                </a:solidFill>
                <a:uFill>
                  <a:solidFill>
                    <a:srgbClr val="ffffff"/>
                  </a:solidFill>
                </a:uFill>
                <a:latin typeface="Constantia"/>
                <a:ea typeface="DejaVu Sans"/>
              </a:rPr>
              <a:t>Thinking Things </a:t>
            </a:r>
            <a:r>
              <a:rPr b="1" i="1" lang="en-IN" sz="1800" spc="-1" strike="noStrike">
                <a:solidFill>
                  <a:srgbClr val="000000"/>
                </a:solidFill>
                <a:uFill>
                  <a:solidFill>
                    <a:srgbClr val="ffffff"/>
                  </a:solidFill>
                </a:uFill>
                <a:latin typeface="Constantia"/>
                <a:ea typeface="DejaVu Sans"/>
              </a:rPr>
              <a:t>: </a:t>
            </a:r>
            <a:r>
              <a:rPr b="1" i="1" lang="en-IN" sz="1800" spc="-1" strike="noStrike">
                <a:solidFill>
                  <a:srgbClr val="0000ff"/>
                </a:solidFill>
                <a:uFill>
                  <a:solidFill>
                    <a:srgbClr val="ffffff"/>
                  </a:solidFill>
                </a:uFill>
                <a:latin typeface="Constantia"/>
                <a:ea typeface="DejaVu Sans"/>
              </a:rPr>
              <a:t>Embedded intelligence</a:t>
            </a:r>
            <a:r>
              <a:rPr b="0" lang="en-IN" sz="1800" spc="-1" strike="noStrike">
                <a:solidFill>
                  <a:srgbClr val="000000"/>
                </a:solidFill>
                <a:uFill>
                  <a:solidFill>
                    <a:srgbClr val="ffffff"/>
                  </a:solidFill>
                </a:uFill>
                <a:latin typeface="Constantia"/>
                <a:ea typeface="DejaVu Sans"/>
              </a:rPr>
              <a:t> in devices through sensors has formed the network connection to the Internet. It can make the “things” realizing the intelligent control.</a:t>
            </a:r>
            <a:endParaRPr b="0" lang="en-IN" sz="1800" spc="-1" strike="noStrike">
              <a:solidFill>
                <a:srgbClr val="000000"/>
              </a:solidFill>
              <a:uFill>
                <a:solidFill>
                  <a:srgbClr val="ffffff"/>
                </a:solidFill>
              </a:uFill>
              <a:latin typeface="Arial"/>
            </a:endParaRPr>
          </a:p>
        </p:txBody>
      </p:sp>
      <p:sp>
        <p:nvSpPr>
          <p:cNvPr id="88" name="CustomShape 3"/>
          <p:cNvSpPr/>
          <p:nvPr/>
        </p:nvSpPr>
        <p:spPr>
          <a:xfrm>
            <a:off x="8735760" y="7007040"/>
            <a:ext cx="838440" cy="401040"/>
          </a:xfrm>
          <a:prstGeom prst="rect">
            <a:avLst/>
          </a:prstGeom>
          <a:noFill/>
          <a:ln>
            <a:noFill/>
          </a:ln>
        </p:spPr>
        <p:style>
          <a:lnRef idx="0"/>
          <a:fillRef idx="0"/>
          <a:effectRef idx="0"/>
          <a:fontRef idx="minor"/>
        </p:style>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472320" y="472320"/>
            <a:ext cx="9070560" cy="785880"/>
          </a:xfrm>
          <a:prstGeom prst="rect">
            <a:avLst/>
          </a:prstGeom>
          <a:noFill/>
          <a:ln>
            <a:noFill/>
          </a:ln>
        </p:spPr>
        <p:style>
          <a:lnRef idx="0"/>
          <a:fillRef idx="0"/>
          <a:effectRef idx="0"/>
          <a:fontRef idx="minor"/>
        </p:style>
        <p:txBody>
          <a:bodyPr lIns="0" rIns="0" tIns="45000" bIns="0" anchor="b"/>
          <a:p>
            <a:pPr algn="ctr">
              <a:lnSpc>
                <a:spcPct val="100000"/>
              </a:lnSpc>
            </a:pPr>
            <a:r>
              <a:rPr b="1" lang="en-IN" sz="4000" spc="-1" strike="noStrike" u="sng">
                <a:solidFill>
                  <a:srgbClr val="000000"/>
                </a:solidFill>
                <a:uFill>
                  <a:solidFill>
                    <a:srgbClr val="ffffff"/>
                  </a:solidFill>
                </a:uFill>
                <a:latin typeface="Calibri"/>
                <a:ea typeface="DejaVu Sans"/>
              </a:rPr>
              <a:t>IoT as a Network of Networks:</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0" y="0"/>
            <a:ext cx="10078560" cy="360"/>
          </a:xfrm>
          <a:prstGeom prst="rect">
            <a:avLst/>
          </a:prstGeom>
          <a:noFill/>
          <a:ln w="9360">
            <a:noFill/>
          </a:ln>
        </p:spPr>
        <p:style>
          <a:lnRef idx="0"/>
          <a:fillRef idx="0"/>
          <a:effectRef idx="0"/>
          <a:fontRef idx="minor"/>
        </p:style>
      </p:sp>
      <p:sp>
        <p:nvSpPr>
          <p:cNvPr id="91" name="CustomShape 3"/>
          <p:cNvSpPr/>
          <p:nvPr/>
        </p:nvSpPr>
        <p:spPr>
          <a:xfrm>
            <a:off x="8735760" y="7007040"/>
            <a:ext cx="838440" cy="401040"/>
          </a:xfrm>
          <a:prstGeom prst="rect">
            <a:avLst/>
          </a:prstGeom>
          <a:noFill/>
          <a:ln>
            <a:noFill/>
          </a:ln>
        </p:spPr>
        <p:style>
          <a:lnRef idx="0"/>
          <a:fillRef idx="0"/>
          <a:effectRef idx="0"/>
          <a:fontRef idx="minor"/>
        </p:style>
      </p:sp>
      <p:sp>
        <p:nvSpPr>
          <p:cNvPr id="92" name="CustomShape 4"/>
          <p:cNvSpPr/>
          <p:nvPr/>
        </p:nvSpPr>
        <p:spPr>
          <a:xfrm>
            <a:off x="315000" y="5921640"/>
            <a:ext cx="9133560" cy="1710360"/>
          </a:xfrm>
          <a:prstGeom prst="rect">
            <a:avLst/>
          </a:prstGeom>
          <a:noFill/>
          <a:ln>
            <a:noFill/>
          </a:ln>
        </p:spPr>
        <p:style>
          <a:lnRef idx="0"/>
          <a:fillRef idx="0"/>
          <a:effectRef idx="0"/>
          <a:fontRef idx="minor"/>
        </p:style>
        <p:txBody>
          <a:bodyPr lIns="90000" rIns="90000" tIns="45000" bIns="45000"/>
          <a:p>
            <a:pPr algn="just">
              <a:lnSpc>
                <a:spcPct val="100000"/>
              </a:lnSpc>
            </a:pPr>
            <a:r>
              <a:rPr b="0" lang="en-IN" sz="2400" spc="-1" strike="noStrike">
                <a:solidFill>
                  <a:srgbClr val="000000"/>
                </a:solidFill>
                <a:uFill>
                  <a:solidFill>
                    <a:srgbClr val="ffffff"/>
                  </a:solidFill>
                </a:uFill>
                <a:latin typeface="Constantia"/>
                <a:ea typeface="DejaVu Sans"/>
              </a:rPr>
              <a:t>These networks connected with added security, analytics, and management capabilities.  This will allow IoT to become even more powerful in what it can help people achieve.</a:t>
            </a:r>
            <a:endParaRPr b="0" lang="en-IN" sz="1800" spc="-1" strike="noStrike">
              <a:solidFill>
                <a:srgbClr val="000000"/>
              </a:solidFill>
              <a:uFill>
                <a:solidFill>
                  <a:srgbClr val="ffffff"/>
                </a:solidFill>
              </a:uFill>
              <a:latin typeface="Arial"/>
            </a:endParaRPr>
          </a:p>
        </p:txBody>
      </p:sp>
      <p:pic>
        <p:nvPicPr>
          <p:cNvPr id="93" name="Picture 8" descr=""/>
          <p:cNvPicPr/>
          <p:nvPr/>
        </p:nvPicPr>
        <p:blipFill>
          <a:blip r:embed="rId1"/>
          <a:stretch/>
        </p:blipFill>
        <p:spPr>
          <a:xfrm>
            <a:off x="2117160" y="1301760"/>
            <a:ext cx="5992560" cy="4445280"/>
          </a:xfrm>
          <a:prstGeom prst="rect">
            <a:avLst/>
          </a:prstGeom>
          <a:ln w="9360">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8735760" y="7007040"/>
            <a:ext cx="838440" cy="401040"/>
          </a:xfrm>
          <a:prstGeom prst="rect">
            <a:avLst/>
          </a:prstGeom>
          <a:noFill/>
          <a:ln>
            <a:noFill/>
          </a:ln>
        </p:spPr>
        <p:style>
          <a:lnRef idx="0"/>
          <a:fillRef idx="0"/>
          <a:effectRef idx="0"/>
          <a:fontRef idx="minor"/>
        </p:style>
      </p:sp>
      <p:pic>
        <p:nvPicPr>
          <p:cNvPr id="95" name="Picture 2" descr=""/>
          <p:cNvPicPr/>
          <p:nvPr/>
        </p:nvPicPr>
        <p:blipFill>
          <a:blip r:embed="rId1"/>
          <a:stretch/>
        </p:blipFill>
        <p:spPr>
          <a:xfrm>
            <a:off x="551160" y="-4680"/>
            <a:ext cx="8818560" cy="7563240"/>
          </a:xfrm>
          <a:prstGeom prst="rect">
            <a:avLst/>
          </a:prstGeom>
          <a:ln w="9360">
            <a:noFill/>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LibreOffice/5.3.0.3$Linux_X86_64 LibreOffice_project/7074905676c47b82bbcfbea1aeefc84afe1c50e1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2017-01-28T10:52:03Z</dcterms:created>
  <dc:creator/>
  <dc:description/>
  <dc:language>en-IN</dc:language>
  <cp:lastModifiedBy/>
  <dcterms:modified xsi:type="dcterms:W3CDTF">2017-02-12T23:18:11Z</dcterms:modified>
  <cp:revision>21</cp:revision>
  <dc:subject/>
  <dc:title/>
</cp:coreProperties>
</file>