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4"/>
  </p:notesMasterIdLst>
  <p:sldIdLst>
    <p:sldId id="256" r:id="rId2"/>
    <p:sldId id="265" r:id="rId3"/>
    <p:sldId id="257" r:id="rId4"/>
    <p:sldId id="258" r:id="rId5"/>
    <p:sldId id="259" r:id="rId6"/>
    <p:sldId id="260" r:id="rId7"/>
    <p:sldId id="261" r:id="rId8"/>
    <p:sldId id="266" r:id="rId9"/>
    <p:sldId id="267" r:id="rId10"/>
    <p:sldId id="263" r:id="rId11"/>
    <p:sldId id="262" r:id="rId12"/>
    <p:sldId id="264"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84" autoAdjust="0"/>
  </p:normalViewPr>
  <p:slideViewPr>
    <p:cSldViewPr>
      <p:cViewPr varScale="1">
        <p:scale>
          <a:sx n="75" d="100"/>
          <a:sy n="75" d="100"/>
        </p:scale>
        <p:origin x="-1236" y="-8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FCF980-573A-4AF9-A279-9C538BD83680}" type="datetimeFigureOut">
              <a:rPr lang="en-US" smtClean="0"/>
              <a:t>15-Nov-12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EE25AC-436B-4476-9565-B5F643A62D3A}" type="slidenum">
              <a:rPr lang="en-US" smtClean="0"/>
              <a:t>‹#›</a:t>
            </a:fld>
            <a:endParaRPr lang="en-US"/>
          </a:p>
        </p:txBody>
      </p:sp>
    </p:spTree>
    <p:extLst>
      <p:ext uri="{BB962C8B-B14F-4D97-AF65-F5344CB8AC3E}">
        <p14:creationId xmlns:p14="http://schemas.microsoft.com/office/powerpoint/2010/main" val="3091664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9EE25AC-436B-4476-9565-B5F643A62D3A}" type="slidenum">
              <a:rPr lang="en-US" smtClean="0"/>
              <a:t>1</a:t>
            </a:fld>
            <a:endParaRPr lang="en-US"/>
          </a:p>
        </p:txBody>
      </p:sp>
    </p:spTree>
    <p:extLst>
      <p:ext uri="{BB962C8B-B14F-4D97-AF65-F5344CB8AC3E}">
        <p14:creationId xmlns:p14="http://schemas.microsoft.com/office/powerpoint/2010/main" val="281795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9EE25AC-436B-4476-9565-B5F643A62D3A}" type="slidenum">
              <a:rPr lang="en-US" smtClean="0"/>
              <a:t>2</a:t>
            </a:fld>
            <a:endParaRPr lang="en-US"/>
          </a:p>
        </p:txBody>
      </p:sp>
    </p:spTree>
    <p:extLst>
      <p:ext uri="{BB962C8B-B14F-4D97-AF65-F5344CB8AC3E}">
        <p14:creationId xmlns:p14="http://schemas.microsoft.com/office/powerpoint/2010/main" val="981184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9EE25AC-436B-4476-9565-B5F643A62D3A}" type="slidenum">
              <a:rPr lang="en-US" smtClean="0"/>
              <a:t>3</a:t>
            </a:fld>
            <a:endParaRPr lang="en-US"/>
          </a:p>
        </p:txBody>
      </p:sp>
    </p:spTree>
    <p:extLst>
      <p:ext uri="{BB962C8B-B14F-4D97-AF65-F5344CB8AC3E}">
        <p14:creationId xmlns:p14="http://schemas.microsoft.com/office/powerpoint/2010/main" val="21794053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9EE25AC-436B-4476-9565-B5F643A62D3A}" type="slidenum">
              <a:rPr lang="en-US" smtClean="0"/>
              <a:t>4</a:t>
            </a:fld>
            <a:endParaRPr lang="en-US"/>
          </a:p>
        </p:txBody>
      </p:sp>
    </p:spTree>
    <p:extLst>
      <p:ext uri="{BB962C8B-B14F-4D97-AF65-F5344CB8AC3E}">
        <p14:creationId xmlns:p14="http://schemas.microsoft.com/office/powerpoint/2010/main" val="2884641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9EE25AC-436B-4476-9565-B5F643A62D3A}" type="slidenum">
              <a:rPr lang="en-US" smtClean="0"/>
              <a:t>5</a:t>
            </a:fld>
            <a:endParaRPr lang="en-US"/>
          </a:p>
        </p:txBody>
      </p:sp>
    </p:spTree>
    <p:extLst>
      <p:ext uri="{BB962C8B-B14F-4D97-AF65-F5344CB8AC3E}">
        <p14:creationId xmlns:p14="http://schemas.microsoft.com/office/powerpoint/2010/main" val="17041847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9EE25AC-436B-4476-9565-B5F643A62D3A}" type="slidenum">
              <a:rPr lang="en-US" smtClean="0"/>
              <a:t>6</a:t>
            </a:fld>
            <a:endParaRPr lang="en-US"/>
          </a:p>
        </p:txBody>
      </p:sp>
    </p:spTree>
    <p:extLst>
      <p:ext uri="{BB962C8B-B14F-4D97-AF65-F5344CB8AC3E}">
        <p14:creationId xmlns:p14="http://schemas.microsoft.com/office/powerpoint/2010/main" val="33677175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831B8E34-09EE-4B86-B8CE-62BFE710DDED}" type="datetimeFigureOut">
              <a:rPr lang="en-US" smtClean="0"/>
              <a:t>15-Nov-12</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FC49100C-14FB-41CD-9B52-A02339FFEA30}"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31B8E34-09EE-4B86-B8CE-62BFE710DDED}" type="datetimeFigureOut">
              <a:rPr lang="en-US" smtClean="0"/>
              <a:t>15-Nov-12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C49100C-14FB-41CD-9B52-A02339FFEA3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31B8E34-09EE-4B86-B8CE-62BFE710DDED}" type="datetimeFigureOut">
              <a:rPr lang="en-US" smtClean="0"/>
              <a:t>15-Nov-12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C49100C-14FB-41CD-9B52-A02339FFEA3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31B8E34-09EE-4B86-B8CE-62BFE710DDED}" type="datetimeFigureOut">
              <a:rPr lang="en-US" smtClean="0"/>
              <a:t>15-Nov-12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C49100C-14FB-41CD-9B52-A02339FFEA3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831B8E34-09EE-4B86-B8CE-62BFE710DDED}" type="datetimeFigureOut">
              <a:rPr lang="en-US" smtClean="0"/>
              <a:t>15-Nov-12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C49100C-14FB-41CD-9B52-A02339FFEA30}"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31B8E34-09EE-4B86-B8CE-62BFE710DDED}" type="datetimeFigureOut">
              <a:rPr lang="en-US" smtClean="0"/>
              <a:t>15-Nov-12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C49100C-14FB-41CD-9B52-A02339FFEA3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31B8E34-09EE-4B86-B8CE-62BFE710DDED}" type="datetimeFigureOut">
              <a:rPr lang="en-US" smtClean="0"/>
              <a:t>15-Nov-12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FC49100C-14FB-41CD-9B52-A02339FFEA3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831B8E34-09EE-4B86-B8CE-62BFE710DDED}" type="datetimeFigureOut">
              <a:rPr lang="en-US" smtClean="0"/>
              <a:t>15-Nov-12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FC49100C-14FB-41CD-9B52-A02339FFEA3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831B8E34-09EE-4B86-B8CE-62BFE710DDED}" type="datetimeFigureOut">
              <a:rPr lang="en-US" smtClean="0"/>
              <a:t>15-Nov-12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FC49100C-14FB-41CD-9B52-A02339FFEA30}"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31B8E34-09EE-4B86-B8CE-62BFE710DDED}" type="datetimeFigureOut">
              <a:rPr lang="en-US" smtClean="0"/>
              <a:t>15-Nov-12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C49100C-14FB-41CD-9B52-A02339FFEA3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831B8E34-09EE-4B86-B8CE-62BFE710DDED}" type="datetimeFigureOut">
              <a:rPr lang="en-US" smtClean="0"/>
              <a:t>15-Nov-12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C49100C-14FB-41CD-9B52-A02339FFEA30}"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831B8E34-09EE-4B86-B8CE-62BFE710DDED}" type="datetimeFigureOut">
              <a:rPr lang="en-US" smtClean="0"/>
              <a:t>15-Nov-12</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FC49100C-14FB-41CD-9B52-A02339FFEA30}"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219200"/>
            <a:ext cx="6858000" cy="990600"/>
          </a:xfrm>
        </p:spPr>
        <p:txBody>
          <a:bodyPr/>
          <a:lstStyle/>
          <a:p>
            <a:r>
              <a:rPr lang="en-US" b="1" dirty="0" smtClean="0"/>
              <a:t>TCP And UDP</a:t>
            </a:r>
            <a:endParaRPr lang="en-US" b="1" dirty="0"/>
          </a:p>
        </p:txBody>
      </p:sp>
      <p:sp>
        <p:nvSpPr>
          <p:cNvPr id="3" name="Subtitle 2"/>
          <p:cNvSpPr>
            <a:spLocks noGrp="1"/>
          </p:cNvSpPr>
          <p:nvPr>
            <p:ph type="subTitle" idx="1"/>
          </p:nvPr>
        </p:nvSpPr>
        <p:spPr>
          <a:xfrm>
            <a:off x="1447800" y="2286000"/>
            <a:ext cx="6035040" cy="1752600"/>
          </a:xfrm>
        </p:spPr>
        <p:txBody>
          <a:bodyPr/>
          <a:lstStyle/>
          <a:p>
            <a:r>
              <a:rPr lang="en-US" dirty="0" smtClean="0"/>
              <a:t>What is difference between them?</a:t>
            </a:r>
          </a:p>
          <a:p>
            <a:r>
              <a:rPr lang="en-US" dirty="0" smtClean="0"/>
              <a:t>Where are they used?</a:t>
            </a:r>
          </a:p>
          <a:p>
            <a:r>
              <a:rPr lang="en-US" dirty="0" smtClean="0"/>
              <a:t>Why?</a:t>
            </a:r>
            <a:endParaRPr lang="en-US" dirty="0"/>
          </a:p>
        </p:txBody>
      </p:sp>
      <p:sp>
        <p:nvSpPr>
          <p:cNvPr id="4" name="Subtitle 2"/>
          <p:cNvSpPr txBox="1">
            <a:spLocks/>
          </p:cNvSpPr>
          <p:nvPr/>
        </p:nvSpPr>
        <p:spPr>
          <a:xfrm>
            <a:off x="1066800" y="5105400"/>
            <a:ext cx="6035040" cy="1752600"/>
          </a:xfrm>
          <a:prstGeom prst="rect">
            <a:avLst/>
          </a:prstGeom>
        </p:spPr>
        <p:txBody>
          <a:bodyPr tIns="0">
            <a:normAutofit/>
          </a:bodyPr>
          <a:lstStyle>
            <a:lvl1pPr marL="27432" indent="0" algn="l" rtl="0" eaLnBrk="1" latinLnBrk="0" hangingPunct="1">
              <a:lnSpc>
                <a:spcPct val="100000"/>
              </a:lnSpc>
              <a:spcBef>
                <a:spcPts val="600"/>
              </a:spcBef>
              <a:buClr>
                <a:schemeClr val="accent1"/>
              </a:buClr>
              <a:buSzPct val="80000"/>
              <a:buFont typeface="Wingdings 2"/>
              <a:buNone/>
              <a:defRPr kumimoji="0" sz="2600" kern="1200">
                <a:solidFill>
                  <a:schemeClr val="tx2">
                    <a:shade val="30000"/>
                    <a:satMod val="150000"/>
                  </a:schemeClr>
                </a:solidFill>
                <a:latin typeface="+mn-lt"/>
                <a:ea typeface="+mn-ea"/>
                <a:cs typeface="+mn-cs"/>
              </a:defRPr>
            </a:lvl1pPr>
            <a:lvl2pPr marL="457200" indent="0" algn="ctr" rtl="0" eaLnBrk="1" latinLnBrk="0" hangingPunct="1">
              <a:lnSpc>
                <a:spcPct val="100000"/>
              </a:lnSpc>
              <a:spcBef>
                <a:spcPts val="550"/>
              </a:spcBef>
              <a:buClr>
                <a:schemeClr val="accent1"/>
              </a:buClr>
              <a:buFont typeface="Verdana"/>
              <a:buNone/>
              <a:defRPr kumimoji="0" sz="2800" kern="1200">
                <a:solidFill>
                  <a:schemeClr val="tx1"/>
                </a:solidFill>
                <a:latin typeface="+mn-lt"/>
                <a:ea typeface="+mn-ea"/>
                <a:cs typeface="+mn-cs"/>
              </a:defRPr>
            </a:lvl2pPr>
            <a:lvl3pPr marL="914400" indent="0" algn="ctr" rtl="0" eaLnBrk="1" latinLnBrk="0" hangingPunct="1">
              <a:lnSpc>
                <a:spcPct val="100000"/>
              </a:lnSpc>
              <a:spcBef>
                <a:spcPct val="20000"/>
              </a:spcBef>
              <a:buClr>
                <a:schemeClr val="accent2"/>
              </a:buClr>
              <a:buFont typeface="Wingdings 2"/>
              <a:buNone/>
              <a:defRPr kumimoji="0" sz="2400" kern="1200">
                <a:solidFill>
                  <a:schemeClr val="tx1"/>
                </a:solidFill>
                <a:latin typeface="+mn-lt"/>
                <a:ea typeface="+mn-ea"/>
                <a:cs typeface="+mn-cs"/>
              </a:defRPr>
            </a:lvl3pPr>
            <a:lvl4pPr marL="1371600" indent="0" algn="ctr" rtl="0" eaLnBrk="1" latinLnBrk="0" hangingPunct="1">
              <a:lnSpc>
                <a:spcPct val="100000"/>
              </a:lnSpc>
              <a:spcBef>
                <a:spcPct val="20000"/>
              </a:spcBef>
              <a:buClr>
                <a:schemeClr val="accent3"/>
              </a:buClr>
              <a:buFont typeface="Wingdings 2"/>
              <a:buNone/>
              <a:defRPr kumimoji="0" sz="2000" kern="1200">
                <a:solidFill>
                  <a:schemeClr val="tx1"/>
                </a:solidFill>
                <a:latin typeface="+mn-lt"/>
                <a:ea typeface="+mn-ea"/>
                <a:cs typeface="+mn-cs"/>
              </a:defRPr>
            </a:lvl4pPr>
            <a:lvl5pPr marL="1828800" indent="0" algn="ctr" rtl="0" eaLnBrk="1" latinLnBrk="0" hangingPunct="1">
              <a:lnSpc>
                <a:spcPct val="100000"/>
              </a:lnSpc>
              <a:spcBef>
                <a:spcPct val="20000"/>
              </a:spcBef>
              <a:buClr>
                <a:schemeClr val="accent4"/>
              </a:buClr>
              <a:buFont typeface="Wingdings 2"/>
              <a:buNone/>
              <a:defRPr kumimoji="0" sz="2000" kern="1200">
                <a:solidFill>
                  <a:schemeClr val="tx1"/>
                </a:solidFill>
                <a:latin typeface="+mn-lt"/>
                <a:ea typeface="+mn-ea"/>
                <a:cs typeface="+mn-cs"/>
              </a:defRPr>
            </a:lvl5pPr>
            <a:lvl6pPr marL="2286000" indent="0" algn="ctr" rtl="0" eaLnBrk="1" latinLnBrk="0" hangingPunct="1">
              <a:lnSpc>
                <a:spcPct val="100000"/>
              </a:lnSpc>
              <a:spcBef>
                <a:spcPct val="20000"/>
              </a:spcBef>
              <a:buClr>
                <a:schemeClr val="accent5"/>
              </a:buClr>
              <a:buFont typeface="Wingdings 2"/>
              <a:buNone/>
              <a:defRPr kumimoji="0" sz="2000" kern="1200">
                <a:solidFill>
                  <a:schemeClr val="tx1"/>
                </a:solidFill>
                <a:latin typeface="+mn-lt"/>
                <a:ea typeface="+mn-ea"/>
                <a:cs typeface="+mn-cs"/>
              </a:defRPr>
            </a:lvl6pPr>
            <a:lvl7pPr marL="27432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7pPr>
            <a:lvl8pPr marL="32004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8pPr>
            <a:lvl9pPr marL="36576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9pPr>
            <a:extLst/>
          </a:lstStyle>
          <a:p>
            <a:r>
              <a:rPr lang="en-US" sz="2000" dirty="0" smtClean="0"/>
              <a:t>By:  Ahmad Khalid</a:t>
            </a:r>
          </a:p>
          <a:p>
            <a:r>
              <a:rPr lang="en-US" sz="2000" dirty="0" smtClean="0"/>
              <a:t>Lecturers: </a:t>
            </a:r>
          </a:p>
          <a:p>
            <a:r>
              <a:rPr lang="en-US" sz="2000" dirty="0" smtClean="0"/>
              <a:t>Mrs. </a:t>
            </a:r>
            <a:r>
              <a:rPr lang="en-US" sz="2000" dirty="0" err="1" smtClean="0"/>
              <a:t>Nabizada</a:t>
            </a:r>
            <a:endParaRPr lang="en-US" sz="2000" dirty="0" smtClean="0"/>
          </a:p>
          <a:p>
            <a:r>
              <a:rPr lang="en-US" sz="2000" dirty="0" smtClean="0"/>
              <a:t>Mr. </a:t>
            </a:r>
            <a:r>
              <a:rPr lang="en-US" sz="2000" dirty="0" err="1" smtClean="0"/>
              <a:t>Fahim</a:t>
            </a:r>
            <a:r>
              <a:rPr lang="en-US" sz="2000" dirty="0" smtClean="0"/>
              <a:t> </a:t>
            </a:r>
            <a:r>
              <a:rPr lang="en-US" sz="2000" dirty="0" err="1" smtClean="0"/>
              <a:t>Ahmady</a:t>
            </a:r>
            <a:endParaRPr lang="en-US" sz="2000" dirty="0"/>
          </a:p>
        </p:txBody>
      </p:sp>
      <p:sp>
        <p:nvSpPr>
          <p:cNvPr id="5" name="Subtitle 2"/>
          <p:cNvSpPr txBox="1">
            <a:spLocks/>
          </p:cNvSpPr>
          <p:nvPr/>
        </p:nvSpPr>
        <p:spPr>
          <a:xfrm>
            <a:off x="2895600" y="76200"/>
            <a:ext cx="4343400" cy="1371600"/>
          </a:xfrm>
          <a:prstGeom prst="rect">
            <a:avLst/>
          </a:prstGeom>
        </p:spPr>
        <p:txBody>
          <a:bodyPr tIns="0">
            <a:normAutofit/>
          </a:bodyPr>
          <a:lstStyle>
            <a:lvl1pPr marL="27432" indent="0" algn="l" rtl="0" eaLnBrk="1" latinLnBrk="0" hangingPunct="1">
              <a:lnSpc>
                <a:spcPct val="100000"/>
              </a:lnSpc>
              <a:spcBef>
                <a:spcPts val="600"/>
              </a:spcBef>
              <a:buClr>
                <a:schemeClr val="accent1"/>
              </a:buClr>
              <a:buSzPct val="80000"/>
              <a:buFont typeface="Wingdings 2"/>
              <a:buNone/>
              <a:defRPr kumimoji="0" sz="2600" kern="1200">
                <a:solidFill>
                  <a:schemeClr val="tx2">
                    <a:shade val="30000"/>
                    <a:satMod val="150000"/>
                  </a:schemeClr>
                </a:solidFill>
                <a:latin typeface="+mn-lt"/>
                <a:ea typeface="+mn-ea"/>
                <a:cs typeface="+mn-cs"/>
              </a:defRPr>
            </a:lvl1pPr>
            <a:lvl2pPr marL="457200" indent="0" algn="ctr" rtl="0" eaLnBrk="1" latinLnBrk="0" hangingPunct="1">
              <a:lnSpc>
                <a:spcPct val="100000"/>
              </a:lnSpc>
              <a:spcBef>
                <a:spcPts val="550"/>
              </a:spcBef>
              <a:buClr>
                <a:schemeClr val="accent1"/>
              </a:buClr>
              <a:buFont typeface="Verdana"/>
              <a:buNone/>
              <a:defRPr kumimoji="0" sz="2800" kern="1200">
                <a:solidFill>
                  <a:schemeClr val="tx1"/>
                </a:solidFill>
                <a:latin typeface="+mn-lt"/>
                <a:ea typeface="+mn-ea"/>
                <a:cs typeface="+mn-cs"/>
              </a:defRPr>
            </a:lvl2pPr>
            <a:lvl3pPr marL="914400" indent="0" algn="ctr" rtl="0" eaLnBrk="1" latinLnBrk="0" hangingPunct="1">
              <a:lnSpc>
                <a:spcPct val="100000"/>
              </a:lnSpc>
              <a:spcBef>
                <a:spcPct val="20000"/>
              </a:spcBef>
              <a:buClr>
                <a:schemeClr val="accent2"/>
              </a:buClr>
              <a:buFont typeface="Wingdings 2"/>
              <a:buNone/>
              <a:defRPr kumimoji="0" sz="2400" kern="1200">
                <a:solidFill>
                  <a:schemeClr val="tx1"/>
                </a:solidFill>
                <a:latin typeface="+mn-lt"/>
                <a:ea typeface="+mn-ea"/>
                <a:cs typeface="+mn-cs"/>
              </a:defRPr>
            </a:lvl3pPr>
            <a:lvl4pPr marL="1371600" indent="0" algn="ctr" rtl="0" eaLnBrk="1" latinLnBrk="0" hangingPunct="1">
              <a:lnSpc>
                <a:spcPct val="100000"/>
              </a:lnSpc>
              <a:spcBef>
                <a:spcPct val="20000"/>
              </a:spcBef>
              <a:buClr>
                <a:schemeClr val="accent3"/>
              </a:buClr>
              <a:buFont typeface="Wingdings 2"/>
              <a:buNone/>
              <a:defRPr kumimoji="0" sz="2000" kern="1200">
                <a:solidFill>
                  <a:schemeClr val="tx1"/>
                </a:solidFill>
                <a:latin typeface="+mn-lt"/>
                <a:ea typeface="+mn-ea"/>
                <a:cs typeface="+mn-cs"/>
              </a:defRPr>
            </a:lvl4pPr>
            <a:lvl5pPr marL="1828800" indent="0" algn="ctr" rtl="0" eaLnBrk="1" latinLnBrk="0" hangingPunct="1">
              <a:lnSpc>
                <a:spcPct val="100000"/>
              </a:lnSpc>
              <a:spcBef>
                <a:spcPct val="20000"/>
              </a:spcBef>
              <a:buClr>
                <a:schemeClr val="accent4"/>
              </a:buClr>
              <a:buFont typeface="Wingdings 2"/>
              <a:buNone/>
              <a:defRPr kumimoji="0" sz="2000" kern="1200">
                <a:solidFill>
                  <a:schemeClr val="tx1"/>
                </a:solidFill>
                <a:latin typeface="+mn-lt"/>
                <a:ea typeface="+mn-ea"/>
                <a:cs typeface="+mn-cs"/>
              </a:defRPr>
            </a:lvl5pPr>
            <a:lvl6pPr marL="2286000" indent="0" algn="ctr" rtl="0" eaLnBrk="1" latinLnBrk="0" hangingPunct="1">
              <a:lnSpc>
                <a:spcPct val="100000"/>
              </a:lnSpc>
              <a:spcBef>
                <a:spcPct val="20000"/>
              </a:spcBef>
              <a:buClr>
                <a:schemeClr val="accent5"/>
              </a:buClr>
              <a:buFont typeface="Wingdings 2"/>
              <a:buNone/>
              <a:defRPr kumimoji="0" sz="2000" kern="1200">
                <a:solidFill>
                  <a:schemeClr val="tx1"/>
                </a:solidFill>
                <a:latin typeface="+mn-lt"/>
                <a:ea typeface="+mn-ea"/>
                <a:cs typeface="+mn-cs"/>
              </a:defRPr>
            </a:lvl6pPr>
            <a:lvl7pPr marL="27432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7pPr>
            <a:lvl8pPr marL="32004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8pPr>
            <a:lvl9pPr marL="36576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9pPr>
            <a:extLst/>
          </a:lstStyle>
          <a:p>
            <a:pPr algn="ctr"/>
            <a:r>
              <a:rPr lang="en-US" sz="1400" dirty="0" smtClean="0"/>
              <a:t>Herat University</a:t>
            </a:r>
          </a:p>
          <a:p>
            <a:pPr algn="ctr"/>
            <a:r>
              <a:rPr lang="en-US" sz="1400" dirty="0" smtClean="0"/>
              <a:t>Computer Science Faculty</a:t>
            </a:r>
          </a:p>
          <a:p>
            <a:pPr algn="ctr"/>
            <a:r>
              <a:rPr lang="en-US" sz="1400" dirty="0" smtClean="0"/>
              <a:t>Scientific Writing</a:t>
            </a:r>
          </a:p>
          <a:p>
            <a:pPr algn="ctr"/>
            <a:r>
              <a:rPr lang="en-US" sz="1400" dirty="0" smtClean="0"/>
              <a:t>Scientific Research Article</a:t>
            </a:r>
            <a:endParaRPr lang="en-US" sz="1400" dirty="0"/>
          </a:p>
        </p:txBody>
      </p:sp>
      <p:sp>
        <p:nvSpPr>
          <p:cNvPr id="6" name="TextBox 5"/>
          <p:cNvSpPr txBox="1"/>
          <p:nvPr/>
        </p:nvSpPr>
        <p:spPr>
          <a:xfrm>
            <a:off x="7406640" y="6400800"/>
            <a:ext cx="1737360" cy="369332"/>
          </a:xfrm>
          <a:prstGeom prst="rect">
            <a:avLst/>
          </a:prstGeom>
          <a:noFill/>
        </p:spPr>
        <p:txBody>
          <a:bodyPr wrap="square" rtlCol="0">
            <a:spAutoFit/>
          </a:bodyPr>
          <a:lstStyle/>
          <a:p>
            <a:r>
              <a:rPr lang="en-US" dirty="0" smtClean="0"/>
              <a:t>Nov 2011</a:t>
            </a:r>
          </a:p>
        </p:txBody>
      </p:sp>
    </p:spTree>
    <p:extLst>
      <p:ext uri="{BB962C8B-B14F-4D97-AF65-F5344CB8AC3E}">
        <p14:creationId xmlns:p14="http://schemas.microsoft.com/office/powerpoint/2010/main" val="4410635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are they used? Why?</a:t>
            </a:r>
            <a:endParaRPr lang="en-US" dirty="0"/>
          </a:p>
        </p:txBody>
      </p:sp>
      <p:sp>
        <p:nvSpPr>
          <p:cNvPr id="3" name="Content Placeholder 2"/>
          <p:cNvSpPr>
            <a:spLocks noGrp="1"/>
          </p:cNvSpPr>
          <p:nvPr>
            <p:ph idx="1"/>
          </p:nvPr>
        </p:nvSpPr>
        <p:spPr>
          <a:xfrm>
            <a:off x="1295400" y="1447800"/>
            <a:ext cx="7772400" cy="4800600"/>
          </a:xfrm>
        </p:spPr>
        <p:txBody>
          <a:bodyPr>
            <a:normAutofit/>
          </a:bodyPr>
          <a:lstStyle/>
          <a:p>
            <a:r>
              <a:rPr lang="en-US" dirty="0" smtClean="0"/>
              <a:t>TCP is used </a:t>
            </a:r>
            <a:r>
              <a:rPr lang="en-US" dirty="0"/>
              <a:t>in HTTP, HTTPs, FTP, SMTP Telnet etc</a:t>
            </a:r>
            <a:r>
              <a:rPr lang="en-US" dirty="0" smtClean="0"/>
              <a:t>...</a:t>
            </a:r>
          </a:p>
          <a:p>
            <a:r>
              <a:rPr lang="en-US" dirty="0"/>
              <a:t>UDP is used in DNS, DHCP, TFTP, SNMP, RIP, </a:t>
            </a:r>
            <a:r>
              <a:rPr lang="en-US" dirty="0" smtClean="0"/>
              <a:t>VOIP, Multi media, Online games etc…</a:t>
            </a:r>
          </a:p>
          <a:p>
            <a:r>
              <a:rPr lang="en-US" dirty="0" smtClean="0"/>
              <a:t>Consider Multi media, if we use TCP instead of UDP when ever pocket loss occurred we get long delay to continue watching/listening because TCP is retransmitting lost packets and it takes time</a:t>
            </a:r>
            <a:endParaRPr lang="en-US" dirty="0"/>
          </a:p>
        </p:txBody>
      </p:sp>
    </p:spTree>
    <p:extLst>
      <p:ext uri="{BB962C8B-B14F-4D97-AF65-F5344CB8AC3E}">
        <p14:creationId xmlns:p14="http://schemas.microsoft.com/office/powerpoint/2010/main" val="29589135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t> </a:t>
            </a:r>
            <a:r>
              <a:rPr lang="en-US" b="1" i="1" dirty="0"/>
              <a:t>TCP vs. UDP Conclusion </a:t>
            </a:r>
            <a:r>
              <a:rPr lang="en-US" dirty="0"/>
              <a:t/>
            </a:r>
            <a:br>
              <a:rPr lang="en-US" dirty="0"/>
            </a:br>
            <a:endParaRPr lang="en-US" dirty="0"/>
          </a:p>
        </p:txBody>
      </p:sp>
      <p:sp>
        <p:nvSpPr>
          <p:cNvPr id="3" name="Content Placeholder 2"/>
          <p:cNvSpPr>
            <a:spLocks noGrp="1"/>
          </p:cNvSpPr>
          <p:nvPr>
            <p:ph idx="1"/>
          </p:nvPr>
        </p:nvSpPr>
        <p:spPr/>
        <p:txBody>
          <a:bodyPr>
            <a:noAutofit/>
          </a:bodyPr>
          <a:lstStyle/>
          <a:p>
            <a:r>
              <a:rPr lang="en-US" sz="2200" dirty="0"/>
              <a:t>TCP and UDP each have their place. In fact, some applications use a combination of the two. For example, a lot of online multiplayer games use TCP for data transfer and UDP for things like a client heartbeat or to send opponent position updates. </a:t>
            </a:r>
          </a:p>
          <a:p>
            <a:r>
              <a:rPr lang="en-US" sz="2200" dirty="0"/>
              <a:t>TCP is generally a good choice, though, even with its associated overhead. Most of the overhead is in the connection. Therefore, if your application stays connected for any length of time, then the cost is mitigated. In addition, if you’re sending any quantity of data, then it’s cheaper to use TCP’s built-in reliability, ordering, and flow control instead of building your own. </a:t>
            </a:r>
          </a:p>
          <a:p>
            <a:r>
              <a:rPr lang="en-US" sz="2200" dirty="0"/>
              <a:t>UDP is a good choice </a:t>
            </a:r>
            <a:r>
              <a:rPr lang="en-US" sz="2200" dirty="0" smtClean="0"/>
              <a:t>for multi Media like VoIP to provide small jitter</a:t>
            </a:r>
            <a:endParaRPr lang="en-US" sz="2200" dirty="0"/>
          </a:p>
        </p:txBody>
      </p:sp>
    </p:spTree>
    <p:extLst>
      <p:ext uri="{BB962C8B-B14F-4D97-AF65-F5344CB8AC3E}">
        <p14:creationId xmlns:p14="http://schemas.microsoft.com/office/powerpoint/2010/main" val="36904015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3124200"/>
            <a:ext cx="7498080" cy="1143000"/>
          </a:xfrm>
        </p:spPr>
        <p:txBody>
          <a:bodyPr>
            <a:noAutofit/>
          </a:bodyPr>
          <a:lstStyle/>
          <a:p>
            <a:pPr algn="ctr"/>
            <a:r>
              <a:rPr lang="en-US" sz="34400" b="1" dirty="0" smtClean="0"/>
              <a:t>?</a:t>
            </a:r>
            <a:endParaRPr lang="en-US" sz="34400" b="1" dirty="0"/>
          </a:p>
        </p:txBody>
      </p:sp>
      <p:sp>
        <p:nvSpPr>
          <p:cNvPr id="4" name="Title 1"/>
          <p:cNvSpPr txBox="1">
            <a:spLocks/>
          </p:cNvSpPr>
          <p:nvPr/>
        </p:nvSpPr>
        <p:spPr>
          <a:xfrm>
            <a:off x="1143000" y="304800"/>
            <a:ext cx="7498080" cy="1143000"/>
          </a:xfrm>
          <a:prstGeom prst="rect">
            <a:avLst/>
          </a:prstGeom>
        </p:spPr>
        <p:style>
          <a:lnRef idx="0">
            <a:scrgbClr r="0" g="0" b="0"/>
          </a:lnRef>
          <a:fillRef idx="1003">
            <a:schemeClr val="lt2"/>
          </a:fillRef>
          <a:effectRef idx="0">
            <a:scrgbClr r="0" g="0" b="0"/>
          </a:effectRef>
          <a:fontRef idx="major"/>
        </p:style>
        <p:txBody>
          <a:bodyPr anchor="ctr">
            <a:no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a:r>
              <a:rPr lang="en-US" sz="4800" b="1" dirty="0" smtClean="0">
                <a:effectLst>
                  <a:outerShdw blurRad="38100" dist="38100" dir="2700000" algn="tl">
                    <a:srgbClr val="000000">
                      <a:alpha val="43137"/>
                    </a:srgbClr>
                  </a:outerShdw>
                </a:effectLst>
              </a:rPr>
              <a:t>Thank You</a:t>
            </a:r>
            <a:endParaRPr lang="en-US" sz="413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6076125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r>
              <a:rPr lang="en-US" dirty="0" smtClean="0"/>
              <a:t>Introduction</a:t>
            </a:r>
          </a:p>
          <a:p>
            <a:r>
              <a:rPr lang="en-US" dirty="0" smtClean="0"/>
              <a:t>Advantages of TCP</a:t>
            </a:r>
          </a:p>
          <a:p>
            <a:r>
              <a:rPr lang="en-US" dirty="0" smtClean="0"/>
              <a:t>Disadvantages of TCP</a:t>
            </a:r>
          </a:p>
          <a:p>
            <a:r>
              <a:rPr lang="en-US" dirty="0" smtClean="0"/>
              <a:t>Advantages of UDP</a:t>
            </a:r>
          </a:p>
          <a:p>
            <a:r>
              <a:rPr lang="en-US" dirty="0" smtClean="0"/>
              <a:t>Disadvantages of UDP</a:t>
            </a:r>
          </a:p>
          <a:p>
            <a:r>
              <a:rPr lang="en-US" dirty="0" smtClean="0"/>
              <a:t>Where are they used? Why?</a:t>
            </a:r>
          </a:p>
          <a:p>
            <a:r>
              <a:rPr lang="en-US" dirty="0" smtClean="0"/>
              <a:t>Conclusion </a:t>
            </a:r>
          </a:p>
        </p:txBody>
      </p:sp>
    </p:spTree>
    <p:extLst>
      <p:ext uri="{BB962C8B-B14F-4D97-AF65-F5344CB8AC3E}">
        <p14:creationId xmlns:p14="http://schemas.microsoft.com/office/powerpoint/2010/main" val="4390469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sz="2400" dirty="0" smtClean="0"/>
              <a:t>TCP and UDP works in Transport Layer of OSI Model as well as TCP/IP Model</a:t>
            </a:r>
          </a:p>
          <a:p>
            <a:r>
              <a:rPr lang="en-US" sz="2400" dirty="0" smtClean="0"/>
              <a:t>TCP (Transmission Control Protocol) enables </a:t>
            </a:r>
            <a:r>
              <a:rPr lang="en-US" sz="2400" dirty="0"/>
              <a:t>two hosts to establish a connection and exchange streams of data. TCP guarantees delivery of data and also guarantees that packets will be delivered in the same order in which they were sent</a:t>
            </a:r>
            <a:r>
              <a:rPr lang="en-US" sz="2400" dirty="0" smtClean="0"/>
              <a:t>.</a:t>
            </a:r>
          </a:p>
          <a:p>
            <a:r>
              <a:rPr lang="en-US" sz="2400" dirty="0" smtClean="0"/>
              <a:t>UDP (User </a:t>
            </a:r>
            <a:r>
              <a:rPr lang="en-US" sz="2400" dirty="0"/>
              <a:t>Datagram </a:t>
            </a:r>
            <a:r>
              <a:rPr lang="en-US" sz="2400" dirty="0" smtClean="0"/>
              <a:t>Protocol) </a:t>
            </a:r>
            <a:r>
              <a:rPr lang="en-US" sz="2400" dirty="0"/>
              <a:t>a connectionless protocol that, like TCP, runs on top of IP networks. P</a:t>
            </a:r>
            <a:r>
              <a:rPr lang="en-US" sz="2400" dirty="0" smtClean="0"/>
              <a:t>rovides </a:t>
            </a:r>
            <a:r>
              <a:rPr lang="en-US" sz="2400" dirty="0"/>
              <a:t>very few error recovery services, offering instead a direct way to send and receive datagrams over an IP network. </a:t>
            </a:r>
          </a:p>
        </p:txBody>
      </p:sp>
    </p:spTree>
    <p:extLst>
      <p:ext uri="{BB962C8B-B14F-4D97-AF65-F5344CB8AC3E}">
        <p14:creationId xmlns:p14="http://schemas.microsoft.com/office/powerpoint/2010/main" val="20509214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TCP</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TCP guarantees </a:t>
            </a:r>
            <a:r>
              <a:rPr lang="en-US" dirty="0"/>
              <a:t>three things: that your data gets there, that it gets there in order, and that it gets there without duplication. (the truth, the whole truth, and nothing but the truth</a:t>
            </a:r>
            <a:r>
              <a:rPr lang="en-US" dirty="0" smtClean="0"/>
              <a:t>...)</a:t>
            </a:r>
          </a:p>
          <a:p>
            <a:r>
              <a:rPr lang="en-US" dirty="0" smtClean="0"/>
              <a:t>TCP does Flow Control and Congestion Control</a:t>
            </a:r>
            <a:endParaRPr lang="en-US" dirty="0"/>
          </a:p>
          <a:p>
            <a:pPr lvl="0"/>
            <a:r>
              <a:rPr lang="en-US" dirty="0" smtClean="0"/>
              <a:t>For a programmer:  The </a:t>
            </a:r>
            <a:r>
              <a:rPr lang="en-US" dirty="0"/>
              <a:t>operating system does all the work. you just sit back and watch the show. no need to have the same bugs in your code that everyone else did on their first try; it's all been figured out for you.</a:t>
            </a:r>
          </a:p>
          <a:p>
            <a:pPr lvl="0"/>
            <a:r>
              <a:rPr lang="en-US" dirty="0"/>
              <a:t>S</a:t>
            </a:r>
            <a:r>
              <a:rPr lang="en-US" dirty="0" smtClean="0"/>
              <a:t>ince </a:t>
            </a:r>
            <a:r>
              <a:rPr lang="en-US" dirty="0"/>
              <a:t>it's in the </a:t>
            </a:r>
            <a:r>
              <a:rPr lang="en-US" dirty="0" smtClean="0"/>
              <a:t>OS, </a:t>
            </a:r>
            <a:r>
              <a:rPr lang="en-US" dirty="0"/>
              <a:t>handling incoming packets has fewer context switches from kernel to user space and back; all the reassembly, </a:t>
            </a:r>
            <a:r>
              <a:rPr lang="en-US" dirty="0" err="1"/>
              <a:t>acking</a:t>
            </a:r>
            <a:r>
              <a:rPr lang="en-US" dirty="0"/>
              <a:t>, flow control, </a:t>
            </a:r>
            <a:r>
              <a:rPr lang="en-US" dirty="0" err="1"/>
              <a:t>etc</a:t>
            </a:r>
            <a:r>
              <a:rPr lang="en-US" dirty="0"/>
              <a:t> is done by the kernel.</a:t>
            </a:r>
          </a:p>
          <a:p>
            <a:pPr lvl="0"/>
            <a:r>
              <a:rPr lang="en-US" dirty="0"/>
              <a:t>R</a:t>
            </a:r>
            <a:r>
              <a:rPr lang="en-US" dirty="0" smtClean="0"/>
              <a:t>outers </a:t>
            </a:r>
            <a:r>
              <a:rPr lang="en-US" dirty="0"/>
              <a:t>may notice </a:t>
            </a:r>
            <a:r>
              <a:rPr lang="en-US" dirty="0" smtClean="0"/>
              <a:t>TCP </a:t>
            </a:r>
            <a:r>
              <a:rPr lang="en-US" dirty="0"/>
              <a:t>packets and treat them specially. they can buffer and retransmit </a:t>
            </a:r>
            <a:r>
              <a:rPr lang="en-US" dirty="0" smtClean="0"/>
              <a:t>them</a:t>
            </a:r>
          </a:p>
          <a:p>
            <a:pPr lvl="0"/>
            <a:r>
              <a:rPr lang="en-US" dirty="0" smtClean="0"/>
              <a:t>TCP </a:t>
            </a:r>
            <a:r>
              <a:rPr lang="en-US" dirty="0"/>
              <a:t>has good relative throughput on a modem or a </a:t>
            </a:r>
            <a:r>
              <a:rPr lang="en-US" dirty="0" smtClean="0"/>
              <a:t>LAN.</a:t>
            </a:r>
            <a:endParaRPr lang="en-US" dirty="0"/>
          </a:p>
        </p:txBody>
      </p:sp>
    </p:spTree>
    <p:extLst>
      <p:ext uri="{BB962C8B-B14F-4D97-AF65-F5344CB8AC3E}">
        <p14:creationId xmlns:p14="http://schemas.microsoft.com/office/powerpoint/2010/main" val="5210813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of TCP</a:t>
            </a:r>
            <a:endParaRPr lang="en-US" dirty="0"/>
          </a:p>
        </p:txBody>
      </p:sp>
      <p:sp>
        <p:nvSpPr>
          <p:cNvPr id="3" name="Content Placeholder 2"/>
          <p:cNvSpPr>
            <a:spLocks noGrp="1"/>
          </p:cNvSpPr>
          <p:nvPr>
            <p:ph idx="1"/>
          </p:nvPr>
        </p:nvSpPr>
        <p:spPr/>
        <p:txBody>
          <a:bodyPr>
            <a:noAutofit/>
          </a:bodyPr>
          <a:lstStyle/>
          <a:p>
            <a:pPr lvl="0"/>
            <a:r>
              <a:rPr lang="en-US" sz="2200" dirty="0" smtClean="0"/>
              <a:t>TCP </a:t>
            </a:r>
            <a:r>
              <a:rPr lang="en-US" sz="2200" dirty="0"/>
              <a:t>cannot conclude a transmission without all data in motion being explicitly </a:t>
            </a:r>
            <a:r>
              <a:rPr lang="en-US" sz="2200" dirty="0" err="1"/>
              <a:t>acked</a:t>
            </a:r>
            <a:r>
              <a:rPr lang="en-US" sz="2200" b="1" dirty="0" smtClean="0"/>
              <a:t>.</a:t>
            </a:r>
          </a:p>
          <a:p>
            <a:r>
              <a:rPr lang="en-US" sz="2200" dirty="0" smtClean="0"/>
              <a:t>TCP </a:t>
            </a:r>
            <a:r>
              <a:rPr lang="en-US" sz="2200" dirty="0"/>
              <a:t>cannot be used for broadcast or multicast transmission</a:t>
            </a:r>
            <a:r>
              <a:rPr lang="en-US" sz="2200" dirty="0" smtClean="0"/>
              <a:t>.</a:t>
            </a:r>
            <a:r>
              <a:rPr lang="en-US" sz="2200" dirty="0"/>
              <a:t> </a:t>
            </a:r>
            <a:endParaRPr lang="en-US" sz="2200" dirty="0" smtClean="0"/>
          </a:p>
          <a:p>
            <a:r>
              <a:rPr lang="en-US" sz="2200" dirty="0" smtClean="0"/>
              <a:t>TCP </a:t>
            </a:r>
            <a:r>
              <a:rPr lang="en-US" sz="2200" dirty="0"/>
              <a:t>has no block boundaries; </a:t>
            </a:r>
            <a:r>
              <a:rPr lang="en-US" sz="2200" dirty="0" smtClean="0"/>
              <a:t> you </a:t>
            </a:r>
            <a:r>
              <a:rPr lang="en-US" sz="2200" dirty="0"/>
              <a:t>must create your own.</a:t>
            </a:r>
          </a:p>
          <a:p>
            <a:r>
              <a:rPr lang="en-US" sz="2200" dirty="0" smtClean="0"/>
              <a:t>For a programmer: </a:t>
            </a:r>
          </a:p>
          <a:p>
            <a:pPr lvl="1"/>
            <a:r>
              <a:rPr lang="en-US" sz="1800" dirty="0" smtClean="0"/>
              <a:t>OS </a:t>
            </a:r>
            <a:r>
              <a:rPr lang="en-US" sz="1800" dirty="0"/>
              <a:t>might be buggy –as well TCP</a:t>
            </a:r>
          </a:p>
          <a:p>
            <a:pPr lvl="1"/>
            <a:r>
              <a:rPr lang="en-US" sz="1800" dirty="0" smtClean="0"/>
              <a:t>TCP </a:t>
            </a:r>
            <a:r>
              <a:rPr lang="en-US" sz="1800" dirty="0"/>
              <a:t>may have lots of features you don't need. it may waste bandwidth, time, or effort on ensuring things that are irrelevant to the task at hand.</a:t>
            </a:r>
          </a:p>
          <a:p>
            <a:pPr lvl="0"/>
            <a:r>
              <a:rPr lang="en-US" sz="2200" dirty="0"/>
              <a:t>R</a:t>
            </a:r>
            <a:r>
              <a:rPr lang="en-US" sz="2200" dirty="0" smtClean="0"/>
              <a:t>outers </a:t>
            </a:r>
            <a:r>
              <a:rPr lang="en-US" sz="2200" dirty="0"/>
              <a:t>on the internet today are out of memory. they can't pay much attention to </a:t>
            </a:r>
            <a:r>
              <a:rPr lang="en-US" sz="2200" dirty="0" smtClean="0"/>
              <a:t>TCP </a:t>
            </a:r>
            <a:r>
              <a:rPr lang="en-US" sz="2200" dirty="0"/>
              <a:t>flying by, and try to help it. design assumptions of </a:t>
            </a:r>
            <a:r>
              <a:rPr lang="en-US" sz="2200" dirty="0" smtClean="0"/>
              <a:t> TCP </a:t>
            </a:r>
            <a:r>
              <a:rPr lang="en-US" sz="2200" dirty="0"/>
              <a:t>break down in this environment</a:t>
            </a:r>
            <a:r>
              <a:rPr lang="en-US" sz="2200" dirty="0" smtClean="0"/>
              <a:t>.</a:t>
            </a:r>
          </a:p>
          <a:p>
            <a:pPr lvl="0"/>
            <a:r>
              <a:rPr lang="en-US" sz="2200" dirty="0" smtClean="0"/>
              <a:t>Provides much latency in network- </a:t>
            </a:r>
            <a:r>
              <a:rPr lang="en-US" sz="2200" b="1" dirty="0" smtClean="0"/>
              <a:t>SLOW</a:t>
            </a:r>
          </a:p>
        </p:txBody>
      </p:sp>
    </p:spTree>
    <p:extLst>
      <p:ext uri="{BB962C8B-B14F-4D97-AF65-F5344CB8AC3E}">
        <p14:creationId xmlns:p14="http://schemas.microsoft.com/office/powerpoint/2010/main" val="35088389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UDP</a:t>
            </a:r>
            <a:endParaRPr lang="en-US" dirty="0"/>
          </a:p>
        </p:txBody>
      </p:sp>
      <p:sp>
        <p:nvSpPr>
          <p:cNvPr id="3" name="Content Placeholder 2"/>
          <p:cNvSpPr>
            <a:spLocks noGrp="1"/>
          </p:cNvSpPr>
          <p:nvPr>
            <p:ph idx="1"/>
          </p:nvPr>
        </p:nvSpPr>
        <p:spPr>
          <a:xfrm>
            <a:off x="1295400" y="1447800"/>
            <a:ext cx="7638288" cy="4800600"/>
          </a:xfrm>
        </p:spPr>
        <p:txBody>
          <a:bodyPr>
            <a:normAutofit fontScale="85000" lnSpcReduction="20000"/>
          </a:bodyPr>
          <a:lstStyle/>
          <a:p>
            <a:r>
              <a:rPr lang="en-US" dirty="0" smtClean="0"/>
              <a:t>Broadcast </a:t>
            </a:r>
            <a:r>
              <a:rPr lang="en-US" dirty="0"/>
              <a:t>and multicast transmission are available with </a:t>
            </a:r>
            <a:r>
              <a:rPr lang="en-US" dirty="0" smtClean="0"/>
              <a:t>UDP</a:t>
            </a:r>
            <a:endParaRPr lang="en-US" dirty="0"/>
          </a:p>
          <a:p>
            <a:pPr lvl="0"/>
            <a:r>
              <a:rPr lang="en-US" dirty="0"/>
              <a:t>I</a:t>
            </a:r>
            <a:r>
              <a:rPr lang="en-US" dirty="0" smtClean="0"/>
              <a:t>t </a:t>
            </a:r>
            <a:r>
              <a:rPr lang="en-US" dirty="0"/>
              <a:t>doesn't restrict you to a connection based communication model, so startup latency in distributed applications is much lower, as is operating system </a:t>
            </a:r>
            <a:r>
              <a:rPr lang="en-US" dirty="0" smtClean="0"/>
              <a:t>overhead	</a:t>
            </a:r>
            <a:r>
              <a:rPr lang="en-US" b="1" dirty="0" smtClean="0"/>
              <a:t>FAST</a:t>
            </a:r>
            <a:r>
              <a:rPr lang="en-US" dirty="0" smtClean="0"/>
              <a:t>.</a:t>
            </a:r>
            <a:endParaRPr lang="en-US" dirty="0"/>
          </a:p>
          <a:p>
            <a:pPr lvl="0"/>
            <a:r>
              <a:rPr lang="en-US" dirty="0"/>
              <a:t>A</a:t>
            </a:r>
            <a:r>
              <a:rPr lang="en-US" dirty="0" smtClean="0"/>
              <a:t>ll </a:t>
            </a:r>
            <a:r>
              <a:rPr lang="en-US" dirty="0"/>
              <a:t>flow control, </a:t>
            </a:r>
            <a:r>
              <a:rPr lang="en-US" dirty="0" err="1"/>
              <a:t>acking</a:t>
            </a:r>
            <a:r>
              <a:rPr lang="en-US" dirty="0"/>
              <a:t>, transaction logging, </a:t>
            </a:r>
            <a:r>
              <a:rPr lang="en-US" dirty="0" err="1"/>
              <a:t>etc</a:t>
            </a:r>
            <a:r>
              <a:rPr lang="en-US" dirty="0"/>
              <a:t> is up to user programs; a broken OS implementation is not going to get in your way. additionally, you only need to implement and use the features you need.</a:t>
            </a:r>
          </a:p>
          <a:p>
            <a:pPr lvl="0"/>
            <a:r>
              <a:rPr lang="en-US" dirty="0" smtClean="0"/>
              <a:t>The </a:t>
            </a:r>
            <a:r>
              <a:rPr lang="en-US" dirty="0"/>
              <a:t>recipient of </a:t>
            </a:r>
            <a:r>
              <a:rPr lang="en-US" dirty="0" smtClean="0"/>
              <a:t>UDP </a:t>
            </a:r>
            <a:r>
              <a:rPr lang="en-US" dirty="0"/>
              <a:t>packets gets them </a:t>
            </a:r>
            <a:r>
              <a:rPr lang="en-US" dirty="0" err="1"/>
              <a:t>unmangled</a:t>
            </a:r>
            <a:r>
              <a:rPr lang="en-US" dirty="0"/>
              <a:t>, including block boundaries.</a:t>
            </a:r>
          </a:p>
          <a:p>
            <a:endParaRPr lang="en-US" dirty="0"/>
          </a:p>
        </p:txBody>
      </p:sp>
    </p:spTree>
    <p:extLst>
      <p:ext uri="{BB962C8B-B14F-4D97-AF65-F5344CB8AC3E}">
        <p14:creationId xmlns:p14="http://schemas.microsoft.com/office/powerpoint/2010/main" val="9798199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of UDP</a:t>
            </a:r>
            <a:endParaRPr lang="en-US" dirty="0"/>
          </a:p>
        </p:txBody>
      </p:sp>
      <p:sp>
        <p:nvSpPr>
          <p:cNvPr id="3" name="Content Placeholder 2"/>
          <p:cNvSpPr>
            <a:spLocks noGrp="1"/>
          </p:cNvSpPr>
          <p:nvPr>
            <p:ph idx="1"/>
          </p:nvPr>
        </p:nvSpPr>
        <p:spPr/>
        <p:txBody>
          <a:bodyPr>
            <a:normAutofit fontScale="85000" lnSpcReduction="10000"/>
          </a:bodyPr>
          <a:lstStyle/>
          <a:p>
            <a:pPr lvl="0"/>
            <a:r>
              <a:rPr lang="en-US" dirty="0"/>
              <a:t>T</a:t>
            </a:r>
            <a:r>
              <a:rPr lang="en-US" dirty="0" smtClean="0"/>
              <a:t>here </a:t>
            </a:r>
            <a:r>
              <a:rPr lang="en-US" dirty="0"/>
              <a:t>are no guarantees with </a:t>
            </a:r>
            <a:r>
              <a:rPr lang="en-US" dirty="0" smtClean="0"/>
              <a:t>UDP. </a:t>
            </a:r>
            <a:r>
              <a:rPr lang="en-US" dirty="0"/>
              <a:t>a packet may not be delivered, or delivered twice, or delivered out of order; you get no indication of this unless the listening program at the other end decides to say </a:t>
            </a:r>
            <a:r>
              <a:rPr lang="en-US" dirty="0" smtClean="0"/>
              <a:t>something.</a:t>
            </a:r>
          </a:p>
          <a:p>
            <a:pPr lvl="0"/>
            <a:r>
              <a:rPr lang="en-US" dirty="0" smtClean="0"/>
              <a:t>UDP </a:t>
            </a:r>
            <a:r>
              <a:rPr lang="en-US" dirty="0"/>
              <a:t>has no flow </a:t>
            </a:r>
            <a:r>
              <a:rPr lang="en-US" dirty="0" smtClean="0"/>
              <a:t>control, Congestion Control. </a:t>
            </a:r>
            <a:r>
              <a:rPr lang="en-US" dirty="0"/>
              <a:t>implementation is the duty of user programs.</a:t>
            </a:r>
          </a:p>
          <a:p>
            <a:pPr lvl="0"/>
            <a:r>
              <a:rPr lang="en-US" dirty="0"/>
              <a:t>R</a:t>
            </a:r>
            <a:r>
              <a:rPr lang="en-US" dirty="0" smtClean="0"/>
              <a:t>outers </a:t>
            </a:r>
            <a:r>
              <a:rPr lang="en-US" dirty="0"/>
              <a:t>are quite careless with </a:t>
            </a:r>
            <a:r>
              <a:rPr lang="en-US" dirty="0" smtClean="0"/>
              <a:t>UDP. </a:t>
            </a:r>
            <a:r>
              <a:rPr lang="en-US" dirty="0"/>
              <a:t>they never retransmit it if it collides, and it seems to be the first thing dropped when a router is short on memory. </a:t>
            </a:r>
            <a:endParaRPr lang="en-US" dirty="0" smtClean="0"/>
          </a:p>
          <a:p>
            <a:pPr lvl="0"/>
            <a:r>
              <a:rPr lang="en-US" dirty="0" smtClean="0"/>
              <a:t>UDP </a:t>
            </a:r>
            <a:r>
              <a:rPr lang="en-US" dirty="0"/>
              <a:t>suffers from worse packet loss than </a:t>
            </a:r>
            <a:r>
              <a:rPr lang="en-US" dirty="0" smtClean="0"/>
              <a:t>TCP</a:t>
            </a:r>
            <a:endParaRPr lang="en-US" dirty="0"/>
          </a:p>
          <a:p>
            <a:endParaRPr lang="en-US" dirty="0"/>
          </a:p>
        </p:txBody>
      </p:sp>
    </p:spTree>
    <p:extLst>
      <p:ext uri="{BB962C8B-B14F-4D97-AF65-F5344CB8AC3E}">
        <p14:creationId xmlns:p14="http://schemas.microsoft.com/office/powerpoint/2010/main" val="33745172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7800" y="1676400"/>
            <a:ext cx="7239000" cy="4800600"/>
          </a:xfrm>
        </p:spPr>
      </p:pic>
    </p:spTree>
    <p:extLst>
      <p:ext uri="{BB962C8B-B14F-4D97-AF65-F5344CB8AC3E}">
        <p14:creationId xmlns:p14="http://schemas.microsoft.com/office/powerpoint/2010/main" val="35566100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1447800"/>
            <a:ext cx="7620000" cy="4800600"/>
          </a:xfrm>
        </p:spPr>
      </p:pic>
    </p:spTree>
    <p:extLst>
      <p:ext uri="{BB962C8B-B14F-4D97-AF65-F5344CB8AC3E}">
        <p14:creationId xmlns:p14="http://schemas.microsoft.com/office/powerpoint/2010/main" val="18577714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359</TotalTime>
  <Words>814</Words>
  <Application>Microsoft Office PowerPoint</Application>
  <PresentationFormat>On-screen Show (4:3)</PresentationFormat>
  <Paragraphs>67</Paragraphs>
  <Slides>12</Slides>
  <Notes>6</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Solstice</vt:lpstr>
      <vt:lpstr>TCP And UDP</vt:lpstr>
      <vt:lpstr>Contents</vt:lpstr>
      <vt:lpstr>Introduction</vt:lpstr>
      <vt:lpstr>Advantages of TCP</vt:lpstr>
      <vt:lpstr>Disadvantages of TCP</vt:lpstr>
      <vt:lpstr>Advantages of UDP</vt:lpstr>
      <vt:lpstr>Disadvantages of UDP</vt:lpstr>
      <vt:lpstr>PowerPoint Presentation</vt:lpstr>
      <vt:lpstr>PowerPoint Presentation</vt:lpstr>
      <vt:lpstr>Where are they used? Why?</vt:lpstr>
      <vt:lpstr>  TCP vs. UDP Conclusion  </vt:lpstr>
      <vt:lpst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TCP And UDP</dc:title>
  <dc:creator>Ahmad Khalid</dc:creator>
  <cp:lastModifiedBy>Ahmad Khalid</cp:lastModifiedBy>
  <cp:revision>25</cp:revision>
  <dcterms:created xsi:type="dcterms:W3CDTF">2011-11-22T15:45:51Z</dcterms:created>
  <dcterms:modified xsi:type="dcterms:W3CDTF">2012-11-15T06:01:57Z</dcterms:modified>
</cp:coreProperties>
</file>