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90" r:id="rId4"/>
    <p:sldId id="257" r:id="rId5"/>
    <p:sldId id="279" r:id="rId6"/>
    <p:sldId id="264" r:id="rId7"/>
    <p:sldId id="266" r:id="rId8"/>
    <p:sldId id="283" r:id="rId9"/>
    <p:sldId id="259" r:id="rId10"/>
    <p:sldId id="276" r:id="rId11"/>
    <p:sldId id="271" r:id="rId12"/>
    <p:sldId id="277" r:id="rId13"/>
    <p:sldId id="272" r:id="rId14"/>
    <p:sldId id="282" r:id="rId15"/>
    <p:sldId id="265" r:id="rId16"/>
    <p:sldId id="270" r:id="rId17"/>
    <p:sldId id="281" r:id="rId18"/>
    <p:sldId id="269" r:id="rId19"/>
    <p:sldId id="296" r:id="rId20"/>
    <p:sldId id="298" r:id="rId21"/>
    <p:sldId id="297" r:id="rId22"/>
    <p:sldId id="278" r:id="rId23"/>
    <p:sldId id="267" r:id="rId24"/>
    <p:sldId id="274" r:id="rId25"/>
    <p:sldId id="284" r:id="rId26"/>
    <p:sldId id="285" r:id="rId27"/>
    <p:sldId id="300"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80" d="100"/>
          <a:sy n="80"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5E7D628-3ECB-40FB-B13A-0F5BFA803DEE}"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15797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E7D628-3ECB-40FB-B13A-0F5BFA803DEE}"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299836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E7D628-3ECB-40FB-B13A-0F5BFA803DEE}"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331751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E7D628-3ECB-40FB-B13A-0F5BFA803DEE}"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405133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E7D628-3ECB-40FB-B13A-0F5BFA803DEE}" type="datetimeFigureOut">
              <a:rPr lang="en-US" smtClean="0"/>
              <a:t>6/27/2016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92544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E7D628-3ECB-40FB-B13A-0F5BFA803DEE}"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310075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E7D628-3ECB-40FB-B13A-0F5BFA803DEE}" type="datetimeFigureOut">
              <a:rPr lang="en-US" smtClean="0"/>
              <a:t>6/27/2016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290654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E7D628-3ECB-40FB-B13A-0F5BFA803DEE}" type="datetimeFigureOut">
              <a:rPr lang="en-US" smtClean="0"/>
              <a:t>6/27/2016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636350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7D628-3ECB-40FB-B13A-0F5BFA803DEE}" type="datetimeFigureOut">
              <a:rPr lang="en-US" smtClean="0"/>
              <a:t>6/27/2016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274096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E7D628-3ECB-40FB-B13A-0F5BFA803DEE}"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58965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E7D628-3ECB-40FB-B13A-0F5BFA803DEE}" type="datetimeFigureOut">
              <a:rPr lang="en-US" smtClean="0"/>
              <a:t>6/27/2016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B73845-EC2C-479F-9C53-937D78DCEF52}" type="slidenum">
              <a:rPr lang="en-US" smtClean="0"/>
              <a:t>‹#›</a:t>
            </a:fld>
            <a:endParaRPr lang="en-US"/>
          </a:p>
        </p:txBody>
      </p:sp>
    </p:spTree>
    <p:extLst>
      <p:ext uri="{BB962C8B-B14F-4D97-AF65-F5344CB8AC3E}">
        <p14:creationId xmlns:p14="http://schemas.microsoft.com/office/powerpoint/2010/main" val="379453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7D628-3ECB-40FB-B13A-0F5BFA803DEE}" type="datetimeFigureOut">
              <a:rPr lang="en-US" smtClean="0"/>
              <a:t>6/27/2016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3845-EC2C-479F-9C53-937D78DCEF52}" type="slidenum">
              <a:rPr lang="en-US" smtClean="0"/>
              <a:t>‹#›</a:t>
            </a:fld>
            <a:endParaRPr lang="en-US"/>
          </a:p>
        </p:txBody>
      </p:sp>
    </p:spTree>
    <p:extLst>
      <p:ext uri="{BB962C8B-B14F-4D97-AF65-F5344CB8AC3E}">
        <p14:creationId xmlns:p14="http://schemas.microsoft.com/office/powerpoint/2010/main" val="3320718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2955" y="510938"/>
            <a:ext cx="11627893" cy="1513805"/>
          </a:xfrm>
        </p:spPr>
        <p:txBody>
          <a:bodyPr>
            <a:noAutofit/>
          </a:bodyPr>
          <a:lstStyle/>
          <a:p>
            <a:pPr>
              <a:lnSpc>
                <a:spcPct val="150000"/>
              </a:lnSpc>
            </a:pPr>
            <a:r>
              <a:rPr lang="en-US" sz="2800" b="1" dirty="0">
                <a:solidFill>
                  <a:schemeClr val="accent1">
                    <a:lumMod val="50000"/>
                  </a:schemeClr>
                </a:solidFill>
                <a:latin typeface="Baskerville Old Face" panose="02020602080505020303" pitchFamily="18" charset="0"/>
              </a:rPr>
              <a:t>The Widening Transfer Aspiration Achievement Gap:  Contextualizing the </a:t>
            </a:r>
            <a:br>
              <a:rPr lang="en-US" sz="2800" b="1" dirty="0">
                <a:solidFill>
                  <a:schemeClr val="accent1">
                    <a:lumMod val="50000"/>
                  </a:schemeClr>
                </a:solidFill>
                <a:latin typeface="Baskerville Old Face" panose="02020602080505020303" pitchFamily="18" charset="0"/>
              </a:rPr>
            </a:br>
            <a:r>
              <a:rPr lang="en-US" sz="2800" b="1" dirty="0">
                <a:solidFill>
                  <a:schemeClr val="accent1">
                    <a:lumMod val="50000"/>
                  </a:schemeClr>
                </a:solidFill>
                <a:latin typeface="Baskerville Old Face" panose="02020602080505020303" pitchFamily="18" charset="0"/>
              </a:rPr>
              <a:t>Transfer Intentions of Community College Students in New Mexico</a:t>
            </a:r>
          </a:p>
        </p:txBody>
      </p:sp>
      <p:sp>
        <p:nvSpPr>
          <p:cNvPr id="4" name="TextBox 3"/>
          <p:cNvSpPr txBox="1"/>
          <p:nvPr/>
        </p:nvSpPr>
        <p:spPr>
          <a:xfrm>
            <a:off x="8904515" y="5562600"/>
            <a:ext cx="3722915" cy="646331"/>
          </a:xfrm>
          <a:prstGeom prst="rect">
            <a:avLst/>
          </a:prstGeom>
          <a:noFill/>
        </p:spPr>
        <p:txBody>
          <a:bodyPr wrap="square" rtlCol="0">
            <a:spAutoFit/>
          </a:bodyPr>
          <a:lstStyle/>
          <a:p>
            <a:r>
              <a:rPr lang="en-US" b="1" dirty="0">
                <a:solidFill>
                  <a:schemeClr val="accent1">
                    <a:lumMod val="50000"/>
                  </a:schemeClr>
                </a:solidFill>
                <a:latin typeface="Baskerville Old Face" panose="02020602080505020303" pitchFamily="18" charset="0"/>
              </a:rPr>
              <a:t>Thomas Maestas, MA</a:t>
            </a:r>
          </a:p>
          <a:p>
            <a:endParaRPr lang="en-US" dirty="0"/>
          </a:p>
        </p:txBody>
      </p:sp>
      <p:sp>
        <p:nvSpPr>
          <p:cNvPr id="5" name="TextBox 4"/>
          <p:cNvSpPr txBox="1"/>
          <p:nvPr/>
        </p:nvSpPr>
        <p:spPr>
          <a:xfrm>
            <a:off x="653144" y="2398144"/>
            <a:ext cx="10678885" cy="1015663"/>
          </a:xfrm>
          <a:prstGeom prst="rect">
            <a:avLst/>
          </a:prstGeom>
          <a:noFill/>
        </p:spPr>
        <p:txBody>
          <a:bodyPr wrap="square" rtlCol="0">
            <a:spAutoFit/>
          </a:bodyPr>
          <a:lstStyle/>
          <a:p>
            <a:r>
              <a:rPr lang="en-US" sz="2000" b="1" dirty="0">
                <a:solidFill>
                  <a:schemeClr val="accent1">
                    <a:lumMod val="50000"/>
                  </a:schemeClr>
                </a:solidFill>
                <a:latin typeface="Baskerville Old Face" panose="02020602080505020303" pitchFamily="18" charset="0"/>
              </a:rPr>
              <a:t>Sociologists and education policy-makers have long recognized the need to improve the transfer rates of community college students into four-year programs … </a:t>
            </a:r>
          </a:p>
          <a:p>
            <a:r>
              <a:rPr lang="en-US" sz="2000" b="1" dirty="0">
                <a:solidFill>
                  <a:schemeClr val="accent1">
                    <a:lumMod val="50000"/>
                  </a:schemeClr>
                </a:solidFill>
                <a:latin typeface="Baskerville Old Face" panose="02020602080505020303" pitchFamily="18" charset="0"/>
              </a:rPr>
              <a:t>  </a:t>
            </a:r>
          </a:p>
        </p:txBody>
      </p:sp>
    </p:spTree>
    <p:extLst>
      <p:ext uri="{BB962C8B-B14F-4D97-AF65-F5344CB8AC3E}">
        <p14:creationId xmlns:p14="http://schemas.microsoft.com/office/powerpoint/2010/main" val="332498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38" y="183757"/>
            <a:ext cx="6320248" cy="2554545"/>
          </a:xfrm>
          <a:prstGeom prst="rect">
            <a:avLst/>
          </a:prstGeom>
          <a:noFill/>
        </p:spPr>
        <p:txBody>
          <a:bodyPr wrap="square" rtlCol="0">
            <a:spAutoFit/>
          </a:bodyPr>
          <a:lstStyle/>
          <a:p>
            <a:r>
              <a:rPr lang="en-US" sz="2000" dirty="0">
                <a:solidFill>
                  <a:schemeClr val="accent1">
                    <a:lumMod val="50000"/>
                  </a:schemeClr>
                </a:solidFill>
                <a:latin typeface="Baskerville Old Face" panose="02020602080505020303" pitchFamily="18" charset="0"/>
              </a:rPr>
              <a:t>Therefore, </a:t>
            </a:r>
            <a:r>
              <a:rPr lang="en-US" sz="2000" b="1" dirty="0">
                <a:solidFill>
                  <a:schemeClr val="accent1">
                    <a:lumMod val="50000"/>
                  </a:schemeClr>
                </a:solidFill>
                <a:latin typeface="Baskerville Old Face" panose="02020602080505020303" pitchFamily="18" charset="0"/>
              </a:rPr>
              <a:t>how may I go forward in the most analytically strategic manner, without succumbing to deductive theory?</a:t>
            </a:r>
          </a:p>
          <a:p>
            <a:r>
              <a:rPr lang="en-US" sz="2000" dirty="0">
                <a:solidFill>
                  <a:schemeClr val="accent1">
                    <a:lumMod val="50000"/>
                  </a:schemeClr>
                </a:solidFill>
                <a:latin typeface="Baskerville Old Face" panose="02020602080505020303" pitchFamily="18" charset="0"/>
              </a:rPr>
              <a:t>  </a:t>
            </a:r>
          </a:p>
          <a:p>
            <a:endParaRPr lang="en-US" sz="2000" dirty="0">
              <a:solidFill>
                <a:schemeClr val="accent1">
                  <a:lumMod val="50000"/>
                </a:schemeClr>
              </a:solidFill>
              <a:latin typeface="Baskerville Old Face" panose="02020602080505020303" pitchFamily="18" charset="0"/>
            </a:endParaRPr>
          </a:p>
          <a:p>
            <a:endParaRPr lang="en-US" sz="2000" dirty="0">
              <a:solidFill>
                <a:schemeClr val="accent1">
                  <a:lumMod val="50000"/>
                </a:schemeClr>
              </a:solidFill>
              <a:latin typeface="Baskerville Old Face" panose="02020602080505020303" pitchFamily="18" charset="0"/>
            </a:endParaRPr>
          </a:p>
          <a:p>
            <a:r>
              <a:rPr lang="en-US" sz="2000" b="1" dirty="0">
                <a:solidFill>
                  <a:schemeClr val="accent1">
                    <a:lumMod val="50000"/>
                  </a:schemeClr>
                </a:solidFill>
                <a:latin typeface="Baskerville Old Face" panose="02020602080505020303" pitchFamily="18" charset="0"/>
              </a:rPr>
              <a:t>The answer lies in the methodological power of social and cultural capital theories </a:t>
            </a:r>
            <a:r>
              <a:rPr lang="en-US" sz="2000" dirty="0">
                <a:solidFill>
                  <a:schemeClr val="accent1">
                    <a:lumMod val="50000"/>
                  </a:schemeClr>
                </a:solidFill>
                <a:latin typeface="Baskerville Old Face" panose="02020602080505020303" pitchFamily="18" charset="0"/>
              </a:rPr>
              <a:t>toward conceptualizing a qualitative framework of analysis: </a:t>
            </a:r>
          </a:p>
        </p:txBody>
      </p:sp>
      <p:sp>
        <p:nvSpPr>
          <p:cNvPr id="5" name="TextBox 4"/>
          <p:cNvSpPr txBox="1"/>
          <p:nvPr/>
        </p:nvSpPr>
        <p:spPr>
          <a:xfrm>
            <a:off x="548638" y="3591098"/>
            <a:ext cx="5170517" cy="1908215"/>
          </a:xfrm>
          <a:prstGeom prst="rect">
            <a:avLst/>
          </a:prstGeom>
          <a:noFill/>
        </p:spPr>
        <p:txBody>
          <a:bodyPr wrap="square" rtlCol="0">
            <a:spAutoFit/>
          </a:bodyPr>
          <a:lstStyle/>
          <a:p>
            <a:r>
              <a:rPr lang="en-US" sz="2000" b="1" dirty="0">
                <a:solidFill>
                  <a:schemeClr val="accent1">
                    <a:lumMod val="50000"/>
                  </a:schemeClr>
                </a:solidFill>
                <a:latin typeface="Baskerville Old Face" panose="02020602080505020303" pitchFamily="18" charset="0"/>
              </a:rPr>
              <a:t>My academic capital analysis includes both the identification and evaluation of five “test” socio-cultural processes</a:t>
            </a:r>
            <a:r>
              <a:rPr lang="en-US" sz="2000" dirty="0">
                <a:solidFill>
                  <a:schemeClr val="accent1">
                    <a:lumMod val="50000"/>
                  </a:schemeClr>
                </a:solidFill>
                <a:latin typeface="Baskerville Old Face" panose="02020602080505020303" pitchFamily="18" charset="0"/>
              </a:rPr>
              <a:t>, by which I include</a:t>
            </a:r>
            <a:r>
              <a:rPr lang="en-US" sz="2000" b="1" dirty="0">
                <a:solidFill>
                  <a:schemeClr val="accent1">
                    <a:lumMod val="50000"/>
                  </a:schemeClr>
                </a:solidFill>
                <a:latin typeface="Baskerville Old Face" panose="02020602080505020303" pitchFamily="18" charset="0"/>
              </a:rPr>
              <a:t> two Social Capital measures and three Cultural Capital Measures.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505" y="477672"/>
            <a:ext cx="2428875" cy="2819400"/>
          </a:xfrm>
          <a:prstGeom prst="rect">
            <a:avLst/>
          </a:prstGeom>
        </p:spPr>
      </p:pic>
      <p:sp>
        <p:nvSpPr>
          <p:cNvPr id="6" name="TextBox 5"/>
          <p:cNvSpPr txBox="1"/>
          <p:nvPr/>
        </p:nvSpPr>
        <p:spPr>
          <a:xfrm>
            <a:off x="6868886" y="3591098"/>
            <a:ext cx="4447494" cy="2246769"/>
          </a:xfrm>
          <a:prstGeom prst="rect">
            <a:avLst/>
          </a:prstGeom>
          <a:noFill/>
        </p:spPr>
        <p:txBody>
          <a:bodyPr wrap="square" rtlCol="0">
            <a:spAutoFit/>
          </a:bodyPr>
          <a:lstStyle/>
          <a:p>
            <a:r>
              <a:rPr lang="en-US" sz="2000" b="1" dirty="0">
                <a:solidFill>
                  <a:schemeClr val="accent1">
                    <a:lumMod val="50000"/>
                  </a:schemeClr>
                </a:solidFill>
                <a:latin typeface="Baskerville Old Face" panose="02020602080505020303" pitchFamily="18" charset="0"/>
              </a:rPr>
              <a:t>I collected data based on:  </a:t>
            </a:r>
            <a:r>
              <a:rPr lang="en-US" sz="2000" dirty="0">
                <a:solidFill>
                  <a:schemeClr val="accent1">
                    <a:lumMod val="50000"/>
                  </a:schemeClr>
                </a:solidFill>
                <a:latin typeface="Baskerville Old Face" panose="02020602080505020303" pitchFamily="18" charset="0"/>
              </a:rPr>
              <a:t>Two social capital variables of </a:t>
            </a:r>
            <a:r>
              <a:rPr lang="en-US" sz="2000" b="1" dirty="0">
                <a:solidFill>
                  <a:schemeClr val="accent1">
                    <a:lumMod val="50000"/>
                  </a:schemeClr>
                </a:solidFill>
                <a:latin typeface="Baskerville Old Face" panose="02020602080505020303" pitchFamily="18" charset="0"/>
              </a:rPr>
              <a:t>academic group membership </a:t>
            </a:r>
            <a:r>
              <a:rPr lang="en-US" sz="2000" dirty="0">
                <a:solidFill>
                  <a:schemeClr val="accent1">
                    <a:lumMod val="50000"/>
                  </a:schemeClr>
                </a:solidFill>
                <a:latin typeface="Baskerville Old Face" panose="02020602080505020303" pitchFamily="18" charset="0"/>
              </a:rPr>
              <a:t>and </a:t>
            </a:r>
            <a:r>
              <a:rPr lang="en-US" sz="2000" b="1" dirty="0">
                <a:solidFill>
                  <a:schemeClr val="accent1">
                    <a:lumMod val="50000"/>
                  </a:schemeClr>
                </a:solidFill>
                <a:latin typeface="Baskerville Old Face" panose="02020602080505020303" pitchFamily="18" charset="0"/>
              </a:rPr>
              <a:t>trust</a:t>
            </a:r>
            <a:r>
              <a:rPr lang="en-US" sz="2000" dirty="0">
                <a:solidFill>
                  <a:schemeClr val="accent1">
                    <a:lumMod val="50000"/>
                  </a:schemeClr>
                </a:solidFill>
                <a:latin typeface="Baskerville Old Face" panose="02020602080505020303" pitchFamily="18" charset="0"/>
              </a:rPr>
              <a:t>, in addition to three cultural capital variables including </a:t>
            </a:r>
            <a:r>
              <a:rPr lang="en-US" sz="2000" b="1" dirty="0">
                <a:solidFill>
                  <a:schemeClr val="accent1">
                    <a:lumMod val="50000"/>
                  </a:schemeClr>
                </a:solidFill>
                <a:latin typeface="Baskerville Old Face" panose="02020602080505020303" pitchFamily="18" charset="0"/>
              </a:rPr>
              <a:t>long-term transfer planning and commitment</a:t>
            </a:r>
            <a:r>
              <a:rPr lang="en-US" sz="2000" dirty="0">
                <a:solidFill>
                  <a:schemeClr val="accent1">
                    <a:lumMod val="50000"/>
                  </a:schemeClr>
                </a:solidFill>
                <a:latin typeface="Baskerville Old Face" panose="02020602080505020303" pitchFamily="18" charset="0"/>
              </a:rPr>
              <a:t>, </a:t>
            </a:r>
            <a:r>
              <a:rPr lang="en-US" sz="2000" b="1" dirty="0">
                <a:solidFill>
                  <a:schemeClr val="accent1">
                    <a:lumMod val="50000"/>
                  </a:schemeClr>
                </a:solidFill>
                <a:latin typeface="Baskerville Old Face" panose="02020602080505020303" pitchFamily="18" charset="0"/>
              </a:rPr>
              <a:t>academic know-how</a:t>
            </a:r>
            <a:r>
              <a:rPr lang="en-US" sz="2000" dirty="0">
                <a:solidFill>
                  <a:schemeClr val="accent1">
                    <a:lumMod val="50000"/>
                  </a:schemeClr>
                </a:solidFill>
                <a:latin typeface="Baskerville Old Face" panose="02020602080505020303" pitchFamily="18" charset="0"/>
              </a:rPr>
              <a:t>, and finally </a:t>
            </a:r>
            <a:r>
              <a:rPr lang="en-US" sz="2000" b="1" dirty="0">
                <a:solidFill>
                  <a:schemeClr val="accent1">
                    <a:lumMod val="50000"/>
                  </a:schemeClr>
                </a:solidFill>
                <a:latin typeface="Baskerville Old Face" panose="02020602080505020303" pitchFamily="18" charset="0"/>
              </a:rPr>
              <a:t>academic familiarity and comfort-level</a:t>
            </a:r>
            <a:r>
              <a:rPr lang="en-US" sz="2000" dirty="0">
                <a:solidFill>
                  <a:schemeClr val="accent1">
                    <a:lumMod val="50000"/>
                  </a:schemeClr>
                </a:solidFill>
                <a:latin typeface="Baskerville Old Face" panose="02020602080505020303" pitchFamily="18" charset="0"/>
              </a:rPr>
              <a:t>. </a:t>
            </a:r>
          </a:p>
        </p:txBody>
      </p:sp>
    </p:spTree>
    <p:extLst>
      <p:ext uri="{BB962C8B-B14F-4D97-AF65-F5344CB8AC3E}">
        <p14:creationId xmlns:p14="http://schemas.microsoft.com/office/powerpoint/2010/main" val="228884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082" y="477672"/>
            <a:ext cx="7162918" cy="6463308"/>
          </a:xfrm>
          <a:prstGeom prst="rect">
            <a:avLst/>
          </a:prstGeom>
        </p:spPr>
        <p:txBody>
          <a:bodyPr wrap="square">
            <a:spAutoFit/>
          </a:bodyPr>
          <a:lstStyle/>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Marx’s Analysis of the Super-Structure and  Structural framework of analysis </a:t>
            </a:r>
            <a:r>
              <a:rPr lang="en-US" dirty="0">
                <a:solidFill>
                  <a:schemeClr val="accent1">
                    <a:lumMod val="50000"/>
                  </a:schemeClr>
                </a:solidFill>
                <a:latin typeface="Baskerville Old Face" panose="02020602080505020303" pitchFamily="18" charset="0"/>
              </a:rPr>
              <a:t>(</a:t>
            </a:r>
            <a:r>
              <a:rPr lang="en-US" b="1" dirty="0">
                <a:solidFill>
                  <a:schemeClr val="accent1">
                    <a:lumMod val="50000"/>
                  </a:schemeClr>
                </a:solidFill>
                <a:latin typeface="Baskerville Old Face" panose="02020602080505020303" pitchFamily="18" charset="0"/>
              </a:rPr>
              <a:t>Economy</a:t>
            </a:r>
            <a:r>
              <a:rPr lang="en-US" dirty="0">
                <a:solidFill>
                  <a:schemeClr val="accent1">
                    <a:lumMod val="50000"/>
                  </a:schemeClr>
                </a:solidFill>
                <a:latin typeface="Baskerville Old Face" panose="02020602080505020303" pitchFamily="18" charset="0"/>
              </a:rPr>
              <a:t> is </a:t>
            </a:r>
            <a:r>
              <a:rPr lang="en-US" b="1" dirty="0">
                <a:solidFill>
                  <a:schemeClr val="accent1">
                    <a:lumMod val="50000"/>
                  </a:schemeClr>
                </a:solidFill>
                <a:latin typeface="Baskerville Old Face" panose="02020602080505020303" pitchFamily="18" charset="0"/>
              </a:rPr>
              <a:t>the base of power </a:t>
            </a:r>
            <a:r>
              <a:rPr lang="en-US" dirty="0">
                <a:solidFill>
                  <a:schemeClr val="accent1">
                    <a:lumMod val="50000"/>
                  </a:schemeClr>
                </a:solidFill>
                <a:latin typeface="Baskerville Old Face" panose="02020602080505020303" pitchFamily="18" charset="0"/>
              </a:rPr>
              <a:t>and thus comprises the superstructure, in contrast to the more ephemeral institutions such as government forms and cultural values.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French Philosopher Althusser, a well-recognized bearer of Pre-1892 </a:t>
            </a:r>
            <a:r>
              <a:rPr lang="en-US" b="1" dirty="0" err="1">
                <a:solidFill>
                  <a:schemeClr val="accent1">
                    <a:lumMod val="50000"/>
                  </a:schemeClr>
                </a:solidFill>
                <a:latin typeface="Baskerville Old Face" panose="02020602080505020303" pitchFamily="18" charset="0"/>
              </a:rPr>
              <a:t>Marixist</a:t>
            </a:r>
            <a:r>
              <a:rPr lang="en-US" b="1" dirty="0">
                <a:solidFill>
                  <a:schemeClr val="accent1">
                    <a:lumMod val="50000"/>
                  </a:schemeClr>
                </a:solidFill>
                <a:latin typeface="Baskerville Old Face" panose="02020602080505020303" pitchFamily="18" charset="0"/>
              </a:rPr>
              <a:t> doctrine elaborated on the superstructure </a:t>
            </a:r>
            <a:r>
              <a:rPr lang="en-US" dirty="0">
                <a:solidFill>
                  <a:schemeClr val="accent1">
                    <a:lumMod val="50000"/>
                  </a:schemeClr>
                </a:solidFill>
                <a:latin typeface="Baskerville Old Face" panose="02020602080505020303" pitchFamily="18" charset="0"/>
              </a:rPr>
              <a:t>by explaining the perpetuation of the Economic base by means of the perpetuation of social, cultural, and economic </a:t>
            </a:r>
            <a:r>
              <a:rPr lang="en-US" b="1" i="1" dirty="0">
                <a:solidFill>
                  <a:schemeClr val="accent1">
                    <a:lumMod val="50000"/>
                  </a:schemeClr>
                </a:solidFill>
                <a:latin typeface="Baskerville Old Face" panose="02020602080505020303" pitchFamily="18" charset="0"/>
              </a:rPr>
              <a:t>means</a:t>
            </a:r>
            <a:r>
              <a:rPr lang="en-US" b="1" dirty="0">
                <a:solidFill>
                  <a:schemeClr val="accent1">
                    <a:lumMod val="50000"/>
                  </a:schemeClr>
                </a:solidFill>
                <a:latin typeface="Baskerville Old Face" panose="02020602080505020303" pitchFamily="18" charset="0"/>
              </a:rPr>
              <a:t> of production </a:t>
            </a:r>
            <a:r>
              <a:rPr lang="en-US" dirty="0">
                <a:solidFill>
                  <a:schemeClr val="accent1">
                    <a:lumMod val="50000"/>
                  </a:schemeClr>
                </a:solidFill>
                <a:latin typeface="Baskerville Old Face" panose="02020602080505020303" pitchFamily="18" charset="0"/>
              </a:rPr>
              <a:t>through reproduction: Institutional powers are de facto subservient and complicit in reproducing these inequalities. These processes take place through </a:t>
            </a:r>
            <a:r>
              <a:rPr lang="en-US" b="1" dirty="0">
                <a:solidFill>
                  <a:schemeClr val="accent1">
                    <a:lumMod val="50000"/>
                  </a:schemeClr>
                </a:solidFill>
                <a:latin typeface="Baskerville Old Face" panose="02020602080505020303" pitchFamily="18" charset="0"/>
              </a:rPr>
              <a:t>“Ideological State Apparatuses”</a:t>
            </a:r>
            <a:r>
              <a:rPr lang="en-US" dirty="0">
                <a:solidFill>
                  <a:schemeClr val="accent1">
                    <a:lumMod val="50000"/>
                  </a:schemeClr>
                </a:solidFill>
                <a:latin typeface="Baskerville Old Face" panose="02020602080505020303" pitchFamily="18" charset="0"/>
              </a:rPr>
              <a:t>, even including health insurance, criminal-justice and educational settings.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The Public Sociologist, Pierre Bourdieu</a:t>
            </a:r>
            <a:r>
              <a:rPr lang="en-US" dirty="0">
                <a:solidFill>
                  <a:schemeClr val="accent1">
                    <a:lumMod val="50000"/>
                  </a:schemeClr>
                </a:solidFill>
                <a:latin typeface="Baskerville Old Face" panose="02020602080505020303" pitchFamily="18" charset="0"/>
              </a:rPr>
              <a:t>, </a:t>
            </a:r>
            <a:r>
              <a:rPr lang="en-US" b="1" dirty="0">
                <a:solidFill>
                  <a:schemeClr val="accent1">
                    <a:lumMod val="50000"/>
                  </a:schemeClr>
                </a:solidFill>
                <a:latin typeface="Baskerville Old Face" panose="02020602080505020303" pitchFamily="18" charset="0"/>
              </a:rPr>
              <a:t>carries on the “Superstructure” framework by identifying educational and institutional evidence </a:t>
            </a:r>
            <a:r>
              <a:rPr lang="en-US" dirty="0">
                <a:solidFill>
                  <a:schemeClr val="accent1">
                    <a:lumMod val="50000"/>
                  </a:schemeClr>
                </a:solidFill>
                <a:latin typeface="Baskerville Old Face" panose="02020602080505020303" pitchFamily="18" charset="0"/>
              </a:rPr>
              <a:t>of the reproduction of social, cultural and educational inequalities that help reproduce the social, economic, and</a:t>
            </a:r>
            <a:r>
              <a:rPr lang="en-US" b="1" dirty="0">
                <a:solidFill>
                  <a:schemeClr val="accent1">
                    <a:lumMod val="50000"/>
                  </a:schemeClr>
                </a:solidFill>
                <a:latin typeface="Baskerville Old Face" panose="02020602080505020303" pitchFamily="18" charset="0"/>
              </a:rPr>
              <a:t> hegemonic power of the ruling elite.  </a:t>
            </a:r>
          </a:p>
          <a:p>
            <a:pPr marL="285750" indent="-285750">
              <a:buFont typeface="Wingdings" panose="05000000000000000000" pitchFamily="2" charset="2"/>
              <a:buChar char="v"/>
            </a:pPr>
            <a:endParaRPr lang="en-US" b="1"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Forms of Capital analysis </a:t>
            </a:r>
            <a:r>
              <a:rPr lang="en-US" dirty="0">
                <a:solidFill>
                  <a:schemeClr val="accent1">
                    <a:lumMod val="50000"/>
                  </a:schemeClr>
                </a:solidFill>
                <a:latin typeface="Baskerville Old Face" panose="02020602080505020303" pitchFamily="18" charset="0"/>
              </a:rPr>
              <a:t>include “</a:t>
            </a:r>
            <a:r>
              <a:rPr lang="en-US" b="1" dirty="0">
                <a:solidFill>
                  <a:schemeClr val="accent1">
                    <a:lumMod val="50000"/>
                  </a:schemeClr>
                </a:solidFill>
                <a:latin typeface="Baskerville Old Face" panose="02020602080505020303" pitchFamily="18" charset="0"/>
              </a:rPr>
              <a:t>Social Capital Theory</a:t>
            </a:r>
            <a:r>
              <a:rPr lang="en-US" dirty="0">
                <a:solidFill>
                  <a:schemeClr val="accent1">
                    <a:lumMod val="50000"/>
                  </a:schemeClr>
                </a:solidFill>
                <a:latin typeface="Baskerville Old Face" panose="02020602080505020303" pitchFamily="18" charset="0"/>
              </a:rPr>
              <a:t>” as popularized by Sociologist Dr. James Coleman. </a:t>
            </a:r>
          </a:p>
          <a:p>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dirty="0">
                <a:solidFill>
                  <a:schemeClr val="accent1">
                    <a:lumMod val="50000"/>
                  </a:schemeClr>
                </a:solidFill>
                <a:latin typeface="Baskerville Old Face" panose="02020602080505020303" pitchFamily="18" charset="0"/>
              </a:rPr>
              <a:t>The Present Study aims to carry on this tradition of Scholarship.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2276" y="4995187"/>
            <a:ext cx="1191057" cy="1862813"/>
          </a:xfrm>
          <a:prstGeom prst="rect">
            <a:avLst/>
          </a:prstGeom>
          <a:ln>
            <a:solidFill>
              <a:srgbClr val="002060"/>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63" y="4155634"/>
            <a:ext cx="3364209" cy="1894002"/>
          </a:xfrm>
          <a:prstGeom prst="rect">
            <a:avLst/>
          </a:prstGeom>
          <a:ln>
            <a:solidFill>
              <a:srgbClr val="002060"/>
            </a:solidFill>
          </a:ln>
        </p:spPr>
      </p:pic>
      <p:pic>
        <p:nvPicPr>
          <p:cNvPr id="6" name="Content Placeholder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463" y="315353"/>
            <a:ext cx="2277837" cy="2679809"/>
          </a:xfrm>
          <a:prstGeom prst="rect">
            <a:avLst/>
          </a:prstGeom>
          <a:effectLst>
            <a:softEdge rad="76200"/>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9623" y="1826042"/>
            <a:ext cx="3110125" cy="2329592"/>
          </a:xfrm>
          <a:prstGeom prst="rect">
            <a:avLst/>
          </a:prstGeom>
        </p:spPr>
      </p:pic>
    </p:spTree>
    <p:extLst>
      <p:ext uri="{BB962C8B-B14F-4D97-AF65-F5344CB8AC3E}">
        <p14:creationId xmlns:p14="http://schemas.microsoft.com/office/powerpoint/2010/main" val="2765315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113" y="3713473"/>
            <a:ext cx="10047515" cy="3416320"/>
          </a:xfrm>
          <a:prstGeom prst="rect">
            <a:avLst/>
          </a:prstGeom>
        </p:spPr>
        <p:txBody>
          <a:bodyPr wrap="square">
            <a:spAutoFit/>
          </a:bodyPr>
          <a:lstStyle/>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Initial Strategy: </a:t>
            </a:r>
            <a:r>
              <a:rPr lang="en-US" dirty="0">
                <a:solidFill>
                  <a:schemeClr val="accent1">
                    <a:lumMod val="50000"/>
                  </a:schemeClr>
                </a:solidFill>
                <a:latin typeface="Baskerville Old Face" panose="02020602080505020303" pitchFamily="18" charset="0"/>
              </a:rPr>
              <a:t>I operationalized </a:t>
            </a:r>
            <a:r>
              <a:rPr lang="en-US" b="1" dirty="0">
                <a:solidFill>
                  <a:schemeClr val="accent1">
                    <a:lumMod val="50000"/>
                  </a:schemeClr>
                </a:solidFill>
                <a:latin typeface="Baskerville Old Face" panose="02020602080505020303" pitchFamily="18" charset="0"/>
              </a:rPr>
              <a:t>Social Capital based on James Coleman’s seminal usage </a:t>
            </a:r>
            <a:r>
              <a:rPr lang="en-US" dirty="0">
                <a:solidFill>
                  <a:schemeClr val="accent1">
                    <a:lumMod val="50000"/>
                  </a:schemeClr>
                </a:solidFill>
                <a:latin typeface="Baskerville Old Face" panose="02020602080505020303" pitchFamily="18" charset="0"/>
              </a:rPr>
              <a:t>in educational analysis during the 1980’s.  Second I followed suit with three forms from Cultural Capital, as characterized in his Reproduction of Social and Cultural Reproduction.  In this way, my exploratory, descriptive study helps define culturally valid and logical research parameters and measurements.</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Social capital measures the amount and quality of resources</a:t>
            </a:r>
            <a:r>
              <a:rPr lang="en-US" dirty="0">
                <a:solidFill>
                  <a:schemeClr val="accent1">
                    <a:lumMod val="50000"/>
                  </a:schemeClr>
                </a:solidFill>
                <a:latin typeface="Baskerville Old Face" panose="02020602080505020303" pitchFamily="18" charset="0"/>
              </a:rPr>
              <a:t>, in both actual and potential terms, which are exchanged within a community or any network (Coleman, 1988; Bourdieu, 1986/2011).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Shared expectations, informational channels, and a normative structure </a:t>
            </a:r>
            <a:r>
              <a:rPr lang="en-US" dirty="0">
                <a:solidFill>
                  <a:schemeClr val="accent1">
                    <a:lumMod val="50000"/>
                  </a:schemeClr>
                </a:solidFill>
                <a:latin typeface="Baskerville Old Face" panose="02020602080505020303" pitchFamily="18" charset="0"/>
              </a:rPr>
              <a:t>exemplify three forms of social capital (Coleman, 1988).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endParaRPr lang="en-US" dirty="0">
              <a:solidFill>
                <a:schemeClr val="accent1">
                  <a:lumMod val="50000"/>
                </a:schemeClr>
              </a:solidFill>
              <a:latin typeface="Baskerville Old Face" panose="02020602080505020303"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30" y="477672"/>
            <a:ext cx="4896830" cy="2756847"/>
          </a:xfrm>
          <a:prstGeom prst="rect">
            <a:avLst/>
          </a:prstGeom>
          <a:ln>
            <a:solidFill>
              <a:srgbClr val="002060"/>
            </a:solidFill>
          </a:ln>
        </p:spPr>
      </p:pic>
      <p:sp>
        <p:nvSpPr>
          <p:cNvPr id="7" name="TextBox 6"/>
          <p:cNvSpPr txBox="1"/>
          <p:nvPr/>
        </p:nvSpPr>
        <p:spPr>
          <a:xfrm>
            <a:off x="5268708" y="477671"/>
            <a:ext cx="6400778" cy="2585323"/>
          </a:xfrm>
          <a:prstGeom prst="rect">
            <a:avLst/>
          </a:prstGeom>
          <a:noFill/>
        </p:spPr>
        <p:txBody>
          <a:bodyPr wrap="square" rtlCol="0">
            <a:spAutoFit/>
          </a:bodyPr>
          <a:lstStyle/>
          <a:p>
            <a:r>
              <a:rPr lang="en-US" b="1" dirty="0">
                <a:solidFill>
                  <a:schemeClr val="accent1">
                    <a:lumMod val="50000"/>
                  </a:schemeClr>
                </a:solidFill>
                <a:latin typeface="Baskerville Old Face" panose="02020602080505020303" pitchFamily="18" charset="0"/>
              </a:rPr>
              <a:t>Cultural Capital, </a:t>
            </a:r>
            <a:r>
              <a:rPr lang="en-US" dirty="0">
                <a:solidFill>
                  <a:schemeClr val="accent1">
                    <a:lumMod val="50000"/>
                  </a:schemeClr>
                </a:solidFill>
                <a:latin typeface="Baskerville Old Face" panose="02020602080505020303" pitchFamily="18" charset="0"/>
              </a:rPr>
              <a:t>on the other hand, refers to the learned “informal academic standard, a class attribute, a basis for social [and self] selection, and a resource for power …” (Lamont &amp; </a:t>
            </a:r>
            <a:r>
              <a:rPr lang="en-US" dirty="0" err="1">
                <a:solidFill>
                  <a:schemeClr val="accent1">
                    <a:lumMod val="50000"/>
                  </a:schemeClr>
                </a:solidFill>
                <a:latin typeface="Baskerville Old Face" panose="02020602080505020303" pitchFamily="18" charset="0"/>
              </a:rPr>
              <a:t>Lareau</a:t>
            </a:r>
            <a:r>
              <a:rPr lang="en-US" dirty="0">
                <a:solidFill>
                  <a:schemeClr val="accent1">
                    <a:lumMod val="50000"/>
                  </a:schemeClr>
                </a:solidFill>
                <a:latin typeface="Baskerville Old Face" panose="02020602080505020303" pitchFamily="18" charset="0"/>
              </a:rPr>
              <a:t>, 1988, p. 156).  </a:t>
            </a:r>
          </a:p>
          <a:p>
            <a:endParaRPr lang="en-US" dirty="0">
              <a:solidFill>
                <a:schemeClr val="accent1">
                  <a:lumMod val="50000"/>
                </a:schemeClr>
              </a:solidFill>
              <a:latin typeface="Baskerville Old Face" panose="02020602080505020303" pitchFamily="18" charset="0"/>
            </a:endParaRPr>
          </a:p>
          <a:p>
            <a:r>
              <a:rPr lang="en-US" b="1" dirty="0">
                <a:solidFill>
                  <a:schemeClr val="accent1">
                    <a:lumMod val="50000"/>
                  </a:schemeClr>
                </a:solidFill>
                <a:latin typeface="Baskerville Old Face" panose="02020602080505020303" pitchFamily="18" charset="0"/>
              </a:rPr>
              <a:t>Cultural Capital </a:t>
            </a:r>
            <a:r>
              <a:rPr lang="en-US" dirty="0">
                <a:solidFill>
                  <a:schemeClr val="accent1">
                    <a:lumMod val="50000"/>
                  </a:schemeClr>
                </a:solidFill>
                <a:latin typeface="Baskerville Old Face" panose="02020602080505020303" pitchFamily="18" charset="0"/>
              </a:rPr>
              <a:t>variables including </a:t>
            </a:r>
            <a:r>
              <a:rPr lang="en-US" b="1" dirty="0">
                <a:solidFill>
                  <a:schemeClr val="accent1">
                    <a:lumMod val="50000"/>
                  </a:schemeClr>
                </a:solidFill>
                <a:latin typeface="Baskerville Old Face" panose="02020602080505020303" pitchFamily="18" charset="0"/>
              </a:rPr>
              <a:t>long-term transfer planning and commitment</a:t>
            </a:r>
            <a:r>
              <a:rPr lang="en-US" dirty="0">
                <a:solidFill>
                  <a:schemeClr val="accent1">
                    <a:lumMod val="50000"/>
                  </a:schemeClr>
                </a:solidFill>
                <a:latin typeface="Baskerville Old Face" panose="02020602080505020303" pitchFamily="18" charset="0"/>
              </a:rPr>
              <a:t>, </a:t>
            </a:r>
            <a:r>
              <a:rPr lang="en-US" b="1" dirty="0">
                <a:solidFill>
                  <a:schemeClr val="accent1">
                    <a:lumMod val="50000"/>
                  </a:schemeClr>
                </a:solidFill>
                <a:latin typeface="Baskerville Old Face" panose="02020602080505020303" pitchFamily="18" charset="0"/>
              </a:rPr>
              <a:t>academic know-how</a:t>
            </a:r>
            <a:r>
              <a:rPr lang="en-US" dirty="0">
                <a:solidFill>
                  <a:schemeClr val="accent1">
                    <a:lumMod val="50000"/>
                  </a:schemeClr>
                </a:solidFill>
                <a:latin typeface="Baskerville Old Face" panose="02020602080505020303" pitchFamily="18" charset="0"/>
              </a:rPr>
              <a:t>, and finally </a:t>
            </a:r>
            <a:r>
              <a:rPr lang="en-US" b="1" dirty="0">
                <a:solidFill>
                  <a:schemeClr val="accent1">
                    <a:lumMod val="50000"/>
                  </a:schemeClr>
                </a:solidFill>
                <a:latin typeface="Baskerville Old Face" panose="02020602080505020303" pitchFamily="18" charset="0"/>
              </a:rPr>
              <a:t>academic familiarity and comfort-level</a:t>
            </a:r>
            <a:r>
              <a:rPr lang="en-US" dirty="0">
                <a:solidFill>
                  <a:schemeClr val="accent1">
                    <a:lumMod val="50000"/>
                  </a:schemeClr>
                </a:solidFill>
                <a:latin typeface="Baskerville Old Face" panose="02020602080505020303" pitchFamily="18" charset="0"/>
              </a:rPr>
              <a:t>.</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05" y="3696170"/>
            <a:ext cx="1191057" cy="1862813"/>
          </a:xfrm>
          <a:prstGeom prst="rect">
            <a:avLst/>
          </a:prstGeom>
          <a:ln>
            <a:solidFill>
              <a:srgbClr val="002060"/>
            </a:solidFill>
          </a:ln>
        </p:spPr>
      </p:pic>
    </p:spTree>
    <p:extLst>
      <p:ext uri="{BB962C8B-B14F-4D97-AF65-F5344CB8AC3E}">
        <p14:creationId xmlns:p14="http://schemas.microsoft.com/office/powerpoint/2010/main" val="290908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1743" y="150125"/>
            <a:ext cx="7195457" cy="4632743"/>
          </a:xfrm>
          <a:prstGeom prst="rect">
            <a:avLst/>
          </a:prstGeom>
        </p:spPr>
        <p:txBody>
          <a:bodyPr wrap="square">
            <a:spAutoFit/>
          </a:bodyPr>
          <a:lstStyle/>
          <a:p>
            <a:pPr>
              <a:lnSpc>
                <a:spcPct val="90000"/>
              </a:lnSpc>
              <a:spcBef>
                <a:spcPts val="1000"/>
              </a:spcBef>
            </a:pPr>
            <a:endParaRPr lang="en-US" sz="2000" dirty="0">
              <a:solidFill>
                <a:schemeClr val="accent1">
                  <a:lumMod val="50000"/>
                </a:schemeClr>
              </a:solidFill>
              <a:latin typeface="Baskerville Old Face" panose="02020602080505020303" pitchFamily="18" charset="0"/>
            </a:endParaRPr>
          </a:p>
          <a:p>
            <a:pPr>
              <a:lnSpc>
                <a:spcPct val="90000"/>
              </a:lnSpc>
              <a:spcBef>
                <a:spcPts val="1000"/>
              </a:spcBef>
            </a:pPr>
            <a:r>
              <a:rPr lang="en-US" sz="2000" b="1" dirty="0">
                <a:solidFill>
                  <a:schemeClr val="accent1">
                    <a:lumMod val="50000"/>
                  </a:schemeClr>
                </a:solidFill>
                <a:latin typeface="Baskerville Old Face" panose="02020602080505020303" pitchFamily="18" charset="0"/>
              </a:rPr>
              <a:t>Sampling Challenge: </a:t>
            </a:r>
            <a:r>
              <a:rPr lang="en-US" sz="2000" dirty="0">
                <a:solidFill>
                  <a:schemeClr val="accent1">
                    <a:lumMod val="50000"/>
                  </a:schemeClr>
                </a:solidFill>
                <a:latin typeface="Baskerville Old Face" panose="02020602080505020303" pitchFamily="18" charset="0"/>
              </a:rPr>
              <a:t>Survey Reliability is more important than Validity, because reliable data to inform the interview selection is more important than trans-location generalizability.  </a:t>
            </a:r>
          </a:p>
          <a:p>
            <a:pPr>
              <a:lnSpc>
                <a:spcPct val="90000"/>
              </a:lnSpc>
              <a:spcBef>
                <a:spcPts val="1000"/>
              </a:spcBef>
            </a:pPr>
            <a:endParaRPr lang="en-US" sz="2000" dirty="0">
              <a:solidFill>
                <a:schemeClr val="accent1">
                  <a:lumMod val="50000"/>
                </a:schemeClr>
              </a:solidFill>
              <a:latin typeface="Baskerville Old Face" panose="02020602080505020303" pitchFamily="18" charset="0"/>
            </a:endParaRPr>
          </a:p>
          <a:p>
            <a:pPr>
              <a:lnSpc>
                <a:spcPct val="90000"/>
              </a:lnSpc>
              <a:spcBef>
                <a:spcPts val="1000"/>
              </a:spcBef>
            </a:pPr>
            <a:r>
              <a:rPr lang="en-US" sz="2000" b="1" dirty="0">
                <a:solidFill>
                  <a:schemeClr val="accent1">
                    <a:lumMod val="50000"/>
                  </a:schemeClr>
                </a:solidFill>
                <a:latin typeface="Baskerville Old Face" panose="02020602080505020303" pitchFamily="18" charset="0"/>
              </a:rPr>
              <a:t>Strategy by Russian Dolls:  </a:t>
            </a:r>
            <a:r>
              <a:rPr lang="en-US" sz="2000" dirty="0">
                <a:solidFill>
                  <a:schemeClr val="accent1">
                    <a:lumMod val="50000"/>
                  </a:schemeClr>
                </a:solidFill>
                <a:latin typeface="Baskerville Old Face" panose="02020602080505020303" pitchFamily="18" charset="0"/>
              </a:rPr>
              <a:t>The survey administration script is the pre-screen for the survey sample frame, and the survey's sample frame pre-screens from survey sample-frame </a:t>
            </a:r>
            <a:r>
              <a:rPr lang="en-US" sz="2000" dirty="0" err="1">
                <a:solidFill>
                  <a:schemeClr val="accent1">
                    <a:lumMod val="50000"/>
                  </a:schemeClr>
                </a:solidFill>
                <a:latin typeface="Baskerville Old Face" panose="02020602080505020303" pitchFamily="18" charset="0"/>
              </a:rPr>
              <a:t>provthe</a:t>
            </a:r>
            <a:r>
              <a:rPr lang="en-US" sz="2000" dirty="0">
                <a:solidFill>
                  <a:schemeClr val="accent1">
                    <a:lumMod val="50000"/>
                  </a:schemeClr>
                </a:solidFill>
                <a:latin typeface="Baskerville Old Face" panose="02020602080505020303" pitchFamily="18" charset="0"/>
              </a:rPr>
              <a:t> interview sample frame, which then </a:t>
            </a:r>
            <a:r>
              <a:rPr lang="en-US" sz="2000" dirty="0" err="1">
                <a:solidFill>
                  <a:schemeClr val="accent1">
                    <a:lumMod val="50000"/>
                  </a:schemeClr>
                </a:solidFill>
                <a:latin typeface="Baskerville Old Face" panose="02020602080505020303" pitchFamily="18" charset="0"/>
              </a:rPr>
              <a:t>screensThe</a:t>
            </a:r>
            <a:r>
              <a:rPr lang="en-US" sz="2000" dirty="0">
                <a:solidFill>
                  <a:schemeClr val="accent1">
                    <a:lumMod val="50000"/>
                  </a:schemeClr>
                </a:solidFill>
                <a:latin typeface="Baskerville Old Face" panose="02020602080505020303" pitchFamily="18" charset="0"/>
              </a:rPr>
              <a:t> survey questionnaire pre-screens and also screens for interview selection. According to qualitative methodology of Maxwell, An ideal interviewee sample should: 1) maximize heterogeneity, 2) include extreme-cases, 3) best represent the target-population parameters (which we are interested in the educational intentions and expectations at the most fluid, and also most stratifying period in the life course.</a:t>
            </a:r>
          </a:p>
        </p:txBody>
      </p:sp>
      <p:pic>
        <p:nvPicPr>
          <p:cNvPr id="3" name="Picture 2"/>
          <p:cNvPicPr>
            <a:picLocks noChangeAspect="1"/>
          </p:cNvPicPr>
          <p:nvPr/>
        </p:nvPicPr>
        <p:blipFill>
          <a:blip r:embed="rId2"/>
          <a:stretch>
            <a:fillRect/>
          </a:stretch>
        </p:blipFill>
        <p:spPr>
          <a:xfrm>
            <a:off x="265842" y="150125"/>
            <a:ext cx="4164644" cy="2425903"/>
          </a:xfrm>
          <a:prstGeom prst="rect">
            <a:avLst/>
          </a:prstGeom>
        </p:spPr>
      </p:pic>
    </p:spTree>
    <p:extLst>
      <p:ext uri="{BB962C8B-B14F-4D97-AF65-F5344CB8AC3E}">
        <p14:creationId xmlns:p14="http://schemas.microsoft.com/office/powerpoint/2010/main" val="36391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00" y="0"/>
            <a:ext cx="5249636" cy="6858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333" y="3042841"/>
            <a:ext cx="3270926" cy="29007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0333" y="309431"/>
            <a:ext cx="3871686" cy="2733410"/>
          </a:xfrm>
          <a:prstGeom prst="rect">
            <a:avLst/>
          </a:prstGeom>
        </p:spPr>
      </p:pic>
    </p:spTree>
    <p:extLst>
      <p:ext uri="{BB962C8B-B14F-4D97-AF65-F5344CB8AC3E}">
        <p14:creationId xmlns:p14="http://schemas.microsoft.com/office/powerpoint/2010/main" val="338146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731" y="132296"/>
            <a:ext cx="5795750" cy="67418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64" y="3039175"/>
            <a:ext cx="5201849" cy="35318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4300" y="132296"/>
            <a:ext cx="3277827" cy="2906879"/>
          </a:xfrm>
          <a:prstGeom prst="rect">
            <a:avLst/>
          </a:prstGeom>
        </p:spPr>
      </p:pic>
    </p:spTree>
    <p:extLst>
      <p:ext uri="{BB962C8B-B14F-4D97-AF65-F5344CB8AC3E}">
        <p14:creationId xmlns:p14="http://schemas.microsoft.com/office/powerpoint/2010/main" val="1753614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41000"/>
                    </a14:imgEffect>
                    <a14:imgEffect>
                      <a14:brightnessContrast bright="-5000" contrast="27000"/>
                    </a14:imgEffect>
                  </a14:imgLayer>
                </a14:imgProps>
              </a:ext>
              <a:ext uri="{28A0092B-C50C-407E-A947-70E740481C1C}">
                <a14:useLocalDpi xmlns:a14="http://schemas.microsoft.com/office/drawing/2010/main" val="0"/>
              </a:ext>
            </a:extLst>
          </a:blip>
          <a:stretch>
            <a:fillRect/>
          </a:stretch>
        </p:blipFill>
        <p:spPr>
          <a:xfrm>
            <a:off x="618799" y="348194"/>
            <a:ext cx="11166663" cy="5943424"/>
          </a:xfrm>
          <a:prstGeom prst="rect">
            <a:avLst/>
          </a:prstGeom>
        </p:spPr>
      </p:pic>
    </p:spTree>
    <p:extLst>
      <p:ext uri="{BB962C8B-B14F-4D97-AF65-F5344CB8AC3E}">
        <p14:creationId xmlns:p14="http://schemas.microsoft.com/office/powerpoint/2010/main" val="3788320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260" y="0"/>
            <a:ext cx="5307654" cy="6858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10" y="113372"/>
            <a:ext cx="4484264" cy="363208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433" y="3745460"/>
            <a:ext cx="3842818" cy="3112540"/>
          </a:xfrm>
          <a:prstGeom prst="rect">
            <a:avLst/>
          </a:prstGeom>
        </p:spPr>
      </p:pic>
    </p:spTree>
    <p:extLst>
      <p:ext uri="{BB962C8B-B14F-4D97-AF65-F5344CB8AC3E}">
        <p14:creationId xmlns:p14="http://schemas.microsoft.com/office/powerpoint/2010/main" val="3826765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659" y="485775"/>
            <a:ext cx="4552950" cy="317182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3794" b="29827"/>
          <a:stretch/>
        </p:blipFill>
        <p:spPr>
          <a:xfrm>
            <a:off x="4612862" y="457200"/>
            <a:ext cx="7579138" cy="6400800"/>
          </a:xfrm>
          <a:prstGeom prst="rect">
            <a:avLst/>
          </a:prstGeom>
        </p:spPr>
      </p:pic>
    </p:spTree>
    <p:extLst>
      <p:ext uri="{BB962C8B-B14F-4D97-AF65-F5344CB8AC3E}">
        <p14:creationId xmlns:p14="http://schemas.microsoft.com/office/powerpoint/2010/main" val="79097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659" y="485775"/>
            <a:ext cx="4552950" cy="3171825"/>
          </a:xfrm>
          <a:prstGeom prst="rect">
            <a:avLst/>
          </a:prstGeom>
        </p:spPr>
      </p:pic>
      <p:sp>
        <p:nvSpPr>
          <p:cNvPr id="4" name="TextBox 3"/>
          <p:cNvSpPr txBox="1"/>
          <p:nvPr/>
        </p:nvSpPr>
        <p:spPr>
          <a:xfrm>
            <a:off x="5000609" y="838200"/>
            <a:ext cx="6951905" cy="5632311"/>
          </a:xfrm>
          <a:prstGeom prst="rect">
            <a:avLst/>
          </a:prstGeom>
          <a:noFill/>
        </p:spPr>
        <p:txBody>
          <a:bodyPr wrap="square" rtlCol="0">
            <a:spAutoFit/>
          </a:bodyPr>
          <a:lstStyle/>
          <a:p>
            <a:pPr algn="ctr"/>
            <a:r>
              <a:rPr lang="en-US" sz="2000" b="1" dirty="0">
                <a:solidFill>
                  <a:schemeClr val="accent1">
                    <a:lumMod val="50000"/>
                  </a:schemeClr>
                </a:solidFill>
                <a:latin typeface="Baskerville Old Face" panose="02020602080505020303" pitchFamily="18" charset="0"/>
              </a:rPr>
              <a:t>The Interplay between Financial, </a:t>
            </a:r>
          </a:p>
          <a:p>
            <a:pPr algn="ctr"/>
            <a:r>
              <a:rPr lang="en-US" sz="2000" b="1" dirty="0">
                <a:solidFill>
                  <a:schemeClr val="accent1">
                    <a:lumMod val="50000"/>
                  </a:schemeClr>
                </a:solidFill>
                <a:latin typeface="Baskerville Old Face" panose="02020602080505020303" pitchFamily="18" charset="0"/>
              </a:rPr>
              <a:t>Career, and Family Priorities</a:t>
            </a:r>
          </a:p>
          <a:p>
            <a:pPr algn="ctr"/>
            <a:endParaRPr lang="en-US" sz="2000" b="1" dirty="0">
              <a:solidFill>
                <a:schemeClr val="accent1">
                  <a:lumMod val="50000"/>
                </a:schemeClr>
              </a:solidFill>
              <a:latin typeface="Baskerville Old Face" panose="02020602080505020303" pitchFamily="18" charset="0"/>
            </a:endParaRPr>
          </a:p>
          <a:p>
            <a:r>
              <a:rPr lang="en-US" sz="2000" dirty="0">
                <a:solidFill>
                  <a:schemeClr val="accent1">
                    <a:lumMod val="50000"/>
                  </a:schemeClr>
                </a:solidFill>
                <a:latin typeface="Baskerville Old Face" panose="02020602080505020303" pitchFamily="18" charset="0"/>
              </a:rPr>
              <a:t>Many students expressed personal dilemmas and challenges that forced them to re-prioritize their academic work with other life obligations. One 22 year-old White interviewee, Amadeus, </a:t>
            </a:r>
            <a:r>
              <a:rPr lang="en-US" sz="2000" b="1" dirty="0">
                <a:solidFill>
                  <a:schemeClr val="accent1">
                    <a:lumMod val="50000"/>
                  </a:schemeClr>
                </a:solidFill>
                <a:latin typeface="Baskerville Old Face" panose="02020602080505020303" pitchFamily="18" charset="0"/>
              </a:rPr>
              <a:t>contemplated between postponing transfer to begin working or to stay on course to transfer.  </a:t>
            </a:r>
            <a:r>
              <a:rPr lang="en-US" sz="2000" dirty="0">
                <a:solidFill>
                  <a:schemeClr val="accent1">
                    <a:lumMod val="50000"/>
                  </a:schemeClr>
                </a:solidFill>
                <a:latin typeface="Baskerville Old Face" panose="02020602080505020303" pitchFamily="18" charset="0"/>
              </a:rPr>
              <a:t>He said, “Everyone has a buying point … I have a buying point. Title is less important than money.  But money is less important than being happy.”  Amadeus debated the merit of another two years to obtain a BS in radiology, as immediate </a:t>
            </a:r>
          </a:p>
          <a:p>
            <a:endParaRPr lang="en-US" sz="2000" dirty="0">
              <a:solidFill>
                <a:schemeClr val="accent1">
                  <a:lumMod val="50000"/>
                </a:schemeClr>
              </a:solidFill>
              <a:latin typeface="Baskerville Old Face" panose="02020602080505020303" pitchFamily="18" charset="0"/>
            </a:endParaRPr>
          </a:p>
          <a:p>
            <a:r>
              <a:rPr lang="en-US" sz="2000" dirty="0">
                <a:solidFill>
                  <a:schemeClr val="accent1">
                    <a:lumMod val="50000"/>
                  </a:schemeClr>
                </a:solidFill>
                <a:latin typeface="Baskerville Old Face" panose="02020602080505020303" pitchFamily="18" charset="0"/>
              </a:rPr>
              <a:t>One student’s long-term </a:t>
            </a:r>
            <a:r>
              <a:rPr lang="en-US" sz="2000" b="1" dirty="0">
                <a:solidFill>
                  <a:schemeClr val="accent1">
                    <a:lumMod val="50000"/>
                  </a:schemeClr>
                </a:solidFill>
                <a:latin typeface="Baskerville Old Face" panose="02020602080505020303" pitchFamily="18" charset="0"/>
              </a:rPr>
              <a:t>“meaning” for transferring languished with little event over eight semesters, </a:t>
            </a:r>
            <a:r>
              <a:rPr lang="en-US" sz="2000" dirty="0">
                <a:solidFill>
                  <a:schemeClr val="accent1">
                    <a:lumMod val="50000"/>
                  </a:schemeClr>
                </a:solidFill>
                <a:latin typeface="Baskerville Old Face" panose="02020602080505020303" pitchFamily="18" charset="0"/>
              </a:rPr>
              <a:t>until being replaced by a new financial “meaning” of a new pursuit.  Anderson, a 24 year old White male became convinced that he will pursue a career in welding based on potential earning power</a:t>
            </a:r>
          </a:p>
        </p:txBody>
      </p:sp>
    </p:spTree>
    <p:extLst>
      <p:ext uri="{BB962C8B-B14F-4D97-AF65-F5344CB8AC3E}">
        <p14:creationId xmlns:p14="http://schemas.microsoft.com/office/powerpoint/2010/main" val="3407896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2955" y="510938"/>
            <a:ext cx="11627893" cy="1513805"/>
          </a:xfrm>
        </p:spPr>
        <p:txBody>
          <a:bodyPr>
            <a:noAutofit/>
          </a:bodyPr>
          <a:lstStyle/>
          <a:p>
            <a:pPr>
              <a:lnSpc>
                <a:spcPct val="150000"/>
              </a:lnSpc>
            </a:pPr>
            <a:r>
              <a:rPr lang="en-US" sz="2800" b="1" dirty="0">
                <a:solidFill>
                  <a:schemeClr val="accent1">
                    <a:lumMod val="50000"/>
                  </a:schemeClr>
                </a:solidFill>
                <a:latin typeface="Baskerville Old Face" panose="02020602080505020303" pitchFamily="18" charset="0"/>
              </a:rPr>
              <a:t>The Widening Transfer Aspiration Achievement Gap:  Contextualizing the </a:t>
            </a:r>
            <a:br>
              <a:rPr lang="en-US" sz="2800" b="1" dirty="0">
                <a:solidFill>
                  <a:schemeClr val="accent1">
                    <a:lumMod val="50000"/>
                  </a:schemeClr>
                </a:solidFill>
                <a:latin typeface="Baskerville Old Face" panose="02020602080505020303" pitchFamily="18" charset="0"/>
              </a:rPr>
            </a:br>
            <a:r>
              <a:rPr lang="en-US" sz="2800" b="1" dirty="0">
                <a:solidFill>
                  <a:schemeClr val="accent1">
                    <a:lumMod val="50000"/>
                  </a:schemeClr>
                </a:solidFill>
                <a:latin typeface="Baskerville Old Face" panose="02020602080505020303" pitchFamily="18" charset="0"/>
              </a:rPr>
              <a:t>Transfer Intentions of Community College Students in New Mexico</a:t>
            </a:r>
          </a:p>
        </p:txBody>
      </p:sp>
      <p:sp>
        <p:nvSpPr>
          <p:cNvPr id="4" name="TextBox 3"/>
          <p:cNvSpPr txBox="1"/>
          <p:nvPr/>
        </p:nvSpPr>
        <p:spPr>
          <a:xfrm>
            <a:off x="8904515" y="5562600"/>
            <a:ext cx="3722915" cy="646331"/>
          </a:xfrm>
          <a:prstGeom prst="rect">
            <a:avLst/>
          </a:prstGeom>
          <a:noFill/>
        </p:spPr>
        <p:txBody>
          <a:bodyPr wrap="square" rtlCol="0">
            <a:spAutoFit/>
          </a:bodyPr>
          <a:lstStyle/>
          <a:p>
            <a:r>
              <a:rPr lang="en-US" b="1" dirty="0">
                <a:solidFill>
                  <a:schemeClr val="accent1">
                    <a:lumMod val="50000"/>
                  </a:schemeClr>
                </a:solidFill>
                <a:latin typeface="Baskerville Old Face" panose="02020602080505020303" pitchFamily="18" charset="0"/>
              </a:rPr>
              <a:t>Thomas Maestas, MA</a:t>
            </a:r>
          </a:p>
          <a:p>
            <a:endParaRPr lang="en-US" dirty="0"/>
          </a:p>
        </p:txBody>
      </p:sp>
      <p:sp>
        <p:nvSpPr>
          <p:cNvPr id="5" name="TextBox 4"/>
          <p:cNvSpPr txBox="1"/>
          <p:nvPr/>
        </p:nvSpPr>
        <p:spPr>
          <a:xfrm>
            <a:off x="653144" y="2398144"/>
            <a:ext cx="10678885" cy="3477875"/>
          </a:xfrm>
          <a:prstGeom prst="rect">
            <a:avLst/>
          </a:prstGeom>
          <a:noFill/>
        </p:spPr>
        <p:txBody>
          <a:bodyPr wrap="square" rtlCol="0">
            <a:spAutoFit/>
          </a:bodyPr>
          <a:lstStyle/>
          <a:p>
            <a:r>
              <a:rPr lang="en-US" sz="2000" b="1" dirty="0">
                <a:solidFill>
                  <a:schemeClr val="bg1">
                    <a:lumMod val="85000"/>
                  </a:schemeClr>
                </a:solidFill>
                <a:latin typeface="Baskerville Old Face" panose="02020602080505020303" pitchFamily="18" charset="0"/>
              </a:rPr>
              <a:t>Sociologists and education policy-makers have long recognized the need to improve the transfer rates of community college students into four-year programs … </a:t>
            </a:r>
          </a:p>
          <a:p>
            <a:r>
              <a:rPr lang="en-US" sz="2000" b="1" dirty="0">
                <a:solidFill>
                  <a:schemeClr val="accent1">
                    <a:lumMod val="50000"/>
                  </a:schemeClr>
                </a:solidFill>
                <a:latin typeface="Baskerville Old Face" panose="02020602080505020303" pitchFamily="18" charset="0"/>
              </a:rPr>
              <a:t>  </a:t>
            </a:r>
          </a:p>
          <a:p>
            <a:r>
              <a:rPr lang="en-US" sz="2000" b="1" dirty="0">
                <a:solidFill>
                  <a:schemeClr val="accent1">
                    <a:lumMod val="50000"/>
                  </a:schemeClr>
                </a:solidFill>
                <a:latin typeface="Baskerville Old Face" panose="02020602080505020303" pitchFamily="18" charset="0"/>
              </a:rPr>
              <a:t> …  However, there has been less research beyond quantitative analysis </a:t>
            </a:r>
            <a:r>
              <a:rPr lang="en-US" sz="2000" dirty="0">
                <a:solidFill>
                  <a:schemeClr val="accent1">
                    <a:lumMod val="50000"/>
                  </a:schemeClr>
                </a:solidFill>
                <a:latin typeface="Baskerville Old Face" panose="02020602080505020303" pitchFamily="18" charset="0"/>
              </a:rPr>
              <a:t>or surface-level bureaucratic and institution-level analyses.</a:t>
            </a:r>
          </a:p>
          <a:p>
            <a:r>
              <a:rPr lang="en-US" sz="2000" b="1" dirty="0">
                <a:solidFill>
                  <a:schemeClr val="accent1">
                    <a:lumMod val="50000"/>
                  </a:schemeClr>
                </a:solidFill>
                <a:latin typeface="Baskerville Old Face" panose="02020602080505020303" pitchFamily="18" charset="0"/>
              </a:rPr>
              <a:t>	Qualitative data </a:t>
            </a:r>
            <a:r>
              <a:rPr lang="en-US" sz="2000" dirty="0">
                <a:solidFill>
                  <a:schemeClr val="accent1">
                    <a:lumMod val="50000"/>
                  </a:schemeClr>
                </a:solidFill>
                <a:latin typeface="Baskerville Old Face" panose="02020602080505020303" pitchFamily="18" charset="0"/>
              </a:rPr>
              <a:t>has addressed the transfer issue, yet specialized community college theoretical frameworks have been rare and often dependent on four-year university theoretical models (i.e., persistence-attrition).  </a:t>
            </a:r>
          </a:p>
          <a:p>
            <a:r>
              <a:rPr lang="en-US" sz="2000" b="1" dirty="0">
                <a:solidFill>
                  <a:schemeClr val="accent1">
                    <a:lumMod val="50000"/>
                  </a:schemeClr>
                </a:solidFill>
                <a:latin typeface="Baskerville Old Face" panose="02020602080505020303" pitchFamily="18" charset="0"/>
              </a:rPr>
              <a:t>	This study aims to induce knowledge </a:t>
            </a:r>
            <a:r>
              <a:rPr lang="en-US" sz="2000" dirty="0">
                <a:solidFill>
                  <a:schemeClr val="accent1">
                    <a:lumMod val="50000"/>
                  </a:schemeClr>
                </a:solidFill>
                <a:latin typeface="Baskerville Old Face" panose="02020602080505020303" pitchFamily="18" charset="0"/>
              </a:rPr>
              <a:t>from observed socio-cultural micro-processes potentially serving to widen the gap between those that aspire to a BA degree and those that achieve it.</a:t>
            </a:r>
            <a:endParaRPr lang="en-US" sz="2000" dirty="0"/>
          </a:p>
          <a:p>
            <a:r>
              <a:rPr lang="en-US" sz="2000" b="1" dirty="0">
                <a:solidFill>
                  <a:schemeClr val="accent1">
                    <a:lumMod val="50000"/>
                  </a:schemeClr>
                </a:solidFill>
                <a:latin typeface="Baskerville Old Face" panose="02020602080505020303" pitchFamily="18" charset="0"/>
              </a:rPr>
              <a:t>  </a:t>
            </a:r>
          </a:p>
        </p:txBody>
      </p:sp>
    </p:spTree>
    <p:extLst>
      <p:ext uri="{BB962C8B-B14F-4D97-AF65-F5344CB8AC3E}">
        <p14:creationId xmlns:p14="http://schemas.microsoft.com/office/powerpoint/2010/main" val="3881861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659" y="485775"/>
            <a:ext cx="4552950" cy="3171825"/>
          </a:xfrm>
          <a:prstGeom prst="rect">
            <a:avLst/>
          </a:prstGeom>
        </p:spPr>
      </p:pic>
    </p:spTree>
    <p:extLst>
      <p:ext uri="{BB962C8B-B14F-4D97-AF65-F5344CB8AC3E}">
        <p14:creationId xmlns:p14="http://schemas.microsoft.com/office/powerpoint/2010/main" val="3110108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794" b="29827"/>
          <a:stretch/>
        </p:blipFill>
        <p:spPr>
          <a:xfrm>
            <a:off x="6419891" y="239486"/>
            <a:ext cx="5772109" cy="4874712"/>
          </a:xfrm>
          <a:prstGeom prst="rect">
            <a:avLst/>
          </a:prstGeom>
        </p:spPr>
      </p:pic>
      <p:sp>
        <p:nvSpPr>
          <p:cNvPr id="4" name="Rectangle 3"/>
          <p:cNvSpPr/>
          <p:nvPr/>
        </p:nvSpPr>
        <p:spPr>
          <a:xfrm>
            <a:off x="304800" y="1349829"/>
            <a:ext cx="5900057" cy="5016758"/>
          </a:xfrm>
          <a:prstGeom prst="rect">
            <a:avLst/>
          </a:prstGeom>
        </p:spPr>
        <p:txBody>
          <a:bodyPr wrap="square">
            <a:spAutoFit/>
          </a:bodyPr>
          <a:lstStyle/>
          <a:p>
            <a:pPr lvl="0"/>
            <a:r>
              <a:rPr lang="en-US" sz="2000" dirty="0">
                <a:solidFill>
                  <a:srgbClr val="5B9BD5">
                    <a:lumMod val="50000"/>
                  </a:srgbClr>
                </a:solidFill>
                <a:latin typeface="Baskerville Old Face" panose="02020602080505020303" pitchFamily="18" charset="0"/>
              </a:rPr>
              <a:t>Charles, a 25 year-old Native American and first-generation college student, exemplifies a case of temporarily shifting full priority from his aspiration for a university degree to family concerns. Then, once resolved, he later returned to the community college to pursue full-time transfer credentials and eventually a bachelor’s degree. Charles originally dropped out of school to care for his mother that had fallen ill. He explains, “my mother had gotten sick with breast cancer so I quit school and moved back [home]. That took up a big chunk of my life and then I got back into school when my younger brother finished high school.” Charles clarifies that he worked for his tribal government to provide for his mother and younger brother until the latter graduated high school. Only then did Charles return to SCC.</a:t>
            </a:r>
          </a:p>
        </p:txBody>
      </p:sp>
    </p:spTree>
    <p:extLst>
      <p:ext uri="{BB962C8B-B14F-4D97-AF65-F5344CB8AC3E}">
        <p14:creationId xmlns:p14="http://schemas.microsoft.com/office/powerpoint/2010/main" val="3721797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238" b="41585"/>
          <a:stretch/>
        </p:blipFill>
        <p:spPr>
          <a:xfrm>
            <a:off x="1082622" y="25728"/>
            <a:ext cx="9175284" cy="6832272"/>
          </a:xfrm>
          <a:prstGeom prst="rect">
            <a:avLst/>
          </a:prstGeom>
        </p:spPr>
      </p:pic>
    </p:spTree>
    <p:extLst>
      <p:ext uri="{BB962C8B-B14F-4D97-AF65-F5344CB8AC3E}">
        <p14:creationId xmlns:p14="http://schemas.microsoft.com/office/powerpoint/2010/main" val="361355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2225" y="3057525"/>
            <a:ext cx="5819775" cy="38004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282" y="0"/>
            <a:ext cx="4935806" cy="6858000"/>
          </a:xfrm>
          <a:prstGeom prst="rect">
            <a:avLst/>
          </a:prstGeom>
        </p:spPr>
      </p:pic>
    </p:spTree>
    <p:extLst>
      <p:ext uri="{BB962C8B-B14F-4D97-AF65-F5344CB8AC3E}">
        <p14:creationId xmlns:p14="http://schemas.microsoft.com/office/powerpoint/2010/main" val="124140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810" y="365126"/>
            <a:ext cx="7132321" cy="998162"/>
          </a:xfrm>
        </p:spPr>
        <p:txBody>
          <a:bodyPr>
            <a:normAutofit/>
          </a:bodyPr>
          <a:lstStyle/>
          <a:p>
            <a:pPr algn="ctr"/>
            <a:r>
              <a:rPr lang="en-US" dirty="0">
                <a:solidFill>
                  <a:schemeClr val="accent1">
                    <a:lumMod val="50000"/>
                  </a:schemeClr>
                </a:solidFill>
                <a:latin typeface="Baskerville Old Face" panose="02020602080505020303" pitchFamily="18" charset="0"/>
                <a:ea typeface="+mn-ea"/>
                <a:cs typeface="+mn-cs"/>
              </a:rPr>
              <a:t>Conclusion</a:t>
            </a:r>
          </a:p>
        </p:txBody>
      </p:sp>
      <p:sp>
        <p:nvSpPr>
          <p:cNvPr id="3" name="Content Placeholder 2"/>
          <p:cNvSpPr>
            <a:spLocks noGrp="1"/>
          </p:cNvSpPr>
          <p:nvPr>
            <p:ph sz="half" idx="1"/>
          </p:nvPr>
        </p:nvSpPr>
        <p:spPr>
          <a:xfrm>
            <a:off x="537259" y="1330704"/>
            <a:ext cx="4252455" cy="5080981"/>
          </a:xfrm>
        </p:spPr>
        <p:txBody>
          <a:bodyPr>
            <a:noAutofit/>
          </a:bodyPr>
          <a:lstStyle/>
          <a:p>
            <a:pPr marL="0" indent="0">
              <a:buNone/>
            </a:pPr>
            <a:r>
              <a:rPr lang="en-US" dirty="0">
                <a:solidFill>
                  <a:schemeClr val="accent1">
                    <a:lumMod val="50000"/>
                  </a:schemeClr>
                </a:solidFill>
                <a:latin typeface="Baskerville Old Face" panose="02020602080505020303" pitchFamily="18" charset="0"/>
              </a:rPr>
              <a:t>Beginning with insights gained from </a:t>
            </a:r>
            <a:r>
              <a:rPr lang="en-US" b="1" dirty="0">
                <a:solidFill>
                  <a:schemeClr val="accent1">
                    <a:lumMod val="50000"/>
                  </a:schemeClr>
                </a:solidFill>
                <a:latin typeface="Baskerville Old Face" panose="02020602080505020303" pitchFamily="18" charset="0"/>
              </a:rPr>
              <a:t>two social capital indicators and three cultural capital indicators</a:t>
            </a:r>
            <a:r>
              <a:rPr lang="en-US" dirty="0">
                <a:solidFill>
                  <a:schemeClr val="accent1">
                    <a:lumMod val="50000"/>
                  </a:schemeClr>
                </a:solidFill>
                <a:latin typeface="Baskerville Old Face" panose="02020602080505020303" pitchFamily="18" charset="0"/>
              </a:rPr>
              <a:t>, I found diminishing (and heightening) of transfer intentions associated with these five socio-cultural processes, along with other unexpected processes that emerged during the course of my research. </a:t>
            </a:r>
          </a:p>
        </p:txBody>
      </p:sp>
      <p:sp>
        <p:nvSpPr>
          <p:cNvPr id="4" name="Rectangle 3"/>
          <p:cNvSpPr/>
          <p:nvPr/>
        </p:nvSpPr>
        <p:spPr>
          <a:xfrm>
            <a:off x="5203372" y="1330705"/>
            <a:ext cx="6683828" cy="4524315"/>
          </a:xfrm>
          <a:prstGeom prst="rect">
            <a:avLst/>
          </a:prstGeom>
        </p:spPr>
        <p:txBody>
          <a:bodyPr wrap="square">
            <a:spAutoFit/>
          </a:bodyPr>
          <a:lstStyle/>
          <a:p>
            <a:pPr marL="285750" indent="-285750">
              <a:buFont typeface="Wingdings" panose="05000000000000000000" pitchFamily="2" charset="2"/>
              <a:buChar char="v"/>
            </a:pPr>
            <a:r>
              <a:rPr lang="en-US" b="1" dirty="0">
                <a:solidFill>
                  <a:schemeClr val="accent1">
                    <a:lumMod val="50000"/>
                  </a:schemeClr>
                </a:solidFill>
                <a:latin typeface="Baskerville Old Face" panose="02020602080505020303" pitchFamily="18" charset="0"/>
              </a:rPr>
              <a:t>Trust-building </a:t>
            </a:r>
            <a:r>
              <a:rPr lang="en-US" dirty="0">
                <a:solidFill>
                  <a:schemeClr val="accent1">
                    <a:lumMod val="50000"/>
                  </a:schemeClr>
                </a:solidFill>
                <a:latin typeface="Baskerville Old Face" panose="02020602080505020303" pitchFamily="18" charset="0"/>
              </a:rPr>
              <a:t>proved effective, while others’ mistrust appeared linked to the failure of inclusion into formal support networks.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dirty="0">
                <a:solidFill>
                  <a:schemeClr val="accent1">
                    <a:lumMod val="50000"/>
                  </a:schemeClr>
                </a:solidFill>
                <a:latin typeface="Baskerville Old Face" panose="02020602080505020303" pitchFamily="18" charset="0"/>
              </a:rPr>
              <a:t>Survey results indicated a high proportion of college friends, yet the interviews give the impression of </a:t>
            </a:r>
            <a:r>
              <a:rPr lang="en-US" b="1" dirty="0">
                <a:solidFill>
                  <a:schemeClr val="accent1">
                    <a:lumMod val="50000"/>
                  </a:schemeClr>
                </a:solidFill>
                <a:latin typeface="Baskerville Old Face" panose="02020602080505020303" pitchFamily="18" charset="0"/>
              </a:rPr>
              <a:t>a subdued level of academic peer network formation.</a:t>
            </a:r>
            <a:r>
              <a:rPr lang="en-US" dirty="0">
                <a:solidFill>
                  <a:schemeClr val="accent1">
                    <a:lumMod val="50000"/>
                  </a:schemeClr>
                </a:solidFill>
                <a:latin typeface="Baskerville Old Face" panose="02020602080505020303" pitchFamily="18" charset="0"/>
              </a:rPr>
              <a:t>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dirty="0">
                <a:solidFill>
                  <a:schemeClr val="accent1">
                    <a:lumMod val="50000"/>
                  </a:schemeClr>
                </a:solidFill>
                <a:latin typeface="Baskerville Old Face" panose="02020602080505020303" pitchFamily="18" charset="0"/>
              </a:rPr>
              <a:t>Measures of </a:t>
            </a:r>
            <a:r>
              <a:rPr lang="en-US" b="1" dirty="0">
                <a:solidFill>
                  <a:schemeClr val="accent1">
                    <a:lumMod val="50000"/>
                  </a:schemeClr>
                </a:solidFill>
                <a:latin typeface="Baskerville Old Face" panose="02020602080505020303" pitchFamily="18" charset="0"/>
              </a:rPr>
              <a:t>long-term transfer commitment </a:t>
            </a:r>
            <a:r>
              <a:rPr lang="en-US" dirty="0">
                <a:solidFill>
                  <a:schemeClr val="accent1">
                    <a:lumMod val="50000"/>
                  </a:schemeClr>
                </a:solidFill>
                <a:latin typeface="Baskerville Old Face" panose="02020602080505020303" pitchFamily="18" charset="0"/>
              </a:rPr>
              <a:t>showed transfer intention to be recently formed and more fragile than expected.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dirty="0">
                <a:solidFill>
                  <a:schemeClr val="accent1">
                    <a:lumMod val="50000"/>
                  </a:schemeClr>
                </a:solidFill>
                <a:latin typeface="Baskerville Old Face" panose="02020602080505020303" pitchFamily="18" charset="0"/>
              </a:rPr>
              <a:t>Indications of </a:t>
            </a:r>
            <a:r>
              <a:rPr lang="en-US" b="1" dirty="0">
                <a:solidFill>
                  <a:schemeClr val="accent1">
                    <a:lumMod val="50000"/>
                  </a:schemeClr>
                </a:solidFill>
                <a:latin typeface="Baskerville Old Face" panose="02020602080505020303" pitchFamily="18" charset="0"/>
              </a:rPr>
              <a:t>varying academic comfort levels </a:t>
            </a:r>
            <a:r>
              <a:rPr lang="en-US" dirty="0">
                <a:solidFill>
                  <a:schemeClr val="accent1">
                    <a:lumMod val="50000"/>
                  </a:schemeClr>
                </a:solidFill>
                <a:latin typeface="Baskerville Old Face" panose="02020602080505020303" pitchFamily="18" charset="0"/>
              </a:rPr>
              <a:t>include examples of heightened confidence and expectations of post-transfer success.  </a:t>
            </a:r>
          </a:p>
          <a:p>
            <a:pPr marL="285750" indent="-285750">
              <a:buFont typeface="Wingdings" panose="05000000000000000000" pitchFamily="2" charset="2"/>
              <a:buChar char="v"/>
            </a:pPr>
            <a:endParaRPr lang="en-US"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dirty="0">
                <a:solidFill>
                  <a:schemeClr val="accent1">
                    <a:lumMod val="50000"/>
                  </a:schemeClr>
                </a:solidFill>
                <a:latin typeface="Baskerville Old Face" panose="02020602080505020303" pitchFamily="18" charset="0"/>
              </a:rPr>
              <a:t>Finally, the different </a:t>
            </a:r>
            <a:r>
              <a:rPr lang="en-US" b="1" dirty="0">
                <a:solidFill>
                  <a:schemeClr val="accent1">
                    <a:lumMod val="50000"/>
                  </a:schemeClr>
                </a:solidFill>
                <a:latin typeface="Baskerville Old Face" panose="02020602080505020303" pitchFamily="18" charset="0"/>
              </a:rPr>
              <a:t>learned habits </a:t>
            </a:r>
            <a:r>
              <a:rPr lang="en-US" dirty="0">
                <a:solidFill>
                  <a:schemeClr val="accent1">
                    <a:lumMod val="50000"/>
                  </a:schemeClr>
                </a:solidFill>
                <a:latin typeface="Baskerville Old Face" panose="02020602080505020303" pitchFamily="18" charset="0"/>
              </a:rPr>
              <a:t>of strategy and academic know-how varied between students, showing in several cases that mentoring provided key emotional and organizational support.  </a:t>
            </a:r>
          </a:p>
        </p:txBody>
      </p:sp>
    </p:spTree>
    <p:extLst>
      <p:ext uri="{BB962C8B-B14F-4D97-AF65-F5344CB8AC3E}">
        <p14:creationId xmlns:p14="http://schemas.microsoft.com/office/powerpoint/2010/main" val="4289209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810" y="365126"/>
            <a:ext cx="7132321" cy="998162"/>
          </a:xfrm>
        </p:spPr>
        <p:txBody>
          <a:bodyPr>
            <a:normAutofit/>
          </a:bodyPr>
          <a:lstStyle/>
          <a:p>
            <a:pPr algn="ctr"/>
            <a:r>
              <a:rPr lang="en-US" dirty="0">
                <a:solidFill>
                  <a:schemeClr val="accent1">
                    <a:lumMod val="50000"/>
                  </a:schemeClr>
                </a:solidFill>
                <a:latin typeface="Baskerville Old Face" panose="02020602080505020303" pitchFamily="18" charset="0"/>
                <a:ea typeface="+mn-ea"/>
                <a:cs typeface="+mn-cs"/>
              </a:rPr>
              <a:t>Conclusion</a:t>
            </a:r>
          </a:p>
        </p:txBody>
      </p:sp>
      <p:sp>
        <p:nvSpPr>
          <p:cNvPr id="3" name="Content Placeholder 2"/>
          <p:cNvSpPr>
            <a:spLocks noGrp="1"/>
          </p:cNvSpPr>
          <p:nvPr>
            <p:ph sz="half" idx="1"/>
          </p:nvPr>
        </p:nvSpPr>
        <p:spPr>
          <a:xfrm>
            <a:off x="537259" y="1330703"/>
            <a:ext cx="6418712" cy="5331353"/>
          </a:xfrm>
        </p:spPr>
        <p:txBody>
          <a:bodyPr>
            <a:noAutofit/>
          </a:bodyPr>
          <a:lstStyle/>
          <a:p>
            <a:pPr marL="0" indent="0">
              <a:buNone/>
            </a:pPr>
            <a:r>
              <a:rPr lang="en-US" b="1" dirty="0">
                <a:solidFill>
                  <a:schemeClr val="accent1">
                    <a:lumMod val="50000"/>
                  </a:schemeClr>
                </a:solidFill>
                <a:latin typeface="Baskerville Old Face" panose="02020602080505020303" pitchFamily="18" charset="0"/>
              </a:rPr>
              <a:t>My primary finding </a:t>
            </a:r>
            <a:r>
              <a:rPr lang="en-US" dirty="0">
                <a:solidFill>
                  <a:schemeClr val="accent1">
                    <a:lumMod val="50000"/>
                  </a:schemeClr>
                </a:solidFill>
                <a:latin typeface="Baskerville Old Face" panose="02020602080505020303" pitchFamily="18" charset="0"/>
              </a:rPr>
              <a:t>is </a:t>
            </a:r>
            <a:r>
              <a:rPr lang="en-US" b="1" dirty="0">
                <a:solidFill>
                  <a:schemeClr val="accent1">
                    <a:lumMod val="50000"/>
                  </a:schemeClr>
                </a:solidFill>
                <a:latin typeface="Baskerville Old Face" panose="02020602080505020303" pitchFamily="18" charset="0"/>
              </a:rPr>
              <a:t>that student transfer intentions behave dynamically, are more fragile and recently-formed than expected</a:t>
            </a:r>
            <a:r>
              <a:rPr lang="en-US" dirty="0">
                <a:solidFill>
                  <a:schemeClr val="accent1">
                    <a:lumMod val="50000"/>
                  </a:schemeClr>
                </a:solidFill>
                <a:latin typeface="Baskerville Old Face" panose="02020602080505020303" pitchFamily="18" charset="0"/>
              </a:rPr>
              <a:t>, and exhibit outcome patterns linked to </a:t>
            </a:r>
            <a:r>
              <a:rPr lang="en-US" b="1" dirty="0">
                <a:solidFill>
                  <a:schemeClr val="accent1">
                    <a:lumMod val="50000"/>
                  </a:schemeClr>
                </a:solidFill>
                <a:latin typeface="Baskerville Old Face" panose="02020602080505020303" pitchFamily="18" charset="0"/>
              </a:rPr>
              <a:t>social and cultural experiences </a:t>
            </a:r>
            <a:r>
              <a:rPr lang="en-US" dirty="0">
                <a:solidFill>
                  <a:schemeClr val="accent1">
                    <a:lumMod val="50000"/>
                  </a:schemeClr>
                </a:solidFill>
                <a:latin typeface="Baskerville Old Face" panose="02020602080505020303" pitchFamily="18" charset="0"/>
              </a:rPr>
              <a:t>while at the community college.  </a:t>
            </a:r>
          </a:p>
          <a:p>
            <a:pPr marL="0" indent="0">
              <a:buNone/>
            </a:pPr>
            <a:r>
              <a:rPr lang="en-US" b="1" dirty="0">
                <a:solidFill>
                  <a:schemeClr val="accent1">
                    <a:lumMod val="50000"/>
                  </a:schemeClr>
                </a:solidFill>
                <a:latin typeface="Baskerville Old Face" panose="02020602080505020303" pitchFamily="18" charset="0"/>
              </a:rPr>
              <a:t>These experiences, as colored by the students’ accounts</a:t>
            </a:r>
            <a:r>
              <a:rPr lang="en-US" dirty="0">
                <a:solidFill>
                  <a:schemeClr val="accent1">
                    <a:lumMod val="50000"/>
                  </a:schemeClr>
                </a:solidFill>
                <a:latin typeface="Baskerville Old Face" panose="02020602080505020303" pitchFamily="18" charset="0"/>
              </a:rPr>
              <a:t>, feature interactions of identity and student culture, emotional and morale support, differing “comfort-levels,” and the delicate interplay of financial, family and educational priorities. </a:t>
            </a:r>
          </a:p>
        </p:txBody>
      </p:sp>
      <p:sp>
        <p:nvSpPr>
          <p:cNvPr id="4" name="Rectangle 3"/>
          <p:cNvSpPr/>
          <p:nvPr/>
        </p:nvSpPr>
        <p:spPr>
          <a:xfrm>
            <a:off x="7554686" y="1330705"/>
            <a:ext cx="4332513" cy="3231654"/>
          </a:xfrm>
          <a:prstGeom prst="rect">
            <a:avLst/>
          </a:prstGeom>
        </p:spPr>
        <p:txBody>
          <a:bodyPr wrap="square">
            <a:spAutoFit/>
          </a:bodyPr>
          <a:lstStyle/>
          <a:p>
            <a:pPr marL="285750" indent="-285750">
              <a:buFont typeface="Wingdings" panose="05000000000000000000" pitchFamily="2" charset="2"/>
              <a:buChar char="v"/>
            </a:pPr>
            <a:r>
              <a:rPr lang="en-US" sz="1200" b="1" dirty="0">
                <a:solidFill>
                  <a:schemeClr val="accent1">
                    <a:lumMod val="50000"/>
                  </a:schemeClr>
                </a:solidFill>
                <a:latin typeface="Baskerville Old Face" panose="02020602080505020303" pitchFamily="18" charset="0"/>
              </a:rPr>
              <a:t>Trust-building </a:t>
            </a:r>
            <a:r>
              <a:rPr lang="en-US" sz="1200" dirty="0">
                <a:solidFill>
                  <a:schemeClr val="accent1">
                    <a:lumMod val="50000"/>
                  </a:schemeClr>
                </a:solidFill>
                <a:latin typeface="Baskerville Old Face" panose="02020602080505020303" pitchFamily="18" charset="0"/>
              </a:rPr>
              <a:t>proved effective, while others’ mistrust appeared linked to the failure of inclusion into formal support networks. </a:t>
            </a:r>
          </a:p>
          <a:p>
            <a:pPr marL="285750" indent="-285750">
              <a:buFont typeface="Wingdings" panose="05000000000000000000" pitchFamily="2" charset="2"/>
              <a:buChar char="v"/>
            </a:pPr>
            <a:endParaRPr lang="en-US" sz="12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200" dirty="0">
                <a:solidFill>
                  <a:schemeClr val="accent1">
                    <a:lumMod val="50000"/>
                  </a:schemeClr>
                </a:solidFill>
                <a:latin typeface="Baskerville Old Face" panose="02020602080505020303" pitchFamily="18" charset="0"/>
              </a:rPr>
              <a:t>Survey results indicated a high proportion of college friends, yet the interviews give the impression of </a:t>
            </a:r>
            <a:r>
              <a:rPr lang="en-US" sz="1200" b="1" dirty="0">
                <a:solidFill>
                  <a:schemeClr val="accent1">
                    <a:lumMod val="50000"/>
                  </a:schemeClr>
                </a:solidFill>
                <a:latin typeface="Baskerville Old Face" panose="02020602080505020303" pitchFamily="18" charset="0"/>
              </a:rPr>
              <a:t>a subdued level of academic peer network formation.</a:t>
            </a:r>
            <a:r>
              <a:rPr lang="en-US" sz="1200" dirty="0">
                <a:solidFill>
                  <a:schemeClr val="accent1">
                    <a:lumMod val="50000"/>
                  </a:schemeClr>
                </a:solidFill>
                <a:latin typeface="Baskerville Old Face" panose="02020602080505020303" pitchFamily="18" charset="0"/>
              </a:rPr>
              <a:t>  </a:t>
            </a:r>
          </a:p>
          <a:p>
            <a:pPr marL="285750" indent="-285750">
              <a:buFont typeface="Wingdings" panose="05000000000000000000" pitchFamily="2" charset="2"/>
              <a:buChar char="v"/>
            </a:pPr>
            <a:endParaRPr lang="en-US" sz="12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200" dirty="0">
                <a:solidFill>
                  <a:schemeClr val="accent1">
                    <a:lumMod val="50000"/>
                  </a:schemeClr>
                </a:solidFill>
                <a:latin typeface="Baskerville Old Face" panose="02020602080505020303" pitchFamily="18" charset="0"/>
              </a:rPr>
              <a:t>Measures of </a:t>
            </a:r>
            <a:r>
              <a:rPr lang="en-US" sz="1200" b="1" dirty="0">
                <a:solidFill>
                  <a:schemeClr val="accent1">
                    <a:lumMod val="50000"/>
                  </a:schemeClr>
                </a:solidFill>
                <a:latin typeface="Baskerville Old Face" panose="02020602080505020303" pitchFamily="18" charset="0"/>
              </a:rPr>
              <a:t>long-term transfer commitment </a:t>
            </a:r>
            <a:r>
              <a:rPr lang="en-US" sz="1200" dirty="0">
                <a:solidFill>
                  <a:schemeClr val="accent1">
                    <a:lumMod val="50000"/>
                  </a:schemeClr>
                </a:solidFill>
                <a:latin typeface="Baskerville Old Face" panose="02020602080505020303" pitchFamily="18" charset="0"/>
              </a:rPr>
              <a:t>showed transfer intention to be recently formed and more fragile than expected.  </a:t>
            </a:r>
          </a:p>
          <a:p>
            <a:pPr marL="285750" indent="-285750">
              <a:buFont typeface="Wingdings" panose="05000000000000000000" pitchFamily="2" charset="2"/>
              <a:buChar char="v"/>
            </a:pPr>
            <a:endParaRPr lang="en-US" sz="12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200" dirty="0">
                <a:solidFill>
                  <a:schemeClr val="accent1">
                    <a:lumMod val="50000"/>
                  </a:schemeClr>
                </a:solidFill>
                <a:latin typeface="Baskerville Old Face" panose="02020602080505020303" pitchFamily="18" charset="0"/>
              </a:rPr>
              <a:t>Indications of </a:t>
            </a:r>
            <a:r>
              <a:rPr lang="en-US" sz="1200" b="1" dirty="0">
                <a:solidFill>
                  <a:schemeClr val="accent1">
                    <a:lumMod val="50000"/>
                  </a:schemeClr>
                </a:solidFill>
                <a:latin typeface="Baskerville Old Face" panose="02020602080505020303" pitchFamily="18" charset="0"/>
              </a:rPr>
              <a:t>varying academic comfort levels </a:t>
            </a:r>
            <a:r>
              <a:rPr lang="en-US" sz="1200" dirty="0">
                <a:solidFill>
                  <a:schemeClr val="accent1">
                    <a:lumMod val="50000"/>
                  </a:schemeClr>
                </a:solidFill>
                <a:latin typeface="Baskerville Old Face" panose="02020602080505020303" pitchFamily="18" charset="0"/>
              </a:rPr>
              <a:t>include examples of heightened confidence and expectations of post-transfer success.  </a:t>
            </a:r>
          </a:p>
          <a:p>
            <a:pPr marL="285750" indent="-285750">
              <a:buFont typeface="Wingdings" panose="05000000000000000000" pitchFamily="2" charset="2"/>
              <a:buChar char="v"/>
            </a:pPr>
            <a:endParaRPr lang="en-US" sz="12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200" dirty="0">
                <a:solidFill>
                  <a:schemeClr val="accent1">
                    <a:lumMod val="50000"/>
                  </a:schemeClr>
                </a:solidFill>
                <a:latin typeface="Baskerville Old Face" panose="02020602080505020303" pitchFamily="18" charset="0"/>
              </a:rPr>
              <a:t>Finally, the different </a:t>
            </a:r>
            <a:r>
              <a:rPr lang="en-US" sz="1200" b="1" dirty="0">
                <a:solidFill>
                  <a:schemeClr val="accent1">
                    <a:lumMod val="50000"/>
                  </a:schemeClr>
                </a:solidFill>
                <a:latin typeface="Baskerville Old Face" panose="02020602080505020303" pitchFamily="18" charset="0"/>
              </a:rPr>
              <a:t>learned habits </a:t>
            </a:r>
            <a:r>
              <a:rPr lang="en-US" sz="1200" dirty="0">
                <a:solidFill>
                  <a:schemeClr val="accent1">
                    <a:lumMod val="50000"/>
                  </a:schemeClr>
                </a:solidFill>
                <a:latin typeface="Baskerville Old Face" panose="02020602080505020303" pitchFamily="18" charset="0"/>
              </a:rPr>
              <a:t>of strategy and academic know-how varied between students, showing in several cases that mentoring provided key emotional and organizational support.  </a:t>
            </a:r>
          </a:p>
        </p:txBody>
      </p:sp>
    </p:spTree>
    <p:extLst>
      <p:ext uri="{BB962C8B-B14F-4D97-AF65-F5344CB8AC3E}">
        <p14:creationId xmlns:p14="http://schemas.microsoft.com/office/powerpoint/2010/main" val="258895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810" y="365126"/>
            <a:ext cx="7132321" cy="998162"/>
          </a:xfrm>
        </p:spPr>
        <p:txBody>
          <a:bodyPr>
            <a:normAutofit/>
          </a:bodyPr>
          <a:lstStyle/>
          <a:p>
            <a:pPr algn="ctr"/>
            <a:r>
              <a:rPr lang="en-US" dirty="0">
                <a:solidFill>
                  <a:schemeClr val="accent1">
                    <a:lumMod val="50000"/>
                  </a:schemeClr>
                </a:solidFill>
                <a:latin typeface="Baskerville Old Face" panose="02020602080505020303" pitchFamily="18" charset="0"/>
                <a:ea typeface="+mn-ea"/>
                <a:cs typeface="+mn-cs"/>
              </a:rPr>
              <a:t>Implications</a:t>
            </a:r>
          </a:p>
        </p:txBody>
      </p:sp>
      <p:sp>
        <p:nvSpPr>
          <p:cNvPr id="3" name="Content Placeholder 2"/>
          <p:cNvSpPr>
            <a:spLocks noGrp="1"/>
          </p:cNvSpPr>
          <p:nvPr>
            <p:ph sz="half" idx="1"/>
          </p:nvPr>
        </p:nvSpPr>
        <p:spPr>
          <a:xfrm>
            <a:off x="537259" y="1330703"/>
            <a:ext cx="6418712" cy="5331353"/>
          </a:xfrm>
        </p:spPr>
        <p:txBody>
          <a:bodyPr>
            <a:noAutofit/>
          </a:bodyPr>
          <a:lstStyle/>
          <a:p>
            <a:pPr marL="0" indent="0">
              <a:buNone/>
            </a:pPr>
            <a:endParaRPr lang="en-US" sz="2400" b="1" dirty="0">
              <a:solidFill>
                <a:schemeClr val="accent1">
                  <a:lumMod val="50000"/>
                </a:schemeClr>
              </a:solidFill>
              <a:latin typeface="Baskerville Old Face" panose="02020602080505020303" pitchFamily="18" charset="0"/>
            </a:endParaRPr>
          </a:p>
          <a:p>
            <a:pPr marL="0" indent="0">
              <a:buNone/>
            </a:pPr>
            <a:r>
              <a:rPr lang="en-US" sz="2400" b="1" dirty="0">
                <a:solidFill>
                  <a:schemeClr val="accent1">
                    <a:lumMod val="50000"/>
                  </a:schemeClr>
                </a:solidFill>
                <a:latin typeface="Baskerville Old Face" panose="02020602080505020303" pitchFamily="18" charset="0"/>
              </a:rPr>
              <a:t>Potential implications of the research </a:t>
            </a:r>
            <a:r>
              <a:rPr lang="en-US" sz="2400" dirty="0">
                <a:solidFill>
                  <a:schemeClr val="accent1">
                    <a:lumMod val="50000"/>
                  </a:schemeClr>
                </a:solidFill>
                <a:latin typeface="Baskerville Old Face" panose="02020602080505020303" pitchFamily="18" charset="0"/>
              </a:rPr>
              <a:t>might help students recognize academic capital resources as key to developing network resources and confidence.  </a:t>
            </a:r>
          </a:p>
          <a:p>
            <a:pPr marL="0" indent="0">
              <a:buNone/>
            </a:pPr>
            <a:endParaRPr lang="en-US" sz="2400" b="1" dirty="0">
              <a:solidFill>
                <a:schemeClr val="accent1">
                  <a:lumMod val="50000"/>
                </a:schemeClr>
              </a:solidFill>
              <a:latin typeface="Baskerville Old Face" panose="02020602080505020303" pitchFamily="18" charset="0"/>
            </a:endParaRPr>
          </a:p>
          <a:p>
            <a:pPr marL="0" indent="0">
              <a:buNone/>
            </a:pPr>
            <a:r>
              <a:rPr lang="en-US" sz="2400" b="1" dirty="0">
                <a:solidFill>
                  <a:schemeClr val="accent1">
                    <a:lumMod val="50000"/>
                  </a:schemeClr>
                </a:solidFill>
                <a:latin typeface="Baskerville Old Face" panose="02020602080505020303" pitchFamily="18" charset="0"/>
              </a:rPr>
              <a:t>Policy implications become apparent </a:t>
            </a:r>
            <a:r>
              <a:rPr lang="en-US" sz="2400" dirty="0">
                <a:solidFill>
                  <a:schemeClr val="accent1">
                    <a:lumMod val="50000"/>
                  </a:schemeClr>
                </a:solidFill>
                <a:latin typeface="Baskerville Old Face" panose="02020602080505020303" pitchFamily="18" charset="0"/>
              </a:rPr>
              <a:t>in reference to the under-recognized need for both high and low context pedagogy and an </a:t>
            </a:r>
            <a:r>
              <a:rPr lang="en-US" sz="2400" b="1" dirty="0">
                <a:solidFill>
                  <a:schemeClr val="accent1">
                    <a:lumMod val="50000"/>
                  </a:schemeClr>
                </a:solidFill>
                <a:latin typeface="Baskerville Old Face" panose="02020602080505020303" pitchFamily="18" charset="0"/>
              </a:rPr>
              <a:t>accommodating institutional campus climate.  </a:t>
            </a:r>
          </a:p>
        </p:txBody>
      </p:sp>
      <p:pic>
        <p:nvPicPr>
          <p:cNvPr id="5"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55021" y="531200"/>
            <a:ext cx="3550719" cy="4519771"/>
          </a:xfrm>
        </p:spPr>
      </p:pic>
    </p:spTree>
    <p:extLst>
      <p:ext uri="{BB962C8B-B14F-4D97-AF65-F5344CB8AC3E}">
        <p14:creationId xmlns:p14="http://schemas.microsoft.com/office/powerpoint/2010/main" val="91995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810" y="365126"/>
            <a:ext cx="7132321" cy="998162"/>
          </a:xfrm>
        </p:spPr>
        <p:txBody>
          <a:bodyPr>
            <a:normAutofit/>
          </a:bodyPr>
          <a:lstStyle/>
          <a:p>
            <a:pPr algn="ctr"/>
            <a:r>
              <a:rPr lang="en-US" dirty="0">
                <a:solidFill>
                  <a:schemeClr val="accent1">
                    <a:lumMod val="50000"/>
                  </a:schemeClr>
                </a:solidFill>
                <a:latin typeface="Baskerville Old Face" panose="02020602080505020303" pitchFamily="18" charset="0"/>
                <a:ea typeface="+mn-ea"/>
                <a:cs typeface="+mn-cs"/>
              </a:rPr>
              <a:t>Implications</a:t>
            </a:r>
          </a:p>
        </p:txBody>
      </p:sp>
      <p:sp>
        <p:nvSpPr>
          <p:cNvPr id="3" name="Content Placeholder 2"/>
          <p:cNvSpPr>
            <a:spLocks noGrp="1"/>
          </p:cNvSpPr>
          <p:nvPr>
            <p:ph sz="half" idx="1"/>
          </p:nvPr>
        </p:nvSpPr>
        <p:spPr>
          <a:xfrm>
            <a:off x="537259" y="1330703"/>
            <a:ext cx="7039198" cy="5331353"/>
          </a:xfrm>
        </p:spPr>
        <p:txBody>
          <a:bodyPr>
            <a:noAutofit/>
          </a:bodyPr>
          <a:lstStyle/>
          <a:p>
            <a:pPr marL="0" indent="0">
              <a:buNone/>
            </a:pPr>
            <a:endParaRPr lang="en-US" sz="2400" b="1" dirty="0">
              <a:solidFill>
                <a:schemeClr val="accent1">
                  <a:lumMod val="50000"/>
                </a:schemeClr>
              </a:solidFill>
              <a:latin typeface="Baskerville Old Face" panose="02020602080505020303" pitchFamily="18" charset="0"/>
            </a:endParaRPr>
          </a:p>
          <a:p>
            <a:pPr marL="0" indent="0">
              <a:buNone/>
            </a:pPr>
            <a:r>
              <a:rPr lang="en-US" sz="2400" b="1" dirty="0">
                <a:solidFill>
                  <a:schemeClr val="accent1">
                    <a:lumMod val="50000"/>
                  </a:schemeClr>
                </a:solidFill>
                <a:latin typeface="Baskerville Old Face" panose="02020602080505020303" pitchFamily="18" charset="0"/>
              </a:rPr>
              <a:t>The findings indicate the theoretical plausibility of non-structural factors </a:t>
            </a:r>
            <a:r>
              <a:rPr lang="en-US" sz="2400" dirty="0">
                <a:solidFill>
                  <a:schemeClr val="accent1">
                    <a:lumMod val="50000"/>
                  </a:schemeClr>
                </a:solidFill>
                <a:latin typeface="Baskerville Old Face" panose="02020602080505020303" pitchFamily="18" charset="0"/>
              </a:rPr>
              <a:t>to help explain, for example, the 6% decline of Latina/o students between 1994 and 2008 (Horn &amp; </a:t>
            </a:r>
            <a:r>
              <a:rPr lang="en-US" sz="2400" dirty="0" err="1">
                <a:solidFill>
                  <a:schemeClr val="accent1">
                    <a:lumMod val="50000"/>
                  </a:schemeClr>
                </a:solidFill>
                <a:latin typeface="Baskerville Old Face" panose="02020602080505020303" pitchFamily="18" charset="0"/>
              </a:rPr>
              <a:t>Skomsvold</a:t>
            </a:r>
            <a:r>
              <a:rPr lang="en-US" sz="2400" dirty="0">
                <a:solidFill>
                  <a:schemeClr val="accent1">
                    <a:lumMod val="50000"/>
                  </a:schemeClr>
                </a:solidFill>
                <a:latin typeface="Baskerville Old Face" panose="02020602080505020303" pitchFamily="18" charset="0"/>
              </a:rPr>
              <a:t>, 2011), along with that of first-generation students, </a:t>
            </a:r>
            <a:r>
              <a:rPr lang="en-US" sz="2400" b="1" dirty="0">
                <a:solidFill>
                  <a:schemeClr val="accent1">
                    <a:lumMod val="50000"/>
                  </a:schemeClr>
                </a:solidFill>
                <a:latin typeface="Baskerville Old Face" panose="02020602080505020303" pitchFamily="18" charset="0"/>
              </a:rPr>
              <a:t>renewing interest in potential unexplained socio-cultural processes</a:t>
            </a:r>
            <a:r>
              <a:rPr lang="en-US" sz="2400" dirty="0">
                <a:solidFill>
                  <a:schemeClr val="accent1">
                    <a:lumMod val="50000"/>
                  </a:schemeClr>
                </a:solidFill>
                <a:latin typeface="Baskerville Old Face" panose="02020602080505020303" pitchFamily="18" charset="0"/>
              </a:rPr>
              <a:t>.  </a:t>
            </a:r>
          </a:p>
          <a:p>
            <a:pPr marL="0" indent="0">
              <a:buNone/>
            </a:pPr>
            <a:r>
              <a:rPr lang="en-US" sz="2400" dirty="0">
                <a:solidFill>
                  <a:schemeClr val="accent1">
                    <a:lumMod val="50000"/>
                  </a:schemeClr>
                </a:solidFill>
                <a:latin typeface="Baskerville Old Face" panose="02020602080505020303" pitchFamily="18" charset="0"/>
              </a:rPr>
              <a:t>	</a:t>
            </a:r>
          </a:p>
          <a:p>
            <a:pPr marL="0" indent="0">
              <a:buNone/>
            </a:pPr>
            <a:r>
              <a:rPr lang="en-US" sz="2400" dirty="0">
                <a:solidFill>
                  <a:schemeClr val="accent1">
                    <a:lumMod val="50000"/>
                  </a:schemeClr>
                </a:solidFill>
                <a:latin typeface="Baskerville Old Face" panose="02020602080505020303" pitchFamily="18" charset="0"/>
              </a:rPr>
              <a:t>In like manner, the unprecedented </a:t>
            </a:r>
            <a:r>
              <a:rPr lang="en-US" sz="2400" b="1" dirty="0">
                <a:solidFill>
                  <a:schemeClr val="accent1">
                    <a:lumMod val="50000"/>
                  </a:schemeClr>
                </a:solidFill>
                <a:latin typeface="Baskerville Old Face" panose="02020602080505020303" pitchFamily="18" charset="0"/>
              </a:rPr>
              <a:t>success of females and African Americans</a:t>
            </a:r>
            <a:r>
              <a:rPr lang="en-US" sz="2400" dirty="0">
                <a:solidFill>
                  <a:schemeClr val="accent1">
                    <a:lumMod val="50000"/>
                  </a:schemeClr>
                </a:solidFill>
                <a:latin typeface="Baskerville Old Face" panose="02020602080505020303" pitchFamily="18" charset="0"/>
              </a:rPr>
              <a:t> to reverse their transfer achievement declines raises awareness to a </a:t>
            </a:r>
            <a:r>
              <a:rPr lang="en-US" sz="2400" b="1" dirty="0">
                <a:solidFill>
                  <a:schemeClr val="accent1">
                    <a:lumMod val="50000"/>
                  </a:schemeClr>
                </a:solidFill>
                <a:latin typeface="Baskerville Old Face" panose="02020602080505020303" pitchFamily="18" charset="0"/>
              </a:rPr>
              <a:t>potential trend leading to new strategies of success. </a:t>
            </a:r>
          </a:p>
        </p:txBody>
      </p:sp>
      <p:pic>
        <p:nvPicPr>
          <p:cNvPr id="5"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55021" y="531200"/>
            <a:ext cx="3550719" cy="4519771"/>
          </a:xfrm>
        </p:spPr>
      </p:pic>
    </p:spTree>
    <p:extLst>
      <p:ext uri="{BB962C8B-B14F-4D97-AF65-F5344CB8AC3E}">
        <p14:creationId xmlns:p14="http://schemas.microsoft.com/office/powerpoint/2010/main" val="2037744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810" y="365126"/>
            <a:ext cx="7132321" cy="998162"/>
          </a:xfrm>
        </p:spPr>
        <p:txBody>
          <a:bodyPr>
            <a:normAutofit/>
          </a:bodyPr>
          <a:lstStyle/>
          <a:p>
            <a:pPr algn="ctr"/>
            <a:r>
              <a:rPr lang="en-US" dirty="0">
                <a:solidFill>
                  <a:schemeClr val="accent1">
                    <a:lumMod val="50000"/>
                  </a:schemeClr>
                </a:solidFill>
                <a:latin typeface="Baskerville Old Face" panose="02020602080505020303" pitchFamily="18" charset="0"/>
                <a:ea typeface="+mn-ea"/>
                <a:cs typeface="+mn-cs"/>
              </a:rPr>
              <a:t>Implications</a:t>
            </a:r>
          </a:p>
        </p:txBody>
      </p:sp>
      <p:sp>
        <p:nvSpPr>
          <p:cNvPr id="3" name="Content Placeholder 2"/>
          <p:cNvSpPr>
            <a:spLocks noGrp="1"/>
          </p:cNvSpPr>
          <p:nvPr>
            <p:ph sz="half" idx="1"/>
          </p:nvPr>
        </p:nvSpPr>
        <p:spPr>
          <a:xfrm>
            <a:off x="537259" y="1330703"/>
            <a:ext cx="7039198" cy="5331353"/>
          </a:xfrm>
        </p:spPr>
        <p:txBody>
          <a:bodyPr>
            <a:noAutofit/>
          </a:bodyPr>
          <a:lstStyle/>
          <a:p>
            <a:pPr marL="0" indent="0">
              <a:buNone/>
            </a:pPr>
            <a:endParaRPr lang="en-US" sz="2400" b="1" dirty="0">
              <a:solidFill>
                <a:schemeClr val="accent1">
                  <a:lumMod val="50000"/>
                </a:schemeClr>
              </a:solidFill>
              <a:latin typeface="Baskerville Old Face" panose="02020602080505020303" pitchFamily="18" charset="0"/>
            </a:endParaRPr>
          </a:p>
          <a:p>
            <a:pPr marL="0" indent="0">
              <a:buNone/>
            </a:pPr>
            <a:r>
              <a:rPr lang="en-US" sz="2400" b="1" dirty="0">
                <a:solidFill>
                  <a:schemeClr val="accent1">
                    <a:lumMod val="50000"/>
                  </a:schemeClr>
                </a:solidFill>
                <a:latin typeface="Baskerville Old Face" panose="02020602080505020303" pitchFamily="18" charset="0"/>
              </a:rPr>
              <a:t>The findings indicate the theoretical plausibility of non-structural factors </a:t>
            </a:r>
            <a:r>
              <a:rPr lang="en-US" sz="2400" dirty="0">
                <a:solidFill>
                  <a:schemeClr val="accent1">
                    <a:lumMod val="50000"/>
                  </a:schemeClr>
                </a:solidFill>
                <a:latin typeface="Baskerville Old Face" panose="02020602080505020303" pitchFamily="18" charset="0"/>
              </a:rPr>
              <a:t>to help explain, for example, the 6% decline of Latina/o students between 1994 and 2008 (Horn &amp; </a:t>
            </a:r>
            <a:r>
              <a:rPr lang="en-US" sz="2400" dirty="0" err="1">
                <a:solidFill>
                  <a:schemeClr val="accent1">
                    <a:lumMod val="50000"/>
                  </a:schemeClr>
                </a:solidFill>
                <a:latin typeface="Baskerville Old Face" panose="02020602080505020303" pitchFamily="18" charset="0"/>
              </a:rPr>
              <a:t>Skomsvold</a:t>
            </a:r>
            <a:r>
              <a:rPr lang="en-US" sz="2400" dirty="0">
                <a:solidFill>
                  <a:schemeClr val="accent1">
                    <a:lumMod val="50000"/>
                  </a:schemeClr>
                </a:solidFill>
                <a:latin typeface="Baskerville Old Face" panose="02020602080505020303" pitchFamily="18" charset="0"/>
              </a:rPr>
              <a:t>, 2011), along with that of first-generation students, </a:t>
            </a:r>
            <a:r>
              <a:rPr lang="en-US" sz="2400" b="1" dirty="0">
                <a:solidFill>
                  <a:schemeClr val="accent1">
                    <a:lumMod val="50000"/>
                  </a:schemeClr>
                </a:solidFill>
                <a:latin typeface="Baskerville Old Face" panose="02020602080505020303" pitchFamily="18" charset="0"/>
              </a:rPr>
              <a:t>renewing interest in potential unexplained socio-cultural processes</a:t>
            </a:r>
            <a:r>
              <a:rPr lang="en-US" sz="2400" dirty="0">
                <a:solidFill>
                  <a:schemeClr val="accent1">
                    <a:lumMod val="50000"/>
                  </a:schemeClr>
                </a:solidFill>
                <a:latin typeface="Baskerville Old Face" panose="02020602080505020303" pitchFamily="18" charset="0"/>
              </a:rPr>
              <a:t>.  </a:t>
            </a:r>
          </a:p>
          <a:p>
            <a:pPr marL="0" indent="0">
              <a:buNone/>
            </a:pPr>
            <a:r>
              <a:rPr lang="en-US" sz="2400" dirty="0">
                <a:solidFill>
                  <a:schemeClr val="accent1">
                    <a:lumMod val="50000"/>
                  </a:schemeClr>
                </a:solidFill>
                <a:latin typeface="Baskerville Old Face" panose="02020602080505020303" pitchFamily="18" charset="0"/>
              </a:rPr>
              <a:t>	</a:t>
            </a:r>
          </a:p>
          <a:p>
            <a:pPr marL="0" indent="0">
              <a:buNone/>
            </a:pPr>
            <a:r>
              <a:rPr lang="en-US" sz="2400" dirty="0">
                <a:solidFill>
                  <a:schemeClr val="accent1">
                    <a:lumMod val="50000"/>
                  </a:schemeClr>
                </a:solidFill>
                <a:latin typeface="Baskerville Old Face" panose="02020602080505020303" pitchFamily="18" charset="0"/>
              </a:rPr>
              <a:t>In like manner, the unprecedented </a:t>
            </a:r>
            <a:r>
              <a:rPr lang="en-US" sz="2400" b="1" dirty="0">
                <a:solidFill>
                  <a:schemeClr val="accent1">
                    <a:lumMod val="50000"/>
                  </a:schemeClr>
                </a:solidFill>
                <a:latin typeface="Baskerville Old Face" panose="02020602080505020303" pitchFamily="18" charset="0"/>
              </a:rPr>
              <a:t>success of females and African Americans</a:t>
            </a:r>
            <a:r>
              <a:rPr lang="en-US" sz="2400" dirty="0">
                <a:solidFill>
                  <a:schemeClr val="accent1">
                    <a:lumMod val="50000"/>
                  </a:schemeClr>
                </a:solidFill>
                <a:latin typeface="Baskerville Old Face" panose="02020602080505020303" pitchFamily="18" charset="0"/>
              </a:rPr>
              <a:t> to reverse their transfer achievement declines raises awareness to a </a:t>
            </a:r>
            <a:r>
              <a:rPr lang="en-US" sz="2400" b="1" dirty="0">
                <a:solidFill>
                  <a:schemeClr val="accent1">
                    <a:lumMod val="50000"/>
                  </a:schemeClr>
                </a:solidFill>
                <a:latin typeface="Baskerville Old Face" panose="02020602080505020303" pitchFamily="18" charset="0"/>
              </a:rPr>
              <a:t>potential trend leading to new strategies of success. </a:t>
            </a:r>
          </a:p>
        </p:txBody>
      </p:sp>
      <p:pic>
        <p:nvPicPr>
          <p:cNvPr id="5"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55021" y="531200"/>
            <a:ext cx="3550719" cy="4519771"/>
          </a:xfrm>
        </p:spPr>
      </p:pic>
    </p:spTree>
    <p:extLst>
      <p:ext uri="{BB962C8B-B14F-4D97-AF65-F5344CB8AC3E}">
        <p14:creationId xmlns:p14="http://schemas.microsoft.com/office/powerpoint/2010/main" val="68641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2955" y="510938"/>
            <a:ext cx="11627893" cy="1513805"/>
          </a:xfrm>
        </p:spPr>
        <p:txBody>
          <a:bodyPr>
            <a:noAutofit/>
          </a:bodyPr>
          <a:lstStyle/>
          <a:p>
            <a:pPr>
              <a:lnSpc>
                <a:spcPct val="150000"/>
              </a:lnSpc>
            </a:pPr>
            <a:r>
              <a:rPr lang="en-US" sz="2800" b="1" dirty="0">
                <a:solidFill>
                  <a:schemeClr val="accent1">
                    <a:lumMod val="50000"/>
                  </a:schemeClr>
                </a:solidFill>
                <a:latin typeface="Baskerville Old Face" panose="02020602080505020303" pitchFamily="18" charset="0"/>
              </a:rPr>
              <a:t>The Widening Transfer Aspiration Achievement Gap:  Contextualizing the </a:t>
            </a:r>
            <a:br>
              <a:rPr lang="en-US" sz="2800" b="1" dirty="0">
                <a:solidFill>
                  <a:schemeClr val="accent1">
                    <a:lumMod val="50000"/>
                  </a:schemeClr>
                </a:solidFill>
                <a:latin typeface="Baskerville Old Face" panose="02020602080505020303" pitchFamily="18" charset="0"/>
              </a:rPr>
            </a:br>
            <a:r>
              <a:rPr lang="en-US" sz="2800" b="1" dirty="0">
                <a:solidFill>
                  <a:schemeClr val="accent1">
                    <a:lumMod val="50000"/>
                  </a:schemeClr>
                </a:solidFill>
                <a:latin typeface="Baskerville Old Face" panose="02020602080505020303" pitchFamily="18" charset="0"/>
              </a:rPr>
              <a:t>Transfer Intentions of Community College Students in New Mexico</a:t>
            </a:r>
          </a:p>
        </p:txBody>
      </p:sp>
      <p:sp>
        <p:nvSpPr>
          <p:cNvPr id="4" name="TextBox 3"/>
          <p:cNvSpPr txBox="1"/>
          <p:nvPr/>
        </p:nvSpPr>
        <p:spPr>
          <a:xfrm>
            <a:off x="10189028" y="6211669"/>
            <a:ext cx="3722915" cy="646331"/>
          </a:xfrm>
          <a:prstGeom prst="rect">
            <a:avLst/>
          </a:prstGeom>
          <a:noFill/>
        </p:spPr>
        <p:txBody>
          <a:bodyPr wrap="square" rtlCol="0">
            <a:spAutoFit/>
          </a:bodyPr>
          <a:lstStyle/>
          <a:p>
            <a:r>
              <a:rPr lang="en-US" b="1" dirty="0">
                <a:solidFill>
                  <a:schemeClr val="accent1">
                    <a:lumMod val="50000"/>
                  </a:schemeClr>
                </a:solidFill>
                <a:latin typeface="Baskerville Old Face" panose="02020602080505020303" pitchFamily="18" charset="0"/>
              </a:rPr>
              <a:t>Thomas Maestas</a:t>
            </a:r>
          </a:p>
          <a:p>
            <a:endParaRPr lang="en-US" dirty="0"/>
          </a:p>
        </p:txBody>
      </p:sp>
      <p:sp>
        <p:nvSpPr>
          <p:cNvPr id="5" name="TextBox 4"/>
          <p:cNvSpPr txBox="1"/>
          <p:nvPr/>
        </p:nvSpPr>
        <p:spPr>
          <a:xfrm>
            <a:off x="544286" y="2024743"/>
            <a:ext cx="6291943" cy="2554545"/>
          </a:xfrm>
          <a:prstGeom prst="rect">
            <a:avLst/>
          </a:prstGeom>
          <a:noFill/>
        </p:spPr>
        <p:txBody>
          <a:bodyPr wrap="square" rtlCol="0">
            <a:spAutoFit/>
          </a:bodyPr>
          <a:lstStyle/>
          <a:p>
            <a:r>
              <a:rPr lang="en-US" sz="2000" b="1" dirty="0">
                <a:solidFill>
                  <a:schemeClr val="accent1">
                    <a:lumMod val="50000"/>
                  </a:schemeClr>
                </a:solidFill>
                <a:latin typeface="Baskerville Old Face" panose="02020602080505020303" pitchFamily="18" charset="0"/>
              </a:rPr>
              <a:t>Qualitative data has addressed the transfer issue</a:t>
            </a:r>
            <a:r>
              <a:rPr lang="en-US" sz="2000" dirty="0">
                <a:solidFill>
                  <a:schemeClr val="accent1">
                    <a:lumMod val="50000"/>
                  </a:schemeClr>
                </a:solidFill>
                <a:latin typeface="Baskerville Old Face" panose="02020602080505020303" pitchFamily="18" charset="0"/>
              </a:rPr>
              <a:t>, yet specialized community college theoretical frameworks have been rare and often dependent on four-year university theoretical models.  </a:t>
            </a:r>
          </a:p>
          <a:p>
            <a:endParaRPr lang="en-US" sz="2000" b="1" dirty="0">
              <a:solidFill>
                <a:schemeClr val="accent1">
                  <a:lumMod val="50000"/>
                </a:schemeClr>
              </a:solidFill>
              <a:latin typeface="Baskerville Old Face" panose="02020602080505020303" pitchFamily="18" charset="0"/>
            </a:endParaRPr>
          </a:p>
          <a:p>
            <a:r>
              <a:rPr lang="en-US" sz="2000" b="1" dirty="0">
                <a:solidFill>
                  <a:schemeClr val="accent1">
                    <a:lumMod val="50000"/>
                  </a:schemeClr>
                </a:solidFill>
                <a:latin typeface="Baskerville Old Face" panose="02020602080505020303" pitchFamily="18" charset="0"/>
              </a:rPr>
              <a:t>This study has induced knowledge from observed socio-cultural micro-processes </a:t>
            </a:r>
            <a:r>
              <a:rPr lang="en-US" sz="2000" dirty="0">
                <a:solidFill>
                  <a:schemeClr val="accent1">
                    <a:lumMod val="50000"/>
                  </a:schemeClr>
                </a:solidFill>
                <a:latin typeface="Baskerville Old Face" panose="02020602080505020303" pitchFamily="18" charset="0"/>
              </a:rPr>
              <a:t>potentially serving to widen the gap between transfer aspirants and potential achievers.  </a:t>
            </a:r>
            <a:endParaRPr lang="en-US" dirty="0"/>
          </a:p>
        </p:txBody>
      </p:sp>
      <p:sp>
        <p:nvSpPr>
          <p:cNvPr id="2" name="Rectangle 1"/>
          <p:cNvSpPr/>
          <p:nvPr/>
        </p:nvSpPr>
        <p:spPr>
          <a:xfrm>
            <a:off x="7015941" y="2024742"/>
            <a:ext cx="4884907" cy="4093428"/>
          </a:xfrm>
          <a:prstGeom prst="rect">
            <a:avLst/>
          </a:prstGeom>
        </p:spPr>
        <p:txBody>
          <a:bodyPr wrap="square">
            <a:spAutoFit/>
          </a:bodyPr>
          <a:lstStyle/>
          <a:p>
            <a:pPr indent="457200"/>
            <a:r>
              <a:rPr lang="en-US" sz="2000" b="1" dirty="0">
                <a:solidFill>
                  <a:schemeClr val="accent1">
                    <a:lumMod val="50000"/>
                  </a:schemeClr>
                </a:solidFill>
                <a:latin typeface="Baskerville Old Face" panose="02020602080505020303" pitchFamily="18" charset="0"/>
              </a:rPr>
              <a:t>The findings indicate the plausibility of non-structural factors </a:t>
            </a:r>
            <a:r>
              <a:rPr lang="en-US" sz="2000" dirty="0">
                <a:solidFill>
                  <a:schemeClr val="accent1">
                    <a:lumMod val="50000"/>
                  </a:schemeClr>
                </a:solidFill>
                <a:latin typeface="Baskerville Old Face" panose="02020602080505020303" pitchFamily="18" charset="0"/>
              </a:rPr>
              <a:t>to help explain, for example, the 6% decline of Latina/o students between 1994 and 2008 (Horn &amp; </a:t>
            </a:r>
            <a:r>
              <a:rPr lang="en-US" sz="2000" dirty="0" err="1">
                <a:solidFill>
                  <a:schemeClr val="accent1">
                    <a:lumMod val="50000"/>
                  </a:schemeClr>
                </a:solidFill>
                <a:latin typeface="Baskerville Old Face" panose="02020602080505020303" pitchFamily="18" charset="0"/>
              </a:rPr>
              <a:t>Skomsvold</a:t>
            </a:r>
            <a:r>
              <a:rPr lang="en-US" sz="2000" dirty="0">
                <a:solidFill>
                  <a:schemeClr val="accent1">
                    <a:lumMod val="50000"/>
                  </a:schemeClr>
                </a:solidFill>
                <a:latin typeface="Baskerville Old Face" panose="02020602080505020303" pitchFamily="18" charset="0"/>
              </a:rPr>
              <a:t>, 2011), along with that of first-generation students, renewing interest in potential unexplained socio-cultural processes.  </a:t>
            </a:r>
          </a:p>
          <a:p>
            <a:pPr indent="457200"/>
            <a:endParaRPr lang="en-US" sz="2000" b="1" dirty="0">
              <a:solidFill>
                <a:schemeClr val="accent1">
                  <a:lumMod val="50000"/>
                </a:schemeClr>
              </a:solidFill>
              <a:latin typeface="Baskerville Old Face" panose="02020602080505020303" pitchFamily="18" charset="0"/>
            </a:endParaRPr>
          </a:p>
          <a:p>
            <a:pPr indent="457200"/>
            <a:r>
              <a:rPr lang="en-US" sz="2000" b="1" dirty="0">
                <a:solidFill>
                  <a:schemeClr val="accent1">
                    <a:lumMod val="50000"/>
                  </a:schemeClr>
                </a:solidFill>
                <a:latin typeface="Baskerville Old Face" panose="02020602080505020303" pitchFamily="18" charset="0"/>
              </a:rPr>
              <a:t>In like manner, the unprecedented success of females and African Americans to reverse their transfer achievement declines raises awareness to potential new strategies of success. </a:t>
            </a:r>
          </a:p>
        </p:txBody>
      </p:sp>
    </p:spTree>
    <p:extLst>
      <p:ext uri="{BB962C8B-B14F-4D97-AF65-F5344CB8AC3E}">
        <p14:creationId xmlns:p14="http://schemas.microsoft.com/office/powerpoint/2010/main" val="322583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2"/>
          </p:nvPr>
        </p:nvPicPr>
        <p:blipFill rotWithShape="1">
          <a:blip r:embed="rId2"/>
          <a:srcRect b="53333"/>
          <a:stretch/>
        </p:blipFill>
        <p:spPr>
          <a:xfrm>
            <a:off x="6770914" y="354469"/>
            <a:ext cx="5249352" cy="2755420"/>
          </a:xfrm>
          <a:prstGeom prst="rect">
            <a:avLst/>
          </a:prstGeom>
        </p:spPr>
      </p:pic>
      <p:pic>
        <p:nvPicPr>
          <p:cNvPr id="3" name="Content Placeholder 2"/>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91752" y="324372"/>
            <a:ext cx="4720017" cy="6008190"/>
          </a:xfrm>
        </p:spPr>
      </p:pic>
      <p:sp>
        <p:nvSpPr>
          <p:cNvPr id="4" name="TextBox 3"/>
          <p:cNvSpPr txBox="1"/>
          <p:nvPr/>
        </p:nvSpPr>
        <p:spPr>
          <a:xfrm>
            <a:off x="6770914" y="4071260"/>
            <a:ext cx="4082143" cy="1015663"/>
          </a:xfrm>
          <a:prstGeom prst="rect">
            <a:avLst/>
          </a:prstGeom>
          <a:noFill/>
        </p:spPr>
        <p:txBody>
          <a:bodyPr wrap="square" rtlCol="0">
            <a:spAutoFit/>
          </a:bodyPr>
          <a:lstStyle/>
          <a:p>
            <a:r>
              <a:rPr lang="en-US" sz="2000" dirty="0">
                <a:solidFill>
                  <a:schemeClr val="accent1">
                    <a:lumMod val="50000"/>
                  </a:schemeClr>
                </a:solidFill>
                <a:latin typeface="Baskerville Old Face" panose="02020602080505020303" pitchFamily="18" charset="0"/>
              </a:rPr>
              <a:t>The </a:t>
            </a:r>
            <a:r>
              <a:rPr lang="en-US" sz="2000" b="1" dirty="0">
                <a:solidFill>
                  <a:schemeClr val="accent1">
                    <a:lumMod val="50000"/>
                  </a:schemeClr>
                </a:solidFill>
                <a:latin typeface="Baskerville Old Face" panose="02020602080505020303" pitchFamily="18" charset="0"/>
              </a:rPr>
              <a:t>Community College </a:t>
            </a:r>
            <a:r>
              <a:rPr lang="en-US" sz="2000" dirty="0">
                <a:solidFill>
                  <a:schemeClr val="accent1">
                    <a:lumMod val="50000"/>
                  </a:schemeClr>
                </a:solidFill>
                <a:latin typeface="Baskerville Old Face" panose="02020602080505020303" pitchFamily="18" charset="0"/>
              </a:rPr>
              <a:t>is the engine of occupational and socio-</a:t>
            </a:r>
            <a:r>
              <a:rPr lang="en-US" sz="2000" dirty="0" err="1">
                <a:solidFill>
                  <a:schemeClr val="accent1">
                    <a:lumMod val="50000"/>
                  </a:schemeClr>
                </a:solidFill>
                <a:latin typeface="Baskerville Old Face" panose="02020602080505020303" pitchFamily="18" charset="0"/>
              </a:rPr>
              <a:t>econonomic</a:t>
            </a:r>
            <a:r>
              <a:rPr lang="en-US" sz="2000" dirty="0">
                <a:solidFill>
                  <a:schemeClr val="accent1">
                    <a:lumMod val="50000"/>
                  </a:schemeClr>
                </a:solidFill>
                <a:latin typeface="Baskerville Old Face" panose="02020602080505020303" pitchFamily="18" charset="0"/>
              </a:rPr>
              <a:t> mobility for many. </a:t>
            </a:r>
          </a:p>
        </p:txBody>
      </p:sp>
    </p:spTree>
    <p:extLst>
      <p:ext uri="{BB962C8B-B14F-4D97-AF65-F5344CB8AC3E}">
        <p14:creationId xmlns:p14="http://schemas.microsoft.com/office/powerpoint/2010/main" val="79564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1752" y="324372"/>
            <a:ext cx="4720017" cy="6008190"/>
          </a:xfrm>
        </p:spPr>
      </p:pic>
      <p:pic>
        <p:nvPicPr>
          <p:cNvPr id="5"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7790" y="324372"/>
            <a:ext cx="5347647" cy="6015034"/>
          </a:xfrm>
          <a:prstGeom prst="rect">
            <a:avLst/>
          </a:prstGeom>
        </p:spPr>
      </p:pic>
    </p:spTree>
    <p:extLst>
      <p:ext uri="{BB962C8B-B14F-4D97-AF65-F5344CB8AC3E}">
        <p14:creationId xmlns:p14="http://schemas.microsoft.com/office/powerpoint/2010/main" val="3573724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185" y="141863"/>
            <a:ext cx="4122614" cy="4637940"/>
          </a:xfrm>
          <a:prstGeom prst="rect">
            <a:avLst/>
          </a:prstGeom>
        </p:spPr>
      </p:pic>
      <p:pic>
        <p:nvPicPr>
          <p:cNvPr id="14" name="Content Placeholder 1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4507" y="428465"/>
            <a:ext cx="3632421" cy="4351338"/>
          </a:xfrm>
          <a:ln>
            <a:solidFill>
              <a:srgbClr val="002060"/>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342" y="2380797"/>
            <a:ext cx="5442858" cy="3968750"/>
          </a:xfrm>
          <a:prstGeom prst="rect">
            <a:avLst/>
          </a:prstGeom>
          <a:ln>
            <a:solidFill>
              <a:schemeClr val="accent1"/>
            </a:solidFill>
          </a:ln>
        </p:spPr>
      </p:pic>
      <p:sp>
        <p:nvSpPr>
          <p:cNvPr id="3" name="TextBox 2"/>
          <p:cNvSpPr txBox="1"/>
          <p:nvPr/>
        </p:nvSpPr>
        <p:spPr>
          <a:xfrm>
            <a:off x="6847114" y="5443250"/>
            <a:ext cx="5268685" cy="400110"/>
          </a:xfrm>
          <a:prstGeom prst="rect">
            <a:avLst/>
          </a:prstGeom>
          <a:noFill/>
        </p:spPr>
        <p:txBody>
          <a:bodyPr wrap="square" rtlCol="0">
            <a:spAutoFit/>
          </a:bodyPr>
          <a:lstStyle/>
          <a:p>
            <a:r>
              <a:rPr lang="en-US" sz="2000" b="1" dirty="0">
                <a:solidFill>
                  <a:schemeClr val="accent1">
                    <a:lumMod val="50000"/>
                  </a:schemeClr>
                </a:solidFill>
                <a:latin typeface="Baskerville Old Face" panose="02020602080505020303" pitchFamily="18" charset="0"/>
              </a:rPr>
              <a:t>Thus, the Desperate Search for a Solution … </a:t>
            </a:r>
          </a:p>
        </p:txBody>
      </p:sp>
    </p:spTree>
    <p:extLst>
      <p:ext uri="{BB962C8B-B14F-4D97-AF65-F5344CB8AC3E}">
        <p14:creationId xmlns:p14="http://schemas.microsoft.com/office/powerpoint/2010/main" val="359470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61678" y="150126"/>
            <a:ext cx="7411876" cy="653645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806" y="150126"/>
            <a:ext cx="3223166" cy="2210171"/>
          </a:xfrm>
          <a:prstGeom prst="rect">
            <a:avLst/>
          </a:prstGeom>
        </p:spPr>
      </p:pic>
      <p:sp>
        <p:nvSpPr>
          <p:cNvPr id="3" name="TextBox 2"/>
          <p:cNvSpPr txBox="1"/>
          <p:nvPr/>
        </p:nvSpPr>
        <p:spPr>
          <a:xfrm>
            <a:off x="303806" y="2549519"/>
            <a:ext cx="3974280" cy="3785652"/>
          </a:xfrm>
          <a:prstGeom prst="rect">
            <a:avLst/>
          </a:prstGeom>
          <a:noFill/>
        </p:spPr>
        <p:txBody>
          <a:bodyPr wrap="square" rtlCol="0">
            <a:spAutoFit/>
          </a:bodyPr>
          <a:lstStyle/>
          <a:p>
            <a:r>
              <a:rPr lang="en-US" sz="1600" b="1" dirty="0"/>
              <a:t>These structural analyses range from macro-level studies:</a:t>
            </a:r>
          </a:p>
          <a:p>
            <a:pPr marL="285750" indent="-285750">
              <a:buFont typeface="Arial" panose="020B0604020202020204" pitchFamily="34" charset="0"/>
              <a:buChar char="•"/>
            </a:pPr>
            <a:r>
              <a:rPr lang="en-US" sz="1600" dirty="0"/>
              <a:t>Inadequate institutional resources (Dougherty, 1992)</a:t>
            </a:r>
          </a:p>
          <a:p>
            <a:pPr marL="285750" indent="-285750">
              <a:buFont typeface="Arial" panose="020B0604020202020204" pitchFamily="34" charset="0"/>
              <a:buChar char="•"/>
            </a:pPr>
            <a:r>
              <a:rPr lang="en-US" sz="1600" dirty="0"/>
              <a:t>Rising demand for vocational programs (Grubb, 1991) </a:t>
            </a:r>
          </a:p>
          <a:p>
            <a:r>
              <a:rPr lang="en-US" sz="1600" b="1" dirty="0"/>
              <a:t>Individual-level issues like:</a:t>
            </a:r>
          </a:p>
          <a:p>
            <a:pPr marL="285750" indent="-285750">
              <a:buFont typeface="Arial" panose="020B0604020202020204" pitchFamily="34" charset="0"/>
              <a:buChar char="•"/>
            </a:pPr>
            <a:r>
              <a:rPr lang="en-US" sz="1600" dirty="0"/>
              <a:t>Student background (Nora &amp; Rendon, 1990)</a:t>
            </a:r>
          </a:p>
          <a:p>
            <a:pPr marL="285750" indent="-285750">
              <a:buFont typeface="Arial" panose="020B0604020202020204" pitchFamily="34" charset="0"/>
              <a:buChar char="•"/>
            </a:pPr>
            <a:r>
              <a:rPr lang="en-US" sz="1600" dirty="0"/>
              <a:t>Pre-college preparation (Wang, 2012)</a:t>
            </a:r>
          </a:p>
          <a:p>
            <a:pPr marL="285750" indent="-285750">
              <a:buFont typeface="Arial" panose="020B0604020202020204" pitchFamily="34" charset="0"/>
              <a:buChar char="•"/>
            </a:pPr>
            <a:r>
              <a:rPr lang="en-US" sz="1600" dirty="0"/>
              <a:t>Academic performance (Crisp and Nora (2010)</a:t>
            </a:r>
          </a:p>
          <a:p>
            <a:pPr marL="285750" indent="-285750">
              <a:buFont typeface="Arial" panose="020B0604020202020204" pitchFamily="34" charset="0"/>
              <a:buChar char="•"/>
            </a:pPr>
            <a:r>
              <a:rPr lang="en-US" sz="1600" dirty="0"/>
              <a:t>Financial concerns (Dowd and </a:t>
            </a:r>
            <a:r>
              <a:rPr lang="en-US" sz="1600" dirty="0" err="1"/>
              <a:t>Cheslock</a:t>
            </a:r>
            <a:r>
              <a:rPr lang="en-US" sz="1600" dirty="0"/>
              <a:t>, 2005). </a:t>
            </a:r>
          </a:p>
          <a:p>
            <a:pPr marL="285750" indent="-285750">
              <a:buFont typeface="Arial" panose="020B0604020202020204" pitchFamily="34" charset="0"/>
              <a:buChar char="•"/>
            </a:pPr>
            <a:r>
              <a:rPr lang="en-US" sz="1600" dirty="0"/>
              <a:t>Etc. </a:t>
            </a:r>
            <a:r>
              <a:rPr lang="en-US" sz="1600" i="1" dirty="0"/>
              <a:t>(..Will write when I reach the end …)</a:t>
            </a:r>
          </a:p>
        </p:txBody>
      </p:sp>
    </p:spTree>
    <p:extLst>
      <p:ext uri="{BB962C8B-B14F-4D97-AF65-F5344CB8AC3E}">
        <p14:creationId xmlns:p14="http://schemas.microsoft.com/office/powerpoint/2010/main" val="1280162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61678" y="150126"/>
            <a:ext cx="7411876" cy="653645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806" y="150126"/>
            <a:ext cx="3223166" cy="2210171"/>
          </a:xfrm>
          <a:prstGeom prst="rect">
            <a:avLst/>
          </a:prstGeom>
        </p:spPr>
      </p:pic>
      <p:sp>
        <p:nvSpPr>
          <p:cNvPr id="3" name="TextBox 2"/>
          <p:cNvSpPr txBox="1"/>
          <p:nvPr/>
        </p:nvSpPr>
        <p:spPr>
          <a:xfrm>
            <a:off x="303806" y="2364462"/>
            <a:ext cx="4069792" cy="4278094"/>
          </a:xfrm>
          <a:prstGeom prst="rect">
            <a:avLst/>
          </a:prstGeom>
          <a:noFill/>
        </p:spPr>
        <p:txBody>
          <a:bodyPr wrap="square" rtlCol="0">
            <a:spAutoFit/>
          </a:bodyPr>
          <a:lstStyle/>
          <a:p>
            <a:pPr marL="285750" indent="-285750">
              <a:buFont typeface="Wingdings" panose="05000000000000000000" pitchFamily="2" charset="2"/>
              <a:buChar char="v"/>
            </a:pPr>
            <a:endParaRPr lang="en-US" sz="1600" b="1"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600" b="1" dirty="0">
                <a:solidFill>
                  <a:schemeClr val="accent1">
                    <a:lumMod val="50000"/>
                  </a:schemeClr>
                </a:solidFill>
                <a:latin typeface="Baskerville Old Face" panose="02020602080505020303" pitchFamily="18" charset="0"/>
              </a:rPr>
              <a:t>However, these structural explanations do not tell the whole story.  </a:t>
            </a:r>
            <a:r>
              <a:rPr lang="en-US" sz="1600" dirty="0">
                <a:solidFill>
                  <a:schemeClr val="accent1">
                    <a:lumMod val="50000"/>
                  </a:schemeClr>
                </a:solidFill>
                <a:latin typeface="Baskerville Old Face" panose="02020602080505020303" pitchFamily="18" charset="0"/>
              </a:rPr>
              <a:t>Dougherty (1992; 1994) finds a consistent, unexplainable “11-19%” lower likelihood to earn a Bachelor’s degree among those starting at the community college, other factors held constant (p. 204). </a:t>
            </a:r>
          </a:p>
          <a:p>
            <a:pPr marL="285750" indent="-285750">
              <a:buFont typeface="Wingdings" panose="05000000000000000000" pitchFamily="2" charset="2"/>
              <a:buChar char="v"/>
            </a:pPr>
            <a:endParaRPr lang="en-US" sz="1600" b="1"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600" b="1" dirty="0">
                <a:solidFill>
                  <a:schemeClr val="accent1">
                    <a:lumMod val="50000"/>
                  </a:schemeClr>
                </a:solidFill>
                <a:latin typeface="Baskerville Old Face" panose="02020602080505020303" pitchFamily="18" charset="0"/>
              </a:rPr>
              <a:t>Recent sociological research </a:t>
            </a:r>
            <a:r>
              <a:rPr lang="en-US" sz="1600" dirty="0">
                <a:solidFill>
                  <a:schemeClr val="accent1">
                    <a:lumMod val="50000"/>
                  </a:schemeClr>
                </a:solidFill>
                <a:latin typeface="Baskerville Old Face" panose="02020602080505020303" pitchFamily="18" charset="0"/>
              </a:rPr>
              <a:t>has continued to apportion inordinate attention to structural questions, with </a:t>
            </a:r>
            <a:r>
              <a:rPr lang="en-US" sz="1600" b="1" dirty="0">
                <a:solidFill>
                  <a:schemeClr val="accent1">
                    <a:lumMod val="50000"/>
                  </a:schemeClr>
                </a:solidFill>
                <a:latin typeface="Baskerville Old Face" panose="02020602080505020303" pitchFamily="18" charset="0"/>
              </a:rPr>
              <a:t>limited attention to social-cultural processes…</a:t>
            </a:r>
          </a:p>
          <a:p>
            <a:pPr marL="285750" indent="-285750">
              <a:buFont typeface="Wingdings" panose="05000000000000000000" pitchFamily="2" charset="2"/>
              <a:buChar char="v"/>
            </a:pPr>
            <a:endParaRPr lang="en-US" sz="1600" b="1"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1600" b="1" dirty="0">
                <a:solidFill>
                  <a:schemeClr val="accent1">
                    <a:lumMod val="50000"/>
                  </a:schemeClr>
                </a:solidFill>
                <a:latin typeface="Baskerville Old Face" panose="02020602080505020303" pitchFamily="18" charset="0"/>
              </a:rPr>
              <a:t>Recent community college and education-specific literature focuses on institution-level concerns to explain low transfer rates.  </a:t>
            </a:r>
          </a:p>
        </p:txBody>
      </p:sp>
    </p:spTree>
    <p:extLst>
      <p:ext uri="{BB962C8B-B14F-4D97-AF65-F5344CB8AC3E}">
        <p14:creationId xmlns:p14="http://schemas.microsoft.com/office/powerpoint/2010/main" val="3833732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3772" y="477672"/>
            <a:ext cx="7184246" cy="5940088"/>
          </a:xfrm>
          <a:prstGeom prst="rect">
            <a:avLst/>
          </a:prstGeom>
        </p:spPr>
        <p:txBody>
          <a:bodyPr wrap="square">
            <a:spAutoFit/>
          </a:bodyPr>
          <a:lstStyle/>
          <a:p>
            <a:pPr marL="285750" indent="-285750">
              <a:buFont typeface="Wingdings" panose="05000000000000000000" pitchFamily="2" charset="2"/>
              <a:buChar char="v"/>
            </a:pPr>
            <a:r>
              <a:rPr lang="en-US" sz="2000" b="1" dirty="0">
                <a:solidFill>
                  <a:schemeClr val="accent1">
                    <a:lumMod val="50000"/>
                  </a:schemeClr>
                </a:solidFill>
                <a:latin typeface="Baskerville Old Face" panose="02020602080505020303" pitchFamily="18" charset="0"/>
              </a:rPr>
              <a:t>Research RQ:  </a:t>
            </a:r>
            <a:r>
              <a:rPr lang="en-US" sz="2000" dirty="0">
                <a:solidFill>
                  <a:schemeClr val="accent1">
                    <a:lumMod val="50000"/>
                  </a:schemeClr>
                </a:solidFill>
                <a:latin typeface="Baskerville Old Face" panose="02020602080505020303" pitchFamily="18" charset="0"/>
              </a:rPr>
              <a:t>What could account for such a drastic and widening gap between initial educational intentions and eventual outcomes?</a:t>
            </a:r>
          </a:p>
          <a:p>
            <a:pPr marL="285750" indent="-285750">
              <a:buFont typeface="Wingdings" panose="05000000000000000000" pitchFamily="2" charset="2"/>
              <a:buChar char="v"/>
            </a:pPr>
            <a:endParaRPr lang="en-US" sz="20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2000" b="1" dirty="0">
                <a:solidFill>
                  <a:schemeClr val="accent1">
                    <a:lumMod val="50000"/>
                  </a:schemeClr>
                </a:solidFill>
                <a:latin typeface="Baskerville Old Face" panose="02020602080505020303" pitchFamily="18" charset="0"/>
              </a:rPr>
              <a:t>Research Strategy:  </a:t>
            </a:r>
            <a:r>
              <a:rPr lang="en-US" sz="2000" dirty="0">
                <a:solidFill>
                  <a:schemeClr val="accent1">
                    <a:lumMod val="50000"/>
                  </a:schemeClr>
                </a:solidFill>
                <a:latin typeface="Baskerville Old Face" panose="02020602080505020303" pitchFamily="18" charset="0"/>
              </a:rPr>
              <a:t>In accordance with a Post-Hegelian/Marxist philosophy Dialectical Materialism, by which truth is based on material, social conditions--not deductive "theoretical" axioms from religion or the ruling class.  </a:t>
            </a:r>
          </a:p>
          <a:p>
            <a:pPr marL="285750" indent="-285750">
              <a:buFont typeface="Wingdings" panose="05000000000000000000" pitchFamily="2" charset="2"/>
              <a:buChar char="v"/>
            </a:pPr>
            <a:endParaRPr lang="en-US" sz="20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2000" dirty="0">
                <a:solidFill>
                  <a:schemeClr val="accent1">
                    <a:lumMod val="50000"/>
                  </a:schemeClr>
                </a:solidFill>
                <a:latin typeface="Baskerville Old Face" panose="02020602080505020303" pitchFamily="18" charset="0"/>
              </a:rPr>
              <a:t>Following this logic, I sought to design my project according to the </a:t>
            </a:r>
            <a:r>
              <a:rPr lang="en-US" sz="2000" b="1" dirty="0">
                <a:solidFill>
                  <a:schemeClr val="accent1">
                    <a:lumMod val="50000"/>
                  </a:schemeClr>
                </a:solidFill>
                <a:latin typeface="Baskerville Old Face" panose="02020602080505020303" pitchFamily="18" charset="0"/>
              </a:rPr>
              <a:t>grounded-theory approach that begins with social conditions and generates knowledge </a:t>
            </a:r>
            <a:r>
              <a:rPr lang="en-US" sz="2000" dirty="0">
                <a:solidFill>
                  <a:schemeClr val="accent1">
                    <a:lumMod val="50000"/>
                  </a:schemeClr>
                </a:solidFill>
                <a:latin typeface="Baskerville Old Face" panose="02020602080505020303" pitchFamily="18" charset="0"/>
              </a:rPr>
              <a:t>and </a:t>
            </a:r>
            <a:r>
              <a:rPr lang="en-US" sz="2000" b="1" dirty="0">
                <a:solidFill>
                  <a:schemeClr val="accent1">
                    <a:lumMod val="50000"/>
                  </a:schemeClr>
                </a:solidFill>
                <a:latin typeface="Baskerville Old Face" panose="02020602080505020303" pitchFamily="18" charset="0"/>
              </a:rPr>
              <a:t>theoretical explanation from evidence—that is, from the students themselves.  </a:t>
            </a:r>
          </a:p>
          <a:p>
            <a:pPr marL="285750" indent="-285750">
              <a:buFont typeface="Wingdings" panose="05000000000000000000" pitchFamily="2" charset="2"/>
              <a:buChar char="v"/>
            </a:pPr>
            <a:endParaRPr lang="en-US" sz="2000" dirty="0">
              <a:solidFill>
                <a:schemeClr val="accent1">
                  <a:lumMod val="50000"/>
                </a:schemeClr>
              </a:solidFill>
              <a:latin typeface="Baskerville Old Face" panose="02020602080505020303" pitchFamily="18" charset="0"/>
            </a:endParaRPr>
          </a:p>
          <a:p>
            <a:pPr marL="285750" indent="-285750">
              <a:buFont typeface="Wingdings" panose="05000000000000000000" pitchFamily="2" charset="2"/>
              <a:buChar char="v"/>
            </a:pPr>
            <a:r>
              <a:rPr lang="en-US" sz="2000" dirty="0">
                <a:solidFill>
                  <a:schemeClr val="accent1">
                    <a:lumMod val="50000"/>
                  </a:schemeClr>
                </a:solidFill>
                <a:latin typeface="Baskerville Old Face" panose="02020602080505020303" pitchFamily="18" charset="0"/>
              </a:rPr>
              <a:t>I wanted to find out if the driving cause of the transfer gap is largely structural and therefore exogenous to the college, or if there are nuanced, underlying issues deriving from students' cultures, their unique and novel motivations from an increasingly diverse population.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4" y="477672"/>
            <a:ext cx="3502231" cy="4065337"/>
          </a:xfrm>
          <a:prstGeom prst="rect">
            <a:avLst/>
          </a:prstGeom>
        </p:spPr>
      </p:pic>
    </p:spTree>
    <p:extLst>
      <p:ext uri="{BB962C8B-B14F-4D97-AF65-F5344CB8AC3E}">
        <p14:creationId xmlns:p14="http://schemas.microsoft.com/office/powerpoint/2010/main" val="18647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1624</TotalTime>
  <Words>1957</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Baskerville Old Face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Conclusion</vt:lpstr>
      <vt:lpstr>Implications</vt:lpstr>
      <vt:lpstr>Implications</vt:lpstr>
      <vt:lpstr>Implications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Maestas</dc:creator>
  <cp:lastModifiedBy>thoma</cp:lastModifiedBy>
  <cp:revision>58</cp:revision>
  <dcterms:created xsi:type="dcterms:W3CDTF">2015-11-07T20:16:10Z</dcterms:created>
  <dcterms:modified xsi:type="dcterms:W3CDTF">2016-06-27T21:37:04Z</dcterms:modified>
</cp:coreProperties>
</file>