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2F0F-DA9C-41D4-AD2E-6EAF06FA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4500D-91E9-48A3-9521-41B90300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CE363-8802-4077-81B2-419D08BC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76D9D-BE68-4728-8AAC-F160375F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FE0E4-3037-4EC8-AFAE-8868288D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71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25D1-BEF0-4FE8-BF59-FA518947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9E6AB-5271-4724-8CC2-362C1E722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F743A-764E-4757-8441-5EE1D7BC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08E4C-EF1B-4A69-B159-A23B43F2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F23C0-E30C-4409-88B9-B40EAC6C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86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30A8C-015C-4B36-B838-377870EED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7CD60-CA31-4F27-9388-70D6321D2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8978C-7A15-4DCF-A9A1-46B4BF2F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84EEF-64E9-439F-8048-4541923C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B8AF-77E4-4564-992C-30A8203F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4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81DB-F6C7-4527-9795-DF784175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8143-D031-4731-A4D9-7897B529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7040F-8AB9-48D8-A575-BDF3E698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C5E7-D014-49F5-A4DF-E72E3EE9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AE6E-3BA0-431B-AE36-EC4979CE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70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D882-A83A-48AF-9716-DFD04829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91B2A-0B2D-421F-B9C7-BE919F872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2763-DC8D-4DAD-A406-DCA0BCC8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5AA20-4BBB-49E7-B660-CCA725E8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CDC9A-C058-4293-8E8D-1F0E8E7D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3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5283-2880-4B1C-8210-405A971B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E922-EE5B-4292-9758-6DE49F6A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1BFB5-2FD1-426A-8687-71CDA8790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7C4D2-6788-4DCC-8342-9B21294E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65529-6303-4E14-9242-75A7ACF9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B77F-4E8B-420B-BDE2-489B8FCC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34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0C21-6C2E-4C6C-9CFF-2D9A4E93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131C-292E-49BE-914C-FB22E349E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F0AB7-95C9-4A1F-BBD3-9C14575D6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936BE-E7D0-4FB0-817A-BAF584DA9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B056D-38B8-4B4D-994D-C1C6B7479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F09AE-3915-421E-8433-A4C0B312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D03AC-C5C9-46A7-8BDC-A04B2C9F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C8D3-9F79-4EB3-A7E4-EF033F54D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22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92DD-D0E3-4930-B020-B58FFFCE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F0B65-04DE-4EDC-A229-516A76DE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16B17-57C2-48DA-BC56-326FD4D8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41A1B-8EAF-4935-BAE0-F3D8EB03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34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AC715-6E8B-4080-A600-DBD167CF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F8E36-8272-4D5A-9FD1-127E42CD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C0488-3639-4216-8176-9D249C3F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70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8848-E188-4CEA-BBF7-36EBBB79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4CE5-524C-4B23-92C3-5BC177F4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F1EA2-810F-4385-B9E3-BCBBA4814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2B047-9FD9-43AF-B700-3B800411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DCE06-9249-4ABE-AF8F-F6E93FEB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28FB3-486B-4172-A2BB-5B84E067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12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8FAC-0A2B-4F54-9A45-5B16E86D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D05BE-FCFB-4FC6-BC93-FF2237222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05F02-3A63-488B-ABB5-DDEED5C0B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8824B-EC47-49C0-B97E-98081C97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73E64-E8C8-441E-A2EF-26309BCA6DAE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5CC6F-F8CC-42D9-8558-02ADBBAB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E214D-A62C-4349-B095-29C80798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7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8961E-AD19-4F07-82CF-64CE8BB3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21F29-FBF9-45FE-A291-6F5340A94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8ED3E-DE9F-421E-8289-117F94300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3E64-E8C8-441E-A2EF-26309BCA6DAE}" type="datetimeFigureOut">
              <a:rPr lang="en-GB" smtClean="0"/>
              <a:t>01/04/2022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7E69-9282-43AB-8A52-D99537AE6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AD1AB-3F01-4008-ADC9-DA71DD2EC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08600-4F20-4BF7-804C-4BBE3436C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8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2A82-AB26-4BAC-B8AB-B6B63F32FD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False Positive Bias in Genetic Capture-Recapture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C1E37-795E-4D22-B581-4C1111CC1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539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7F59-67C5-43FB-8EE2-70F04CCC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Departures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ED00E-BBC0-4F50-A2E9-D602D3ECAA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now have a set of times at which snow leopards arrive</a:t>
                </a:r>
              </a:p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be the arrival time of snow leopard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b="0" dirty="0"/>
              </a:p>
              <a:p>
                <a:r>
                  <a:rPr lang="en-GB" dirty="0"/>
                  <a:t>The time that leopard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 stays in the area is then drawn from another gamma distribution,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So the individual then departs the area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ED00E-BBC0-4F50-A2E9-D602D3ECA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22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43D0-126D-43A2-917D-DFE4D249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Departures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34D53-94C3-4EBB-99D2-34A875782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8361" y="3117134"/>
            <a:ext cx="8515277" cy="623730"/>
          </a:xfrm>
        </p:spPr>
      </p:pic>
    </p:spTree>
    <p:extLst>
      <p:ext uri="{BB962C8B-B14F-4D97-AF65-F5344CB8AC3E}">
        <p14:creationId xmlns:p14="http://schemas.microsoft.com/office/powerpoint/2010/main" val="49417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7A492-2B45-4C15-8F71-0C1E2BB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E232B-CDDA-4769-8693-759CB425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the times in </a:t>
            </a:r>
            <a:r>
              <a:rPr lang="en-GB" dirty="0" err="1"/>
              <a:t>arrival_times</a:t>
            </a:r>
            <a:r>
              <a:rPr lang="en-GB" dirty="0"/>
              <a:t>, the population increases by one</a:t>
            </a:r>
          </a:p>
          <a:p>
            <a:r>
              <a:rPr lang="en-GB" dirty="0"/>
              <a:t>At the times in </a:t>
            </a:r>
            <a:r>
              <a:rPr lang="en-GB" dirty="0" err="1"/>
              <a:t>leave_times</a:t>
            </a:r>
            <a:r>
              <a:rPr lang="en-GB" dirty="0"/>
              <a:t>, the population decreases by one</a:t>
            </a:r>
          </a:p>
          <a:p>
            <a:r>
              <a:rPr lang="en-GB" dirty="0"/>
              <a:t>We can use this to calculate the size of the population at any time up to the end of the simulation:</a:t>
            </a:r>
          </a:p>
        </p:txBody>
      </p:sp>
    </p:spTree>
    <p:extLst>
      <p:ext uri="{BB962C8B-B14F-4D97-AF65-F5344CB8AC3E}">
        <p14:creationId xmlns:p14="http://schemas.microsoft.com/office/powerpoint/2010/main" val="410529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8F1C-3258-460B-8EE8-9E613BDD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BCE9342-2DDE-40BA-8E69-5940ECD8A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93" y="2381770"/>
            <a:ext cx="9246813" cy="2094459"/>
          </a:xfrm>
        </p:spPr>
      </p:pic>
    </p:spTree>
    <p:extLst>
      <p:ext uri="{BB962C8B-B14F-4D97-AF65-F5344CB8AC3E}">
        <p14:creationId xmlns:p14="http://schemas.microsoft.com/office/powerpoint/2010/main" val="200743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BD01-B26B-420C-91AE-58C45821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</a:t>
            </a:r>
          </a:p>
        </p:txBody>
      </p:sp>
      <p:pic>
        <p:nvPicPr>
          <p:cNvPr id="5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3DE55E18-E555-407A-B528-4CA0B75C7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14" y="1312437"/>
            <a:ext cx="6243171" cy="4382422"/>
          </a:xfrm>
        </p:spPr>
      </p:pic>
    </p:spTree>
    <p:extLst>
      <p:ext uri="{BB962C8B-B14F-4D97-AF65-F5344CB8AC3E}">
        <p14:creationId xmlns:p14="http://schemas.microsoft.com/office/powerpoint/2010/main" val="3724972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E475-8D8C-4B33-9B2E-2CFA6C87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Individual Behaviour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984A6-C6E4-4380-896C-E56346B9DB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Now that we can simulate the aggregate behaviour of the population, we need to simulate individual behaviour</a:t>
                </a:r>
              </a:p>
              <a:p>
                <a:r>
                  <a:rPr lang="en-GB" dirty="0"/>
                  <a:t>The following assumptions are made:</a:t>
                </a:r>
              </a:p>
              <a:p>
                <a:pPr lvl="1"/>
                <a:r>
                  <a:rPr lang="en-GB" dirty="0"/>
                  <a:t>Each individual produces droppings at a common, constant 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dirty="0"/>
                  <a:t>. The number of droppings produced in one day is therefore a Poisson(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b="0" dirty="0"/>
                  <a:t>) random variable</a:t>
                </a:r>
              </a:p>
              <a:p>
                <a:pPr lvl="1"/>
                <a:r>
                  <a:rPr lang="en-GB" b="0" dirty="0"/>
                  <a:t>It follows that the total number of droppings left during the individual’s stay is Poisson(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b="0" dirty="0"/>
                  <a:t>)</a:t>
                </a:r>
              </a:p>
              <a:p>
                <a:pPr lvl="1"/>
                <a:r>
                  <a:rPr lang="en-GB" b="0" dirty="0"/>
                  <a:t>The length of time a dropping survives before decaying is an exponential random variable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984A6-C6E4-4380-896C-E56346B9D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95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48A8-C2B6-4301-BE81-F3A3BCD4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2E1C-947D-43BC-8952-E53F6DA5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we are considering a spatial capture-recapture frame-work, we need to simulate the spatial information too</a:t>
            </a:r>
          </a:p>
          <a:p>
            <a:r>
              <a:rPr lang="en-GB" dirty="0"/>
              <a:t>Each individual is assumed to have an “activity centre”, which is the spatial average of their movement around their habitat</a:t>
            </a:r>
          </a:p>
          <a:p>
            <a:r>
              <a:rPr lang="en-GB" dirty="0"/>
              <a:t>This activity centre is drawn by selecting the x and y coordinates independently from uniform distributions</a:t>
            </a:r>
          </a:p>
          <a:p>
            <a:r>
              <a:rPr lang="en-GB" dirty="0"/>
              <a:t>The droppings are then placed with coordinates drawn from independent normal distributions centred on the activity centre</a:t>
            </a:r>
          </a:p>
        </p:txBody>
      </p:sp>
    </p:spTree>
    <p:extLst>
      <p:ext uri="{BB962C8B-B14F-4D97-AF65-F5344CB8AC3E}">
        <p14:creationId xmlns:p14="http://schemas.microsoft.com/office/powerpoint/2010/main" val="4275858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F917-707F-4EAF-BE42-BF71DE10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Information – Animals Present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2D7D8B60-90FE-4909-989F-C74CE6621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38" y="1825625"/>
            <a:ext cx="5583123" cy="4351338"/>
          </a:xfrm>
        </p:spPr>
      </p:pic>
    </p:spTree>
    <p:extLst>
      <p:ext uri="{BB962C8B-B14F-4D97-AF65-F5344CB8AC3E}">
        <p14:creationId xmlns:p14="http://schemas.microsoft.com/office/powerpoint/2010/main" val="879176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256B-A2A3-455F-92FC-14B3BBCB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Spatial Information – Animals Detectable	</a:t>
            </a:r>
          </a:p>
        </p:txBody>
      </p:sp>
      <p:pic>
        <p:nvPicPr>
          <p:cNvPr id="5" name="Content Placeholder 4" descr="Scatter chart&#10;&#10;Description automatically generated">
            <a:extLst>
              <a:ext uri="{FF2B5EF4-FFF2-40B4-BE49-F238E27FC236}">
                <a16:creationId xmlns:a16="http://schemas.microsoft.com/office/drawing/2014/main" id="{3541AEDF-3B96-42AF-A0DD-0193A1D28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38" y="1825625"/>
            <a:ext cx="5583123" cy="4351338"/>
          </a:xfrm>
        </p:spPr>
      </p:pic>
    </p:spTree>
    <p:extLst>
      <p:ext uri="{BB962C8B-B14F-4D97-AF65-F5344CB8AC3E}">
        <p14:creationId xmlns:p14="http://schemas.microsoft.com/office/powerpoint/2010/main" val="370403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3AC9-9C18-4719-A1EF-865C1E21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Detectable vs Present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AB8DD8-68E7-4459-A278-1AD7AE9C14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can simulate a population many times over, say 200</a:t>
                </a:r>
              </a:p>
              <a:p>
                <a:r>
                  <a:rPr lang="en-GB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b="0" dirty="0"/>
                  <a:t>, we can tally up the number of animals present</a:t>
                </a:r>
              </a:p>
              <a:p>
                <a:r>
                  <a:rPr lang="en-GB" dirty="0"/>
                  <a:t>We can then count how many have at least one dropping present at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, which is the number that could potentially be detected, regardless of whether or not they’re still present </a:t>
                </a: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AB8DD8-68E7-4459-A278-1AD7AE9C1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3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549C-2E70-426B-80B4-318D7C6C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Animal Abundance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5945-5787-4227-A0E6-64C3A69D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Abundance is the number of individuals from a given species inhabiting a certain area</a:t>
            </a:r>
          </a:p>
          <a:p>
            <a:r>
              <a:rPr lang="en-GB" dirty="0"/>
              <a:t>Monitoring abundance is important for several reasons:</a:t>
            </a:r>
          </a:p>
          <a:p>
            <a:pPr lvl="1"/>
            <a:r>
              <a:rPr lang="en-GB" dirty="0"/>
              <a:t>Exploring factors that affect abundance</a:t>
            </a:r>
          </a:p>
          <a:p>
            <a:pPr lvl="1"/>
            <a:r>
              <a:rPr lang="en-GB" dirty="0"/>
              <a:t>Estimating biodiversity</a:t>
            </a:r>
          </a:p>
          <a:p>
            <a:pPr lvl="1"/>
            <a:r>
              <a:rPr lang="en-GB" dirty="0"/>
              <a:t>Monitoring endangered species </a:t>
            </a:r>
          </a:p>
        </p:txBody>
      </p:sp>
    </p:spTree>
    <p:extLst>
      <p:ext uri="{BB962C8B-B14F-4D97-AF65-F5344CB8AC3E}">
        <p14:creationId xmlns:p14="http://schemas.microsoft.com/office/powerpoint/2010/main" val="322678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1BFF-4E02-4248-88C6-B01D1747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Detectable vs Present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312F9D5A-390B-467B-B66A-9EC133276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092" y="1825625"/>
            <a:ext cx="6837816" cy="4351338"/>
          </a:xfrm>
        </p:spPr>
      </p:pic>
    </p:spTree>
    <p:extLst>
      <p:ext uri="{BB962C8B-B14F-4D97-AF65-F5344CB8AC3E}">
        <p14:creationId xmlns:p14="http://schemas.microsoft.com/office/powerpoint/2010/main" val="206798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1523-D8B8-4C34-AE8D-EF613905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Estimating Abundance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1533-780A-49E5-9CF8-8AFEF670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rarely possible to determine the exact abundance of a population</a:t>
            </a:r>
          </a:p>
          <a:p>
            <a:r>
              <a:rPr lang="en-GB" dirty="0"/>
              <a:t>Census surveys are resource intensive and often impractical</a:t>
            </a:r>
          </a:p>
          <a:p>
            <a:r>
              <a:rPr lang="en-GB" dirty="0"/>
              <a:t>Abundance is usually estimated, and various techniques exist for this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51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A7D8-67C4-43CA-BDD6-4B40C8E5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Capture-Recapture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94817-5ABF-4408-92AF-1B2B34956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technique is based on capturing animals and marking them in some way</a:t>
            </a:r>
          </a:p>
          <a:p>
            <a:r>
              <a:rPr lang="en-GB" dirty="0"/>
              <a:t>The animals are released back into the wild, and allowed to reintegrate</a:t>
            </a:r>
          </a:p>
          <a:p>
            <a:r>
              <a:rPr lang="en-GB" dirty="0"/>
              <a:t>Another sample is then taken, and the proportion of animals that were previously captured (as determined by the marks) is used to estimate the abundance</a:t>
            </a:r>
          </a:p>
        </p:txBody>
      </p:sp>
    </p:spTree>
    <p:extLst>
      <p:ext uri="{BB962C8B-B14F-4D97-AF65-F5344CB8AC3E}">
        <p14:creationId xmlns:p14="http://schemas.microsoft.com/office/powerpoint/2010/main" val="378435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A141-A86D-443D-83B9-014B3E94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Capture-Recapture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3ED4-21C8-48F1-B75F-37C884F7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not necessary to understand the details of capture-recapture for this presentation</a:t>
            </a:r>
          </a:p>
          <a:p>
            <a:r>
              <a:rPr lang="en-GB" dirty="0"/>
              <a:t>More information:</a:t>
            </a:r>
          </a:p>
          <a:p>
            <a:pPr lvl="1"/>
            <a:r>
              <a:rPr lang="en-GB" dirty="0"/>
              <a:t>MT5751</a:t>
            </a:r>
          </a:p>
          <a:p>
            <a:pPr lvl="1"/>
            <a:r>
              <a:rPr lang="en-GB" dirty="0"/>
              <a:t>Estimating Animal Abundance: Closed Populations - Borchers, Buckland and Zucchini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32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4CC3-D773-4899-8187-297284FA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Snow Leopards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2DDE3-69D4-46F8-96AC-323E75573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Capture-recapture has been used to study the abundance of snow leopards</a:t>
            </a:r>
          </a:p>
          <a:p>
            <a:r>
              <a:rPr lang="en-GB" dirty="0"/>
              <a:t>Non-invasive captures – camera traps, dropping DNA</a:t>
            </a:r>
          </a:p>
          <a:p>
            <a:endParaRPr lang="en-GB" dirty="0"/>
          </a:p>
        </p:txBody>
      </p:sp>
      <p:pic>
        <p:nvPicPr>
          <p:cNvPr id="5" name="Picture 4" descr="A picture containing mammal, cat, outdoor, laying&#10;&#10;Description automatically generated">
            <a:extLst>
              <a:ext uri="{FF2B5EF4-FFF2-40B4-BE49-F238E27FC236}">
                <a16:creationId xmlns:a16="http://schemas.microsoft.com/office/drawing/2014/main" id="{7881A2CA-4B8A-4801-A222-A7CF7FE8D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821" y="3429000"/>
            <a:ext cx="8490358" cy="29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8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7BD0-BF36-4E4C-A2C2-3E8588AC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691A-D0BC-42B4-B8AF-0EA0B57C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areas inhabited by snow leopards have low average temperatures, often below freezing</a:t>
            </a:r>
          </a:p>
          <a:p>
            <a:r>
              <a:rPr lang="en-GB" dirty="0"/>
              <a:t>It has been suggested that this could preserve droppings, allowing them to remain detectable long after the snow leopard that left it has left the area</a:t>
            </a:r>
          </a:p>
          <a:p>
            <a:r>
              <a:rPr lang="en-GB" dirty="0"/>
              <a:t>An estimate based on dropping information may therefore be significantly biased</a:t>
            </a:r>
          </a:p>
          <a:p>
            <a:r>
              <a:rPr lang="en-GB" dirty="0"/>
              <a:t>My work has focussed on exploring this problem through simulation studies</a:t>
            </a:r>
          </a:p>
        </p:txBody>
      </p:sp>
    </p:spTree>
    <p:extLst>
      <p:ext uri="{BB962C8B-B14F-4D97-AF65-F5344CB8AC3E}">
        <p14:creationId xmlns:p14="http://schemas.microsoft.com/office/powerpoint/2010/main" val="147613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55E4-4FB5-4EEE-A7BB-F5E41038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Arrivals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52D26-D5FB-4E26-B1C4-99A65AF39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0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0" dirty="0"/>
                  <a:t> be the number of snow leopards in the population at time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We start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b="0" dirty="0"/>
              </a:p>
              <a:p>
                <a:r>
                  <a:rPr lang="en-GB" b="0" dirty="0"/>
                  <a:t>The first inter-arrival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b="0" dirty="0"/>
                  <a:t>, was drawn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GB" b="0" dirty="0"/>
              </a:p>
              <a:p>
                <a:r>
                  <a:rPr lang="en-GB" dirty="0"/>
                  <a:t>Subsequent inter-arrival times were drawn</a:t>
                </a:r>
                <a:r>
                  <a:rPr lang="en-GB" b="0" dirty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,…~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GB" b="0" dirty="0"/>
              </a:p>
              <a:p>
                <a:r>
                  <a:rPr lang="en-GB" b="0" dirty="0"/>
                  <a:t>Draws continue until some specified cut-off time is reached</a:t>
                </a:r>
              </a:p>
              <a:p>
                <a:r>
                  <a:rPr lang="en-GB" dirty="0"/>
                  <a:t>The cumulative sum of the inter-arrival times then gives the times at which leopards arrived</a:t>
                </a: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52D26-D5FB-4E26-B1C4-99A65AF39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19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9B8C-619D-498E-98E8-4A4FB099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Simulating Arrivals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A45625-8913-439F-A57F-19AEBAA0D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5818" y="2148333"/>
            <a:ext cx="9280364" cy="2561333"/>
          </a:xfrm>
        </p:spPr>
      </p:pic>
    </p:spTree>
    <p:extLst>
      <p:ext uri="{BB962C8B-B14F-4D97-AF65-F5344CB8AC3E}">
        <p14:creationId xmlns:p14="http://schemas.microsoft.com/office/powerpoint/2010/main" val="58394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676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False Positive Bias in Genetic Capture-Recapture</vt:lpstr>
      <vt:lpstr>Animal Abundance</vt:lpstr>
      <vt:lpstr>Estimating Abundance</vt:lpstr>
      <vt:lpstr>Capture-Recapture</vt:lpstr>
      <vt:lpstr>Capture-Recapture</vt:lpstr>
      <vt:lpstr>Example: Snow Leopards</vt:lpstr>
      <vt:lpstr>The problem</vt:lpstr>
      <vt:lpstr>Simulating Arrivals</vt:lpstr>
      <vt:lpstr>Simulating Arrivals</vt:lpstr>
      <vt:lpstr>Simulating Departures</vt:lpstr>
      <vt:lpstr>Simulating Departures</vt:lpstr>
      <vt:lpstr>Combining</vt:lpstr>
      <vt:lpstr>Combining</vt:lpstr>
      <vt:lpstr>Combining</vt:lpstr>
      <vt:lpstr>Simulating Individual Behaviour</vt:lpstr>
      <vt:lpstr>Spatial Information</vt:lpstr>
      <vt:lpstr>Spatial Information – Animals Present</vt:lpstr>
      <vt:lpstr>Spatial Information – Animals Detectable </vt:lpstr>
      <vt:lpstr>Detectable vs Present</vt:lpstr>
      <vt:lpstr>Detectable vs Present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False Positive Bias in Genetic Capture-Recapture</dc:title>
  <dc:creator>Thomas McFarlane</dc:creator>
  <cp:lastModifiedBy>Thomas McFarlane</cp:lastModifiedBy>
  <cp:revision>4</cp:revision>
  <dcterms:created xsi:type="dcterms:W3CDTF">2022-03-28T11:30:13Z</dcterms:created>
  <dcterms:modified xsi:type="dcterms:W3CDTF">2022-04-01T20:49:06Z</dcterms:modified>
</cp:coreProperties>
</file>